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93" r:id="rId6"/>
    <p:sldId id="292" r:id="rId7"/>
    <p:sldId id="264" r:id="rId8"/>
    <p:sldId id="261" r:id="rId9"/>
    <p:sldId id="289" r:id="rId10"/>
    <p:sldId id="319" r:id="rId11"/>
    <p:sldId id="320" r:id="rId12"/>
    <p:sldId id="321" r:id="rId13"/>
    <p:sldId id="322" r:id="rId14"/>
    <p:sldId id="26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18" r:id="rId24"/>
    <p:sldId id="302" r:id="rId25"/>
    <p:sldId id="303" r:id="rId26"/>
    <p:sldId id="305" r:id="rId27"/>
    <p:sldId id="313" r:id="rId28"/>
    <p:sldId id="315" r:id="rId29"/>
    <p:sldId id="316" r:id="rId30"/>
    <p:sldId id="317" r:id="rId31"/>
    <p:sldId id="323" r:id="rId32"/>
    <p:sldId id="304" r:id="rId33"/>
    <p:sldId id="306" r:id="rId34"/>
    <p:sldId id="307" r:id="rId35"/>
    <p:sldId id="308" r:id="rId36"/>
    <p:sldId id="324" r:id="rId37"/>
    <p:sldId id="309" r:id="rId38"/>
    <p:sldId id="310" r:id="rId39"/>
    <p:sldId id="311" r:id="rId40"/>
    <p:sldId id="325" r:id="rId41"/>
    <p:sldId id="326" r:id="rId42"/>
    <p:sldId id="284" r:id="rId43"/>
    <p:sldId id="312" r:id="rId44"/>
    <p:sldId id="314" r:id="rId45"/>
    <p:sldId id="327" r:id="rId46"/>
    <p:sldId id="276" r:id="rId47"/>
    <p:sldId id="277" r:id="rId48"/>
    <p:sldId id="328" r:id="rId49"/>
    <p:sldId id="32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45" autoAdjust="0"/>
  </p:normalViewPr>
  <p:slideViewPr>
    <p:cSldViewPr>
      <p:cViewPr varScale="1">
        <p:scale>
          <a:sx n="56" d="100"/>
          <a:sy n="56" d="100"/>
        </p:scale>
        <p:origin x="-91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2AB1-FADB-4104-9BE2-E7F1BB1F7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28B2-4A91-4BB3-9CF6-5B8D839B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3052-EAF1-4782-8902-BF4819C3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67A9-5486-49B4-A266-E3B187861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FB87-BD28-4DC3-A2B4-FECFB3B8E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2768-2BD6-40F0-B36D-78B5478B6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35C5-2E3A-49BF-BDD6-D009FDBF8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69214-754A-418F-805B-421EFEE0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0FD3-D9C9-4E1D-9D46-9D8F2D037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6D18-B0E2-4A57-BAAD-55D7CE66B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86C0-3444-4B83-B4E1-49537399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C40499BC-781F-4AF0-A84E-7E78318FF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646363" y="2808288"/>
            <a:ext cx="3992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>
                <a:latin typeface="Arial" pitchFamily="34" charset="0"/>
              </a:rPr>
              <a:t>ФРАНЦИЯ</a:t>
            </a:r>
            <a:endParaRPr lang="en-US" sz="6000">
              <a:latin typeface="Arial" pitchFamily="34" charset="0"/>
            </a:endParaRPr>
          </a:p>
        </p:txBody>
      </p:sp>
      <p:pic>
        <p:nvPicPr>
          <p:cNvPr id="2051" name="Picture 7" descr="eiffe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sac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1000"/>
            <a:ext cx="31242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etoi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 descr="vign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038600"/>
            <a:ext cx="31242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429000" y="5029200"/>
            <a:ext cx="254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БРЕТАНЬ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81000" y="6172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/>
              <a:t>Мыс Ра (Бретань), глубоко вдающийся в акваторию Атлантического океана, самая западная точка страны</a:t>
            </a:r>
            <a:r>
              <a:rPr lang="en-US" sz="1200"/>
              <a:t>. </a:t>
            </a:r>
          </a:p>
        </p:txBody>
      </p:sp>
      <p:pic>
        <p:nvPicPr>
          <p:cNvPr id="11268" name="Picture 5" descr="МЫС РА (Бретань), глубоко вдающийся в акваторию Атлантического океана, самая западная точка стра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324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505200" y="4914900"/>
            <a:ext cx="348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НОРМАНДИЯ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52400" y="5638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/>
              <a:t>Мұнда жүздеген </a:t>
            </a:r>
            <a:r>
              <a:rPr lang="ru-RU" sz="2000" dirty="0"/>
              <a:t>гольф </a:t>
            </a:r>
            <a:r>
              <a:rPr lang="ru-RU" sz="2000" dirty="0" err="1"/>
              <a:t>ойыны</a:t>
            </a:r>
            <a:r>
              <a:rPr lang="ru-RU" sz="2000" dirty="0"/>
              <a:t> </a:t>
            </a:r>
            <a:r>
              <a:rPr lang="ru-RU" sz="2000" dirty="0" err="1"/>
              <a:t>үшін алаңдар</a:t>
            </a:r>
            <a:r>
              <a:rPr lang="ru-RU" sz="2000" dirty="0"/>
              <a:t>, казино, </a:t>
            </a:r>
            <a:r>
              <a:rPr lang="ru-RU" sz="2000" dirty="0" err="1"/>
              <a:t>түнгі клубтар</a:t>
            </a:r>
            <a:r>
              <a:rPr lang="ru-RU" sz="2000" dirty="0"/>
              <a:t>, ипподром </a:t>
            </a:r>
            <a:r>
              <a:rPr lang="ru-RU" sz="2000" dirty="0" err="1"/>
              <a:t>және басқа спорттық  құрылыстары орналасқан </a:t>
            </a:r>
            <a:r>
              <a:rPr lang="ru-RU" sz="2000" dirty="0"/>
              <a:t>, ал </a:t>
            </a:r>
            <a:r>
              <a:rPr lang="ru-RU" sz="2000" dirty="0" err="1"/>
              <a:t>жағалауда  яхталар</a:t>
            </a:r>
            <a:r>
              <a:rPr lang="ru-RU" sz="2000" dirty="0"/>
              <a:t> </a:t>
            </a:r>
            <a:r>
              <a:rPr lang="ru-RU" sz="2000" dirty="0" err="1"/>
              <a:t>флотилиясы</a:t>
            </a:r>
            <a:r>
              <a:rPr lang="ru-RU" sz="2000" dirty="0"/>
              <a:t>- </a:t>
            </a:r>
            <a:r>
              <a:rPr lang="ru-RU" sz="2000" dirty="0" err="1"/>
              <a:t>Еуропадағы әйгілі </a:t>
            </a:r>
            <a:r>
              <a:rPr lang="ru-RU" sz="2000" dirty="0"/>
              <a:t>яхта </a:t>
            </a:r>
            <a:r>
              <a:rPr lang="ru-RU" sz="2000" dirty="0" err="1"/>
              <a:t>спортының орталығы орналасқан</a:t>
            </a:r>
            <a:r>
              <a:rPr lang="ru-RU" sz="2000" dirty="0"/>
              <a:t>. </a:t>
            </a:r>
            <a:endParaRPr lang="en-US" sz="2000" dirty="0"/>
          </a:p>
          <a:p>
            <a:endParaRPr lang="en-US" sz="1200" dirty="0"/>
          </a:p>
        </p:txBody>
      </p:sp>
      <p:pic>
        <p:nvPicPr>
          <p:cNvPr id="12292" name="Picture 5" descr="ПОБЕРЕЖЬЕ НОРМАНДИИ, исторической провинции на северо-западе Фран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6400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86200" y="5334000"/>
            <a:ext cx="200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НИЦЦА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28600" y="634682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Ницца - "столица" Лазурного берега, раскинувшаяся на берегу бухты Байе-дез-Ангез ("Бухта Ангелов"), окруженной предгорьями Приморских Альп. </a:t>
            </a:r>
            <a:endParaRPr lang="en-US" sz="1200"/>
          </a:p>
        </p:txBody>
      </p:sp>
      <p:pic>
        <p:nvPicPr>
          <p:cNvPr id="13316" name="Picture 6" descr="СРЕДИЗЕМНОМОРСКИЙ ГОРОД-КУРОРТ НИЦЦА на Лазурном берегу (Французская Ривьер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1628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733800" y="5105400"/>
            <a:ext cx="257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КОРСИКА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5853113"/>
            <a:ext cx="8991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Корсика –это французский отстров в Средиземном море с необыкновенным ландшафтом. Это бурные реки с разноцветной галькой, прекрасные пляжи, тихие бухты и гранитные скалы залива Порто, подводные пещеры, "лунный пейзаж" пустыни Агриаты, ореховые рощи хребта Кастаньичча, зеленая горная дубовая долина Гуиззани, залив Бонифацио с крутыми белыми прибрежными скалами, чистые горные озера Агриат, Мело, Глория, Нину и Капителлу, гора Монте-Синту (2710 м.) и ещё 20 горных вершин, превышающих 2 тыс. метров, мягкие мускатные вина и церкви из розового и зеленого мрамора. </a:t>
            </a:r>
            <a:endParaRPr lang="en-US" sz="1200"/>
          </a:p>
        </p:txBody>
      </p:sp>
      <p:pic>
        <p:nvPicPr>
          <p:cNvPr id="14340" name="Picture 6" descr="корс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066800"/>
            <a:ext cx="2698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корс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85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корс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0"/>
            <a:ext cx="32004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корс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0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124200"/>
            <a:ext cx="22860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810000" y="5105400"/>
            <a:ext cx="2252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өзендері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2400" y="5791200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 </a:t>
            </a:r>
            <a:r>
              <a:rPr lang="ru-RU" sz="2000"/>
              <a:t>Сена, ел астанасын кесіп өтетін өзен; Луара жағасындағы қамалдармен әйгілі; Гаронна бордос жүзімдерін суаратын  өзен.  Рейн  Германиямен шекаралас өзен (суретте Сена өзені) </a:t>
            </a:r>
            <a:endParaRPr lang="en-US" sz="2000"/>
          </a:p>
        </p:txBody>
      </p:sp>
      <p:pic>
        <p:nvPicPr>
          <p:cNvPr id="15364" name="Picture 5" descr="s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5532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Пайдалы қазбаларға бай емес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Орталықта уран</a:t>
            </a:r>
          </a:p>
          <a:p>
            <a:r>
              <a:rPr lang="kk-KZ" smtClean="0"/>
              <a:t>Оңтүстікте боксит</a:t>
            </a:r>
          </a:p>
          <a:p>
            <a:r>
              <a:rPr lang="kk-KZ" smtClean="0"/>
              <a:t>Құрылыс материалдары</a:t>
            </a:r>
          </a:p>
          <a:p>
            <a:r>
              <a:rPr lang="kk-KZ" smtClean="0"/>
              <a:t>Минералды тұздарға бай</a:t>
            </a:r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Климаты</a:t>
            </a: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Басым бөлігі қоңыржай белдеуде эатыр</a:t>
            </a:r>
          </a:p>
          <a:p>
            <a:r>
              <a:rPr lang="kk-KZ" smtClean="0"/>
              <a:t>Оңт. Шығысы мен Корсика аралы жерортатеңіздік климат тән</a:t>
            </a: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Топырағы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Құнарлы солтүстігінде –қызыл-қоңыр, оңт-де қызыл-сары топырақ тараған.</a:t>
            </a:r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838200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ХАЛҚЫ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4724400"/>
          </a:xfrm>
        </p:spPr>
        <p:txBody>
          <a:bodyPr/>
          <a:lstStyle/>
          <a:p>
            <a:r>
              <a:rPr lang="kk-KZ" smtClean="0"/>
              <a:t>Еуропадық елдер арасында 2 орында</a:t>
            </a:r>
          </a:p>
          <a:p>
            <a:r>
              <a:rPr lang="kk-KZ" smtClean="0"/>
              <a:t>Дүниежүзі бойынша 20-ші орында.</a:t>
            </a:r>
          </a:p>
          <a:p>
            <a:r>
              <a:rPr lang="kk-KZ" smtClean="0"/>
              <a:t>Негізгі аумағы бойынша -60,2 млн. адам</a:t>
            </a:r>
          </a:p>
          <a:p>
            <a:r>
              <a:rPr lang="kk-KZ" smtClean="0"/>
              <a:t>Иеліктерінде 1,5 млн. адам тұрады.</a:t>
            </a:r>
          </a:p>
          <a:p>
            <a:r>
              <a:rPr lang="kk-KZ" smtClean="0"/>
              <a:t>Қазіргі тип-туу-13, өлім-9,  табиғи өсім-4</a:t>
            </a:r>
            <a:r>
              <a:rPr lang="kk-KZ" smtClean="0">
                <a:latin typeface="Arial" pitchFamily="34" charset="0"/>
                <a:cs typeface="Arial" pitchFamily="34" charset="0"/>
              </a:rPr>
              <a:t>‰</a:t>
            </a:r>
          </a:p>
          <a:p>
            <a:r>
              <a:rPr lang="kk-KZ" smtClean="0">
                <a:latin typeface="Arial" pitchFamily="34" charset="0"/>
                <a:cs typeface="Arial" pitchFamily="34" charset="0"/>
              </a:rPr>
              <a:t>Өмір жасының орташа ұзақтығы-76 жас ер дамдарда, 83,5 жас-әйелдерде</a:t>
            </a:r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Ұлттық құрамы</a:t>
            </a: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kk-KZ" sz="3600" smtClean="0"/>
              <a:t>Ел тұрғындарының 90</a:t>
            </a:r>
            <a:r>
              <a:rPr lang="kk-KZ" sz="3600" smtClean="0">
                <a:latin typeface="Arial" pitchFamily="34" charset="0"/>
                <a:cs typeface="Arial" pitchFamily="34" charset="0"/>
              </a:rPr>
              <a:t>% француздар</a:t>
            </a:r>
          </a:p>
          <a:p>
            <a:r>
              <a:rPr lang="kk-KZ" sz="3600" smtClean="0">
                <a:latin typeface="Arial" pitchFamily="34" charset="0"/>
                <a:cs typeface="Arial" pitchFamily="34" charset="0"/>
              </a:rPr>
              <a:t>Одан басқа эльзастықтар, бретондықтар, фламандықтар, басктер мен каталондықтар тұрады</a:t>
            </a:r>
            <a:endParaRPr lang="ru-RU" sz="36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1646238" y="18510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646238" y="18510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7850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latin typeface="Arial" pitchFamily="34" charset="0"/>
              </a:rPr>
              <a:t>ФРАНЦИЯНЫҢ ТУЫ</a:t>
            </a:r>
            <a:endParaRPr lang="en-US" sz="6000" b="1">
              <a:latin typeface="Arial" pitchFamily="34" charset="0"/>
            </a:endParaRPr>
          </a:p>
        </p:txBody>
      </p:sp>
      <p:pic>
        <p:nvPicPr>
          <p:cNvPr id="3077" name="Picture 6" descr="fg_fra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5105400" cy="336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Діни құрамы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Француздар 90</a:t>
            </a:r>
            <a:r>
              <a:rPr lang="kk-KZ" smtClean="0">
                <a:latin typeface="Arial" pitchFamily="34" charset="0"/>
                <a:cs typeface="Arial" pitchFamily="34" charset="0"/>
              </a:rPr>
              <a:t> % </a:t>
            </a:r>
            <a:r>
              <a:rPr lang="kk-KZ" smtClean="0"/>
              <a:t>- католиктер</a:t>
            </a:r>
          </a:p>
          <a:p>
            <a:r>
              <a:rPr lang="kk-KZ" smtClean="0"/>
              <a:t>Ислам діндегілер –5</a:t>
            </a:r>
            <a:r>
              <a:rPr lang="kk-KZ" smtClean="0">
                <a:latin typeface="Arial" pitchFamily="34" charset="0"/>
                <a:cs typeface="Arial" pitchFamily="34" charset="0"/>
              </a:rPr>
              <a:t>%</a:t>
            </a:r>
            <a:endParaRPr lang="kk-KZ" smtClean="0"/>
          </a:p>
          <a:p>
            <a:r>
              <a:rPr lang="kk-KZ" smtClean="0"/>
              <a:t>Протестанттар -3</a:t>
            </a:r>
            <a:r>
              <a:rPr lang="kk-KZ" smtClean="0">
                <a:latin typeface="Arial" pitchFamily="34" charset="0"/>
                <a:cs typeface="Arial" pitchFamily="34" charset="0"/>
              </a:rPr>
              <a:t> %</a:t>
            </a:r>
            <a:endParaRPr lang="kk-KZ" smtClean="0"/>
          </a:p>
          <a:p>
            <a:r>
              <a:rPr lang="kk-KZ" smtClean="0"/>
              <a:t>Иудейлер –1,3</a:t>
            </a:r>
            <a:r>
              <a:rPr lang="kk-KZ" smtClean="0">
                <a:latin typeface="Arial" pitchFamily="34" charset="0"/>
                <a:cs typeface="Arial" pitchFamily="34" charset="0"/>
              </a:rPr>
              <a:t>%</a:t>
            </a:r>
            <a:endParaRPr lang="kk-KZ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kk-KZ" smtClean="0"/>
              <a:t>Орналасуы</a:t>
            </a: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Халықтың жартысынан астамы бар болғаны 10</a:t>
            </a:r>
            <a:r>
              <a:rPr lang="kk-KZ" smtClean="0">
                <a:latin typeface="Arial" pitchFamily="34" charset="0"/>
                <a:cs typeface="Arial" pitchFamily="34" charset="0"/>
              </a:rPr>
              <a:t> %-ын құрайтын париж округі мен өзендер бойында, өнеркәсіпті аудандарда шоғырланған. Мұнда 1км.кв. 500адамнан асады. Орт. Тығыздық 107адамнан, таулы аудандарда 1км.кв. – 20 адамнан келеді</a:t>
            </a:r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r>
              <a:rPr lang="kk-KZ" smtClean="0"/>
              <a:t>Урбандалу</a:t>
            </a: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r>
              <a:rPr lang="kk-KZ" smtClean="0"/>
              <a:t>Урбандалу 74</a:t>
            </a:r>
            <a:r>
              <a:rPr lang="kk-KZ" smtClean="0">
                <a:latin typeface="Arial" pitchFamily="34" charset="0"/>
                <a:cs typeface="Arial" pitchFamily="34" charset="0"/>
              </a:rPr>
              <a:t> %</a:t>
            </a:r>
          </a:p>
          <a:p>
            <a:r>
              <a:rPr lang="kk-KZ" smtClean="0">
                <a:latin typeface="Arial" pitchFamily="34" charset="0"/>
                <a:cs typeface="Arial" pitchFamily="34" charset="0"/>
              </a:rPr>
              <a:t>Елде кіші және орташа қалалар басым, ірі қалалар аз</a:t>
            </a:r>
          </a:p>
          <a:p>
            <a:r>
              <a:rPr lang="kk-KZ" smtClean="0">
                <a:latin typeface="Arial" pitchFamily="34" charset="0"/>
                <a:cs typeface="Arial" pitchFamily="34" charset="0"/>
              </a:rPr>
              <a:t>Бұл </a:t>
            </a:r>
            <a:r>
              <a:rPr lang="kk-KZ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өндірістің шоғырлану </a:t>
            </a:r>
            <a:r>
              <a:rPr lang="kk-KZ" smtClean="0">
                <a:latin typeface="Arial" pitchFamily="34" charset="0"/>
                <a:cs typeface="Arial" pitchFamily="34" charset="0"/>
              </a:rPr>
              <a:t>деңгейінің салыстырмалы түрде төмен болуымен түсіндіріледі.  Париж аумағының артуын шектеу саясатын ұстанып отырған үкімет экономикалық аудандардардың орталығын-қалаларды дамытуға көп қаржы бөлуде</a:t>
            </a:r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429000" y="5105400"/>
            <a:ext cx="2655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МАРСЕЛЬ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27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pitchFamily="34" charset="0"/>
              </a:rPr>
              <a:t>Марсель. Жерорта теңізі жағалауындағы ірі портты қала</a:t>
            </a:r>
            <a:endParaRPr lang="en-US">
              <a:latin typeface="Arial" pitchFamily="34" charset="0"/>
            </a:endParaRPr>
          </a:p>
        </p:txBody>
      </p:sp>
      <p:pic>
        <p:nvPicPr>
          <p:cNvPr id="24580" name="Picture 5" descr="МАРСЕЛЬ, крупный портовый город на средиземноморском побережье Фран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324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Ауыл халқы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kk-KZ" smtClean="0"/>
              <a:t>Ауыл халқының жартысына жуығы ғана тікелей ауыл шаруашылығы саласында, қалған бөлігі кәсіпорындар мен шахталарда, темір жол станцияларында, балық аулау кәсіпшіліктері мен туристтік мекемелерде жұмыс істейді</a:t>
            </a:r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әмигранттар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4 млн.-ға жетті</a:t>
            </a:r>
          </a:p>
          <a:p>
            <a:r>
              <a:rPr lang="kk-KZ" smtClean="0"/>
              <a:t>Елдегі ЭБХ-тың 1/10 бөлігін құрайды.</a:t>
            </a:r>
          </a:p>
          <a:p>
            <a:r>
              <a:rPr lang="kk-KZ" smtClean="0"/>
              <a:t>Ең ауыр, денсаулыққа зиянды салаларда (шахталарда, құрылыстар, металлургия және химия кәсіпорындары) жұмыс істейді</a:t>
            </a:r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Оқулықтағы 4 сызбанұсқаны талдау</a:t>
            </a:r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905000" y="5410200"/>
            <a:ext cx="6415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ФРАНЦУЗСКИЙ ЗАВТРАК</a:t>
            </a:r>
            <a:endParaRPr lang="en-US" sz="4000">
              <a:latin typeface="Arial" pitchFamily="34" charset="0"/>
            </a:endParaRPr>
          </a:p>
        </p:txBody>
      </p:sp>
      <p:pic>
        <p:nvPicPr>
          <p:cNvPr id="28675" name="Picture 5" descr="dejeuner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5438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52400" y="6248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/>
              <a:t>Французский завтрак состоит из кофе, чая или какао и круассана или хлеба с маслом и джемом. Любой прием пищи во Франции - настоящее искусство и даже завтрак является ценным моментом дня, особенно во время отдыха.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429000" y="5181600"/>
            <a:ext cx="226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ФУТБОЛ</a:t>
            </a:r>
            <a:endParaRPr lang="en-US" sz="4000">
              <a:latin typeface="Arial" pitchFamily="34" charset="0"/>
            </a:endParaRPr>
          </a:p>
        </p:txBody>
      </p:sp>
      <p:pic>
        <p:nvPicPr>
          <p:cNvPr id="29699" name="Picture 7" descr="footbal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762000"/>
            <a:ext cx="3048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i5d3zid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179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desh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81000"/>
            <a:ext cx="1628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footbal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971800"/>
            <a:ext cx="17526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desham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971800"/>
            <a:ext cx="1404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ootbal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819400"/>
            <a:ext cx="14478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0" y="6019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Француздар футболды өте ұнатады. Францияның ұлттық құрамасы1998ж. әлем чемпионы, 2000ж. Еуропа чемпионы болды</a:t>
            </a:r>
            <a:endParaRPr lang="en-US" sz="1800"/>
          </a:p>
        </p:txBody>
      </p:sp>
      <p:pic>
        <p:nvPicPr>
          <p:cNvPr id="29706" name="Picture 15" descr="6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4343400"/>
            <a:ext cx="16764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6" descr="169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6482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8" descr="barthez_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2819400"/>
            <a:ext cx="2857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828800" y="5791200"/>
            <a:ext cx="2655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Азық-түлік</a:t>
            </a:r>
            <a:endParaRPr lang="en-US" sz="4000">
              <a:latin typeface="Arial" pitchFamily="34" charset="0"/>
            </a:endParaRPr>
          </a:p>
        </p:txBody>
      </p:sp>
      <p:pic>
        <p:nvPicPr>
          <p:cNvPr id="30723" name="Picture 5" descr="boulangerie gr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435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legu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34940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52400" y="6400800"/>
            <a:ext cx="203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/>
              <a:t>Слева – французские багеты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3370263" y="14224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9" name="Picture 5" descr="karta"/>
          <p:cNvPicPr>
            <a:picLocks noChangeAspect="1" noChangeArrowheads="1"/>
          </p:cNvPicPr>
          <p:nvPr/>
        </p:nvPicPr>
        <p:blipFill>
          <a:blip r:embed="rId2"/>
          <a:srcRect b="7791"/>
          <a:stretch>
            <a:fillRect/>
          </a:stretch>
        </p:blipFill>
        <p:spPr bwMode="auto">
          <a:xfrm>
            <a:off x="990600" y="228600"/>
            <a:ext cx="72390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Құрлық арқылы 8 мемлекетпен шекараласады:</a:t>
            </a:r>
          </a:p>
          <a:p>
            <a:r>
              <a:rPr lang="kk-KZ"/>
              <a:t>Теңіздік шекаралары: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tn_fete03_grenouille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5720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tn_fete03_grenouille_jp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2743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w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733800"/>
            <a:ext cx="973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трюф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590800"/>
            <a:ext cx="1828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i_1049205847_Midi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114800"/>
            <a:ext cx="1619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i_1049269390_Ouste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57200"/>
            <a:ext cx="21336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midii_otvar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57200"/>
            <a:ext cx="1676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2" descr="oysters%2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04800"/>
            <a:ext cx="360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152400" y="6248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/>
              <a:t>Эти продукты питания и блюда также считаются типичными для Франции. Слева направо по рядам – устрицы, мидии, устрица, белый трюфель, мидия, бокалы вина, лягушачьи лапки (2 блюда)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67000" y="5029200"/>
            <a:ext cx="371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ДИСНЕЙЛЕНД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57150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Евродиснейленд Парижден 32 км қашықтықта орналасқан. Бұл еуропадағы ең ірі  (1943 гектар) көңіл көтеру саябағы </a:t>
            </a:r>
            <a:endParaRPr lang="en-US"/>
          </a:p>
        </p:txBody>
      </p:sp>
      <p:pic>
        <p:nvPicPr>
          <p:cNvPr id="32772" name="Picture 5" descr="di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28590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disn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762000"/>
            <a:ext cx="161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disney_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914400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evrodisn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895600"/>
            <a:ext cx="3276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sights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895600"/>
            <a:ext cx="16843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3f42777a9744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685800"/>
            <a:ext cx="124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Экономикасы</a:t>
            </a:r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Шаруашылық жүйесінде </a:t>
            </a:r>
            <a:r>
              <a:rPr lang="kk-KZ" smtClean="0">
                <a:solidFill>
                  <a:srgbClr val="FF0000"/>
                </a:solidFill>
              </a:rPr>
              <a:t>мемлекеттік монополияның </a:t>
            </a:r>
            <a:r>
              <a:rPr lang="kk-KZ" smtClean="0"/>
              <a:t>үстем болуы (газ және электр энергиясын өндіру, көмір және атом өнеркәсібі, темір жол көлігі). </a:t>
            </a:r>
            <a:endParaRPr lang="ru-RU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Өнеркәсіп елдегі ұлттық жиынтық өнімнің 25,4</a:t>
            </a:r>
            <a:r>
              <a:rPr lang="kk-KZ" smtClean="0">
                <a:latin typeface="Arial" pitchFamily="34" charset="0"/>
                <a:cs typeface="Arial" pitchFamily="34" charset="0"/>
              </a:rPr>
              <a:t> %</a:t>
            </a:r>
            <a:r>
              <a:rPr lang="kk-KZ" smtClean="0"/>
              <a:t> –ын береді</a:t>
            </a:r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838200"/>
          </a:xfrm>
        </p:spPr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Металлургия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953000"/>
          </a:xfrm>
        </p:spPr>
        <p:txBody>
          <a:bodyPr/>
          <a:lstStyle/>
          <a:p>
            <a:r>
              <a:rPr lang="kk-KZ" sz="3600" smtClean="0"/>
              <a:t>Еуропалық одақтың дамытуға бағытталған шаралар нәтижесінде қара металлургия өндірісн неғұрлым тиімді орналастырып, қайта жабдықтауға мүмкіндік туды. (Дюнкерк, Лотарингиядағы Мозель өзені аңғарында шоғырланған)</a:t>
            </a:r>
          </a:p>
          <a:p>
            <a:r>
              <a:rPr lang="kk-KZ" sz="3600" smtClean="0"/>
              <a:t>Алюминий өндірісінде шикізатты қабылдап алатын портты қалаларға шоғырланған</a:t>
            </a:r>
            <a:endParaRPr lang="ru-RU" sz="36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Мата өнеркәсібі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Тоқымы, бояулар жасау, кілем тоқу, еден төсеніштері- Мюлуз, Труа, Лион, Париж</a:t>
            </a:r>
          </a:p>
          <a:p>
            <a:r>
              <a:rPr lang="kk-KZ" smtClean="0"/>
              <a:t>Жүн маталары- “Шаржер-текстиль”</a:t>
            </a:r>
          </a:p>
          <a:p>
            <a:r>
              <a:rPr lang="kk-KZ" smtClean="0"/>
              <a:t>Мақта маталары – “</a:t>
            </a:r>
            <a:r>
              <a:rPr lang="en-US" smtClean="0"/>
              <a:t>DMC</a:t>
            </a:r>
            <a:r>
              <a:rPr lang="kk-KZ" smtClean="0"/>
              <a:t>” компаниялары</a:t>
            </a:r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5105400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Arial" pitchFamily="34" charset="0"/>
              </a:rPr>
              <a:t>МОДА әлемі</a:t>
            </a:r>
            <a:endParaRPr lang="en-US" sz="4000">
              <a:latin typeface="Arial" pitchFamily="34" charset="0"/>
            </a:endParaRPr>
          </a:p>
        </p:txBody>
      </p:sp>
      <p:pic>
        <p:nvPicPr>
          <p:cNvPr id="37891" name="Picture 9" descr="ax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3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2590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5" descr="45_moda_pok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6" descr="2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04800"/>
            <a:ext cx="11414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7" descr="02013105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24384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9" descr="image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3429000"/>
            <a:ext cx="9921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0" descr="mo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2209800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1" descr="18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2800" y="228600"/>
            <a:ext cx="1516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22" descr="fashion69L_Pi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3352800"/>
            <a:ext cx="11541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Text Box 24"/>
          <p:cNvSpPr txBox="1">
            <a:spLocks noChangeArrowheads="1"/>
          </p:cNvSpPr>
          <p:nvPr/>
        </p:nvSpPr>
        <p:spPr bwMode="auto">
          <a:xfrm>
            <a:off x="228600" y="60198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Шанель (Chanel), Диор (Dior), Ив Сен-Лоран (Yves Saint-Laurent)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Отын-энегетика салалары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Жылына әр тұрғынға 4 мың кВ/сағ.электр энергиясынан келеді.</a:t>
            </a:r>
          </a:p>
          <a:p>
            <a:r>
              <a:rPr lang="kk-KZ" smtClean="0"/>
              <a:t>Аса ірі СЭС Рона өзенінде орналасқан.</a:t>
            </a:r>
          </a:p>
          <a:p>
            <a:r>
              <a:rPr lang="kk-KZ" smtClean="0"/>
              <a:t>Норвегия, Нидерланд, Алжирден-газ</a:t>
            </a:r>
          </a:p>
          <a:p>
            <a:r>
              <a:rPr lang="kk-KZ" smtClean="0"/>
              <a:t>С.Арабия, Орта Шығыс елдерінен мұнай стаып алады.</a:t>
            </a:r>
            <a:endParaRPr 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Елде өндірілетін электр энергиясының  ¾ бөлігі АЭС-на тиесілі, 13</a:t>
            </a:r>
            <a:r>
              <a:rPr lang="kk-KZ" smtClean="0">
                <a:latin typeface="Arial" pitchFamily="34" charset="0"/>
                <a:cs typeface="Arial" pitchFamily="34" charset="0"/>
              </a:rPr>
              <a:t>%-ын СЭС, 11%-ын ЖЭС-да өндіруде</a:t>
            </a:r>
            <a:endParaRPr lang="ru-RU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itroen_PIC_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citroen_C5_03_1024x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33528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Pegeu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48000"/>
            <a:ext cx="36576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304800" y="57150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Франция  әлемде 4-ші және Еуропада 2-ші автомобиль жасаушы. Негізгі өндіруші концерндер «Рено» и «Пежо» (оған «Ситроен» жатады).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4419600"/>
            <a:ext cx="8686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Франция – Батыс Еуропадағы ең ірі мемлекет; Территориясы – 552 мың. кв.км.  Құрамына: </a:t>
            </a:r>
            <a:r>
              <a:rPr lang="ru-RU" sz="2000" b="1" i="1"/>
              <a:t>Корсика арал</a:t>
            </a:r>
            <a:r>
              <a:rPr lang="ru-RU" sz="2000" b="1"/>
              <a:t>ы</a:t>
            </a:r>
            <a:r>
              <a:rPr lang="ru-RU" sz="2000"/>
              <a:t>, Жерорта теңізі мен Бискай шығанағындағы  ұсақ аралдар енеді. Француз Одағы бірлестігіне  бес шалғай департаменті (Кариб тең ізіндегі </a:t>
            </a:r>
            <a:r>
              <a:rPr lang="ru-RU" sz="2000" b="1" i="1"/>
              <a:t>Гваделупа, Мартиника</a:t>
            </a:r>
            <a:r>
              <a:rPr lang="ru-RU" sz="2000" i="1"/>
              <a:t>, </a:t>
            </a:r>
            <a:r>
              <a:rPr lang="ru-RU" sz="2000"/>
              <a:t>Оңт. Америкадағы </a:t>
            </a:r>
            <a:r>
              <a:rPr lang="ru-RU" sz="2000" b="1" i="1"/>
              <a:t>Гвиана,</a:t>
            </a:r>
            <a:r>
              <a:rPr lang="ru-RU" sz="2000" b="1"/>
              <a:t> </a:t>
            </a:r>
            <a:r>
              <a:rPr lang="ru-RU" sz="2000"/>
              <a:t>Үнді мұхитындағы </a:t>
            </a:r>
            <a:r>
              <a:rPr lang="ru-RU" sz="2000" i="1"/>
              <a:t>Р</a:t>
            </a:r>
            <a:r>
              <a:rPr lang="ru-RU" sz="2000" b="1" i="1"/>
              <a:t>еюньон</a:t>
            </a:r>
            <a:r>
              <a:rPr lang="ru-RU" sz="2000"/>
              <a:t>, Атлант мұхитындағы </a:t>
            </a:r>
            <a:r>
              <a:rPr lang="ru-RU" sz="2000" b="1" i="1"/>
              <a:t>Сен-Пьер мен Микелон) </a:t>
            </a:r>
            <a:r>
              <a:rPr lang="ru-RU" sz="2000"/>
              <a:t>және шалғай аумақтар </a:t>
            </a:r>
            <a:r>
              <a:rPr lang="ru-RU" sz="2000" i="1"/>
              <a:t>(</a:t>
            </a:r>
            <a:r>
              <a:rPr lang="ru-RU" sz="2000"/>
              <a:t>Тынық мұхитындағы </a:t>
            </a:r>
            <a:r>
              <a:rPr lang="ru-RU" sz="2000" b="1" i="1"/>
              <a:t>Жаңа Каледония, Француз Полинезиясы)</a:t>
            </a:r>
            <a:endParaRPr lang="en-US" sz="2000" b="1" i="1"/>
          </a:p>
        </p:txBody>
      </p:sp>
      <p:pic>
        <p:nvPicPr>
          <p:cNvPr id="5123" name="Picture 4" descr="lm_fra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46196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Жаңа салалар</a:t>
            </a:r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Аэроғарыштық өнеркәсіптер Тулуза, Бордо қалаларындағы “Аэроспасьял”, “Снекма” компаниялары “каравелла”, “конкорд” реактивті ұшақтар мен тікұшақтар жасайды.</a:t>
            </a:r>
            <a:endParaRPr lang="ru-RU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Жаңа салалары</a:t>
            </a:r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Электртехника және электроника саласы автоматтандырылған басқару жүйелері мен телекоммуникация құралдарынан бастап, тұрмыстық техникаға дейінгі алуан түрлі өнімдер шығарады. “Томсон”, “Алькател-Альстом”, “Легран”</a:t>
            </a:r>
            <a:endParaRPr lang="ru-RU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MM4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04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8" descr="R91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11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9" descr="RAF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 descr="lecler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81400"/>
            <a:ext cx="25146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Франция – әлемдегі ірі әскери қаруларды  өндіруші: әуе техникалары, зымыран қарулар, әскери кемелер, бронетехника мен электроника.</a:t>
            </a:r>
            <a:endParaRPr lang="en-US" sz="1800"/>
          </a:p>
        </p:txBody>
      </p:sp>
      <p:sp>
        <p:nvSpPr>
          <p:cNvPr id="44039" name="Text Box 3"/>
          <p:cNvSpPr txBox="1">
            <a:spLocks noChangeArrowheads="1"/>
          </p:cNvSpPr>
          <p:nvPr/>
        </p:nvSpPr>
        <p:spPr bwMode="auto">
          <a:xfrm>
            <a:off x="228600" y="55626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800" b="1">
                <a:latin typeface="Arial" pitchFamily="34" charset="0"/>
              </a:rPr>
              <a:t>Әскери техника мен қару жарақты сыртқа сатудан АҚЩ-нан кейін 2 орында</a:t>
            </a:r>
            <a:endParaRPr lang="en-US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Химия өнеркәсібі</a:t>
            </a: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Портты қалаларда мұнай химиясының ірі компаниялары- КФП-Тоталь, Эль-Акитень</a:t>
            </a:r>
          </a:p>
          <a:p>
            <a:r>
              <a:rPr lang="kk-KZ" smtClean="0"/>
              <a:t>Газ өндеу- Эр ликит</a:t>
            </a:r>
          </a:p>
          <a:p>
            <a:r>
              <a:rPr lang="kk-KZ" smtClean="0"/>
              <a:t>Нәзік химия саласы компаниялардың жанында өнімді сынақтан өткізетін ғылыми-зерттеу зертханалары бар</a:t>
            </a:r>
            <a:endParaRPr lang="ru-RU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28600" y="55626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Arial" pitchFamily="34" charset="0"/>
              </a:rPr>
              <a:t>ПАРФЮМЕРИЯ  және  КОСМЕТИКА</a:t>
            </a:r>
            <a:endParaRPr lang="en-US" sz="4000">
              <a:latin typeface="Arial" pitchFamily="34" charset="0"/>
            </a:endParaRPr>
          </a:p>
        </p:txBody>
      </p:sp>
      <p:pic>
        <p:nvPicPr>
          <p:cNvPr id="46083" name="Picture 4" descr="poma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3076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5" descr="духи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657600"/>
            <a:ext cx="1225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6" descr="духи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609600"/>
            <a:ext cx="1741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20" descr="brand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0"/>
            <a:ext cx="193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21" descr="branding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81000"/>
            <a:ext cx="20923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2" descr="FWCOM113L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3124200"/>
            <a:ext cx="14557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Франция -ірі аграрлы ел</a:t>
            </a:r>
            <a:endParaRPr 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Экспортқа шығарудан АҚШ-нан кейін екінші орында. ҰЖӨ 2,8</a:t>
            </a:r>
            <a:r>
              <a:rPr lang="kk-KZ" smtClean="0">
                <a:latin typeface="Arial" pitchFamily="34" charset="0"/>
                <a:cs typeface="Arial" pitchFamily="34" charset="0"/>
              </a:rPr>
              <a:t>% береді</a:t>
            </a:r>
          </a:p>
          <a:p>
            <a:r>
              <a:rPr lang="kk-KZ" smtClean="0">
                <a:latin typeface="Arial" pitchFamily="34" charset="0"/>
                <a:cs typeface="Arial" pitchFamily="34" charset="0"/>
              </a:rPr>
              <a:t>Жыртылған жерлер-61 % </a:t>
            </a:r>
          </a:p>
          <a:p>
            <a:r>
              <a:rPr lang="kk-KZ" smtClean="0">
                <a:latin typeface="Arial" pitchFamily="34" charset="0"/>
                <a:cs typeface="Arial" pitchFamily="34" charset="0"/>
              </a:rPr>
              <a:t>Шалғындар-35 % </a:t>
            </a:r>
          </a:p>
          <a:p>
            <a:r>
              <a:rPr lang="kk-KZ" smtClean="0">
                <a:latin typeface="Arial" pitchFamily="34" charset="0"/>
                <a:cs typeface="Arial" pitchFamily="34" charset="0"/>
              </a:rPr>
              <a:t>Бақтар мен жүзімдіктер-4 % </a:t>
            </a:r>
            <a:endParaRPr lang="ru-RU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>
              <a:latin typeface="Times New Roman Cyr"/>
            </a:endParaRPr>
          </a:p>
        </p:txBody>
      </p:sp>
      <p:pic>
        <p:nvPicPr>
          <p:cNvPr id="48131" name="Picture 5" descr="v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71800"/>
            <a:ext cx="33528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v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90800"/>
            <a:ext cx="3276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 descr="codorniu_viney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16764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9" descr="виногра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09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vinogradnik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304800"/>
            <a:ext cx="3124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1" descr="виноград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447800"/>
            <a:ext cx="16002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0" y="538003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1800"/>
              <a:t>ЕО елдеріндегі шығарылатын шараптың 3/1 шығарылады. Мұнда жылына 10-12млн.т жүзім жиналады.  Елде жүзімнің 550 түрі өсіріледі. </a:t>
            </a:r>
            <a:r>
              <a:rPr lang="en-US" sz="1800"/>
              <a:t>Бордо, Бургундии, Реймс</a:t>
            </a:r>
            <a:r>
              <a:rPr lang="kk-KZ" sz="1800"/>
              <a:t>, Шампань, Коньяк провинцияларында өсіріледі.</a:t>
            </a:r>
            <a:r>
              <a:rPr lang="en-US" sz="1800"/>
              <a:t> долины Роны и Эльзаса</a:t>
            </a:r>
            <a:r>
              <a:rPr lang="en-US" sz="12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4038600" y="4953000"/>
            <a:ext cx="263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000">
                <a:latin typeface="Arial" pitchFamily="34" charset="0"/>
              </a:rPr>
              <a:t>Ірімшіктер</a:t>
            </a:r>
            <a:endParaRPr lang="en-US" sz="4000">
              <a:latin typeface="Arial" pitchFamily="34" charset="0"/>
            </a:endParaRPr>
          </a:p>
        </p:txBody>
      </p:sp>
      <p:pic>
        <p:nvPicPr>
          <p:cNvPr id="49155" name="Picture 5" descr="fro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Көлік</a:t>
            </a:r>
            <a:endParaRPr lang="ru-RU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Темір жол мен тас жолдың ұзындығы жөнінен ЕО бірінші орында</a:t>
            </a:r>
          </a:p>
          <a:p>
            <a:r>
              <a:rPr lang="kk-KZ" smtClean="0"/>
              <a:t>1906 ж. алғашқы ұшақ осында жасалған. Аса ірі үш әуе компаниясы бар: “Эр-Франс", “УТА”, Эр-Интер</a:t>
            </a:r>
            <a:endParaRPr lang="ru-RU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Экспорт </a:t>
            </a:r>
            <a:endParaRPr lang="ru-RU" smtClean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Машиналар мен жабдықтар -43</a:t>
            </a:r>
          </a:p>
          <a:p>
            <a:r>
              <a:rPr lang="kk-KZ" smtClean="0"/>
              <a:t>Ауыл шаруашылық өнімдері мен шикізаты -20</a:t>
            </a:r>
          </a:p>
          <a:p>
            <a:r>
              <a:rPr lang="kk-KZ" smtClean="0"/>
              <a:t>Технологиялық жетістіктерді (патент, лицензиялар) сатып алады.</a:t>
            </a:r>
          </a:p>
          <a:p>
            <a:r>
              <a:rPr lang="kk-KZ" smtClean="0"/>
              <a:t>Дамушы елдерге қаржы </a:t>
            </a: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k-KZ" dirty="0" smtClean="0"/>
              <a:t>ЭГЖ  баға бер</a:t>
            </a:r>
            <a:endParaRPr lang="ru-RU" dirty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ЭГЖ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mtClean="0"/>
              <a:t>НАТО, БҰҰ, </a:t>
            </a:r>
          </a:p>
          <a:p>
            <a:r>
              <a:rPr lang="kk-KZ" smtClean="0"/>
              <a:t>ЮНЕСКО-штаб пәтері Париж,</a:t>
            </a:r>
          </a:p>
          <a:p>
            <a:r>
              <a:rPr lang="kk-KZ" smtClean="0"/>
              <a:t>Франция ядролық мемлекет</a:t>
            </a:r>
          </a:p>
          <a:p>
            <a:r>
              <a:rPr lang="kk-KZ" smtClean="0"/>
              <a:t>Иеліктердің арқасында әлемнің әр түкпіріндегі саяси, экономикалық және әлеуметтік мәселерге араласуға, мұхиттың орасан зор табиғат байлықтарын игеруге мүмкіндік алады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505200" y="5181600"/>
            <a:ext cx="2058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Arial" pitchFamily="34" charset="0"/>
              </a:rPr>
              <a:t>ПАРИЖ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60198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Париж –  Х  ғ. бастап Францияның астанасы </a:t>
            </a:r>
            <a:endParaRPr lang="en-US"/>
          </a:p>
        </p:txBody>
      </p:sp>
      <p:pic>
        <p:nvPicPr>
          <p:cNvPr id="8196" name="Picture 5" descr="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4770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362200" y="45720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Arial" pitchFamily="34" charset="0"/>
              </a:rPr>
              <a:t>ТАУЛЫ МАССИВТЕР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52400" y="5410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елдің шығысын, оңтүстігін алып жатыр, ол ең бастысы  Альпі (ең биік нүктесі- </a:t>
            </a:r>
            <a:r>
              <a:rPr lang="ru-RU" b="1">
                <a:solidFill>
                  <a:srgbClr val="FF0000"/>
                </a:solidFill>
              </a:rPr>
              <a:t>Монблан</a:t>
            </a:r>
            <a:r>
              <a:rPr lang="ru-RU"/>
              <a:t> тауы; 4807 м) </a:t>
            </a:r>
            <a:endParaRPr lang="en-US"/>
          </a:p>
        </p:txBody>
      </p:sp>
      <p:pic>
        <p:nvPicPr>
          <p:cNvPr id="9220" name="Picture 5" descr="carte_relief_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52400" y="54864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Француз Альпілері- Батыс Еуропадағы ең биік таулар, әлемдегі ірі қысқы спорт орталықтың бірі</a:t>
            </a:r>
            <a:endParaRPr lang="en-US"/>
          </a:p>
        </p:txBody>
      </p:sp>
      <p:pic>
        <p:nvPicPr>
          <p:cNvPr id="10243" name="Picture 5" descr="s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37607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shamon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1847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Shamoni-view-sca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743200"/>
            <a:ext cx="39624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1193</Words>
  <Application>Microsoft PowerPoint</Application>
  <PresentationFormat>Экран (4:3)</PresentationFormat>
  <Paragraphs>120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Оформление по умолчанию</vt:lpstr>
      <vt:lpstr>Слайд 1</vt:lpstr>
      <vt:lpstr>Слайд 2</vt:lpstr>
      <vt:lpstr>Слайд 3</vt:lpstr>
      <vt:lpstr>Слайд 4</vt:lpstr>
      <vt:lpstr>ЭГЖ  баға бер</vt:lpstr>
      <vt:lpstr>ЭГЖ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Пайдалы қазбаларға бай емес</vt:lpstr>
      <vt:lpstr>Климаты</vt:lpstr>
      <vt:lpstr>Топырағы</vt:lpstr>
      <vt:lpstr>ХАЛҚЫ</vt:lpstr>
      <vt:lpstr>Ұлттық құрамы</vt:lpstr>
      <vt:lpstr>Діни құрамы</vt:lpstr>
      <vt:lpstr>Орналасуы</vt:lpstr>
      <vt:lpstr>Урбандалу</vt:lpstr>
      <vt:lpstr>Слайд 23</vt:lpstr>
      <vt:lpstr>Ауыл халқы</vt:lpstr>
      <vt:lpstr>әмигранттар</vt:lpstr>
      <vt:lpstr>Слайд 26</vt:lpstr>
      <vt:lpstr>Слайд 27</vt:lpstr>
      <vt:lpstr>Слайд 28</vt:lpstr>
      <vt:lpstr>Слайд 29</vt:lpstr>
      <vt:lpstr>Слайд 30</vt:lpstr>
      <vt:lpstr>Слайд 31</vt:lpstr>
      <vt:lpstr>Экономикасы</vt:lpstr>
      <vt:lpstr>Слайд 33</vt:lpstr>
      <vt:lpstr>Металлургия</vt:lpstr>
      <vt:lpstr>Мата өнеркәсібі</vt:lpstr>
      <vt:lpstr>Слайд 36</vt:lpstr>
      <vt:lpstr>Отын-энегетика салалары</vt:lpstr>
      <vt:lpstr>Слайд 38</vt:lpstr>
      <vt:lpstr>Слайд 39</vt:lpstr>
      <vt:lpstr>Жаңа салалар</vt:lpstr>
      <vt:lpstr>Жаңа салалары</vt:lpstr>
      <vt:lpstr>Слайд 42</vt:lpstr>
      <vt:lpstr>Химия өнеркәсібі</vt:lpstr>
      <vt:lpstr>Слайд 44</vt:lpstr>
      <vt:lpstr>Франция -ірі аграрлы ел</vt:lpstr>
      <vt:lpstr>Слайд 46</vt:lpstr>
      <vt:lpstr>Слайд 47</vt:lpstr>
      <vt:lpstr>Көлік</vt:lpstr>
      <vt:lpstr>Экспорт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dc:subject>France - presentation</dc:subject>
  <dc:creator>Luka</dc:creator>
  <cp:keywords>France Франция</cp:keywords>
  <dc:description>Франция, описание, достопримечательности, промышленность.</dc:description>
  <cp:lastModifiedBy>Admin</cp:lastModifiedBy>
  <cp:revision>263</cp:revision>
  <dcterms:created xsi:type="dcterms:W3CDTF">2004-01-28T09:12:27Z</dcterms:created>
  <dcterms:modified xsi:type="dcterms:W3CDTF">2005-10-14T00:10:25Z</dcterms:modified>
</cp:coreProperties>
</file>