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6" r:id="rId2"/>
    <p:sldId id="257" r:id="rId3"/>
    <p:sldId id="263" r:id="rId4"/>
    <p:sldId id="260" r:id="rId5"/>
    <p:sldId id="261" r:id="rId6"/>
    <p:sldId id="264" r:id="rId7"/>
    <p:sldId id="262" r:id="rId8"/>
    <p:sldId id="259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D60093"/>
    <a:srgbClr val="66FF33"/>
    <a:srgbClr val="FF3300"/>
    <a:srgbClr val="000000"/>
    <a:srgbClr val="FFFF66"/>
    <a:srgbClr val="669900"/>
    <a:srgbClr val="33CC3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79F40-A9E7-4A84-85F6-48C73C173E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E2CC1-CC4F-4031-83F1-668C29C91A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AEC58-D626-410E-95FA-93CB34276B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D9C6C-3E3F-44DA-9504-ACE1A65A5F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3D32D-1810-46A0-9881-A57E3B93EB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45A3F-768B-45E6-A818-8D3A0CB87E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B63F5-9A3A-4679-AF17-DE29DBADA1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AEBF3-9E15-4C5C-9A0A-AE77123CB8F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9E51F-E2D0-4584-A18D-6AC8B486AB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A6700E99-47DB-4557-A1EC-619683768E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5E5AD-FF2A-4FAD-9F82-10086C4E0C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CBC126D-CCCB-46D1-B0BE-74DB8025534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220503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sz="11000" dirty="0" smtClean="0">
                <a:solidFill>
                  <a:srgbClr val="FFC000"/>
                </a:solidFill>
              </a:rPr>
              <a:t>Конус</a:t>
            </a:r>
            <a:endParaRPr lang="ru-RU" sz="110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3851275" y="692150"/>
            <a:ext cx="5292725" cy="5865813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1600"/>
              <a:t>      </a:t>
            </a:r>
            <a:r>
              <a:rPr lang="ru-RU" sz="2200"/>
              <a:t>Тело, ограниченное конической поверхностью и кругом с границей </a:t>
            </a:r>
            <a:r>
              <a:rPr lang="en-US" sz="2200"/>
              <a:t>L</a:t>
            </a:r>
            <a:r>
              <a:rPr lang="ru-RU" sz="2200"/>
              <a:t>, называется </a:t>
            </a:r>
            <a:r>
              <a:rPr lang="ru-RU" sz="2200" i="1">
                <a:solidFill>
                  <a:srgbClr val="FF3399"/>
                </a:solidFill>
              </a:rPr>
              <a:t>конусом</a:t>
            </a:r>
            <a:r>
              <a:rPr lang="ru-RU" sz="2200"/>
              <a:t>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200"/>
              <a:t>      Круг называется </a:t>
            </a:r>
            <a:r>
              <a:rPr lang="ru-RU" sz="2200" i="1">
                <a:solidFill>
                  <a:srgbClr val="FF3399"/>
                </a:solidFill>
              </a:rPr>
              <a:t>основанием</a:t>
            </a:r>
            <a:r>
              <a:rPr lang="ru-RU" sz="2200"/>
              <a:t> </a:t>
            </a:r>
            <a:r>
              <a:rPr lang="ru-RU" sz="2200" i="1">
                <a:solidFill>
                  <a:srgbClr val="FF3399"/>
                </a:solidFill>
              </a:rPr>
              <a:t>конуса</a:t>
            </a:r>
            <a:r>
              <a:rPr lang="ru-RU" sz="2200"/>
              <a:t>, вершина конической поверхности – </a:t>
            </a:r>
            <a:r>
              <a:rPr lang="ru-RU" sz="2200" i="1">
                <a:solidFill>
                  <a:srgbClr val="FF3399"/>
                </a:solidFill>
              </a:rPr>
              <a:t>вершина конуса</a:t>
            </a:r>
            <a:r>
              <a:rPr lang="ru-RU" sz="2200"/>
              <a:t>, отрезки образующих, заключенные между вершиной и основанием, - </a:t>
            </a:r>
            <a:r>
              <a:rPr lang="ru-RU" sz="2200" i="1">
                <a:solidFill>
                  <a:srgbClr val="FF3399"/>
                </a:solidFill>
              </a:rPr>
              <a:t>образующими конуса</a:t>
            </a:r>
            <a:r>
              <a:rPr lang="ru-RU" sz="2200"/>
              <a:t>, а образованная ими часть конической поверхности – </a:t>
            </a:r>
            <a:r>
              <a:rPr lang="ru-RU" sz="2200" i="1">
                <a:solidFill>
                  <a:srgbClr val="FF3399"/>
                </a:solidFill>
              </a:rPr>
              <a:t>боковой</a:t>
            </a:r>
            <a:r>
              <a:rPr lang="ru-RU" sz="2200" i="1"/>
              <a:t> </a:t>
            </a:r>
            <a:r>
              <a:rPr lang="ru-RU" sz="2200" i="1">
                <a:solidFill>
                  <a:srgbClr val="FF3399"/>
                </a:solidFill>
              </a:rPr>
              <a:t>поверхностью конуса</a:t>
            </a:r>
            <a:r>
              <a:rPr lang="ru-RU" sz="2200"/>
              <a:t>. Ось конической поверхности называется </a:t>
            </a:r>
            <a:r>
              <a:rPr lang="ru-RU" sz="2200" i="1">
                <a:solidFill>
                  <a:srgbClr val="FF3399"/>
                </a:solidFill>
              </a:rPr>
              <a:t>осью конуса</a:t>
            </a:r>
            <a:r>
              <a:rPr lang="ru-RU" sz="2200"/>
              <a:t>, а ее отрезок, заключенный между вершиной и основанием, - </a:t>
            </a:r>
            <a:r>
              <a:rPr lang="ru-RU" sz="2200" i="1">
                <a:solidFill>
                  <a:srgbClr val="FF3399"/>
                </a:solidFill>
              </a:rPr>
              <a:t>высотой</a:t>
            </a:r>
            <a:r>
              <a:rPr lang="ru-RU" sz="2200">
                <a:solidFill>
                  <a:srgbClr val="FF3399"/>
                </a:solidFill>
              </a:rPr>
              <a:t> </a:t>
            </a:r>
            <a:r>
              <a:rPr lang="ru-RU" sz="2200" i="1">
                <a:solidFill>
                  <a:srgbClr val="FF3399"/>
                </a:solidFill>
              </a:rPr>
              <a:t>конуса</a:t>
            </a:r>
            <a:r>
              <a:rPr lang="ru-RU" sz="2200"/>
              <a:t>. Отметим, что все образующие конуса равны друг другу.</a:t>
            </a:r>
          </a:p>
        </p:txBody>
      </p:sp>
      <p:pic>
        <p:nvPicPr>
          <p:cNvPr id="3379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1125538"/>
            <a:ext cx="3744912" cy="4211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260350"/>
            <a:ext cx="8686800" cy="1143000"/>
          </a:xfrm>
        </p:spPr>
        <p:txBody>
          <a:bodyPr>
            <a:normAutofit/>
          </a:bodyPr>
          <a:lstStyle/>
          <a:p>
            <a:r>
              <a:rPr lang="ru-RU" sz="5400" dirty="0">
                <a:solidFill>
                  <a:srgbClr val="FFC000"/>
                </a:solidFill>
              </a:rPr>
              <a:t>Конус – тело </a:t>
            </a:r>
            <a:r>
              <a:rPr lang="ru-RU" sz="5400" dirty="0" smtClean="0">
                <a:solidFill>
                  <a:srgbClr val="FFC000"/>
                </a:solidFill>
              </a:rPr>
              <a:t>вращения</a:t>
            </a:r>
            <a:endParaRPr lang="ru-RU" sz="5400" dirty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3214677" y="1785926"/>
            <a:ext cx="5400685" cy="3614749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dirty="0"/>
              <a:t>     </a:t>
            </a:r>
            <a:r>
              <a:rPr lang="ru-RU" sz="3200" dirty="0"/>
              <a:t>Конус можно получить путем вращения прямоугольного треугольника вокруг одного из его катетов</a:t>
            </a:r>
          </a:p>
        </p:txBody>
      </p:sp>
      <p:pic>
        <p:nvPicPr>
          <p:cNvPr id="41988" name="Picture 4" descr="кону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1364172"/>
            <a:ext cx="3105142" cy="42796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697913" cy="1143000"/>
          </a:xfrm>
        </p:spPr>
        <p:txBody>
          <a:bodyPr>
            <a:normAutofit/>
          </a:bodyPr>
          <a:lstStyle/>
          <a:p>
            <a:r>
              <a:rPr lang="ru-RU" sz="3600" dirty="0">
                <a:solidFill>
                  <a:srgbClr val="FFC000"/>
                </a:solidFill>
              </a:rPr>
              <a:t>Площадь боковой поверхности конуса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3857620" y="620713"/>
            <a:ext cx="4962530" cy="5472112"/>
          </a:xfrm>
        </p:spPr>
        <p:txBody>
          <a:bodyPr/>
          <a:lstStyle/>
          <a:p>
            <a:pPr>
              <a:buFontTx/>
              <a:buNone/>
            </a:pPr>
            <a:r>
              <a:rPr lang="ru-RU" dirty="0"/>
              <a:t>  </a:t>
            </a:r>
            <a:endParaRPr lang="ru-RU" sz="2000" dirty="0"/>
          </a:p>
          <a:p>
            <a:pPr>
              <a:buFontTx/>
              <a:buNone/>
            </a:pPr>
            <a:r>
              <a:rPr lang="ru-RU" sz="2000" dirty="0"/>
              <a:t>   </a:t>
            </a:r>
          </a:p>
          <a:p>
            <a:pPr>
              <a:buFontTx/>
              <a:buNone/>
            </a:pPr>
            <a:r>
              <a:rPr lang="ru-RU" sz="2000" dirty="0"/>
              <a:t>    </a:t>
            </a:r>
            <a:r>
              <a:rPr lang="ru-RU" sz="2400" dirty="0"/>
              <a:t>Площадь </a:t>
            </a:r>
            <a:r>
              <a:rPr lang="ru-RU" sz="2400" dirty="0" smtClean="0"/>
              <a:t>боковой поверхности </a:t>
            </a:r>
            <a:r>
              <a:rPr lang="ru-RU" sz="2400" dirty="0"/>
              <a:t>конуса </a:t>
            </a:r>
            <a:r>
              <a:rPr lang="ru-RU" sz="2400" dirty="0" smtClean="0"/>
              <a:t>равна произведению половины длины окружности основания на образующую</a:t>
            </a:r>
            <a:r>
              <a:rPr lang="ru-RU" sz="2400" dirty="0"/>
              <a:t>. </a:t>
            </a:r>
          </a:p>
          <a:p>
            <a:pPr>
              <a:buFontTx/>
              <a:buNone/>
            </a:pPr>
            <a:r>
              <a:rPr lang="ru-RU" sz="2000" b="1" dirty="0"/>
              <a:t>                         </a:t>
            </a:r>
            <a:r>
              <a:rPr lang="ru-RU" sz="2400" b="1" i="1" dirty="0" err="1">
                <a:latin typeface="+mj-lt"/>
              </a:rPr>
              <a:t>S</a:t>
            </a:r>
            <a:r>
              <a:rPr lang="ru-RU" sz="1800" b="1" i="1" dirty="0" err="1">
                <a:latin typeface="+mj-lt"/>
              </a:rPr>
              <a:t>бок</a:t>
            </a:r>
            <a:r>
              <a:rPr lang="ru-RU" sz="2400" b="1" dirty="0">
                <a:latin typeface="+mj-lt"/>
              </a:rPr>
              <a:t>. </a:t>
            </a:r>
            <a:r>
              <a:rPr lang="ru-RU" sz="2400" b="1" i="1" dirty="0">
                <a:latin typeface="+mj-lt"/>
              </a:rPr>
              <a:t>=</a:t>
            </a:r>
            <a:r>
              <a:rPr lang="ru-RU" sz="2400" b="1" dirty="0">
                <a:latin typeface="+mj-lt"/>
              </a:rPr>
              <a:t> </a:t>
            </a:r>
            <a:r>
              <a:rPr lang="ru-RU" sz="2400" b="1" i="1" dirty="0" err="1">
                <a:latin typeface="+mj-lt"/>
              </a:rPr>
              <a:t>πrl</a:t>
            </a:r>
            <a:endParaRPr lang="ru-RU" sz="2400" b="1" i="1" dirty="0">
              <a:latin typeface="+mj-lt"/>
            </a:endParaRPr>
          </a:p>
          <a:p>
            <a:pPr>
              <a:buFontTx/>
              <a:buNone/>
            </a:pPr>
            <a:r>
              <a:rPr lang="ru-RU" sz="2000" i="1" dirty="0"/>
              <a:t>    </a:t>
            </a:r>
            <a:r>
              <a:rPr lang="ru-RU" sz="2400" dirty="0"/>
              <a:t>Площадь полной поверхности </a:t>
            </a:r>
            <a:r>
              <a:rPr lang="ru-RU" sz="2400" dirty="0" smtClean="0"/>
              <a:t>конуса называется </a:t>
            </a:r>
            <a:r>
              <a:rPr lang="ru-RU" sz="2400" dirty="0"/>
              <a:t>сумма площадей </a:t>
            </a:r>
            <a:r>
              <a:rPr lang="ru-RU" sz="2400" dirty="0" smtClean="0"/>
              <a:t>боковой поверхности </a:t>
            </a:r>
            <a:r>
              <a:rPr lang="ru-RU" sz="2400" dirty="0"/>
              <a:t>и основания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pic>
        <p:nvPicPr>
          <p:cNvPr id="3891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426823"/>
            <a:ext cx="3535356" cy="3980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8920" name="Rectangle 8"/>
          <p:cNvSpPr>
            <a:spLocks noChangeArrowheads="1"/>
          </p:cNvSpPr>
          <p:nvPr/>
        </p:nvSpPr>
        <p:spPr bwMode="auto">
          <a:xfrm>
            <a:off x="4857752" y="5143512"/>
            <a:ext cx="310991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ru-RU" sz="2400" b="1" i="1" dirty="0"/>
              <a:t>S </a:t>
            </a:r>
            <a:r>
              <a:rPr lang="ru-RU" sz="1600" b="1" i="1" dirty="0"/>
              <a:t>полн.</a:t>
            </a:r>
            <a:r>
              <a:rPr lang="ru-RU" sz="2400" b="1" i="1" dirty="0"/>
              <a:t> = </a:t>
            </a:r>
            <a:r>
              <a:rPr lang="ru-RU" sz="2400" b="1" i="1" dirty="0" err="1"/>
              <a:t>πr </a:t>
            </a:r>
            <a:r>
              <a:rPr lang="ru-RU" sz="2400" b="1" i="1" dirty="0"/>
              <a:t>(</a:t>
            </a:r>
            <a:r>
              <a:rPr lang="ru-RU" sz="2400" b="1" i="1" dirty="0" err="1"/>
              <a:t>r</a:t>
            </a:r>
            <a:r>
              <a:rPr lang="ru-RU" sz="2400" b="1" i="1" dirty="0"/>
              <a:t> + </a:t>
            </a:r>
            <a:r>
              <a:rPr lang="ru-RU" sz="2400" b="1" i="1" dirty="0" err="1"/>
              <a:t>l</a:t>
            </a:r>
            <a:r>
              <a:rPr lang="ru-RU" sz="2400" b="1" i="1" dirty="0"/>
              <a:t>)</a:t>
            </a:r>
            <a:r>
              <a:rPr lang="ru-RU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r>
              <a:rPr lang="ru-RU" dirty="0">
                <a:solidFill>
                  <a:srgbClr val="FFC000"/>
                </a:solidFill>
              </a:rPr>
              <a:t>Объем конуса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3786182" y="1484312"/>
            <a:ext cx="5033968" cy="4159265"/>
          </a:xfrm>
        </p:spPr>
        <p:txBody>
          <a:bodyPr>
            <a:normAutofit fontScale="85000" lnSpcReduction="20000"/>
          </a:bodyPr>
          <a:lstStyle/>
          <a:p>
            <a:pPr>
              <a:buFontTx/>
              <a:buNone/>
            </a:pPr>
            <a:r>
              <a:rPr lang="ru-RU" sz="3500" dirty="0">
                <a:latin typeface="+mj-lt"/>
              </a:rPr>
              <a:t>   Теорема:</a:t>
            </a:r>
          </a:p>
          <a:p>
            <a:pPr>
              <a:buFontTx/>
              <a:buNone/>
            </a:pPr>
            <a:r>
              <a:rPr lang="ru-RU" sz="3500" dirty="0">
                <a:latin typeface="+mj-lt"/>
              </a:rPr>
              <a:t>  </a:t>
            </a:r>
            <a:endParaRPr lang="en-US" sz="3500" dirty="0" smtClean="0">
              <a:latin typeface="+mj-lt"/>
            </a:endParaRPr>
          </a:p>
          <a:p>
            <a:pPr>
              <a:buFontTx/>
              <a:buNone/>
            </a:pPr>
            <a:r>
              <a:rPr lang="ru-RU" sz="3500" dirty="0" smtClean="0">
                <a:latin typeface="+mj-lt"/>
              </a:rPr>
              <a:t> </a:t>
            </a:r>
            <a:r>
              <a:rPr lang="ru-RU" sz="3500" i="1" dirty="0">
                <a:latin typeface="+mj-lt"/>
              </a:rPr>
              <a:t>Объем конуса равен </a:t>
            </a:r>
            <a:r>
              <a:rPr lang="ru-RU" sz="3500" i="1" dirty="0" smtClean="0">
                <a:latin typeface="+mj-lt"/>
              </a:rPr>
              <a:t>одной</a:t>
            </a:r>
            <a:r>
              <a:rPr lang="en-US" sz="3500" i="1" dirty="0" smtClean="0">
                <a:latin typeface="+mj-lt"/>
              </a:rPr>
              <a:t> </a:t>
            </a:r>
            <a:r>
              <a:rPr lang="ru-RU" sz="3500" i="1" dirty="0" smtClean="0">
                <a:latin typeface="+mj-lt"/>
              </a:rPr>
              <a:t>трети </a:t>
            </a:r>
            <a:r>
              <a:rPr lang="ru-RU" sz="3500" i="1" dirty="0">
                <a:latin typeface="+mj-lt"/>
              </a:rPr>
              <a:t>произведения </a:t>
            </a:r>
            <a:r>
              <a:rPr lang="ru-RU" sz="3500" i="1" dirty="0" smtClean="0">
                <a:latin typeface="+mj-lt"/>
              </a:rPr>
              <a:t>площади основания </a:t>
            </a:r>
            <a:r>
              <a:rPr lang="ru-RU" sz="3500" i="1" dirty="0">
                <a:latin typeface="+mj-lt"/>
              </a:rPr>
              <a:t>на высоту</a:t>
            </a:r>
            <a:r>
              <a:rPr lang="ru-RU" sz="3500" i="1" dirty="0" smtClean="0">
                <a:latin typeface="+mj-lt"/>
              </a:rPr>
              <a:t>.</a:t>
            </a:r>
          </a:p>
          <a:p>
            <a:pPr>
              <a:buFontTx/>
              <a:buNone/>
            </a:pPr>
            <a:endParaRPr lang="en-US" sz="3200" i="1" dirty="0" smtClean="0">
              <a:latin typeface="Arial" pitchFamily="34" charset="0"/>
              <a:cs typeface="Arial" pitchFamily="34" charset="0"/>
            </a:endParaRPr>
          </a:p>
          <a:p>
            <a:pPr>
              <a:buFontTx/>
              <a:buNone/>
            </a:pPr>
            <a:r>
              <a:rPr lang="en-US" sz="3200" i="1" dirty="0" smtClean="0">
                <a:latin typeface="Arial" pitchFamily="34" charset="0"/>
                <a:cs typeface="Arial" pitchFamily="34" charset="0"/>
              </a:rPr>
              <a:t>          </a:t>
            </a:r>
            <a:r>
              <a:rPr lang="en-US" sz="3900" i="1" dirty="0" smtClean="0">
                <a:latin typeface="Arial" pitchFamily="34" charset="0"/>
                <a:cs typeface="Arial" pitchFamily="34" charset="0"/>
              </a:rPr>
              <a:t>V =    S</a:t>
            </a:r>
            <a:r>
              <a:rPr lang="en-US" sz="2600" i="1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en-US" sz="3900" i="1" dirty="0" smtClean="0">
                <a:latin typeface="Arial" pitchFamily="34" charset="0"/>
                <a:cs typeface="Arial" pitchFamily="34" charset="0"/>
              </a:rPr>
              <a:t> h</a:t>
            </a:r>
            <a:endParaRPr lang="en-US" sz="3900" i="1" dirty="0">
              <a:latin typeface="Arial" pitchFamily="34" charset="0"/>
              <a:cs typeface="Arial" pitchFamily="34" charset="0"/>
            </a:endParaRPr>
          </a:p>
          <a:p>
            <a:pPr>
              <a:buFontTx/>
              <a:buNone/>
            </a:pPr>
            <a:endParaRPr lang="en-US" i="1" dirty="0"/>
          </a:p>
          <a:p>
            <a:pPr>
              <a:buFontTx/>
              <a:buNone/>
            </a:pPr>
            <a:r>
              <a:rPr lang="ru-RU" sz="2800" dirty="0"/>
              <a:t> </a:t>
            </a:r>
            <a:endParaRPr lang="ru-RU" sz="2800" i="1" dirty="0"/>
          </a:p>
        </p:txBody>
      </p:sp>
      <p:pic>
        <p:nvPicPr>
          <p:cNvPr id="39941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1357298"/>
            <a:ext cx="3256037" cy="435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5286380" y="3929066"/>
          <a:ext cx="333356" cy="1158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335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C000"/>
                </a:solidFill>
              </a:rPr>
              <a:t>Объём усеченного конуса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3779838" y="1357298"/>
            <a:ext cx="5007004" cy="4726002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sz="3900" dirty="0"/>
              <a:t>  Следствие:</a:t>
            </a:r>
            <a:endParaRPr lang="ru-RU" dirty="0"/>
          </a:p>
          <a:p>
            <a:pPr>
              <a:lnSpc>
                <a:spcPct val="90000"/>
              </a:lnSpc>
              <a:buFontTx/>
              <a:buNone/>
            </a:pPr>
            <a:r>
              <a:rPr lang="ru-RU" i="1" dirty="0"/>
              <a:t>  </a:t>
            </a:r>
            <a:r>
              <a:rPr lang="ru-RU" sz="3200" i="1" dirty="0">
                <a:latin typeface="Arial" pitchFamily="34" charset="0"/>
                <a:cs typeface="Arial" pitchFamily="34" charset="0"/>
              </a:rPr>
              <a:t>Объем усеченного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3200" i="1" dirty="0">
                <a:latin typeface="Arial" pitchFamily="34" charset="0"/>
                <a:cs typeface="Arial" pitchFamily="34" charset="0"/>
              </a:rPr>
              <a:t>конуса, высота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3200" i="1" dirty="0">
                <a:latin typeface="Arial" pitchFamily="34" charset="0"/>
                <a:cs typeface="Arial" pitchFamily="34" charset="0"/>
              </a:rPr>
              <a:t>которого равна </a:t>
            </a:r>
            <a:r>
              <a:rPr lang="en-US" sz="3200" i="1" dirty="0">
                <a:latin typeface="Arial" pitchFamily="34" charset="0"/>
                <a:cs typeface="Arial" pitchFamily="34" charset="0"/>
              </a:rPr>
              <a:t>h</a:t>
            </a:r>
            <a:r>
              <a:rPr lang="ru-RU" sz="3200" i="1" dirty="0">
                <a:latin typeface="Arial" pitchFamily="34" charset="0"/>
                <a:cs typeface="Arial" pitchFamily="34" charset="0"/>
              </a:rPr>
              <a:t>, а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3200" i="1" dirty="0">
                <a:latin typeface="Arial" pitchFamily="34" charset="0"/>
                <a:cs typeface="Arial" pitchFamily="34" charset="0"/>
              </a:rPr>
              <a:t>площадь оснований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3200" i="1" dirty="0">
                <a:latin typeface="Arial" pitchFamily="34" charset="0"/>
                <a:cs typeface="Arial" pitchFamily="34" charset="0"/>
              </a:rPr>
              <a:t>S</a:t>
            </a:r>
            <a:r>
              <a:rPr lang="ru-RU" sz="3200" i="1" dirty="0">
                <a:latin typeface="Arial" pitchFamily="34" charset="0"/>
                <a:cs typeface="Arial" pitchFamily="34" charset="0"/>
              </a:rPr>
              <a:t> и </a:t>
            </a:r>
            <a:r>
              <a:rPr lang="en-US" sz="3200" i="1" dirty="0">
                <a:latin typeface="Arial" pitchFamily="34" charset="0"/>
                <a:cs typeface="Arial" pitchFamily="34" charset="0"/>
              </a:rPr>
              <a:t>S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32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i="1" dirty="0">
                <a:latin typeface="Arial" pitchFamily="34" charset="0"/>
                <a:cs typeface="Arial" pitchFamily="34" charset="0"/>
              </a:rPr>
              <a:t>, вычисляется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3200" i="1" dirty="0">
                <a:latin typeface="Arial" pitchFamily="34" charset="0"/>
                <a:cs typeface="Arial" pitchFamily="34" charset="0"/>
              </a:rPr>
              <a:t>по формуле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i="1" dirty="0"/>
              <a:t>           </a:t>
            </a:r>
            <a:r>
              <a:rPr lang="ru-RU" b="1" i="1" dirty="0"/>
              <a:t>  </a:t>
            </a:r>
            <a:endParaRPr lang="ru-RU" i="1" dirty="0"/>
          </a:p>
          <a:p>
            <a:pPr>
              <a:lnSpc>
                <a:spcPct val="90000"/>
              </a:lnSpc>
            </a:pPr>
            <a:endParaRPr lang="ru-RU" dirty="0"/>
          </a:p>
        </p:txBody>
      </p:sp>
      <p:pic>
        <p:nvPicPr>
          <p:cNvPr id="4403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1533222"/>
            <a:ext cx="3286148" cy="454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403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7620" y="5143512"/>
            <a:ext cx="4789675" cy="734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>
                <a:solidFill>
                  <a:srgbClr val="FFC000"/>
                </a:solidFill>
              </a:rPr>
              <a:t>Сечение </a:t>
            </a:r>
            <a:r>
              <a:rPr lang="ru-RU" sz="4000" dirty="0" smtClean="0">
                <a:solidFill>
                  <a:srgbClr val="FFC000"/>
                </a:solidFill>
              </a:rPr>
              <a:t>конуса</a:t>
            </a:r>
            <a:r>
              <a:rPr lang="en-US" sz="4000" dirty="0" smtClean="0">
                <a:solidFill>
                  <a:srgbClr val="FFC000"/>
                </a:solidFill>
              </a:rPr>
              <a:t> </a:t>
            </a:r>
            <a:r>
              <a:rPr lang="ru-RU" sz="4000" dirty="0" smtClean="0">
                <a:solidFill>
                  <a:srgbClr val="FFC000"/>
                </a:solidFill>
              </a:rPr>
              <a:t>плоскостью.</a:t>
            </a:r>
            <a:endParaRPr lang="ru-RU" sz="4000" dirty="0">
              <a:solidFill>
                <a:srgbClr val="FFC000"/>
              </a:solidFill>
            </a:endParaRP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4149725"/>
            <a:ext cx="8435975" cy="2265363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ru-RU" dirty="0">
                <a:latin typeface="Arial" pitchFamily="34" charset="0"/>
                <a:cs typeface="Arial" pitchFamily="34" charset="0"/>
              </a:rPr>
              <a:t>а)  секущая плоскость проходит </a:t>
            </a:r>
            <a:r>
              <a:rPr lang="ru-RU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через ось конуса</a:t>
            </a:r>
            <a:r>
              <a:rPr lang="ru-RU" dirty="0">
                <a:latin typeface="Arial" pitchFamily="34" charset="0"/>
                <a:cs typeface="Arial" pitchFamily="34" charset="0"/>
              </a:rPr>
              <a:t>, осевое сечение равнобедренный треугольник.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б</a:t>
            </a:r>
            <a:r>
              <a:rPr lang="ru-RU" dirty="0">
                <a:latin typeface="Arial" pitchFamily="34" charset="0"/>
                <a:cs typeface="Arial" pitchFamily="34" charset="0"/>
              </a:rPr>
              <a:t>)  секущая плоскость проходит </a:t>
            </a:r>
            <a:r>
              <a:rPr lang="ru-RU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перпендикулярно к оси конуса</a:t>
            </a:r>
            <a:r>
              <a:rPr lang="ru-RU" dirty="0">
                <a:latin typeface="Arial" pitchFamily="34" charset="0"/>
                <a:cs typeface="Arial" pitchFamily="34" charset="0"/>
              </a:rPr>
              <a:t>, сечением является круг.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в</a:t>
            </a:r>
            <a:r>
              <a:rPr lang="ru-RU" dirty="0">
                <a:latin typeface="Arial" pitchFamily="34" charset="0"/>
                <a:cs typeface="Arial" pitchFamily="34" charset="0"/>
              </a:rPr>
              <a:t>)  сечение, пересекающее только одну часть кругового конуса и </a:t>
            </a:r>
            <a:r>
              <a:rPr lang="ru-RU" dirty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не параллельное ни одной его образующей </a:t>
            </a:r>
            <a:r>
              <a:rPr lang="ru-RU" dirty="0">
                <a:latin typeface="Arial" pitchFamily="34" charset="0"/>
                <a:cs typeface="Arial" pitchFamily="34" charset="0"/>
              </a:rPr>
              <a:t>– эллипс.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1800" dirty="0"/>
          </a:p>
        </p:txBody>
      </p:sp>
      <p:sp>
        <p:nvSpPr>
          <p:cNvPr id="40964" name="Rectangle 4"/>
          <p:cNvSpPr>
            <a:spLocks noChangeArrowheads="1"/>
          </p:cNvSpPr>
          <p:nvPr/>
        </p:nvSpPr>
        <p:spPr bwMode="auto">
          <a:xfrm>
            <a:off x="0" y="0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/>
              <a:t/>
            </a:r>
            <a:br>
              <a:rPr lang="ru-RU"/>
            </a:br>
            <a:endParaRPr lang="ru-RU"/>
          </a:p>
        </p:txBody>
      </p:sp>
      <p:sp>
        <p:nvSpPr>
          <p:cNvPr id="40967" name="Text Box 7"/>
          <p:cNvSpPr txBox="1">
            <a:spLocks noChangeArrowheads="1"/>
          </p:cNvSpPr>
          <p:nvPr/>
        </p:nvSpPr>
        <p:spPr bwMode="auto">
          <a:xfrm>
            <a:off x="2357422" y="3786190"/>
            <a:ext cx="387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а)</a:t>
            </a:r>
          </a:p>
        </p:txBody>
      </p:sp>
      <p:sp>
        <p:nvSpPr>
          <p:cNvPr id="40968" name="Text Box 8"/>
          <p:cNvSpPr txBox="1">
            <a:spLocks noChangeArrowheads="1"/>
          </p:cNvSpPr>
          <p:nvPr/>
        </p:nvSpPr>
        <p:spPr bwMode="auto">
          <a:xfrm>
            <a:off x="4071934" y="3786190"/>
            <a:ext cx="431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dirty="0"/>
              <a:t>б)</a:t>
            </a:r>
          </a:p>
        </p:txBody>
      </p:sp>
      <p:pic>
        <p:nvPicPr>
          <p:cNvPr id="40971" name="Picture 11" descr="snap00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8794" y="1285860"/>
            <a:ext cx="4937147" cy="2443888"/>
          </a:xfrm>
          <a:prstGeom prst="rect">
            <a:avLst/>
          </a:prstGeom>
          <a:noFill/>
        </p:spPr>
      </p:pic>
      <p:sp>
        <p:nvSpPr>
          <p:cNvPr id="40972" name="Text Box 12"/>
          <p:cNvSpPr txBox="1">
            <a:spLocks noChangeArrowheads="1"/>
          </p:cNvSpPr>
          <p:nvPr/>
        </p:nvSpPr>
        <p:spPr bwMode="auto">
          <a:xfrm>
            <a:off x="5786446" y="3786190"/>
            <a:ext cx="382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dirty="0"/>
              <a:t>в)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115328" cy="5440378"/>
          </a:xfrm>
        </p:spPr>
        <p:txBody>
          <a:bodyPr>
            <a:normAutofit fontScale="90000"/>
          </a:bodyPr>
          <a:lstStyle/>
          <a:p>
            <a:r>
              <a:rPr lang="ru-RU" sz="4800" dirty="0" smtClean="0"/>
              <a:t>Презентация выполнена </a:t>
            </a:r>
            <a:br>
              <a:rPr lang="ru-RU" sz="4800" dirty="0" smtClean="0"/>
            </a:b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800" smtClean="0"/>
              <a:t>учащимися </a:t>
            </a:r>
            <a:r>
              <a:rPr lang="ru-RU" sz="4800" smtClean="0"/>
              <a:t>11 </a:t>
            </a:r>
            <a:r>
              <a:rPr lang="ru-RU" sz="4800" dirty="0" smtClean="0"/>
              <a:t>класса ОСШ №16 </a:t>
            </a:r>
            <a:br>
              <a:rPr lang="ru-RU" sz="4800" dirty="0" smtClean="0"/>
            </a:b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800" dirty="0" smtClean="0"/>
              <a:t>под руководством учителя </a:t>
            </a:r>
            <a:br>
              <a:rPr lang="ru-RU" sz="4800" dirty="0" smtClean="0"/>
            </a:b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800" dirty="0" smtClean="0"/>
              <a:t>математики Чекушина А.П.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605</TotalTime>
  <Words>262</Words>
  <Application>Microsoft Office PowerPoint</Application>
  <PresentationFormat>Экран (4:3)</PresentationFormat>
  <Paragraphs>40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Техническая</vt:lpstr>
      <vt:lpstr>Конус</vt:lpstr>
      <vt:lpstr>Слайд 2</vt:lpstr>
      <vt:lpstr>Конус – тело вращения</vt:lpstr>
      <vt:lpstr>Площадь боковой поверхности конуса</vt:lpstr>
      <vt:lpstr>Объем конуса</vt:lpstr>
      <vt:lpstr>Объём усеченного конуса</vt:lpstr>
      <vt:lpstr>Сечение конуса плоскостью.</vt:lpstr>
      <vt:lpstr>Презентация выполнена   учащимися 11 класса ОСШ №16   под руководством учителя   математики Чекушина А.П.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Admin</cp:lastModifiedBy>
  <cp:revision>15</cp:revision>
  <dcterms:created xsi:type="dcterms:W3CDTF">2008-06-02T08:25:23Z</dcterms:created>
  <dcterms:modified xsi:type="dcterms:W3CDTF">2009-09-20T17:03:28Z</dcterms:modified>
</cp:coreProperties>
</file>