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3" r:id="rId4"/>
    <p:sldId id="260" r:id="rId5"/>
    <p:sldId id="261" r:id="rId6"/>
    <p:sldId id="264" r:id="rId7"/>
    <p:sldId id="262" r:id="rId8"/>
    <p:sldId id="25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D60093"/>
    <a:srgbClr val="66FF33"/>
    <a:srgbClr val="FF3300"/>
    <a:srgbClr val="000000"/>
    <a:srgbClr val="FFFF66"/>
    <a:srgbClr val="6699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9F40-A9E7-4A84-85F6-48C73C173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CC1-CC4F-4031-83F1-668C29C91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EC58-D626-410E-95FA-93CB34276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9C6C-3E3F-44DA-9504-ACE1A65A5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D32D-1810-46A0-9881-A57E3B93E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5A3F-768B-45E6-A818-8D3A0CB87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63F5-9A3A-4679-AF17-DE29DBAD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AEBF3-9E15-4C5C-9A0A-AE77123CB8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E51F-E2D0-4584-A18D-6AC8B486A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6700E99-47DB-4557-A1EC-619683768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5AD-FF2A-4FAD-9F82-10086C4E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BC126D-CCCB-46D1-B0BE-74DB8025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2050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11000" dirty="0" smtClean="0">
                <a:solidFill>
                  <a:srgbClr val="FFC000"/>
                </a:solidFill>
              </a:rPr>
              <a:t>Конус</a:t>
            </a:r>
            <a:endParaRPr lang="ru-RU" sz="11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692150"/>
            <a:ext cx="5292725" cy="58658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</a:t>
            </a:r>
            <a:r>
              <a:rPr lang="ru-RU" sz="2200"/>
              <a:t>Тело, ограниченное конической поверхностью и кругом с границей </a:t>
            </a:r>
            <a:r>
              <a:rPr lang="en-US" sz="2200"/>
              <a:t>L</a:t>
            </a:r>
            <a:r>
              <a:rPr lang="ru-RU" sz="2200"/>
              <a:t>, называется </a:t>
            </a:r>
            <a:r>
              <a:rPr lang="ru-RU" sz="2200" i="1">
                <a:solidFill>
                  <a:srgbClr val="FF3399"/>
                </a:solidFill>
              </a:rPr>
              <a:t>конусом</a:t>
            </a:r>
            <a:r>
              <a:rPr lang="ru-RU" sz="22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  Круг называется </a:t>
            </a:r>
            <a:r>
              <a:rPr lang="ru-RU" sz="2200" i="1">
                <a:solidFill>
                  <a:srgbClr val="FF3399"/>
                </a:solidFill>
              </a:rPr>
              <a:t>основанием</a:t>
            </a:r>
            <a:r>
              <a:rPr lang="ru-RU" sz="2200"/>
              <a:t> </a:t>
            </a:r>
            <a:r>
              <a:rPr lang="ru-RU" sz="2200" i="1">
                <a:solidFill>
                  <a:srgbClr val="FF3399"/>
                </a:solidFill>
              </a:rPr>
              <a:t>конуса</a:t>
            </a:r>
            <a:r>
              <a:rPr lang="ru-RU" sz="2200"/>
              <a:t>, вершина конической поверхности – </a:t>
            </a:r>
            <a:r>
              <a:rPr lang="ru-RU" sz="2200" i="1">
                <a:solidFill>
                  <a:srgbClr val="FF3399"/>
                </a:solidFill>
              </a:rPr>
              <a:t>вершина конуса</a:t>
            </a:r>
            <a:r>
              <a:rPr lang="ru-RU" sz="2200"/>
              <a:t>, отрезки образующих, заключенные между вершиной и основанием, - </a:t>
            </a:r>
            <a:r>
              <a:rPr lang="ru-RU" sz="2200" i="1">
                <a:solidFill>
                  <a:srgbClr val="FF3399"/>
                </a:solidFill>
              </a:rPr>
              <a:t>образующими конуса</a:t>
            </a:r>
            <a:r>
              <a:rPr lang="ru-RU" sz="2200"/>
              <a:t>, а образованная ими часть конической поверхности – </a:t>
            </a:r>
            <a:r>
              <a:rPr lang="ru-RU" sz="2200" i="1">
                <a:solidFill>
                  <a:srgbClr val="FF3399"/>
                </a:solidFill>
              </a:rPr>
              <a:t>боковой</a:t>
            </a:r>
            <a:r>
              <a:rPr lang="ru-RU" sz="2200" i="1"/>
              <a:t> </a:t>
            </a:r>
            <a:r>
              <a:rPr lang="ru-RU" sz="2200" i="1">
                <a:solidFill>
                  <a:srgbClr val="FF3399"/>
                </a:solidFill>
              </a:rPr>
              <a:t>поверхностью конуса</a:t>
            </a:r>
            <a:r>
              <a:rPr lang="ru-RU" sz="2200"/>
              <a:t>. Ось конической поверхности называется </a:t>
            </a:r>
            <a:r>
              <a:rPr lang="ru-RU" sz="2200" i="1">
                <a:solidFill>
                  <a:srgbClr val="FF3399"/>
                </a:solidFill>
              </a:rPr>
              <a:t>осью конуса</a:t>
            </a:r>
            <a:r>
              <a:rPr lang="ru-RU" sz="2200"/>
              <a:t>, а ее отрезок, заключенный между вершиной и основанием, - </a:t>
            </a:r>
            <a:r>
              <a:rPr lang="ru-RU" sz="2200" i="1">
                <a:solidFill>
                  <a:srgbClr val="FF3399"/>
                </a:solidFill>
              </a:rPr>
              <a:t>высотой</a:t>
            </a:r>
            <a:r>
              <a:rPr lang="ru-RU" sz="2200">
                <a:solidFill>
                  <a:srgbClr val="FF3399"/>
                </a:solidFill>
              </a:rPr>
              <a:t> </a:t>
            </a:r>
            <a:r>
              <a:rPr lang="ru-RU" sz="2200" i="1">
                <a:solidFill>
                  <a:srgbClr val="FF3399"/>
                </a:solidFill>
              </a:rPr>
              <a:t>конуса</a:t>
            </a:r>
            <a:r>
              <a:rPr lang="ru-RU" sz="2200"/>
              <a:t>. Отметим, что все образующие конуса равны друг другу.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3744912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86800" cy="1143000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FFC000"/>
                </a:solidFill>
              </a:rPr>
              <a:t>Конус – тело </a:t>
            </a:r>
            <a:r>
              <a:rPr lang="ru-RU" sz="5400" dirty="0" smtClean="0">
                <a:solidFill>
                  <a:srgbClr val="FFC000"/>
                </a:solidFill>
              </a:rPr>
              <a:t>вращения</a:t>
            </a:r>
            <a:endParaRPr lang="ru-RU" sz="54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214677" y="1785926"/>
            <a:ext cx="5400685" cy="3614749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     </a:t>
            </a:r>
            <a:r>
              <a:rPr lang="ru-RU" sz="3200" dirty="0"/>
              <a:t>Конус можно получить путем вращения прямоугольного треугольника вокруг одного из его катетов</a:t>
            </a:r>
          </a:p>
        </p:txBody>
      </p:sp>
      <p:pic>
        <p:nvPicPr>
          <p:cNvPr id="41988" name="Picture 4" descr="кон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64172"/>
            <a:ext cx="3105142" cy="4279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7913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C000"/>
                </a:solidFill>
              </a:rPr>
              <a:t>Площадь боковой поверхности конуса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57620" y="620713"/>
            <a:ext cx="4962530" cy="547211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   </a:t>
            </a:r>
          </a:p>
          <a:p>
            <a:pPr>
              <a:buFontTx/>
              <a:buNone/>
            </a:pPr>
            <a:r>
              <a:rPr lang="ru-RU" sz="2000" dirty="0"/>
              <a:t>    </a:t>
            </a:r>
            <a:r>
              <a:rPr lang="ru-RU" sz="2400" dirty="0"/>
              <a:t>Площадь </a:t>
            </a:r>
            <a:r>
              <a:rPr lang="ru-RU" sz="2400" dirty="0" smtClean="0"/>
              <a:t>боковой поверхности </a:t>
            </a:r>
            <a:r>
              <a:rPr lang="ru-RU" sz="2400" dirty="0"/>
              <a:t>конуса </a:t>
            </a:r>
            <a:r>
              <a:rPr lang="ru-RU" sz="2400" dirty="0" smtClean="0"/>
              <a:t>равна произведению половины длины окружности основания на образующую</a:t>
            </a:r>
            <a:r>
              <a:rPr lang="ru-RU" sz="2400" dirty="0"/>
              <a:t>. </a:t>
            </a:r>
          </a:p>
          <a:p>
            <a:pPr>
              <a:buFontTx/>
              <a:buNone/>
            </a:pPr>
            <a:r>
              <a:rPr lang="ru-RU" sz="2000" b="1" dirty="0"/>
              <a:t>                         </a:t>
            </a:r>
            <a:r>
              <a:rPr lang="ru-RU" sz="2400" b="1" i="1" dirty="0" err="1">
                <a:latin typeface="+mj-lt"/>
              </a:rPr>
              <a:t>S</a:t>
            </a:r>
            <a:r>
              <a:rPr lang="ru-RU" sz="1800" b="1" i="1" dirty="0" err="1">
                <a:latin typeface="+mj-lt"/>
              </a:rPr>
              <a:t>бок</a:t>
            </a:r>
            <a:r>
              <a:rPr lang="ru-RU" sz="2400" b="1" dirty="0">
                <a:latin typeface="+mj-lt"/>
              </a:rPr>
              <a:t>. </a:t>
            </a:r>
            <a:r>
              <a:rPr lang="ru-RU" sz="2400" b="1" i="1" dirty="0">
                <a:latin typeface="+mj-lt"/>
              </a:rPr>
              <a:t>=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πrl</a:t>
            </a:r>
            <a:endParaRPr lang="ru-RU" sz="2400" b="1" i="1" dirty="0">
              <a:latin typeface="+mj-lt"/>
            </a:endParaRPr>
          </a:p>
          <a:p>
            <a:pPr>
              <a:buFontTx/>
              <a:buNone/>
            </a:pPr>
            <a:r>
              <a:rPr lang="ru-RU" sz="2000" i="1" dirty="0"/>
              <a:t>    </a:t>
            </a:r>
            <a:r>
              <a:rPr lang="ru-RU" sz="2400" dirty="0"/>
              <a:t>Площадь полной поверхности </a:t>
            </a:r>
            <a:r>
              <a:rPr lang="ru-RU" sz="2400" dirty="0" smtClean="0"/>
              <a:t>конуса называется </a:t>
            </a:r>
            <a:r>
              <a:rPr lang="ru-RU" sz="2400" dirty="0"/>
              <a:t>сумма площадей </a:t>
            </a:r>
            <a:r>
              <a:rPr lang="ru-RU" sz="2400" dirty="0" smtClean="0"/>
              <a:t>боковой поверхности </a:t>
            </a:r>
            <a:r>
              <a:rPr lang="ru-RU" sz="2400" dirty="0"/>
              <a:t>и основания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26823"/>
            <a:ext cx="3535356" cy="398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857752" y="5143512"/>
            <a:ext cx="3109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i="1" dirty="0"/>
              <a:t>S </a:t>
            </a:r>
            <a:r>
              <a:rPr lang="ru-RU" sz="1600" b="1" i="1" dirty="0"/>
              <a:t>полн.</a:t>
            </a:r>
            <a:r>
              <a:rPr lang="ru-RU" sz="2400" b="1" i="1" dirty="0"/>
              <a:t> = </a:t>
            </a:r>
            <a:r>
              <a:rPr lang="ru-RU" sz="2400" b="1" i="1" dirty="0" err="1"/>
              <a:t>πr </a:t>
            </a:r>
            <a:r>
              <a:rPr lang="ru-RU" sz="2400" b="1" i="1" dirty="0"/>
              <a:t>(</a:t>
            </a:r>
            <a:r>
              <a:rPr lang="ru-RU" sz="2400" b="1" i="1" dirty="0" err="1"/>
              <a:t>r</a:t>
            </a:r>
            <a:r>
              <a:rPr lang="ru-RU" sz="2400" b="1" i="1" dirty="0"/>
              <a:t> + </a:t>
            </a:r>
            <a:r>
              <a:rPr lang="ru-RU" sz="2400" b="1" i="1" dirty="0" err="1"/>
              <a:t>l</a:t>
            </a:r>
            <a:r>
              <a:rPr lang="ru-RU" sz="2400" b="1" i="1" dirty="0"/>
              <a:t>)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Объем конуса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786182" y="1484312"/>
            <a:ext cx="5033968" cy="415926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ru-RU" sz="3500" dirty="0">
                <a:latin typeface="+mj-lt"/>
              </a:rPr>
              <a:t>   Теорема:</a:t>
            </a:r>
          </a:p>
          <a:p>
            <a:pPr>
              <a:buFontTx/>
              <a:buNone/>
            </a:pPr>
            <a:r>
              <a:rPr lang="ru-RU" sz="3500" dirty="0">
                <a:latin typeface="+mj-lt"/>
              </a:rPr>
              <a:t>  </a:t>
            </a:r>
            <a:endParaRPr lang="en-US" sz="3500" dirty="0" smtClean="0">
              <a:latin typeface="+mj-lt"/>
            </a:endParaRPr>
          </a:p>
          <a:p>
            <a:pPr>
              <a:buFontTx/>
              <a:buNone/>
            </a:pPr>
            <a:r>
              <a:rPr lang="ru-RU" sz="3500" dirty="0" smtClean="0">
                <a:latin typeface="+mj-lt"/>
              </a:rPr>
              <a:t> </a:t>
            </a:r>
            <a:r>
              <a:rPr lang="ru-RU" sz="3500" i="1" dirty="0">
                <a:latin typeface="+mj-lt"/>
              </a:rPr>
              <a:t>Объем конуса равен </a:t>
            </a:r>
            <a:r>
              <a:rPr lang="ru-RU" sz="3500" i="1" dirty="0" smtClean="0">
                <a:latin typeface="+mj-lt"/>
              </a:rPr>
              <a:t>одной</a:t>
            </a:r>
            <a:r>
              <a:rPr lang="en-US" sz="3500" i="1" dirty="0" smtClean="0">
                <a:latin typeface="+mj-lt"/>
              </a:rPr>
              <a:t> </a:t>
            </a:r>
            <a:r>
              <a:rPr lang="ru-RU" sz="3500" i="1" dirty="0" smtClean="0">
                <a:latin typeface="+mj-lt"/>
              </a:rPr>
              <a:t>трети </a:t>
            </a:r>
            <a:r>
              <a:rPr lang="ru-RU" sz="3500" i="1" dirty="0">
                <a:latin typeface="+mj-lt"/>
              </a:rPr>
              <a:t>произведения </a:t>
            </a:r>
            <a:r>
              <a:rPr lang="ru-RU" sz="3500" i="1" dirty="0" smtClean="0">
                <a:latin typeface="+mj-lt"/>
              </a:rPr>
              <a:t>площади основания </a:t>
            </a:r>
            <a:r>
              <a:rPr lang="ru-RU" sz="3500" i="1" dirty="0">
                <a:latin typeface="+mj-lt"/>
              </a:rPr>
              <a:t>на высоту</a:t>
            </a:r>
            <a:r>
              <a:rPr lang="ru-RU" sz="3500" i="1" dirty="0" smtClean="0">
                <a:latin typeface="+mj-lt"/>
              </a:rPr>
              <a:t>.</a:t>
            </a:r>
          </a:p>
          <a:p>
            <a:pPr>
              <a:buFontTx/>
              <a:buNone/>
            </a:pPr>
            <a:endParaRPr lang="en-US" sz="3200" i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3900" i="1" dirty="0" smtClean="0">
                <a:latin typeface="Arial" pitchFamily="34" charset="0"/>
                <a:cs typeface="Arial" pitchFamily="34" charset="0"/>
              </a:rPr>
              <a:t>V =    S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900" i="1" dirty="0" smtClean="0">
                <a:latin typeface="Arial" pitchFamily="34" charset="0"/>
                <a:cs typeface="Arial" pitchFamily="34" charset="0"/>
              </a:rPr>
              <a:t> h</a:t>
            </a:r>
            <a:endParaRPr lang="en-US" sz="3900" i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US" i="1" dirty="0"/>
          </a:p>
          <a:p>
            <a:pPr>
              <a:buFontTx/>
              <a:buNone/>
            </a:pPr>
            <a:r>
              <a:rPr lang="ru-RU" sz="2800" dirty="0"/>
              <a:t> </a:t>
            </a:r>
            <a:endParaRPr lang="ru-RU" sz="2800" i="1" dirty="0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357298"/>
            <a:ext cx="325603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286380" y="3929066"/>
          <a:ext cx="333356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Объём усеченного конуса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779838" y="1357298"/>
            <a:ext cx="5007004" cy="472600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900" dirty="0"/>
              <a:t>  Следствие:</a:t>
            </a: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i="1" dirty="0"/>
              <a:t> 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Объем усеченного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конуса, высота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которого равна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h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, 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площадь оснований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i="1" dirty="0">
                <a:latin typeface="Arial" pitchFamily="34" charset="0"/>
                <a:cs typeface="Arial" pitchFamily="34" charset="0"/>
              </a:rPr>
              <a:t>S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, вычисляется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по формуле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i="1" dirty="0"/>
              <a:t>           </a:t>
            </a:r>
            <a:r>
              <a:rPr lang="ru-RU" b="1" i="1" dirty="0"/>
              <a:t>  </a:t>
            </a:r>
            <a:endParaRPr lang="ru-RU" i="1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33222"/>
            <a:ext cx="3286148" cy="45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143512"/>
            <a:ext cx="4789675" cy="7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C000"/>
                </a:solidFill>
              </a:rPr>
              <a:t>Сечение </a:t>
            </a:r>
            <a:r>
              <a:rPr lang="ru-RU" sz="4000" dirty="0" smtClean="0">
                <a:solidFill>
                  <a:srgbClr val="FFC000"/>
                </a:solidFill>
              </a:rPr>
              <a:t>конуса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smtClean="0">
                <a:solidFill>
                  <a:srgbClr val="FFC000"/>
                </a:solidFill>
              </a:rPr>
              <a:t>плоскостью.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149725"/>
            <a:ext cx="8435975" cy="22653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а)  секущая плоскость проходит </a:t>
            </a:r>
            <a:r>
              <a:rPr lang="ru-RU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через ось конуса</a:t>
            </a:r>
            <a:r>
              <a:rPr lang="ru-RU" dirty="0">
                <a:latin typeface="Arial" pitchFamily="34" charset="0"/>
                <a:cs typeface="Arial" pitchFamily="34" charset="0"/>
              </a:rPr>
              <a:t>, осевое сечение равнобедренный треугольник.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 секущая плоскость проходит </a:t>
            </a:r>
            <a:r>
              <a:rPr lang="ru-RU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перпендикулярно к оси конуса</a:t>
            </a:r>
            <a:r>
              <a:rPr lang="ru-RU" dirty="0">
                <a:latin typeface="Arial" pitchFamily="34" charset="0"/>
                <a:cs typeface="Arial" pitchFamily="34" charset="0"/>
              </a:rPr>
              <a:t>, сечением является круг.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)  сечение, пересекающее только одну часть кругового конуса и </a:t>
            </a:r>
            <a:r>
              <a:rPr lang="ru-RU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не параллельное ни одной его образующей </a:t>
            </a:r>
            <a:r>
              <a:rPr lang="ru-RU" dirty="0">
                <a:latin typeface="Arial" pitchFamily="34" charset="0"/>
                <a:cs typeface="Arial" pitchFamily="34" charset="0"/>
              </a:rPr>
              <a:t>– эллипс.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357422" y="378619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а)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71934" y="378619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б)</a:t>
            </a:r>
          </a:p>
        </p:txBody>
      </p:sp>
      <p:pic>
        <p:nvPicPr>
          <p:cNvPr id="40971" name="Picture 11" descr="snap0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285860"/>
            <a:ext cx="4937147" cy="2443888"/>
          </a:xfrm>
          <a:prstGeom prst="rect">
            <a:avLst/>
          </a:prstGeom>
          <a:noFill/>
        </p:spPr>
      </p:pic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786446" y="3786190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15328" cy="544037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Презентация выполнена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smtClean="0"/>
              <a:t>учащимися </a:t>
            </a:r>
            <a:r>
              <a:rPr lang="ru-RU" sz="4800" smtClean="0"/>
              <a:t>11 </a:t>
            </a:r>
            <a:r>
              <a:rPr lang="ru-RU" sz="4800" dirty="0" smtClean="0"/>
              <a:t>класса ОСШ №16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под руководством учителя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математики Чекушина А.П.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605</TotalTime>
  <Words>262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Конус</vt:lpstr>
      <vt:lpstr>Слайд 2</vt:lpstr>
      <vt:lpstr>Конус – тело вращения</vt:lpstr>
      <vt:lpstr>Площадь боковой поверхности конуса</vt:lpstr>
      <vt:lpstr>Объем конуса</vt:lpstr>
      <vt:lpstr>Объём усеченного конуса</vt:lpstr>
      <vt:lpstr>Сечение конуса плоскостью.</vt:lpstr>
      <vt:lpstr>Презентация выполнена   учащимися 11 класса ОСШ №16   под руководством учителя   математики Чекушина А.П.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15</cp:revision>
  <dcterms:created xsi:type="dcterms:W3CDTF">2008-06-02T08:25:23Z</dcterms:created>
  <dcterms:modified xsi:type="dcterms:W3CDTF">2009-09-20T17:03:28Z</dcterms:modified>
</cp:coreProperties>
</file>