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87" r:id="rId5"/>
    <p:sldId id="271" r:id="rId6"/>
    <p:sldId id="270" r:id="rId7"/>
    <p:sldId id="272" r:id="rId8"/>
    <p:sldId id="273" r:id="rId9"/>
    <p:sldId id="266" r:id="rId10"/>
    <p:sldId id="275" r:id="rId11"/>
    <p:sldId id="285" r:id="rId12"/>
    <p:sldId id="276" r:id="rId13"/>
    <p:sldId id="286" r:id="rId14"/>
    <p:sldId id="277" r:id="rId15"/>
    <p:sldId id="278" r:id="rId16"/>
    <p:sldId id="279" r:id="rId17"/>
    <p:sldId id="280" r:id="rId18"/>
    <p:sldId id="281" r:id="rId19"/>
    <p:sldId id="282" r:id="rId20"/>
    <p:sldId id="283" r:id="rId21"/>
    <p:sldId id="284" r:id="rId22"/>
    <p:sldId id="288" r:id="rId23"/>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6EE903A-6E0A-42A3-AE84-CEB64FA584AC}" type="datetimeFigureOut">
              <a:rPr lang="ru-RU" smtClean="0"/>
              <a:t>20.10.2026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853C07-24E1-48D3-9A37-1A689CD785B2}" type="slidenum">
              <a:rPr lang="ru-RU" smtClean="0"/>
              <a:t>‹#›</a:t>
            </a:fld>
            <a:endParaRPr lang="ru-RU"/>
          </a:p>
        </p:txBody>
      </p:sp>
    </p:spTree>
    <p:extLst>
      <p:ext uri="{BB962C8B-B14F-4D97-AF65-F5344CB8AC3E}">
        <p14:creationId xmlns:p14="http://schemas.microsoft.com/office/powerpoint/2010/main" val="2091191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EE903A-6E0A-42A3-AE84-CEB64FA584AC}" type="datetimeFigureOut">
              <a:rPr lang="ru-RU" smtClean="0"/>
              <a:t>20.10.2026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853C07-24E1-48D3-9A37-1A689CD785B2}" type="slidenum">
              <a:rPr lang="ru-RU" smtClean="0"/>
              <a:t>‹#›</a:t>
            </a:fld>
            <a:endParaRPr lang="ru-RU"/>
          </a:p>
        </p:txBody>
      </p:sp>
    </p:spTree>
    <p:extLst>
      <p:ext uri="{BB962C8B-B14F-4D97-AF65-F5344CB8AC3E}">
        <p14:creationId xmlns:p14="http://schemas.microsoft.com/office/powerpoint/2010/main" val="2499644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6EE903A-6E0A-42A3-AE84-CEB64FA584AC}" type="datetimeFigureOut">
              <a:rPr lang="ru-RU" smtClean="0"/>
              <a:t>20.10.2026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853C07-24E1-48D3-9A37-1A689CD785B2}" type="slidenum">
              <a:rPr lang="ru-RU" smtClean="0"/>
              <a:t>‹#›</a:t>
            </a:fld>
            <a:endParaRPr lang="ru-RU"/>
          </a:p>
        </p:txBody>
      </p:sp>
    </p:spTree>
    <p:extLst>
      <p:ext uri="{BB962C8B-B14F-4D97-AF65-F5344CB8AC3E}">
        <p14:creationId xmlns:p14="http://schemas.microsoft.com/office/powerpoint/2010/main" val="539934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6EE903A-6E0A-42A3-AE84-CEB64FA584AC}" type="datetimeFigureOut">
              <a:rPr lang="ru-RU" smtClean="0"/>
              <a:t>20.10.2026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853C07-24E1-48D3-9A37-1A689CD785B2}" type="slidenum">
              <a:rPr lang="ru-RU" smtClean="0"/>
              <a:t>‹#›</a:t>
            </a:fld>
            <a:endParaRPr lang="ru-RU"/>
          </a:p>
        </p:txBody>
      </p:sp>
    </p:spTree>
    <p:extLst>
      <p:ext uri="{BB962C8B-B14F-4D97-AF65-F5344CB8AC3E}">
        <p14:creationId xmlns:p14="http://schemas.microsoft.com/office/powerpoint/2010/main" val="977723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6EE903A-6E0A-42A3-AE84-CEB64FA584AC}" type="datetimeFigureOut">
              <a:rPr lang="ru-RU" smtClean="0"/>
              <a:t>20.10.2026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D853C07-24E1-48D3-9A37-1A689CD785B2}" type="slidenum">
              <a:rPr lang="ru-RU" smtClean="0"/>
              <a:t>‹#›</a:t>
            </a:fld>
            <a:endParaRPr lang="ru-RU"/>
          </a:p>
        </p:txBody>
      </p:sp>
    </p:spTree>
    <p:extLst>
      <p:ext uri="{BB962C8B-B14F-4D97-AF65-F5344CB8AC3E}">
        <p14:creationId xmlns:p14="http://schemas.microsoft.com/office/powerpoint/2010/main" val="1783940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6EE903A-6E0A-42A3-AE84-CEB64FA584AC}" type="datetimeFigureOut">
              <a:rPr lang="ru-RU" smtClean="0"/>
              <a:t>20.10.2026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D853C07-24E1-48D3-9A37-1A689CD785B2}" type="slidenum">
              <a:rPr lang="ru-RU" smtClean="0"/>
              <a:t>‹#›</a:t>
            </a:fld>
            <a:endParaRPr lang="ru-RU"/>
          </a:p>
        </p:txBody>
      </p:sp>
    </p:spTree>
    <p:extLst>
      <p:ext uri="{BB962C8B-B14F-4D97-AF65-F5344CB8AC3E}">
        <p14:creationId xmlns:p14="http://schemas.microsoft.com/office/powerpoint/2010/main" val="3906568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6EE903A-6E0A-42A3-AE84-CEB64FA584AC}" type="datetimeFigureOut">
              <a:rPr lang="ru-RU" smtClean="0"/>
              <a:t>20.10.2026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853C07-24E1-48D3-9A37-1A689CD785B2}" type="slidenum">
              <a:rPr lang="ru-RU" smtClean="0"/>
              <a:t>‹#›</a:t>
            </a:fld>
            <a:endParaRPr lang="ru-RU"/>
          </a:p>
        </p:txBody>
      </p:sp>
    </p:spTree>
    <p:extLst>
      <p:ext uri="{BB962C8B-B14F-4D97-AF65-F5344CB8AC3E}">
        <p14:creationId xmlns:p14="http://schemas.microsoft.com/office/powerpoint/2010/main" val="3290305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6EE903A-6E0A-42A3-AE84-CEB64FA584AC}" type="datetimeFigureOut">
              <a:rPr lang="ru-RU" smtClean="0"/>
              <a:t>20.10.2026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853C07-24E1-48D3-9A37-1A689CD785B2}" type="slidenum">
              <a:rPr lang="ru-RU" smtClean="0"/>
              <a:t>‹#›</a:t>
            </a:fld>
            <a:endParaRPr lang="ru-RU"/>
          </a:p>
        </p:txBody>
      </p:sp>
    </p:spTree>
    <p:extLst>
      <p:ext uri="{BB962C8B-B14F-4D97-AF65-F5344CB8AC3E}">
        <p14:creationId xmlns:p14="http://schemas.microsoft.com/office/powerpoint/2010/main" val="39479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6EE903A-6E0A-42A3-AE84-CEB64FA584AC}" type="datetimeFigureOut">
              <a:rPr lang="ru-RU" smtClean="0"/>
              <a:t>20.10.2026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853C07-24E1-48D3-9A37-1A689CD785B2}" type="slidenum">
              <a:rPr lang="ru-RU" smtClean="0"/>
              <a:t>‹#›</a:t>
            </a:fld>
            <a:endParaRPr lang="ru-RU"/>
          </a:p>
        </p:txBody>
      </p:sp>
    </p:spTree>
    <p:extLst>
      <p:ext uri="{BB962C8B-B14F-4D97-AF65-F5344CB8AC3E}">
        <p14:creationId xmlns:p14="http://schemas.microsoft.com/office/powerpoint/2010/main" val="950164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EE903A-6E0A-42A3-AE84-CEB64FA584AC}" type="datetimeFigureOut">
              <a:rPr lang="ru-RU" smtClean="0"/>
              <a:t>20.10.2026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853C07-24E1-48D3-9A37-1A689CD785B2}" type="slidenum">
              <a:rPr lang="ru-RU" smtClean="0"/>
              <a:t>‹#›</a:t>
            </a:fld>
            <a:endParaRPr lang="ru-RU"/>
          </a:p>
        </p:txBody>
      </p:sp>
    </p:spTree>
    <p:extLst>
      <p:ext uri="{BB962C8B-B14F-4D97-AF65-F5344CB8AC3E}">
        <p14:creationId xmlns:p14="http://schemas.microsoft.com/office/powerpoint/2010/main" val="417212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EE903A-6E0A-42A3-AE84-CEB64FA584AC}" type="datetimeFigureOut">
              <a:rPr lang="ru-RU" smtClean="0"/>
              <a:t>20.10.2026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853C07-24E1-48D3-9A37-1A689CD785B2}" type="slidenum">
              <a:rPr lang="ru-RU" smtClean="0"/>
              <a:t>‹#›</a:t>
            </a:fld>
            <a:endParaRPr lang="ru-RU"/>
          </a:p>
        </p:txBody>
      </p:sp>
    </p:spTree>
    <p:extLst>
      <p:ext uri="{BB962C8B-B14F-4D97-AF65-F5344CB8AC3E}">
        <p14:creationId xmlns:p14="http://schemas.microsoft.com/office/powerpoint/2010/main" val="2954659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EE903A-6E0A-42A3-AE84-CEB64FA584AC}" type="datetimeFigureOut">
              <a:rPr lang="ru-RU" smtClean="0"/>
              <a:t>20.10.2026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853C07-24E1-48D3-9A37-1A689CD785B2}" type="slidenum">
              <a:rPr lang="ru-RU" smtClean="0"/>
              <a:t>‹#›</a:t>
            </a:fld>
            <a:endParaRPr lang="ru-RU"/>
          </a:p>
        </p:txBody>
      </p:sp>
    </p:spTree>
    <p:extLst>
      <p:ext uri="{BB962C8B-B14F-4D97-AF65-F5344CB8AC3E}">
        <p14:creationId xmlns:p14="http://schemas.microsoft.com/office/powerpoint/2010/main" val="1508137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dilet.zan.kz/kaz/docs/K1500000414#z205"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adilet.zan.kz/rus/docs/K1500000414#z205"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hyperlink" Target="https://adilet.zan.kz/kaz/docs/V1800017553#z1" TargetMode="External"/><Relationship Id="rId2" Type="http://schemas.openxmlformats.org/officeDocument/2006/relationships/hyperlink" Target="https://adilet.zan.kz/rus/docs/V1800017553#z27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фон для презентации: 13 тыс изображений найдено в Яндекс.Картинках |  Шаблоны power point, Синий фон, Бесплатные шаблоны"/>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40924"/>
            <a:ext cx="12192000" cy="6760876"/>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1809750" y="4646815"/>
            <a:ext cx="8863792" cy="461226"/>
          </a:xfrm>
        </p:spPr>
        <p:txBody>
          <a:bodyPr>
            <a:normAutofit fontScale="90000"/>
          </a:bodyPr>
          <a:lstStyle/>
          <a:p>
            <a:r>
              <a:rPr lang="kk-KZ" dirty="0" smtClean="0">
                <a:latin typeface="Times New Roman" panose="02020603050405020304" pitchFamily="18" charset="0"/>
                <a:cs typeface="Times New Roman" panose="02020603050405020304" pitchFamily="18" charset="0"/>
              </a:rPr>
              <a:t>2025-2026 </a:t>
            </a:r>
            <a:r>
              <a:rPr lang="kk-KZ" dirty="0" smtClean="0">
                <a:latin typeface="Times New Roman" panose="02020603050405020304" pitchFamily="18" charset="0"/>
                <a:cs typeface="Times New Roman" panose="02020603050405020304" pitchFamily="18" charset="0"/>
              </a:rPr>
              <a:t>оқу жылына </a:t>
            </a:r>
            <a:br>
              <a:rPr lang="kk-KZ" dirty="0" smtClean="0">
                <a:latin typeface="Times New Roman" panose="02020603050405020304" pitchFamily="18" charset="0"/>
                <a:cs typeface="Times New Roman" panose="02020603050405020304" pitchFamily="18" charset="0"/>
              </a:rPr>
            </a:br>
            <a:r>
              <a:rPr lang="kk-KZ" dirty="0" smtClean="0">
                <a:latin typeface="Times New Roman" panose="02020603050405020304" pitchFamily="18" charset="0"/>
                <a:cs typeface="Times New Roman" panose="02020603050405020304" pitchFamily="18" charset="0"/>
              </a:rPr>
              <a:t>1 сыныпқа қабылдау</a:t>
            </a:r>
            <a:br>
              <a:rPr lang="kk-KZ" dirty="0" smtClean="0">
                <a:latin typeface="Times New Roman" panose="02020603050405020304" pitchFamily="18" charset="0"/>
                <a:cs typeface="Times New Roman" panose="02020603050405020304" pitchFamily="18" charset="0"/>
              </a:rPr>
            </a:br>
            <a:r>
              <a:rPr lang="kk-KZ" dirty="0">
                <a:latin typeface="Times New Roman" panose="02020603050405020304" pitchFamily="18" charset="0"/>
                <a:cs typeface="Times New Roman" panose="02020603050405020304" pitchFamily="18" charset="0"/>
              </a:rPr>
              <a:t/>
            </a:r>
            <a:br>
              <a:rPr lang="kk-KZ" dirty="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8634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529" y="-1403"/>
            <a:ext cx="12193057" cy="6761050"/>
          </a:xfrm>
          <a:prstGeom prst="rect">
            <a:avLst/>
          </a:prstGeom>
        </p:spPr>
      </p:pic>
      <p:sp>
        <p:nvSpPr>
          <p:cNvPr id="3" name="Заголовок 2"/>
          <p:cNvSpPr>
            <a:spLocks noGrp="1"/>
          </p:cNvSpPr>
          <p:nvPr>
            <p:ph type="ctrTitle"/>
          </p:nvPr>
        </p:nvSpPr>
        <p:spPr>
          <a:xfrm>
            <a:off x="836811" y="583726"/>
            <a:ext cx="10829925" cy="1983454"/>
          </a:xfrm>
        </p:spPr>
        <p:txBody>
          <a:bodyPr>
            <a:noAutofit/>
          </a:bodyPr>
          <a:lstStyle/>
          <a:p>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Бастауыш</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негізгі</a:t>
            </a:r>
            <a:r>
              <a:rPr lang="ru-RU" sz="2400" dirty="0" smtClean="0">
                <a:latin typeface="Times New Roman" panose="02020603050405020304" pitchFamily="18" charset="0"/>
                <a:cs typeface="Times New Roman" panose="02020603050405020304" pitchFamily="18" charset="0"/>
              </a:rPr>
              <a:t> орта </a:t>
            </a:r>
            <a:r>
              <a:rPr lang="ru-RU" sz="2400" dirty="0" err="1" smtClean="0">
                <a:latin typeface="Times New Roman" panose="02020603050405020304" pitchFamily="18" charset="0"/>
                <a:cs typeface="Times New Roman" panose="02020603050405020304" pitchFamily="18" charset="0"/>
              </a:rPr>
              <a:t>және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жалпы</a:t>
            </a:r>
            <a:r>
              <a:rPr lang="ru-RU" sz="2400" dirty="0" smtClean="0">
                <a:latin typeface="Times New Roman" panose="02020603050405020304" pitchFamily="18" charset="0"/>
                <a:cs typeface="Times New Roman" panose="02020603050405020304" pitchFamily="18" charset="0"/>
              </a:rPr>
              <a:t> орта </a:t>
            </a:r>
            <a:r>
              <a:rPr lang="ru-RU" sz="2400" dirty="0" err="1" smtClean="0">
                <a:latin typeface="Times New Roman" panose="02020603050405020304" pitchFamily="18" charset="0"/>
                <a:cs typeface="Times New Roman" panose="02020603050405020304" pitchFamily="18" charset="0"/>
              </a:rPr>
              <a:t>білімнің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жалпы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білім</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беретін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оқу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бағдарламаларын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іске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асыратын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білім</a:t>
            </a:r>
            <a:r>
              <a:rPr lang="ru-RU" sz="2400" dirty="0" smtClean="0">
                <a:latin typeface="Times New Roman" panose="02020603050405020304" pitchFamily="18" charset="0"/>
                <a:cs typeface="Times New Roman" panose="02020603050405020304" pitchFamily="18" charset="0"/>
              </a:rPr>
              <a:t> беру </a:t>
            </a:r>
            <a:r>
              <a:rPr lang="ru-RU" sz="2400" dirty="0" err="1" smtClean="0">
                <a:latin typeface="Times New Roman" panose="02020603050405020304" pitchFamily="18" charset="0"/>
                <a:cs typeface="Times New Roman" panose="02020603050405020304" pitchFamily="18" charset="0"/>
              </a:rPr>
              <a:t>ұйымдарына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оқуға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қабылдаудың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үлгілік</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қағидаларын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бекіту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туралы</a:t>
            </a:r>
            <a:r>
              <a:rPr lang="ru-RU" sz="2400" dirty="0" smtClean="0">
                <a:latin typeface="Times New Roman" panose="02020603050405020304" pitchFamily="18" charset="0"/>
                <a:cs typeface="Times New Roman" panose="02020603050405020304" pitchFamily="18" charset="0"/>
              </a:rPr>
              <a:t>» </a:t>
            </a:r>
            <a:br>
              <a:rPr lang="ru-RU" sz="2400" dirty="0" smtClean="0">
                <a:latin typeface="Times New Roman" panose="02020603050405020304" pitchFamily="18" charset="0"/>
                <a:cs typeface="Times New Roman" panose="02020603050405020304" pitchFamily="18" charset="0"/>
              </a:rPr>
            </a:br>
            <a:r>
              <a:rPr lang="ru-RU" sz="2400" b="1" i="1" dirty="0" err="1">
                <a:latin typeface="Times New Roman" panose="02020603050405020304" pitchFamily="18" charset="0"/>
                <a:cs typeface="Times New Roman" panose="02020603050405020304" pitchFamily="18" charset="0"/>
              </a:rPr>
              <a:t>Қазақстан</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Республикасы</a:t>
            </a:r>
            <a:r>
              <a:rPr lang="ru-RU" sz="2400" b="1" i="1" dirty="0">
                <a:latin typeface="Times New Roman" panose="02020603050405020304" pitchFamily="18" charset="0"/>
                <a:cs typeface="Times New Roman" panose="02020603050405020304" pitchFamily="18" charset="0"/>
              </a:rPr>
              <a:t> Білім </a:t>
            </a:r>
            <a:r>
              <a:rPr lang="ru-RU" sz="2400" b="1" i="1" dirty="0" err="1">
                <a:latin typeface="Times New Roman" panose="02020603050405020304" pitchFamily="18" charset="0"/>
                <a:cs typeface="Times New Roman" panose="02020603050405020304" pitchFamily="18" charset="0"/>
              </a:rPr>
              <a:t>және</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ғылым</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министрінің</a:t>
            </a:r>
            <a:r>
              <a:rPr lang="ru-RU" sz="2400" b="1" i="1" dirty="0">
                <a:latin typeface="Times New Roman" panose="02020603050405020304" pitchFamily="18" charset="0"/>
                <a:cs typeface="Times New Roman" panose="02020603050405020304" pitchFamily="18" charset="0"/>
              </a:rPr>
              <a:t> 2018 </a:t>
            </a:r>
            <a:r>
              <a:rPr lang="ru-RU" sz="2400" b="1" i="1" dirty="0" err="1">
                <a:latin typeface="Times New Roman" panose="02020603050405020304" pitchFamily="18" charset="0"/>
                <a:cs typeface="Times New Roman" panose="02020603050405020304" pitchFamily="18" charset="0"/>
              </a:rPr>
              <a:t>жылғы</a:t>
            </a:r>
            <a:r>
              <a:rPr lang="ru-RU" sz="2400" b="1" i="1" dirty="0">
                <a:latin typeface="Times New Roman" panose="02020603050405020304" pitchFamily="18" charset="0"/>
                <a:cs typeface="Times New Roman" panose="02020603050405020304" pitchFamily="18" charset="0"/>
              </a:rPr>
              <a:t> 12 </a:t>
            </a:r>
            <a:r>
              <a:rPr lang="ru-RU" sz="2400" b="1" i="1" dirty="0" err="1">
                <a:latin typeface="Times New Roman" panose="02020603050405020304" pitchFamily="18" charset="0"/>
                <a:cs typeface="Times New Roman" panose="02020603050405020304" pitchFamily="18" charset="0"/>
              </a:rPr>
              <a:t>қазандағы</a:t>
            </a:r>
            <a:r>
              <a:rPr lang="ru-RU" sz="2400" b="1" i="1" dirty="0">
                <a:latin typeface="Times New Roman" panose="02020603050405020304" pitchFamily="18" charset="0"/>
                <a:cs typeface="Times New Roman" panose="02020603050405020304" pitchFamily="18" charset="0"/>
              </a:rPr>
              <a:t> № 564 </a:t>
            </a:r>
            <a:r>
              <a:rPr lang="ru-RU" sz="2400" b="1" i="1" dirty="0" err="1" smtClean="0">
                <a:latin typeface="Times New Roman" panose="02020603050405020304" pitchFamily="18" charset="0"/>
                <a:cs typeface="Times New Roman" panose="02020603050405020304" pitchFamily="18" charset="0"/>
              </a:rPr>
              <a:t>бұйрығы</a:t>
            </a:r>
            <a:r>
              <a:rPr lang="ru-RU" sz="2400" i="1" dirty="0" smtClean="0">
                <a:latin typeface="Times New Roman" panose="02020603050405020304" pitchFamily="18" charset="0"/>
                <a:cs typeface="Times New Roman" panose="02020603050405020304" pitchFamily="18" charset="0"/>
              </a:rPr>
              <a:t>.</a:t>
            </a:r>
            <a:endParaRPr lang="ru-RU" sz="2400" i="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98663" y="2840493"/>
            <a:ext cx="11268075" cy="830997"/>
          </a:xfrm>
          <a:prstGeom prst="rect">
            <a:avLst/>
          </a:prstGeom>
        </p:spPr>
        <p:txBody>
          <a:bodyPr wrap="square">
            <a:spAutoFit/>
          </a:bodyPr>
          <a:lstStyle/>
          <a:p>
            <a:pPr lvl="1" algn="ctr"/>
            <a:r>
              <a:rPr lang="kk-KZ" sz="2400" spc="1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құжаттарды </a:t>
            </a:r>
            <a:r>
              <a:rPr lang="kk-KZ" sz="2400" spc="1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қабылдау ағымдағы күнтізбелік жылдың </a:t>
            </a:r>
            <a:r>
              <a:rPr lang="kk-KZ" sz="2400" b="1" i="1" spc="1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 сәуірінен бастап </a:t>
            </a:r>
            <a:r>
              <a:rPr lang="kk-KZ" sz="2400" b="1" i="1" spc="1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31 </a:t>
            </a:r>
            <a:r>
              <a:rPr lang="kk-KZ" sz="2400" b="1" i="1" spc="1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тамызына</a:t>
            </a:r>
            <a:r>
              <a:rPr lang="kk-KZ" sz="2400" b="1" i="1" spc="1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kk-KZ" sz="2400" spc="1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дейін</a:t>
            </a:r>
          </a:p>
        </p:txBody>
      </p:sp>
      <p:sp>
        <p:nvSpPr>
          <p:cNvPr id="2" name="Прямоугольник 1"/>
          <p:cNvSpPr/>
          <p:nvPr/>
        </p:nvSpPr>
        <p:spPr>
          <a:xfrm>
            <a:off x="580679" y="4069494"/>
            <a:ext cx="11342191" cy="1938992"/>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Жұмыс</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кестесі</a:t>
            </a:r>
            <a:r>
              <a:rPr lang="ru-RU" sz="2400" dirty="0" smtClean="0">
                <a:latin typeface="Times New Roman" panose="02020603050405020304" pitchFamily="18" charset="0"/>
                <a:cs typeface="Times New Roman" panose="02020603050405020304" pitchFamily="18" charset="0"/>
              </a:rPr>
              <a:t>: </a:t>
            </a:r>
            <a:r>
              <a:rPr lang="ru-RU" sz="2400" dirty="0" smtClean="0">
                <a:solidFill>
                  <a:srgbClr val="000000"/>
                </a:solidFill>
                <a:latin typeface="Times New Roman" panose="02020603050405020304" pitchFamily="18" charset="0"/>
                <a:cs typeface="Times New Roman" panose="02020603050405020304" pitchFamily="18" charset="0"/>
              </a:rPr>
              <a:t>1</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көрсетілетін</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қызметті</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беруші</a:t>
            </a:r>
            <a:r>
              <a:rPr lang="ru-RU" sz="2400" dirty="0">
                <a:solidFill>
                  <a:srgbClr val="000000"/>
                </a:solidFill>
                <a:latin typeface="Times New Roman" panose="02020603050405020304" pitchFamily="18" charset="0"/>
                <a:cs typeface="Times New Roman" panose="02020603050405020304" pitchFamily="18" charset="0"/>
              </a:rPr>
              <a:t> - </a:t>
            </a:r>
            <a:r>
              <a:rPr lang="ru-RU" sz="2400" dirty="0" err="1">
                <a:solidFill>
                  <a:srgbClr val="000000"/>
                </a:solidFill>
                <a:latin typeface="Times New Roman" panose="02020603050405020304" pitchFamily="18" charset="0"/>
                <a:cs typeface="Times New Roman" panose="02020603050405020304" pitchFamily="18" charset="0"/>
              </a:rPr>
              <a:t>Қазақстан</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Республикасының</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Еңбек</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73A5E"/>
                </a:solidFill>
                <a:latin typeface="Times New Roman" panose="02020603050405020304" pitchFamily="18" charset="0"/>
                <a:cs typeface="Times New Roman" panose="02020603050405020304" pitchFamily="18" charset="0"/>
                <a:hlinkClick r:id="rId3"/>
              </a:rPr>
              <a:t>кодексіне</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бұдан</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әрі</a:t>
            </a:r>
            <a:r>
              <a:rPr lang="ru-RU" sz="2400" dirty="0">
                <a:solidFill>
                  <a:srgbClr val="000000"/>
                </a:solidFill>
                <a:latin typeface="Times New Roman" panose="02020603050405020304" pitchFamily="18" charset="0"/>
                <a:cs typeface="Times New Roman" panose="02020603050405020304" pitchFamily="18" charset="0"/>
              </a:rPr>
              <a:t> – Кодекс) </a:t>
            </a:r>
            <a:r>
              <a:rPr lang="ru-RU" sz="2400" dirty="0" err="1">
                <a:solidFill>
                  <a:srgbClr val="000000"/>
                </a:solidFill>
                <a:latin typeface="Times New Roman" panose="02020603050405020304" pitchFamily="18" charset="0"/>
                <a:cs typeface="Times New Roman" panose="02020603050405020304" pitchFamily="18" charset="0"/>
              </a:rPr>
              <a:t>сәйкес</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демалыс</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және</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мереке</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күндерін</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қоспағанда</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дүйсенбіден</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бастап</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жұманы</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қоса</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алғанда</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сағат</a:t>
            </a:r>
            <a:r>
              <a:rPr lang="ru-RU" sz="2400" dirty="0">
                <a:solidFill>
                  <a:srgbClr val="000000"/>
                </a:solidFill>
                <a:latin typeface="Times New Roman" panose="02020603050405020304" pitchFamily="18" charset="0"/>
                <a:cs typeface="Times New Roman" panose="02020603050405020304" pitchFamily="18" charset="0"/>
              </a:rPr>
              <a:t> 13.00-ден 14.30-ға </a:t>
            </a:r>
            <a:r>
              <a:rPr lang="ru-RU" sz="2400" dirty="0" err="1">
                <a:solidFill>
                  <a:srgbClr val="000000"/>
                </a:solidFill>
                <a:latin typeface="Times New Roman" panose="02020603050405020304" pitchFamily="18" charset="0"/>
                <a:cs typeface="Times New Roman" panose="02020603050405020304" pitchFamily="18" charset="0"/>
              </a:rPr>
              <a:t>дейінгі</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түскі</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үзіліспен</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белгіленген</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жұмыс</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кестесіне</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сәйкес</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сағат</a:t>
            </a:r>
            <a:r>
              <a:rPr lang="ru-RU" sz="2400" dirty="0">
                <a:solidFill>
                  <a:srgbClr val="000000"/>
                </a:solidFill>
                <a:latin typeface="Times New Roman" panose="02020603050405020304" pitchFamily="18" charset="0"/>
                <a:cs typeface="Times New Roman" panose="02020603050405020304" pitchFamily="18" charset="0"/>
              </a:rPr>
              <a:t> </a:t>
            </a:r>
            <a:r>
              <a:rPr lang="ru-RU" sz="2400" b="1" dirty="0">
                <a:solidFill>
                  <a:srgbClr val="000000"/>
                </a:solidFill>
                <a:latin typeface="Times New Roman" panose="02020603050405020304" pitchFamily="18" charset="0"/>
                <a:cs typeface="Times New Roman" panose="02020603050405020304" pitchFamily="18" charset="0"/>
              </a:rPr>
              <a:t>9.00-ден 18.30-ға </a:t>
            </a:r>
            <a:r>
              <a:rPr lang="ru-RU" sz="2400" b="1" dirty="0" err="1">
                <a:solidFill>
                  <a:srgbClr val="000000"/>
                </a:solidFill>
                <a:latin typeface="Times New Roman" panose="02020603050405020304" pitchFamily="18" charset="0"/>
                <a:cs typeface="Times New Roman" panose="02020603050405020304" pitchFamily="18" charset="0"/>
              </a:rPr>
              <a:t>дейін</a:t>
            </a:r>
            <a:r>
              <a:rPr lang="ru-RU" sz="2400" b="1" dirty="0">
                <a:solidFill>
                  <a:srgbClr val="000000"/>
                </a:solidFill>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0049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фон для презентации: 13 тыс изображений найдено в Яндекс.Картинках |  Шаблоны power point, Синий фон, Бесплатные шаблоны"/>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40924"/>
            <a:ext cx="12192000" cy="6760876"/>
          </a:xfrm>
          <a:prstGeom prst="rect">
            <a:avLst/>
          </a:prstGeom>
          <a:noFill/>
          <a:extLst>
            <a:ext uri="{909E8E84-426E-40DD-AFC4-6F175D3DCCD1}">
              <a14:hiddenFill xmlns:a14="http://schemas.microsoft.com/office/drawing/2010/main">
                <a:solidFill>
                  <a:srgbClr val="FFFFFF"/>
                </a:solidFill>
              </a14:hiddenFill>
            </a:ext>
          </a:extLst>
        </p:spPr>
      </p:pic>
      <p:sp>
        <p:nvSpPr>
          <p:cNvPr id="3" name="Заголовок 2"/>
          <p:cNvSpPr>
            <a:spLocks noGrp="1"/>
          </p:cNvSpPr>
          <p:nvPr>
            <p:ph type="ctrTitle"/>
          </p:nvPr>
        </p:nvSpPr>
        <p:spPr>
          <a:xfrm>
            <a:off x="681037" y="895311"/>
            <a:ext cx="10829925" cy="1983454"/>
          </a:xfrm>
        </p:spPr>
        <p:txBody>
          <a:bodyPr>
            <a:noAutofit/>
          </a:bodyPr>
          <a:lstStyle/>
          <a:p>
            <a:r>
              <a:rPr lang="ru-RU" sz="2400" dirty="0" smtClean="0">
                <a:latin typeface="Times New Roman" panose="02020603050405020304" pitchFamily="18" charset="0"/>
                <a:cs typeface="Times New Roman" panose="02020603050405020304" pitchFamily="18" charset="0"/>
              </a:rPr>
              <a:t>- «Об </a:t>
            </a:r>
            <a:r>
              <a:rPr lang="ru-RU" sz="2400" dirty="0">
                <a:latin typeface="Times New Roman" panose="02020603050405020304" pitchFamily="18" charset="0"/>
                <a:cs typeface="Times New Roman" panose="02020603050405020304" pitchFamily="18" charset="0"/>
              </a:rPr>
              <a:t>утверждении Типовых правил приема на обучение в организации образования, реализующие общеобразовательные учебные программы начального, основного среднего и общего среднего </a:t>
            </a:r>
            <a:r>
              <a:rPr lang="ru-RU" sz="2400" dirty="0" smtClean="0">
                <a:latin typeface="Times New Roman" panose="02020603050405020304" pitchFamily="18" charset="0"/>
                <a:cs typeface="Times New Roman" panose="02020603050405020304" pitchFamily="18" charset="0"/>
              </a:rPr>
              <a:t>образования»</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b="1" i="1" dirty="0">
                <a:latin typeface="Times New Roman" panose="02020603050405020304" pitchFamily="18" charset="0"/>
                <a:cs typeface="Times New Roman" panose="02020603050405020304" pitchFamily="18" charset="0"/>
              </a:rPr>
              <a:t>Приказ Министра образования и науки Республики Казахстан от 12 октября 2018 года № 564. </a:t>
            </a:r>
            <a:r>
              <a:rPr lang="ru-RU" sz="2400" b="1" i="1" dirty="0" smtClean="0">
                <a:latin typeface="Times New Roman" panose="02020603050405020304" pitchFamily="18" charset="0"/>
                <a:cs typeface="Times New Roman" panose="02020603050405020304" pitchFamily="18" charset="0"/>
              </a:rPr>
              <a:t/>
            </a:r>
            <a:br>
              <a:rPr lang="ru-RU" sz="2400" b="1" i="1" dirty="0" smtClean="0">
                <a:latin typeface="Times New Roman" panose="02020603050405020304" pitchFamily="18" charset="0"/>
                <a:cs typeface="Times New Roman" panose="02020603050405020304" pitchFamily="18" charset="0"/>
              </a:rPr>
            </a:br>
            <a:endParaRPr lang="ru-RU" sz="2400" b="1" i="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98663" y="2840493"/>
            <a:ext cx="11268075" cy="830997"/>
          </a:xfrm>
          <a:prstGeom prst="rect">
            <a:avLst/>
          </a:prstGeom>
        </p:spPr>
        <p:txBody>
          <a:bodyPr wrap="square">
            <a:spAutoFit/>
          </a:bodyPr>
          <a:lstStyle/>
          <a:p>
            <a:pPr lvl="1" algn="ctr"/>
            <a:r>
              <a:rPr lang="ru-RU" sz="2400" spc="1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прием документов осуществляется </a:t>
            </a:r>
            <a:r>
              <a:rPr lang="ru-RU" sz="2400" b="1" spc="1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с 1 апреля по 31 августа </a:t>
            </a:r>
            <a:r>
              <a:rPr lang="ru-RU" sz="2400" spc="1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текущего календарного года.</a:t>
            </a:r>
            <a:endParaRPr lang="kk-KZ" sz="2400" spc="1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Прямоугольник 1"/>
          <p:cNvSpPr/>
          <p:nvPr/>
        </p:nvSpPr>
        <p:spPr>
          <a:xfrm>
            <a:off x="580679" y="4069494"/>
            <a:ext cx="11342191" cy="1569660"/>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График работы</a:t>
            </a:r>
            <a:r>
              <a:rPr lang="ru-RU" sz="2400" dirty="0" smtClean="0">
                <a:latin typeface="Times New Roman" panose="02020603050405020304" pitchFamily="18" charset="0"/>
                <a:cs typeface="Times New Roman" panose="02020603050405020304" pitchFamily="18" charset="0"/>
              </a:rPr>
              <a:t>: </a:t>
            </a:r>
            <a:r>
              <a:rPr lang="ru-RU" sz="2400" dirty="0" smtClean="0">
                <a:solidFill>
                  <a:srgbClr val="000000"/>
                </a:solidFill>
                <a:latin typeface="Times New Roman" panose="02020603050405020304" pitchFamily="18" charset="0"/>
                <a:cs typeface="Times New Roman" panose="02020603050405020304" pitchFamily="18" charset="0"/>
              </a:rPr>
              <a:t>1</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с понедельника по пятницу, в соответствии с установленным графиком работы с 9.00 до 18.30 часов, за исключением выходных и праздничных дней, согласно </a:t>
            </a:r>
            <a:r>
              <a:rPr lang="ru-RU" sz="2400" dirty="0">
                <a:latin typeface="Times New Roman" panose="02020603050405020304" pitchFamily="18" charset="0"/>
                <a:cs typeface="Times New Roman" panose="02020603050405020304" pitchFamily="18" charset="0"/>
                <a:hlinkClick r:id="rId3"/>
              </a:rPr>
              <a:t>Трудовому кодексу</a:t>
            </a:r>
            <a:r>
              <a:rPr lang="ru-RU" sz="2400" dirty="0">
                <a:latin typeface="Times New Roman" panose="02020603050405020304" pitchFamily="18" charset="0"/>
                <a:cs typeface="Times New Roman" panose="02020603050405020304" pitchFamily="18" charset="0"/>
              </a:rPr>
              <a:t> Республики Казахстан (далее – Кодекс) с перерывом на обед с 13.00 часов до 14.30 часов.</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9352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529" y="56788"/>
            <a:ext cx="12193057" cy="6761050"/>
          </a:xfrm>
          <a:prstGeom prst="rect">
            <a:avLst/>
          </a:prstGeom>
        </p:spPr>
      </p:pic>
      <p:sp>
        <p:nvSpPr>
          <p:cNvPr id="4" name="Прямоугольник 3"/>
          <p:cNvSpPr/>
          <p:nvPr/>
        </p:nvSpPr>
        <p:spPr>
          <a:xfrm>
            <a:off x="836813" y="1163750"/>
            <a:ext cx="10634749" cy="3970318"/>
          </a:xfrm>
          <a:prstGeom prst="rect">
            <a:avLst/>
          </a:prstGeom>
        </p:spPr>
        <p:txBody>
          <a:bodyPr wrap="square">
            <a:spAutoFit/>
          </a:bodyPr>
          <a:lstStyle/>
          <a:p>
            <a:pPr algn="just"/>
            <a:r>
              <a:rPr lang="ru-RU" dirty="0">
                <a:solidFill>
                  <a:srgbClr val="000000"/>
                </a:solidFill>
                <a:latin typeface="Times New Roman" panose="02020603050405020304" pitchFamily="18" charset="0"/>
                <a:cs typeface="Times New Roman" panose="02020603050405020304" pitchFamily="18" charset="0"/>
              </a:rPr>
              <a:t> 9. </a:t>
            </a:r>
            <a:r>
              <a:rPr lang="ru-RU" dirty="0" err="1">
                <a:solidFill>
                  <a:srgbClr val="000000"/>
                </a:solidFill>
                <a:latin typeface="Times New Roman" panose="02020603050405020304" pitchFamily="18" charset="0"/>
                <a:cs typeface="Times New Roman" panose="02020603050405020304" pitchFamily="18" charset="0"/>
              </a:rPr>
              <a:t>Бастауыш</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білімнің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жалпы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оқу</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бағдарламаларын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іске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асыратын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білім</a:t>
            </a:r>
            <a:r>
              <a:rPr lang="ru-RU" dirty="0">
                <a:solidFill>
                  <a:srgbClr val="000000"/>
                </a:solidFill>
                <a:latin typeface="Times New Roman" panose="02020603050405020304" pitchFamily="18" charset="0"/>
                <a:cs typeface="Times New Roman" panose="02020603050405020304" pitchFamily="18" charset="0"/>
              </a:rPr>
              <a:t> беру </a:t>
            </a:r>
            <a:r>
              <a:rPr lang="ru-RU" dirty="0" err="1">
                <a:solidFill>
                  <a:srgbClr val="000000"/>
                </a:solidFill>
                <a:latin typeface="Times New Roman" panose="02020603050405020304" pitchFamily="18" charset="0"/>
                <a:cs typeface="Times New Roman" panose="02020603050405020304" pitchFamily="18" charset="0"/>
              </a:rPr>
              <a:t>ұйымдары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дайындық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деңгейіне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қарамастан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білім</a:t>
            </a:r>
            <a:r>
              <a:rPr lang="ru-RU" dirty="0">
                <a:solidFill>
                  <a:srgbClr val="000000"/>
                </a:solidFill>
                <a:latin typeface="Times New Roman" panose="02020603050405020304" pitchFamily="18" charset="0"/>
                <a:cs typeface="Times New Roman" panose="02020603050405020304" pitchFamily="18" charset="0"/>
              </a:rPr>
              <a:t> беру </a:t>
            </a:r>
            <a:r>
              <a:rPr lang="ru-RU" dirty="0" err="1">
                <a:solidFill>
                  <a:srgbClr val="000000"/>
                </a:solidFill>
                <a:latin typeface="Times New Roman" panose="02020603050405020304" pitchFamily="18" charset="0"/>
                <a:cs typeface="Times New Roman" panose="02020603050405020304" pitchFamily="18" charset="0"/>
              </a:rPr>
              <a:t>ұйымы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қызмет</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көрсететін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аумақта</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тұратын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барлық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балалардың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қолжетімділігін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қамтамасыз</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ете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отырып</a:t>
            </a:r>
            <a:r>
              <a:rPr lang="ru-RU"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алты</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жастағы</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және</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күнтізбелік</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жылда</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алты</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жасқа</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толатын</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балаларды</a:t>
            </a:r>
            <a:r>
              <a:rPr lang="ru-RU" b="1"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бірінші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сыныпқа</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қабылдауды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қамтамасыз</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етеді</a:t>
            </a:r>
            <a:r>
              <a:rPr lang="ru-RU" dirty="0" smtClean="0">
                <a:solidFill>
                  <a:srgbClr val="000000"/>
                </a:solidFill>
                <a:latin typeface="Times New Roman" panose="02020603050405020304" pitchFamily="18" charset="0"/>
                <a:cs typeface="Times New Roman" panose="02020603050405020304" pitchFamily="18" charset="0"/>
              </a:rPr>
              <a:t>.</a:t>
            </a:r>
          </a:p>
          <a:p>
            <a:pPr algn="just"/>
            <a:r>
              <a:rPr lang="ru-RU" dirty="0">
                <a:latin typeface="Times New Roman" panose="02020603050405020304" pitchFamily="18" charset="0"/>
                <a:cs typeface="Times New Roman" panose="02020603050405020304" pitchFamily="18" charset="0"/>
              </a:rPr>
              <a:t> 9. Организации образования, реализующие общеобразовательные учебные программы начального образования, обеспечивают прием в первый класс детей </a:t>
            </a:r>
            <a:r>
              <a:rPr lang="ru-RU" b="1" dirty="0">
                <a:latin typeface="Times New Roman" panose="02020603050405020304" pitchFamily="18" charset="0"/>
                <a:cs typeface="Times New Roman" panose="02020603050405020304" pitchFamily="18" charset="0"/>
              </a:rPr>
              <a:t>шести лет и детей, которым в текущем календарном году исполняется шесть лет</a:t>
            </a:r>
            <a:r>
              <a:rPr lang="ru-RU" dirty="0">
                <a:latin typeface="Times New Roman" panose="02020603050405020304" pitchFamily="18" charset="0"/>
                <a:cs typeface="Times New Roman" panose="02020603050405020304" pitchFamily="18" charset="0"/>
              </a:rPr>
              <a:t>, с обеспечением доступа всех детей, проживающих на территории обслуживания организации образования, независимо от уровня подготовки</a:t>
            </a:r>
            <a:r>
              <a:rPr lang="ru-RU" dirty="0" smtClean="0">
                <a:latin typeface="Times New Roman" panose="02020603050405020304" pitchFamily="18" charset="0"/>
                <a:cs typeface="Times New Roman" panose="02020603050405020304" pitchFamily="18" charset="0"/>
              </a:rPr>
              <a:t>.</a:t>
            </a:r>
          </a:p>
          <a:p>
            <a:pPr algn="just"/>
            <a:endParaRPr lang="kk-KZ" dirty="0" smtClean="0">
              <a:latin typeface="Times New Roman" panose="02020603050405020304" pitchFamily="18" charset="0"/>
              <a:cs typeface="Times New Roman" panose="02020603050405020304" pitchFamily="18" charset="0"/>
            </a:endParaRPr>
          </a:p>
          <a:p>
            <a:pPr algn="just"/>
            <a:endParaRPr lang="kk-KZ" dirty="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9</a:t>
            </a:r>
            <a:r>
              <a:rPr lang="kk-KZ"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5т. білім беру ұйымының қызмет көрсету </a:t>
            </a:r>
            <a:r>
              <a:rPr lang="kk-KZ" dirty="0" smtClean="0">
                <a:latin typeface="Times New Roman" panose="02020603050405020304" pitchFamily="18" charset="0"/>
                <a:cs typeface="Times New Roman" panose="02020603050405020304" pitchFamily="18" charset="0"/>
              </a:rPr>
              <a:t>аумағынан 3 оқушы білім </a:t>
            </a:r>
            <a:r>
              <a:rPr lang="kk-KZ" dirty="0">
                <a:latin typeface="Times New Roman" panose="02020603050405020304" pitchFamily="18" charset="0"/>
                <a:cs typeface="Times New Roman" panose="02020603050405020304" pitchFamily="18" charset="0"/>
              </a:rPr>
              <a:t>беру ұйымының қызмет көрсету аумағынан тыс 1 </a:t>
            </a:r>
            <a:r>
              <a:rPr lang="kk-KZ" dirty="0" smtClean="0">
                <a:latin typeface="Times New Roman" panose="02020603050405020304" pitchFamily="18" charset="0"/>
                <a:cs typeface="Times New Roman" panose="02020603050405020304" pitchFamily="18" charset="0"/>
              </a:rPr>
              <a:t>оқушы қабылданады.</a:t>
            </a:r>
            <a:endParaRPr lang="kk-KZ" dirty="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9. </a:t>
            </a:r>
            <a:r>
              <a:rPr lang="ru-RU" dirty="0" err="1" smtClean="0">
                <a:latin typeface="Times New Roman" panose="02020603050405020304" pitchFamily="18" charset="0"/>
                <a:cs typeface="Times New Roman" panose="02020603050405020304" pitchFamily="18" charset="0"/>
              </a:rPr>
              <a:t>пп</a:t>
            </a:r>
            <a:r>
              <a:rPr lang="ru-RU" dirty="0">
                <a:latin typeface="Times New Roman" panose="02020603050405020304" pitchFamily="18" charset="0"/>
                <a:cs typeface="Times New Roman" panose="02020603050405020304" pitchFamily="18" charset="0"/>
              </a:rPr>
              <a:t>. 5 пункта 9 организации образования принимают по территории обслуживания 3 учащихся и принимают 1 (одного) кандидата не из территории обслуживания организации образования. </a:t>
            </a:r>
          </a:p>
        </p:txBody>
      </p:sp>
    </p:spTree>
    <p:extLst>
      <p:ext uri="{BB962C8B-B14F-4D97-AF65-F5344CB8AC3E}">
        <p14:creationId xmlns:p14="http://schemas.microsoft.com/office/powerpoint/2010/main" val="2999793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529" y="6910"/>
            <a:ext cx="12193057" cy="6761050"/>
          </a:xfrm>
          <a:prstGeom prst="rect">
            <a:avLst/>
          </a:prstGeom>
        </p:spPr>
      </p:pic>
      <p:sp>
        <p:nvSpPr>
          <p:cNvPr id="3" name="Заголовок 2"/>
          <p:cNvSpPr>
            <a:spLocks noGrp="1"/>
          </p:cNvSpPr>
          <p:nvPr>
            <p:ph type="ctrTitle"/>
          </p:nvPr>
        </p:nvSpPr>
        <p:spPr>
          <a:xfrm>
            <a:off x="681037" y="895311"/>
            <a:ext cx="10829925" cy="1983454"/>
          </a:xfrm>
        </p:spPr>
        <p:txBody>
          <a:bodyPr>
            <a:noAutofit/>
          </a:bodyPr>
          <a:lstStyle/>
          <a:p>
            <a:r>
              <a:rPr lang="ru-RU" sz="2400" b="1" i="1" dirty="0" smtClean="0">
                <a:latin typeface="Times New Roman" panose="02020603050405020304" pitchFamily="18" charset="0"/>
                <a:cs typeface="Times New Roman" panose="02020603050405020304" pitchFamily="18" charset="0"/>
              </a:rPr>
              <a:t/>
            </a:r>
            <a:br>
              <a:rPr lang="ru-RU" sz="2400" b="1" i="1" dirty="0" smtClean="0">
                <a:latin typeface="Times New Roman" panose="02020603050405020304" pitchFamily="18" charset="0"/>
                <a:cs typeface="Times New Roman" panose="02020603050405020304" pitchFamily="18" charset="0"/>
              </a:rPr>
            </a:br>
            <a:endParaRPr lang="ru-RU" sz="2400" b="1" i="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80679" y="4069494"/>
            <a:ext cx="11342191" cy="461665"/>
          </a:xfrm>
          <a:prstGeom prst="rect">
            <a:avLst/>
          </a:prstGeom>
        </p:spPr>
        <p:txBody>
          <a:bodyPr wrap="square">
            <a:spAutoFit/>
          </a:bodyPr>
          <a:lstStyle/>
          <a:p>
            <a:pPr algn="just"/>
            <a:r>
              <a:rPr lang="ru-RU" sz="2400" dirty="0" smtClean="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903317" y="977776"/>
            <a:ext cx="10534996" cy="4462760"/>
          </a:xfrm>
          <a:prstGeom prst="rect">
            <a:avLst/>
          </a:prstGeom>
        </p:spPr>
        <p:txBody>
          <a:bodyPr wrap="square">
            <a:spAutoFit/>
          </a:bodyPr>
          <a:lstStyle/>
          <a:p>
            <a:r>
              <a:rPr lang="ru-RU" sz="2400" dirty="0" err="1">
                <a:solidFill>
                  <a:srgbClr val="000000"/>
                </a:solidFill>
                <a:latin typeface="Times New Roman" panose="02020603050405020304" pitchFamily="18" charset="0"/>
                <a:cs typeface="Times New Roman" panose="02020603050405020304" pitchFamily="18" charset="0"/>
              </a:rPr>
              <a:t>Мемлекеттік</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қызмет</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көрсету</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үшін</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қажетті</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a:solidFill>
                  <a:srgbClr val="000000"/>
                </a:solidFill>
                <a:latin typeface="Times New Roman" panose="02020603050405020304" pitchFamily="18" charset="0"/>
                <a:cs typeface="Times New Roman" panose="02020603050405020304" pitchFamily="18" charset="0"/>
              </a:rPr>
              <a:t>құжаттардың</a:t>
            </a:r>
            <a:r>
              <a:rPr lang="ru-RU" sz="2400" dirty="0">
                <a:solidFill>
                  <a:srgbClr val="000000"/>
                </a:solidFill>
                <a:latin typeface="Times New Roman" panose="02020603050405020304" pitchFamily="18" charset="0"/>
                <a:cs typeface="Times New Roman" panose="02020603050405020304" pitchFamily="18" charset="0"/>
              </a:rPr>
              <a:t> </a:t>
            </a:r>
            <a:r>
              <a:rPr lang="ru-RU" sz="2400" dirty="0" err="1" smtClean="0">
                <a:solidFill>
                  <a:srgbClr val="000000"/>
                </a:solidFill>
                <a:latin typeface="Times New Roman" panose="02020603050405020304" pitchFamily="18" charset="0"/>
                <a:cs typeface="Times New Roman" panose="02020603050405020304" pitchFamily="18" charset="0"/>
              </a:rPr>
              <a:t>тізбесі</a:t>
            </a:r>
            <a:r>
              <a:rPr lang="ru-RU" sz="2400" dirty="0">
                <a:solidFill>
                  <a:srgbClr val="000000"/>
                </a:solidFill>
                <a:latin typeface="Times New Roman" panose="02020603050405020304" pitchFamily="18" charset="0"/>
                <a:cs typeface="Times New Roman" panose="02020603050405020304" pitchFamily="18" charset="0"/>
              </a:rPr>
              <a:t>: </a:t>
            </a:r>
            <a:endParaRPr lang="ru-RU" sz="2400" dirty="0" smtClean="0">
              <a:solidFill>
                <a:srgbClr val="000000"/>
              </a:solidFill>
              <a:latin typeface="Times New Roman" panose="02020603050405020304" pitchFamily="18" charset="0"/>
              <a:cs typeface="Times New Roman" panose="02020603050405020304" pitchFamily="18" charset="0"/>
            </a:endParaRPr>
          </a:p>
          <a:p>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порталға</a:t>
            </a:r>
            <a:r>
              <a:rPr lang="ru-RU" sz="2000" dirty="0">
                <a:solidFill>
                  <a:srgbClr val="000000"/>
                </a:solidFill>
                <a:latin typeface="Times New Roman" panose="02020603050405020304" pitchFamily="18" charset="0"/>
                <a:cs typeface="Times New Roman" panose="02020603050405020304" pitchFamily="18" charset="0"/>
              </a:rPr>
              <a:t>:</a:t>
            </a:r>
          </a:p>
          <a:p>
            <a:pPr algn="just"/>
            <a:r>
              <a:rPr lang="ru-RU" sz="2000" dirty="0">
                <a:solidFill>
                  <a:srgbClr val="000000"/>
                </a:solidFill>
                <a:latin typeface="Times New Roman" panose="02020603050405020304" pitchFamily="18" charset="0"/>
                <a:cs typeface="Times New Roman" panose="02020603050405020304" pitchFamily="18" charset="0"/>
              </a:rPr>
              <a:t>1) "</a:t>
            </a:r>
            <a:r>
              <a:rPr lang="ru-RU" sz="2000" dirty="0" err="1">
                <a:solidFill>
                  <a:srgbClr val="000000"/>
                </a:solidFill>
                <a:latin typeface="Times New Roman" panose="02020603050405020304" pitchFamily="18" charset="0"/>
                <a:cs typeface="Times New Roman" panose="02020603050405020304" pitchFamily="18" charset="0"/>
              </a:rPr>
              <a:t>Бастауыш</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негізгі</a:t>
            </a:r>
            <a:r>
              <a:rPr lang="ru-RU" sz="2000" dirty="0">
                <a:solidFill>
                  <a:srgbClr val="000000"/>
                </a:solidFill>
                <a:latin typeface="Times New Roman" panose="02020603050405020304" pitchFamily="18" charset="0"/>
                <a:cs typeface="Times New Roman" panose="02020603050405020304" pitchFamily="18" charset="0"/>
              </a:rPr>
              <a:t> орта, </a:t>
            </a:r>
            <a:r>
              <a:rPr lang="ru-RU" sz="2000" dirty="0" err="1">
                <a:solidFill>
                  <a:srgbClr val="000000"/>
                </a:solidFill>
                <a:latin typeface="Times New Roman" panose="02020603050405020304" pitchFamily="18" charset="0"/>
                <a:cs typeface="Times New Roman" panose="02020603050405020304" pitchFamily="18" charset="0"/>
              </a:rPr>
              <a:t>жалпы</a:t>
            </a:r>
            <a:r>
              <a:rPr lang="ru-RU" sz="2000" dirty="0">
                <a:solidFill>
                  <a:srgbClr val="000000"/>
                </a:solidFill>
                <a:latin typeface="Times New Roman" panose="02020603050405020304" pitchFamily="18" charset="0"/>
                <a:cs typeface="Times New Roman" panose="02020603050405020304" pitchFamily="18" charset="0"/>
              </a:rPr>
              <a:t> орта </a:t>
            </a:r>
            <a:r>
              <a:rPr lang="ru-RU" sz="2000" dirty="0" err="1">
                <a:solidFill>
                  <a:srgbClr val="000000"/>
                </a:solidFill>
                <a:latin typeface="Times New Roman" panose="02020603050405020304" pitchFamily="18" charset="0"/>
                <a:cs typeface="Times New Roman" panose="02020603050405020304" pitchFamily="18" charset="0"/>
              </a:rPr>
              <a:t>білім</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берудің</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жалпы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білім</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беретін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бағдарламалары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бойынша</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оқыту</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үшін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ведомстволық</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бағыныстылығына</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қарамастан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білім</a:t>
            </a:r>
            <a:r>
              <a:rPr lang="ru-RU" sz="2000" dirty="0">
                <a:solidFill>
                  <a:srgbClr val="000000"/>
                </a:solidFill>
                <a:latin typeface="Times New Roman" panose="02020603050405020304" pitchFamily="18" charset="0"/>
                <a:cs typeface="Times New Roman" panose="02020603050405020304" pitchFamily="18" charset="0"/>
              </a:rPr>
              <a:t> беру </a:t>
            </a:r>
            <a:r>
              <a:rPr lang="ru-RU" sz="2000" dirty="0" err="1">
                <a:solidFill>
                  <a:srgbClr val="000000"/>
                </a:solidFill>
                <a:latin typeface="Times New Roman" panose="02020603050405020304" pitchFamily="18" charset="0"/>
                <a:cs typeface="Times New Roman" panose="02020603050405020304" pitchFamily="18" charset="0"/>
              </a:rPr>
              <a:t>ұйымдарына</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құжаттарды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қабылдау</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және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оқуға</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қабылдау</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мемлекеттік</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қызметін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көрсетуге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қойылатын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негізгі</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талаптардың</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тізбесіне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сәйкес</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нысан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бойынша</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ата-аналардың</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немесе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басқа</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заңды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өкілдердің</a:t>
            </a:r>
            <a:r>
              <a:rPr lang="ru-RU" sz="2000" dirty="0">
                <a:solidFill>
                  <a:srgbClr val="000000"/>
                </a:solidFill>
                <a:latin typeface="Times New Roman" panose="02020603050405020304" pitchFamily="18" charset="0"/>
                <a:cs typeface="Times New Roman" panose="02020603050405020304" pitchFamily="18" charset="0"/>
              </a:rPr>
              <a:t> </a:t>
            </a:r>
            <a:r>
              <a:rPr lang="ru-RU" sz="2000" b="1" dirty="0" err="1">
                <a:solidFill>
                  <a:srgbClr val="000000"/>
                </a:solidFill>
                <a:latin typeface="Times New Roman" panose="02020603050405020304" pitchFamily="18" charset="0"/>
                <a:cs typeface="Times New Roman" panose="02020603050405020304" pitchFamily="18" charset="0"/>
              </a:rPr>
              <a:t>өтініші</a:t>
            </a:r>
            <a:r>
              <a:rPr lang="ru-RU" sz="2000" b="1" dirty="0">
                <a:solidFill>
                  <a:srgbClr val="000000"/>
                </a:solidFill>
                <a:latin typeface="Times New Roman" panose="02020603050405020304" pitchFamily="18" charset="0"/>
                <a:cs typeface="Times New Roman" panose="02020603050405020304" pitchFamily="18" charset="0"/>
              </a:rPr>
              <a:t>;</a:t>
            </a:r>
          </a:p>
          <a:p>
            <a:pPr algn="just"/>
            <a:r>
              <a:rPr lang="ru-RU" sz="2000" dirty="0">
                <a:solidFill>
                  <a:srgbClr val="000000"/>
                </a:solidFill>
                <a:latin typeface="Times New Roman" panose="02020603050405020304" pitchFamily="18" charset="0"/>
                <a:cs typeface="Times New Roman" panose="02020603050405020304" pitchFamily="18" charset="0"/>
              </a:rPr>
              <a:t>2) "</a:t>
            </a:r>
            <a:r>
              <a:rPr lang="ru-RU" sz="2000" dirty="0" err="1">
                <a:solidFill>
                  <a:srgbClr val="000000"/>
                </a:solidFill>
                <a:latin typeface="Times New Roman" panose="02020603050405020304" pitchFamily="18" charset="0"/>
                <a:cs typeface="Times New Roman" panose="02020603050405020304" pitchFamily="18" charset="0"/>
              </a:rPr>
              <a:t>Денсаулық</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сақтау</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саласындағы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есепке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алу</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құжаттамасының</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нысандарын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сондай-ақ</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оларды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толтыру</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жөніндегі</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нұсқаулықтарды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бекіту</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туралы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Қазақстан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Республикасы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Денсаулық</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сақтау</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министрінің</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міндетін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атқарушының</a:t>
            </a:r>
            <a:r>
              <a:rPr lang="ru-RU" sz="2000" dirty="0">
                <a:solidFill>
                  <a:srgbClr val="000000"/>
                </a:solidFill>
                <a:latin typeface="Times New Roman" panose="02020603050405020304" pitchFamily="18" charset="0"/>
                <a:cs typeface="Times New Roman" panose="02020603050405020304" pitchFamily="18" charset="0"/>
              </a:rPr>
              <a:t> 2020 </a:t>
            </a:r>
            <a:r>
              <a:rPr lang="ru-RU" sz="2000" dirty="0" err="1">
                <a:solidFill>
                  <a:srgbClr val="000000"/>
                </a:solidFill>
                <a:latin typeface="Times New Roman" panose="02020603050405020304" pitchFamily="18" charset="0"/>
                <a:cs typeface="Times New Roman" panose="02020603050405020304" pitchFamily="18" charset="0"/>
              </a:rPr>
              <a:t>жылғы</a:t>
            </a:r>
            <a:r>
              <a:rPr lang="ru-RU" sz="2000" dirty="0">
                <a:solidFill>
                  <a:srgbClr val="000000"/>
                </a:solidFill>
                <a:latin typeface="Times New Roman" panose="02020603050405020304" pitchFamily="18" charset="0"/>
                <a:cs typeface="Times New Roman" panose="02020603050405020304" pitchFamily="18" charset="0"/>
              </a:rPr>
              <a:t> 30 </a:t>
            </a:r>
            <a:r>
              <a:rPr lang="ru-RU" sz="2000" dirty="0" err="1">
                <a:solidFill>
                  <a:srgbClr val="000000"/>
                </a:solidFill>
                <a:latin typeface="Times New Roman" panose="02020603050405020304" pitchFamily="18" charset="0"/>
                <a:cs typeface="Times New Roman" panose="02020603050405020304" pitchFamily="18" charset="0"/>
              </a:rPr>
              <a:t>қазандағы</a:t>
            </a:r>
            <a:r>
              <a:rPr lang="ru-RU" sz="2000" dirty="0">
                <a:solidFill>
                  <a:srgbClr val="000000"/>
                </a:solidFill>
                <a:latin typeface="Times New Roman" panose="02020603050405020304" pitchFamily="18" charset="0"/>
                <a:cs typeface="Times New Roman" panose="02020603050405020304" pitchFamily="18" charset="0"/>
              </a:rPr>
              <a:t> № ҚР ДСМ-175/2020 </a:t>
            </a:r>
            <a:r>
              <a:rPr lang="ru-RU" sz="2000" dirty="0" err="1">
                <a:solidFill>
                  <a:srgbClr val="000000"/>
                </a:solidFill>
                <a:latin typeface="Times New Roman" panose="02020603050405020304" pitchFamily="18" charset="0"/>
                <a:cs typeface="Times New Roman" panose="02020603050405020304" pitchFamily="18" charset="0"/>
              </a:rPr>
              <a:t>бұйрығымен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Нормативтік</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құқықтық</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актілерді</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мемлекеттік</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тіркеу</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тізілімінде</a:t>
            </a:r>
            <a:r>
              <a:rPr lang="ru-RU" sz="2000" dirty="0">
                <a:solidFill>
                  <a:srgbClr val="000000"/>
                </a:solidFill>
                <a:latin typeface="Times New Roman" panose="02020603050405020304" pitchFamily="18" charset="0"/>
                <a:cs typeface="Times New Roman" panose="02020603050405020304" pitchFamily="18" charset="0"/>
              </a:rPr>
              <a:t> № 21579 </a:t>
            </a:r>
            <a:r>
              <a:rPr lang="ru-RU" sz="2000" dirty="0" err="1">
                <a:solidFill>
                  <a:srgbClr val="000000"/>
                </a:solidFill>
                <a:latin typeface="Times New Roman" panose="02020603050405020304" pitchFamily="18" charset="0"/>
                <a:cs typeface="Times New Roman" panose="02020603050405020304" pitchFamily="18" charset="0"/>
              </a:rPr>
              <a:t>болып</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тіркелген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бекітілген</a:t>
            </a:r>
            <a:r>
              <a:rPr lang="ru-RU" sz="2000" dirty="0">
                <a:solidFill>
                  <a:srgbClr val="000000"/>
                </a:solidFill>
                <a:latin typeface="Times New Roman" panose="02020603050405020304" pitchFamily="18" charset="0"/>
                <a:cs typeface="Times New Roman" panose="02020603050405020304" pitchFamily="18" charset="0"/>
              </a:rPr>
              <a:t> "</a:t>
            </a:r>
            <a:r>
              <a:rPr lang="ru-RU" sz="2000" b="1" dirty="0" err="1">
                <a:solidFill>
                  <a:srgbClr val="000000"/>
                </a:solidFill>
                <a:latin typeface="Times New Roman" panose="02020603050405020304" pitchFamily="18" charset="0"/>
                <a:cs typeface="Times New Roman" panose="02020603050405020304" pitchFamily="18" charset="0"/>
              </a:rPr>
              <a:t>Профилактикалық</a:t>
            </a:r>
            <a:r>
              <a:rPr lang="ru-RU" sz="2000" b="1" dirty="0">
                <a:solidFill>
                  <a:srgbClr val="000000"/>
                </a:solidFill>
                <a:latin typeface="Times New Roman" panose="02020603050405020304" pitchFamily="18" charset="0"/>
                <a:cs typeface="Times New Roman" panose="02020603050405020304" pitchFamily="18" charset="0"/>
              </a:rPr>
              <a:t> </a:t>
            </a:r>
            <a:r>
              <a:rPr lang="ru-RU" sz="2000" b="1" dirty="0" err="1">
                <a:solidFill>
                  <a:srgbClr val="000000"/>
                </a:solidFill>
                <a:latin typeface="Times New Roman" panose="02020603050405020304" pitchFamily="18" charset="0"/>
                <a:cs typeface="Times New Roman" panose="02020603050405020304" pitchFamily="18" charset="0"/>
              </a:rPr>
              <a:t>екпелер</a:t>
            </a:r>
            <a:r>
              <a:rPr lang="ru-RU" sz="2000" b="1" dirty="0">
                <a:solidFill>
                  <a:srgbClr val="000000"/>
                </a:solidFill>
                <a:latin typeface="Times New Roman" panose="02020603050405020304" pitchFamily="18" charset="0"/>
                <a:cs typeface="Times New Roman" panose="02020603050405020304" pitchFamily="18" charset="0"/>
              </a:rPr>
              <a:t> </a:t>
            </a:r>
            <a:r>
              <a:rPr lang="ru-RU" sz="2000" b="1" dirty="0" err="1">
                <a:solidFill>
                  <a:srgbClr val="000000"/>
                </a:solidFill>
                <a:latin typeface="Times New Roman" panose="02020603050405020304" pitchFamily="18" charset="0"/>
                <a:cs typeface="Times New Roman" panose="02020603050405020304" pitchFamily="18" charset="0"/>
              </a:rPr>
              <a:t>картасы</a:t>
            </a:r>
            <a:r>
              <a:rPr lang="ru-RU" sz="2000" b="1" dirty="0">
                <a:solidFill>
                  <a:srgbClr val="000000"/>
                </a:solidFill>
                <a:latin typeface="Times New Roman" panose="02020603050405020304" pitchFamily="18" charset="0"/>
                <a:cs typeface="Times New Roman" panose="02020603050405020304" pitchFamily="18" charset="0"/>
              </a:rPr>
              <a:t>" № 065/у </a:t>
            </a:r>
            <a:r>
              <a:rPr lang="ru-RU" sz="2000" b="1" dirty="0" err="1">
                <a:solidFill>
                  <a:srgbClr val="000000"/>
                </a:solidFill>
                <a:latin typeface="Times New Roman" panose="02020603050405020304" pitchFamily="18" charset="0"/>
                <a:cs typeface="Times New Roman" panose="02020603050405020304" pitchFamily="18" charset="0"/>
              </a:rPr>
              <a:t>нысанды</a:t>
            </a:r>
            <a:r>
              <a:rPr lang="ru-RU" sz="2000" b="1" dirty="0">
                <a:solidFill>
                  <a:srgbClr val="000000"/>
                </a:solidFill>
                <a:latin typeface="Times New Roman" panose="02020603050405020304" pitchFamily="18" charset="0"/>
                <a:cs typeface="Times New Roman" panose="02020603050405020304" pitchFamily="18" charset="0"/>
              </a:rPr>
              <a:t> </a:t>
            </a:r>
            <a:r>
              <a:rPr lang="ru-RU" sz="2000" b="1" dirty="0" err="1">
                <a:solidFill>
                  <a:srgbClr val="000000"/>
                </a:solidFill>
                <a:latin typeface="Times New Roman" panose="02020603050405020304" pitchFamily="18" charset="0"/>
                <a:cs typeface="Times New Roman" panose="02020603050405020304" pitchFamily="18" charset="0"/>
              </a:rPr>
              <a:t>және</a:t>
            </a:r>
            <a:r>
              <a:rPr lang="ru-RU" sz="2000" b="1" dirty="0">
                <a:solidFill>
                  <a:srgbClr val="000000"/>
                </a:solidFill>
                <a:latin typeface="Times New Roman" panose="02020603050405020304" pitchFamily="18" charset="0"/>
                <a:cs typeface="Times New Roman" panose="02020603050405020304" pitchFamily="18" charset="0"/>
              </a:rPr>
              <a:t> "Бала </a:t>
            </a:r>
            <a:r>
              <a:rPr lang="ru-RU" sz="2000" b="1" dirty="0" err="1">
                <a:solidFill>
                  <a:srgbClr val="000000"/>
                </a:solidFill>
                <a:latin typeface="Times New Roman" panose="02020603050405020304" pitchFamily="18" charset="0"/>
                <a:cs typeface="Times New Roman" panose="02020603050405020304" pitchFamily="18" charset="0"/>
              </a:rPr>
              <a:t>денсаулығының</a:t>
            </a:r>
            <a:r>
              <a:rPr lang="ru-RU" sz="2000" b="1" dirty="0">
                <a:solidFill>
                  <a:srgbClr val="000000"/>
                </a:solidFill>
                <a:latin typeface="Times New Roman" panose="02020603050405020304" pitchFamily="18" charset="0"/>
                <a:cs typeface="Times New Roman" panose="02020603050405020304" pitchFamily="18" charset="0"/>
              </a:rPr>
              <a:t> </a:t>
            </a:r>
            <a:r>
              <a:rPr lang="ru-RU" sz="2000" b="1" dirty="0" err="1">
                <a:solidFill>
                  <a:srgbClr val="000000"/>
                </a:solidFill>
                <a:latin typeface="Times New Roman" panose="02020603050405020304" pitchFamily="18" charset="0"/>
                <a:cs typeface="Times New Roman" panose="02020603050405020304" pitchFamily="18" charset="0"/>
              </a:rPr>
              <a:t>паспорты</a:t>
            </a:r>
            <a:r>
              <a:rPr lang="ru-RU" sz="2000" b="1" dirty="0">
                <a:solidFill>
                  <a:srgbClr val="000000"/>
                </a:solidFill>
                <a:latin typeface="Times New Roman" panose="02020603050405020304" pitchFamily="18" charset="0"/>
                <a:cs typeface="Times New Roman" panose="02020603050405020304" pitchFamily="18" charset="0"/>
              </a:rPr>
              <a:t>" № 052-2/у </a:t>
            </a:r>
            <a:r>
              <a:rPr lang="ru-RU" sz="2000" dirty="0" err="1">
                <a:solidFill>
                  <a:srgbClr val="000000"/>
                </a:solidFill>
                <a:latin typeface="Times New Roman" panose="02020603050405020304" pitchFamily="18" charset="0"/>
                <a:cs typeface="Times New Roman" panose="02020603050405020304" pitchFamily="18" charset="0"/>
              </a:rPr>
              <a:t>нысанды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медициналық</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анықтамалар</a:t>
            </a:r>
            <a:r>
              <a:rPr lang="ru-RU" sz="2000" dirty="0">
                <a:solidFill>
                  <a:srgbClr val="000000"/>
                </a:solidFill>
                <a:latin typeface="Times New Roman" panose="02020603050405020304" pitchFamily="18" charset="0"/>
                <a:cs typeface="Times New Roman" panose="02020603050405020304" pitchFamily="18" charset="0"/>
              </a:rPr>
              <a:t>;</a:t>
            </a:r>
          </a:p>
          <a:p>
            <a:pPr algn="just"/>
            <a:r>
              <a:rPr lang="ru-RU" sz="2000" dirty="0">
                <a:solidFill>
                  <a:srgbClr val="000000"/>
                </a:solidFill>
                <a:latin typeface="Times New Roman" panose="02020603050405020304" pitchFamily="18" charset="0"/>
                <a:cs typeface="Times New Roman" panose="02020603050405020304" pitchFamily="18" charset="0"/>
              </a:rPr>
              <a:t>3) </a:t>
            </a:r>
            <a:r>
              <a:rPr lang="ru-RU" sz="2000" dirty="0" err="1">
                <a:solidFill>
                  <a:srgbClr val="000000"/>
                </a:solidFill>
                <a:latin typeface="Times New Roman" panose="02020603050405020304" pitchFamily="18" charset="0"/>
                <a:cs typeface="Times New Roman" panose="02020603050405020304" pitchFamily="18" charset="0"/>
              </a:rPr>
              <a:t>баланың</a:t>
            </a:r>
            <a:r>
              <a:rPr lang="ru-RU" sz="2000" dirty="0">
                <a:solidFill>
                  <a:srgbClr val="000000"/>
                </a:solidFill>
                <a:latin typeface="Times New Roman" panose="02020603050405020304" pitchFamily="18" charset="0"/>
                <a:cs typeface="Times New Roman" panose="02020603050405020304" pitchFamily="18" charset="0"/>
              </a:rPr>
              <a:t> 3х4 см </a:t>
            </a:r>
            <a:r>
              <a:rPr lang="ru-RU" sz="2000" dirty="0" err="1">
                <a:solidFill>
                  <a:srgbClr val="000000"/>
                </a:solidFill>
                <a:latin typeface="Times New Roman" panose="02020603050405020304" pitchFamily="18" charset="0"/>
                <a:cs typeface="Times New Roman" panose="02020603050405020304" pitchFamily="18" charset="0"/>
              </a:rPr>
              <a:t>өлшеміндегі</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цифрлық</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фотосурет</a:t>
            </a:r>
            <a:r>
              <a:rPr lang="en-US" sz="2000" dirty="0" err="1">
                <a:solidFill>
                  <a:srgbClr val="000000"/>
                </a:solidFill>
                <a:latin typeface="Times New Roman" panose="02020603050405020304" pitchFamily="18" charset="0"/>
                <a:cs typeface="Times New Roman" panose="02020603050405020304" pitchFamily="18" charset="0"/>
              </a:rPr>
              <a:t>i</a:t>
            </a:r>
            <a:r>
              <a:rPr lang="en-US" sz="2000" dirty="0">
                <a:solidFill>
                  <a:srgbClr val="000000"/>
                </a:solidFill>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4375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529" y="48475"/>
            <a:ext cx="12193057" cy="6761050"/>
          </a:xfrm>
          <a:prstGeom prst="rect">
            <a:avLst/>
          </a:prstGeom>
        </p:spPr>
      </p:pic>
      <p:sp>
        <p:nvSpPr>
          <p:cNvPr id="3" name="Заголовок 2"/>
          <p:cNvSpPr>
            <a:spLocks noGrp="1"/>
          </p:cNvSpPr>
          <p:nvPr>
            <p:ph type="ctrTitle"/>
          </p:nvPr>
        </p:nvSpPr>
        <p:spPr>
          <a:xfrm>
            <a:off x="798023" y="4231178"/>
            <a:ext cx="10202486" cy="1629295"/>
          </a:xfrm>
        </p:spPr>
        <p:txBody>
          <a:bodyPr>
            <a:noAutofit/>
          </a:bodyPr>
          <a:lstStyle/>
          <a:p>
            <a:pPr algn="l"/>
            <a:r>
              <a:rPr lang="ru-RU" sz="2400" dirty="0">
                <a:latin typeface="Times New Roman" panose="02020603050405020304" pitchFamily="18" charset="0"/>
                <a:cs typeface="Times New Roman" panose="02020603050405020304" pitchFamily="18" charset="0"/>
              </a:rPr>
              <a:t>Перечень документов необходимых для оказания государственной услуги: </a:t>
            </a: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на портал</a:t>
            </a:r>
            <a:r>
              <a:rPr lang="ru-RU" sz="2000" dirty="0" smtClean="0">
                <a:latin typeface="Times New Roman" panose="02020603050405020304" pitchFamily="18" charset="0"/>
                <a:cs typeface="Times New Roman" panose="02020603050405020304" pitchFamily="18" charset="0"/>
              </a:rPr>
              <a:t>:</a:t>
            </a:r>
            <a:br>
              <a:rPr lang="ru-RU" sz="2000" dirty="0" smtClean="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1</a:t>
            </a:r>
            <a:r>
              <a:rPr lang="ru-RU" sz="2000"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заявление </a:t>
            </a:r>
            <a:r>
              <a:rPr lang="ru-RU" sz="2000" dirty="0">
                <a:latin typeface="Times New Roman" panose="02020603050405020304" pitchFamily="18" charset="0"/>
                <a:cs typeface="Times New Roman" panose="02020603050405020304" pitchFamily="18" charset="0"/>
              </a:rPr>
              <a:t>родителей или иных законных представителей согласно форме к Перечню основных требований к оказанию государственной услуги: "Прием документов и зачисление в организации образования независимо от ведомственной подчиненности для обучения по общеобразовательным программам начального, основного среднего, общего среднего образования";</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2) </a:t>
            </a:r>
            <a:r>
              <a:rPr lang="ru-RU" sz="2000" b="1" dirty="0">
                <a:latin typeface="Times New Roman" panose="02020603050405020304" pitchFamily="18" charset="0"/>
                <a:cs typeface="Times New Roman" panose="02020603050405020304" pitchFamily="18" charset="0"/>
              </a:rPr>
              <a:t>медицинские справки формы № 065/у "Карта профилактических прививок" и формы № 052-2/у "Паспорт здоровья ребенка", </a:t>
            </a:r>
            <a:r>
              <a:rPr lang="ru-RU" sz="2000" dirty="0">
                <a:latin typeface="Times New Roman" panose="02020603050405020304" pitchFamily="18" charset="0"/>
                <a:cs typeface="Times New Roman" panose="02020603050405020304" pitchFamily="18" charset="0"/>
              </a:rPr>
              <a:t>утвержденные приказом исполняющего обязанности Министра здравоохранения Республики Казахстан от 30 октября 2020 года ҚР ДСМ-175/2020 "Об утверждении форм учетной документации в области здравоохранения, а также инструкций по их заполнению" (зарегистрирован в Реестре государственной регистрации нормативных правовых актов под № 21579);</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3) цифровая фотография ребенка размером 3х4 см.</a:t>
            </a:r>
            <a:endParaRPr lang="ru-RU" sz="2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5234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фон для презентации: 13 тыс изображений найдено в Яндекс.Картинках |  Шаблоны power point, Синий фон, Бесплатные шаблоны"/>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40924"/>
            <a:ext cx="12192000" cy="6760876"/>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710389" y="1104401"/>
            <a:ext cx="9047284" cy="707886"/>
          </a:xfrm>
          <a:prstGeom prst="rect">
            <a:avLst/>
          </a:prstGeom>
        </p:spPr>
        <p:txBody>
          <a:bodyPr wrap="square">
            <a:spAutoFit/>
          </a:bodyPr>
          <a:lstStyle/>
          <a:p>
            <a:pPr lvl="0" algn="ctr"/>
            <a:r>
              <a:rPr lang="kk-KZ" sz="2000" dirty="0">
                <a:solidFill>
                  <a:prstClr val="black"/>
                </a:solidFill>
                <a:latin typeface="Times New Roman" panose="02020603050405020304" pitchFamily="18" charset="0"/>
                <a:cs typeface="Times New Roman" panose="02020603050405020304" pitchFamily="18" charset="0"/>
              </a:rPr>
              <a:t>Бірінші сыныпқа өтініштерді қабылдау </a:t>
            </a:r>
            <a:r>
              <a:rPr lang="kk-KZ" sz="2000" b="1" dirty="0" smtClean="0">
                <a:solidFill>
                  <a:prstClr val="black"/>
                </a:solidFill>
                <a:latin typeface="Times New Roman" panose="02020603050405020304" pitchFamily="18" charset="0"/>
                <a:cs typeface="Times New Roman" panose="02020603050405020304" pitchFamily="18" charset="0"/>
              </a:rPr>
              <a:t>2025 </a:t>
            </a:r>
            <a:r>
              <a:rPr lang="kk-KZ" sz="2000" b="1" dirty="0">
                <a:solidFill>
                  <a:prstClr val="black"/>
                </a:solidFill>
                <a:latin typeface="Times New Roman" panose="02020603050405020304" pitchFamily="18" charset="0"/>
                <a:cs typeface="Times New Roman" panose="02020603050405020304" pitchFamily="18" charset="0"/>
              </a:rPr>
              <a:t>жылдың 1 сәуірінен </a:t>
            </a:r>
            <a:r>
              <a:rPr lang="kk-KZ" sz="2000" b="1" dirty="0" smtClean="0">
                <a:solidFill>
                  <a:prstClr val="black"/>
                </a:solidFill>
                <a:latin typeface="Times New Roman" panose="02020603050405020304" pitchFamily="18" charset="0"/>
                <a:cs typeface="Times New Roman" panose="02020603050405020304" pitchFamily="18" charset="0"/>
              </a:rPr>
              <a:t>31 </a:t>
            </a:r>
            <a:r>
              <a:rPr lang="kk-KZ" sz="2000" b="1" dirty="0">
                <a:solidFill>
                  <a:prstClr val="black"/>
                </a:solidFill>
                <a:latin typeface="Times New Roman" panose="02020603050405020304" pitchFamily="18" charset="0"/>
                <a:cs typeface="Times New Roman" panose="02020603050405020304" pitchFamily="18" charset="0"/>
              </a:rPr>
              <a:t>тамызына дейін </a:t>
            </a:r>
            <a:r>
              <a:rPr lang="kk-KZ" sz="2000" dirty="0" smtClean="0">
                <a:solidFill>
                  <a:prstClr val="black"/>
                </a:solidFill>
                <a:latin typeface="Times New Roman" panose="02020603050405020304" pitchFamily="18" charset="0"/>
                <a:cs typeface="Times New Roman" panose="02020603050405020304" pitchFamily="18" charset="0"/>
              </a:rPr>
              <a:t>«</a:t>
            </a:r>
            <a:r>
              <a:rPr lang="en-US" sz="2000" b="1" dirty="0" smtClean="0">
                <a:solidFill>
                  <a:prstClr val="black"/>
                </a:solidFill>
                <a:latin typeface="Times New Roman" panose="02020603050405020304" pitchFamily="18" charset="0"/>
                <a:cs typeface="Times New Roman" panose="02020603050405020304" pitchFamily="18" charset="0"/>
              </a:rPr>
              <a:t>Egov.kz</a:t>
            </a:r>
            <a:r>
              <a:rPr lang="kk-KZ" sz="2000" dirty="0" smtClean="0">
                <a:solidFill>
                  <a:prstClr val="black"/>
                </a:solidFill>
                <a:latin typeface="Times New Roman" panose="02020603050405020304" pitchFamily="18" charset="0"/>
                <a:cs typeface="Times New Roman" panose="02020603050405020304" pitchFamily="18" charset="0"/>
              </a:rPr>
              <a:t> электрондық үкімет» </a:t>
            </a:r>
            <a:r>
              <a:rPr lang="kk-KZ" sz="2000" dirty="0">
                <a:solidFill>
                  <a:prstClr val="black"/>
                </a:solidFill>
                <a:latin typeface="Times New Roman" panose="02020603050405020304" pitchFamily="18" charset="0"/>
                <a:cs typeface="Times New Roman" panose="02020603050405020304" pitchFamily="18" charset="0"/>
              </a:rPr>
              <a:t>порталы </a:t>
            </a:r>
            <a:r>
              <a:rPr lang="kk-KZ" sz="2000" dirty="0" smtClean="0">
                <a:solidFill>
                  <a:prstClr val="black"/>
                </a:solidFill>
                <a:latin typeface="Times New Roman" panose="02020603050405020304" pitchFamily="18" charset="0"/>
                <a:cs typeface="Times New Roman" panose="02020603050405020304" pitchFamily="18" charset="0"/>
              </a:rPr>
              <a:t>арқылы </a:t>
            </a:r>
            <a:r>
              <a:rPr lang="kk-KZ" sz="2000" dirty="0">
                <a:solidFill>
                  <a:prstClr val="black"/>
                </a:solidFill>
                <a:latin typeface="Times New Roman" panose="02020603050405020304" pitchFamily="18" charset="0"/>
                <a:cs typeface="Times New Roman" panose="02020603050405020304" pitchFamily="18" charset="0"/>
              </a:rPr>
              <a:t>жүзеге </a:t>
            </a:r>
            <a:r>
              <a:rPr lang="kk-KZ" sz="2000" dirty="0" smtClean="0">
                <a:solidFill>
                  <a:prstClr val="black"/>
                </a:solidFill>
                <a:latin typeface="Times New Roman" panose="02020603050405020304" pitchFamily="18" charset="0"/>
                <a:cs typeface="Times New Roman" panose="02020603050405020304" pitchFamily="18" charset="0"/>
              </a:rPr>
              <a:t>асырылады</a:t>
            </a:r>
            <a:r>
              <a:rPr lang="en-US" sz="2000" dirty="0" smtClean="0">
                <a:solidFill>
                  <a:prstClr val="black"/>
                </a:solidFill>
                <a:latin typeface="Times New Roman" panose="02020603050405020304" pitchFamily="18" charset="0"/>
                <a:cs typeface="Times New Roman" panose="02020603050405020304" pitchFamily="18" charset="0"/>
              </a:rPr>
              <a:t>.</a:t>
            </a:r>
            <a:r>
              <a:rPr lang="kk-KZ" sz="2000" dirty="0" smtClean="0">
                <a:solidFill>
                  <a:prstClr val="black"/>
                </a:solidFill>
                <a:latin typeface="Times New Roman" panose="02020603050405020304" pitchFamily="18" charset="0"/>
                <a:cs typeface="Times New Roman" panose="02020603050405020304" pitchFamily="18" charset="0"/>
              </a:rPr>
              <a:t> </a:t>
            </a:r>
          </a:p>
        </p:txBody>
      </p:sp>
      <p:pic>
        <p:nvPicPr>
          <p:cNvPr id="6" name="Рисунок 5"/>
          <p:cNvPicPr>
            <a:picLocks noChangeAspect="1"/>
          </p:cNvPicPr>
          <p:nvPr/>
        </p:nvPicPr>
        <p:blipFill>
          <a:blip r:embed="rId3"/>
          <a:stretch>
            <a:fillRect/>
          </a:stretch>
        </p:blipFill>
        <p:spPr>
          <a:xfrm>
            <a:off x="482300" y="3339514"/>
            <a:ext cx="5313108" cy="2915608"/>
          </a:xfrm>
          <a:prstGeom prst="rect">
            <a:avLst/>
          </a:prstGeom>
        </p:spPr>
      </p:pic>
      <p:sp>
        <p:nvSpPr>
          <p:cNvPr id="10" name="Прямоугольник 9"/>
          <p:cNvSpPr/>
          <p:nvPr/>
        </p:nvSpPr>
        <p:spPr>
          <a:xfrm>
            <a:off x="1437827" y="2110299"/>
            <a:ext cx="4528039" cy="1077218"/>
          </a:xfrm>
          <a:prstGeom prst="rect">
            <a:avLst/>
          </a:prstGeom>
        </p:spPr>
        <p:txBody>
          <a:bodyPr wrap="square">
            <a:spAutoFit/>
          </a:bodyPr>
          <a:lstStyle/>
          <a:p>
            <a:pPr algn="ctr"/>
            <a:r>
              <a:rPr lang="en-US" sz="1600" b="1" dirty="0" smtClean="0">
                <a:latin typeface="Times New Roman" panose="02020603050405020304" pitchFamily="18" charset="0"/>
                <a:cs typeface="Times New Roman" panose="02020603050405020304" pitchFamily="18" charset="0"/>
              </a:rPr>
              <a:t>Egov.kz</a:t>
            </a:r>
            <a:r>
              <a:rPr lang="kk-KZ" sz="1600" b="1" dirty="0" smtClean="0">
                <a:latin typeface="Times New Roman" panose="02020603050405020304" pitchFamily="18" charset="0"/>
                <a:cs typeface="Times New Roman" panose="02020603050405020304" pitchFamily="18" charset="0"/>
              </a:rPr>
              <a:t> </a:t>
            </a:r>
          </a:p>
          <a:p>
            <a:pPr algn="ctr"/>
            <a:r>
              <a:rPr lang="ru-RU" sz="1600" b="1" dirty="0">
                <a:latin typeface="Times New Roman" panose="02020603050405020304" pitchFamily="18" charset="0"/>
                <a:cs typeface="Times New Roman" panose="02020603050405020304" pitchFamily="18" charset="0"/>
              </a:rPr>
              <a:t>"Білім" </a:t>
            </a:r>
            <a:r>
              <a:rPr lang="ru-RU" sz="1600" dirty="0" err="1">
                <a:latin typeface="Times New Roman" panose="02020603050405020304" pitchFamily="18" charset="0"/>
                <a:cs typeface="Times New Roman" panose="02020603050405020304" pitchFamily="18" charset="0"/>
              </a:rPr>
              <a:t>бөлімінде</a:t>
            </a:r>
            <a:r>
              <a:rPr lang="ru-RU" sz="1600" dirty="0">
                <a:latin typeface="Times New Roman" panose="02020603050405020304" pitchFamily="18" charset="0"/>
                <a:cs typeface="Times New Roman" panose="02020603050405020304" pitchFamily="18" charset="0"/>
              </a:rPr>
              <a:t> "орта </a:t>
            </a:r>
            <a:r>
              <a:rPr lang="ru-RU" sz="1600" dirty="0" err="1">
                <a:latin typeface="Times New Roman" panose="02020603050405020304" pitchFamily="18" charset="0"/>
                <a:cs typeface="Times New Roman" panose="02020603050405020304" pitchFamily="18" charset="0"/>
              </a:rPr>
              <a:t>білім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бөлімшесіне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кіру</a:t>
            </a:r>
            <a:r>
              <a:rPr lang="ru-RU" sz="1600" dirty="0">
                <a:latin typeface="Times New Roman" panose="02020603050405020304" pitchFamily="18" charset="0"/>
                <a:cs typeface="Times New Roman" panose="02020603050405020304" pitchFamily="18" charset="0"/>
              </a:rPr>
              <a:t>. "1-сыныпқа </a:t>
            </a:r>
            <a:r>
              <a:rPr lang="ru-RU" sz="1600" dirty="0" err="1">
                <a:latin typeface="Times New Roman" panose="02020603050405020304" pitchFamily="18" charset="0"/>
                <a:cs typeface="Times New Roman" panose="02020603050405020304" pitchFamily="18" charset="0"/>
              </a:rPr>
              <a:t>қабылдау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үшін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құжаттарды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қабылдау</a:t>
            </a:r>
            <a:r>
              <a:rPr lang="ru-RU" sz="1600" dirty="0">
                <a:latin typeface="Times New Roman" panose="02020603050405020304" pitchFamily="18" charset="0"/>
                <a:cs typeface="Times New Roman" panose="02020603050405020304" pitchFamily="18" charset="0"/>
              </a:rPr>
              <a:t>" басу;</a:t>
            </a:r>
          </a:p>
        </p:txBody>
      </p:sp>
      <p:sp>
        <p:nvSpPr>
          <p:cNvPr id="11" name="Овал 10"/>
          <p:cNvSpPr/>
          <p:nvPr/>
        </p:nvSpPr>
        <p:spPr>
          <a:xfrm>
            <a:off x="802240" y="2398524"/>
            <a:ext cx="316250" cy="288620"/>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a:p>
        </p:txBody>
      </p:sp>
      <p:sp>
        <p:nvSpPr>
          <p:cNvPr id="31" name="Прямоугольник 30"/>
          <p:cNvSpPr/>
          <p:nvPr/>
        </p:nvSpPr>
        <p:spPr>
          <a:xfrm>
            <a:off x="639805" y="406279"/>
            <a:ext cx="7917188" cy="400110"/>
          </a:xfrm>
          <a:prstGeom prst="rect">
            <a:avLst/>
          </a:prstGeom>
        </p:spPr>
        <p:txBody>
          <a:bodyPr wrap="square">
            <a:spAutoFit/>
          </a:bodyPr>
          <a:lstStyle/>
          <a:p>
            <a:r>
              <a:rPr lang="kk-KZ" sz="2000" b="1" dirty="0" smtClean="0">
                <a:latin typeface="Times New Roman" panose="02020603050405020304" pitchFamily="18" charset="0"/>
                <a:cs typeface="Times New Roman" panose="02020603050405020304" pitchFamily="18" charset="0"/>
              </a:rPr>
              <a:t>Ата-аналар үшін:</a:t>
            </a:r>
            <a:endParaRPr lang="ru-RU" sz="2000" b="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rotWithShape="1">
          <a:blip r:embed="rId4"/>
          <a:srcRect l="2140" t="6311" r="1286" b="7925"/>
          <a:stretch/>
        </p:blipFill>
        <p:spPr>
          <a:xfrm>
            <a:off x="5961185" y="3339514"/>
            <a:ext cx="5670606" cy="2832686"/>
          </a:xfrm>
          <a:prstGeom prst="rect">
            <a:avLst/>
          </a:prstGeom>
        </p:spPr>
      </p:pic>
    </p:spTree>
    <p:extLst>
      <p:ext uri="{BB962C8B-B14F-4D97-AF65-F5344CB8AC3E}">
        <p14:creationId xmlns:p14="http://schemas.microsoft.com/office/powerpoint/2010/main" val="4180838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descr="фон для презентации: 13 тыс изображений найдено в Яндекс.Картинках |  Шаблоны power point, Синий фон, Бесплатные шаблоны"/>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40924"/>
            <a:ext cx="12192000" cy="6760876"/>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817685" y="1104401"/>
            <a:ext cx="9939988" cy="707886"/>
          </a:xfrm>
          <a:prstGeom prst="rect">
            <a:avLst/>
          </a:prstGeom>
        </p:spPr>
        <p:txBody>
          <a:bodyPr wrap="square">
            <a:spAutoFit/>
          </a:bodyPr>
          <a:lstStyle/>
          <a:p>
            <a:pPr lvl="0" algn="ctr"/>
            <a:r>
              <a:rPr lang="kk-KZ" sz="2000" dirty="0">
                <a:solidFill>
                  <a:prstClr val="black"/>
                </a:solidFill>
                <a:latin typeface="Times New Roman" panose="02020603050405020304" pitchFamily="18" charset="0"/>
                <a:cs typeface="Times New Roman" panose="02020603050405020304" pitchFamily="18" charset="0"/>
              </a:rPr>
              <a:t>Прием заявлений </a:t>
            </a:r>
            <a:r>
              <a:rPr lang="kk-KZ" sz="2000" b="1" dirty="0">
                <a:solidFill>
                  <a:prstClr val="black"/>
                </a:solidFill>
                <a:latin typeface="Times New Roman" panose="02020603050405020304" pitchFamily="18" charset="0"/>
                <a:cs typeface="Times New Roman" panose="02020603050405020304" pitchFamily="18" charset="0"/>
              </a:rPr>
              <a:t>в первый класс </a:t>
            </a:r>
            <a:r>
              <a:rPr lang="ru-RU" sz="2000" dirty="0">
                <a:solidFill>
                  <a:srgbClr val="212529"/>
                </a:solidFill>
                <a:latin typeface="Times New Roman" panose="02020603050405020304" pitchFamily="18" charset="0"/>
                <a:cs typeface="Times New Roman" panose="02020603050405020304" pitchFamily="18" charset="0"/>
              </a:rPr>
              <a:t>производится</a:t>
            </a:r>
            <a:r>
              <a:rPr lang="kk-KZ" sz="2000" b="1" dirty="0" smtClean="0">
                <a:solidFill>
                  <a:prstClr val="black"/>
                </a:solidFill>
                <a:latin typeface="Times New Roman" panose="02020603050405020304" pitchFamily="18" charset="0"/>
                <a:cs typeface="Times New Roman" panose="02020603050405020304" pitchFamily="18" charset="0"/>
              </a:rPr>
              <a:t> с </a:t>
            </a:r>
            <a:r>
              <a:rPr lang="kk-KZ" sz="2000" b="1" dirty="0">
                <a:solidFill>
                  <a:prstClr val="black"/>
                </a:solidFill>
                <a:latin typeface="Times New Roman" panose="02020603050405020304" pitchFamily="18" charset="0"/>
                <a:cs typeface="Times New Roman" panose="02020603050405020304" pitchFamily="18" charset="0"/>
              </a:rPr>
              <a:t>1 апреля по </a:t>
            </a:r>
            <a:r>
              <a:rPr lang="kk-KZ" sz="2000" b="1" dirty="0" smtClean="0">
                <a:solidFill>
                  <a:prstClr val="black"/>
                </a:solidFill>
                <a:latin typeface="Times New Roman" panose="02020603050405020304" pitchFamily="18" charset="0"/>
                <a:cs typeface="Times New Roman" panose="02020603050405020304" pitchFamily="18" charset="0"/>
              </a:rPr>
              <a:t>31 </a:t>
            </a:r>
            <a:r>
              <a:rPr lang="kk-KZ" sz="2000" b="1" dirty="0">
                <a:solidFill>
                  <a:prstClr val="black"/>
                </a:solidFill>
                <a:latin typeface="Times New Roman" panose="02020603050405020304" pitchFamily="18" charset="0"/>
                <a:cs typeface="Times New Roman" panose="02020603050405020304" pitchFamily="18" charset="0"/>
              </a:rPr>
              <a:t>августа </a:t>
            </a:r>
            <a:r>
              <a:rPr lang="kk-KZ" sz="2000" b="1" dirty="0" smtClean="0">
                <a:solidFill>
                  <a:prstClr val="black"/>
                </a:solidFill>
                <a:latin typeface="Times New Roman" panose="02020603050405020304" pitchFamily="18" charset="0"/>
                <a:cs typeface="Times New Roman" panose="02020603050405020304" pitchFamily="18" charset="0"/>
              </a:rPr>
              <a:t>2025 года </a:t>
            </a:r>
            <a:r>
              <a:rPr lang="kk-KZ" sz="2000" dirty="0" smtClean="0">
                <a:solidFill>
                  <a:prstClr val="black"/>
                </a:solidFill>
                <a:latin typeface="Times New Roman" panose="02020603050405020304" pitchFamily="18" charset="0"/>
                <a:cs typeface="Times New Roman" panose="02020603050405020304" pitchFamily="18" charset="0"/>
              </a:rPr>
              <a:t>и</a:t>
            </a:r>
            <a:r>
              <a:rPr lang="kk-KZ" sz="2000" b="1" dirty="0" smtClean="0">
                <a:solidFill>
                  <a:prstClr val="black"/>
                </a:solidFill>
                <a:latin typeface="Times New Roman" panose="02020603050405020304" pitchFamily="18" charset="0"/>
                <a:cs typeface="Times New Roman" panose="02020603050405020304" pitchFamily="18" charset="0"/>
              </a:rPr>
              <a:t> </a:t>
            </a:r>
          </a:p>
          <a:p>
            <a:pPr lvl="0" algn="ctr"/>
            <a:r>
              <a:rPr lang="kk-KZ" sz="2000" dirty="0">
                <a:solidFill>
                  <a:prstClr val="black"/>
                </a:solidFill>
                <a:latin typeface="Times New Roman" panose="02020603050405020304" pitchFamily="18" charset="0"/>
                <a:cs typeface="Times New Roman" panose="02020603050405020304" pitchFamily="18" charset="0"/>
              </a:rPr>
              <a:t>о</a:t>
            </a:r>
            <a:r>
              <a:rPr lang="kk-KZ" sz="2000" dirty="0" smtClean="0">
                <a:solidFill>
                  <a:prstClr val="black"/>
                </a:solidFill>
                <a:latin typeface="Times New Roman" panose="02020603050405020304" pitchFamily="18" charset="0"/>
                <a:cs typeface="Times New Roman" panose="02020603050405020304" pitchFamily="18" charset="0"/>
              </a:rPr>
              <a:t>существляется через </a:t>
            </a:r>
            <a:r>
              <a:rPr lang="kk-KZ" sz="2000" dirty="0">
                <a:solidFill>
                  <a:prstClr val="black"/>
                </a:solidFill>
                <a:latin typeface="Times New Roman" panose="02020603050405020304" pitchFamily="18" charset="0"/>
                <a:cs typeface="Times New Roman" panose="02020603050405020304" pitchFamily="18" charset="0"/>
              </a:rPr>
              <a:t>портал «Электронного </a:t>
            </a:r>
            <a:r>
              <a:rPr lang="kk-KZ" sz="2000" dirty="0" smtClean="0">
                <a:solidFill>
                  <a:prstClr val="black"/>
                </a:solidFill>
                <a:latin typeface="Times New Roman" panose="02020603050405020304" pitchFamily="18" charset="0"/>
                <a:cs typeface="Times New Roman" panose="02020603050405020304" pitchFamily="18" charset="0"/>
              </a:rPr>
              <a:t>правительства </a:t>
            </a:r>
            <a:r>
              <a:rPr lang="en-US" sz="2000" b="1" dirty="0" smtClean="0">
                <a:solidFill>
                  <a:prstClr val="black"/>
                </a:solidFill>
                <a:latin typeface="Times New Roman" panose="02020603050405020304" pitchFamily="18" charset="0"/>
                <a:cs typeface="Times New Roman" panose="02020603050405020304" pitchFamily="18" charset="0"/>
              </a:rPr>
              <a:t>Egov.kz</a:t>
            </a:r>
            <a:r>
              <a:rPr lang="kk-KZ" sz="2000" dirty="0" smtClean="0">
                <a:solidFill>
                  <a:prstClr val="black"/>
                </a:solidFill>
                <a:latin typeface="Times New Roman" panose="02020603050405020304" pitchFamily="18" charset="0"/>
                <a:cs typeface="Times New Roman" panose="02020603050405020304" pitchFamily="18" charset="0"/>
              </a:rPr>
              <a:t>»</a:t>
            </a:r>
            <a:r>
              <a:rPr lang="en-US" sz="2000" dirty="0" smtClean="0">
                <a:solidFill>
                  <a:prstClr val="black"/>
                </a:solidFill>
                <a:latin typeface="Times New Roman" panose="02020603050405020304" pitchFamily="18" charset="0"/>
                <a:cs typeface="Times New Roman" panose="02020603050405020304" pitchFamily="18" charset="0"/>
              </a:rPr>
              <a:t>.</a:t>
            </a:r>
            <a:endParaRPr lang="kk-KZ" sz="2000" dirty="0">
              <a:solidFill>
                <a:prstClr val="black"/>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a:stretch>
            <a:fillRect/>
          </a:stretch>
        </p:blipFill>
        <p:spPr>
          <a:xfrm>
            <a:off x="554706" y="3203923"/>
            <a:ext cx="5541294" cy="3040826"/>
          </a:xfrm>
          <a:prstGeom prst="rect">
            <a:avLst/>
          </a:prstGeom>
        </p:spPr>
      </p:pic>
      <p:sp>
        <p:nvSpPr>
          <p:cNvPr id="10" name="Прямоугольник 9"/>
          <p:cNvSpPr/>
          <p:nvPr/>
        </p:nvSpPr>
        <p:spPr>
          <a:xfrm>
            <a:off x="960229" y="2047942"/>
            <a:ext cx="4528039" cy="1107996"/>
          </a:xfrm>
          <a:prstGeom prst="rect">
            <a:avLst/>
          </a:prstGeom>
        </p:spPr>
        <p:txBody>
          <a:bodyPr wrap="square">
            <a:spAutoFit/>
          </a:bodyPr>
          <a:lstStyle/>
          <a:p>
            <a:pPr algn="ctr"/>
            <a:r>
              <a:rPr lang="en-US" sz="1600" b="1" dirty="0" smtClean="0">
                <a:latin typeface="Times New Roman" panose="02020603050405020304" pitchFamily="18" charset="0"/>
                <a:cs typeface="Times New Roman" panose="02020603050405020304" pitchFamily="18" charset="0"/>
              </a:rPr>
              <a:t>Egov.kz</a:t>
            </a:r>
            <a:r>
              <a:rPr lang="kk-KZ" sz="1600" b="1" dirty="0" smtClean="0">
                <a:latin typeface="Times New Roman" panose="02020603050405020304" pitchFamily="18" charset="0"/>
                <a:cs typeface="Times New Roman" panose="02020603050405020304" pitchFamily="18" charset="0"/>
              </a:rPr>
              <a:t> </a:t>
            </a:r>
          </a:p>
          <a:p>
            <a:pPr algn="ctr"/>
            <a:r>
              <a:rPr lang="ru-RU" sz="1600" dirty="0" smtClean="0">
                <a:latin typeface="Times New Roman" panose="02020603050405020304" pitchFamily="18" charset="0"/>
                <a:cs typeface="Times New Roman" panose="02020603050405020304" pitchFamily="18" charset="0"/>
              </a:rPr>
              <a:t>На </a:t>
            </a:r>
            <a:r>
              <a:rPr lang="ru-RU" sz="1600" dirty="0">
                <a:latin typeface="Times New Roman" panose="02020603050405020304" pitchFamily="18" charset="0"/>
                <a:cs typeface="Times New Roman" panose="02020603050405020304" pitchFamily="18" charset="0"/>
              </a:rPr>
              <a:t>главной странице выбрать раздел </a:t>
            </a:r>
            <a:r>
              <a:rPr lang="ru-RU" sz="1600" b="1" dirty="0">
                <a:latin typeface="Times New Roman" panose="02020603050405020304" pitchFamily="18" charset="0"/>
                <a:cs typeface="Times New Roman" panose="02020603050405020304" pitchFamily="18" charset="0"/>
              </a:rPr>
              <a:t>ОБРАЗОВАНИЕ</a:t>
            </a:r>
            <a:r>
              <a:rPr lang="ru-RU" sz="1600" dirty="0">
                <a:latin typeface="Times New Roman" panose="02020603050405020304" pitchFamily="18" charset="0"/>
                <a:cs typeface="Times New Roman" panose="02020603050405020304" pitchFamily="18" charset="0"/>
              </a:rPr>
              <a:t>, в нем "Прием документов для зачисления в 1 класс";</a:t>
            </a:r>
            <a:r>
              <a:rPr lang="ru-RU" dirty="0">
                <a:latin typeface="Times New Roman" panose="02020603050405020304" pitchFamily="18" charset="0"/>
                <a:cs typeface="Times New Roman" panose="02020603050405020304" pitchFamily="18" charset="0"/>
              </a:rPr>
              <a:t> </a:t>
            </a:r>
          </a:p>
        </p:txBody>
      </p:sp>
      <p:sp>
        <p:nvSpPr>
          <p:cNvPr id="11" name="Овал 10"/>
          <p:cNvSpPr/>
          <p:nvPr/>
        </p:nvSpPr>
        <p:spPr>
          <a:xfrm>
            <a:off x="643979" y="2309379"/>
            <a:ext cx="316250" cy="288620"/>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a:p>
        </p:txBody>
      </p:sp>
      <p:sp>
        <p:nvSpPr>
          <p:cNvPr id="31" name="Прямоугольник 30"/>
          <p:cNvSpPr/>
          <p:nvPr/>
        </p:nvSpPr>
        <p:spPr>
          <a:xfrm>
            <a:off x="554706" y="346407"/>
            <a:ext cx="7737230" cy="400110"/>
          </a:xfrm>
          <a:prstGeom prst="rect">
            <a:avLst/>
          </a:prstGeom>
        </p:spPr>
        <p:txBody>
          <a:bodyPr wrap="square">
            <a:spAutoFit/>
          </a:bodyPr>
          <a:lstStyle/>
          <a:p>
            <a:r>
              <a:rPr lang="kk-KZ" sz="2000" b="1" dirty="0" smtClean="0">
                <a:latin typeface="Times New Roman" panose="02020603050405020304" pitchFamily="18" charset="0"/>
                <a:cs typeface="Times New Roman" panose="02020603050405020304" pitchFamily="18" charset="0"/>
              </a:rPr>
              <a:t>Для родителей:</a:t>
            </a:r>
            <a:endParaRPr lang="ru-RU" sz="2000" b="1" dirty="0">
              <a:latin typeface="Times New Roman" panose="02020603050405020304" pitchFamily="18" charset="0"/>
              <a:cs typeface="Times New Roman" panose="02020603050405020304" pitchFamily="18" charset="0"/>
            </a:endParaRPr>
          </a:p>
        </p:txBody>
      </p:sp>
      <p:pic>
        <p:nvPicPr>
          <p:cNvPr id="13" name="Рисунок 12"/>
          <p:cNvPicPr>
            <a:picLocks noChangeAspect="1"/>
          </p:cNvPicPr>
          <p:nvPr/>
        </p:nvPicPr>
        <p:blipFill rotWithShape="1">
          <a:blip r:embed="rId4"/>
          <a:srcRect l="2140" t="6311" r="1286" b="7925"/>
          <a:stretch/>
        </p:blipFill>
        <p:spPr>
          <a:xfrm>
            <a:off x="6224954" y="3155938"/>
            <a:ext cx="5670606" cy="3007470"/>
          </a:xfrm>
          <a:prstGeom prst="rect">
            <a:avLst/>
          </a:prstGeom>
        </p:spPr>
      </p:pic>
    </p:spTree>
    <p:extLst>
      <p:ext uri="{BB962C8B-B14F-4D97-AF65-F5344CB8AC3E}">
        <p14:creationId xmlns:p14="http://schemas.microsoft.com/office/powerpoint/2010/main" val="28062999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6" name="Рисунок 5"/>
          <p:cNvPicPr>
            <a:picLocks noChangeAspect="1"/>
          </p:cNvPicPr>
          <p:nvPr/>
        </p:nvPicPr>
        <p:blipFill>
          <a:blip r:embed="rId2"/>
          <a:stretch>
            <a:fillRect/>
          </a:stretch>
        </p:blipFill>
        <p:spPr>
          <a:xfrm>
            <a:off x="-529" y="31849"/>
            <a:ext cx="12193057" cy="6761050"/>
          </a:xfrm>
          <a:prstGeom prst="rect">
            <a:avLst/>
          </a:prstGeom>
        </p:spPr>
      </p:pic>
      <p:sp>
        <p:nvSpPr>
          <p:cNvPr id="7" name="Прямоугольник 6"/>
          <p:cNvSpPr/>
          <p:nvPr/>
        </p:nvSpPr>
        <p:spPr>
          <a:xfrm>
            <a:off x="440278" y="527308"/>
            <a:ext cx="1784271" cy="400110"/>
          </a:xfrm>
          <a:prstGeom prst="rect">
            <a:avLst/>
          </a:prstGeom>
        </p:spPr>
        <p:txBody>
          <a:bodyPr wrap="none">
            <a:spAutoFit/>
          </a:bodyPr>
          <a:lstStyle/>
          <a:p>
            <a:pPr lvl="0"/>
            <a:r>
              <a:rPr lang="kk-KZ" sz="2000" b="1" dirty="0" smtClean="0">
                <a:solidFill>
                  <a:prstClr val="black"/>
                </a:solidFill>
                <a:latin typeface="Times New Roman" panose="02020603050405020304" pitchFamily="18" charset="0"/>
                <a:cs typeface="Times New Roman" panose="02020603050405020304" pitchFamily="18" charset="0"/>
              </a:rPr>
              <a:t>Мектеп </a:t>
            </a:r>
            <a:r>
              <a:rPr lang="kk-KZ" sz="2000" b="1" dirty="0">
                <a:solidFill>
                  <a:prstClr val="black"/>
                </a:solidFill>
                <a:latin typeface="Times New Roman" panose="02020603050405020304" pitchFamily="18" charset="0"/>
                <a:cs typeface="Times New Roman" panose="02020603050405020304" pitchFamily="18" charset="0"/>
              </a:rPr>
              <a:t>үшін:</a:t>
            </a:r>
            <a:endParaRPr lang="ru-RU" sz="2000" b="1" dirty="0">
              <a:solidFill>
                <a:prstClr val="black"/>
              </a:solidFill>
              <a:latin typeface="Times New Roman" panose="02020603050405020304" pitchFamily="18" charset="0"/>
              <a:cs typeface="Times New Roman" panose="02020603050405020304" pitchFamily="18" charset="0"/>
            </a:endParaRPr>
          </a:p>
        </p:txBody>
      </p:sp>
      <p:pic>
        <p:nvPicPr>
          <p:cNvPr id="8" name="Рисунок 7"/>
          <p:cNvPicPr/>
          <p:nvPr/>
        </p:nvPicPr>
        <p:blipFill rotWithShape="1">
          <a:blip r:embed="rId3"/>
          <a:srcRect l="28541" t="27651" r="28808" b="28450"/>
          <a:stretch/>
        </p:blipFill>
        <p:spPr bwMode="auto">
          <a:xfrm>
            <a:off x="2859577" y="1570659"/>
            <a:ext cx="6472844" cy="4048300"/>
          </a:xfrm>
          <a:prstGeom prst="rect">
            <a:avLst/>
          </a:prstGeom>
          <a:ln>
            <a:noFill/>
          </a:ln>
          <a:extLst>
            <a:ext uri="{53640926-AAD7-44D8-BBD7-CCE9431645EC}">
              <a14:shadowObscured xmlns:a14="http://schemas.microsoft.com/office/drawing/2010/main"/>
            </a:ext>
          </a:extLst>
        </p:spPr>
      </p:pic>
      <p:sp>
        <p:nvSpPr>
          <p:cNvPr id="9" name="Прямоугольник 8"/>
          <p:cNvSpPr/>
          <p:nvPr/>
        </p:nvSpPr>
        <p:spPr>
          <a:xfrm>
            <a:off x="440278" y="1066390"/>
            <a:ext cx="10848406" cy="369332"/>
          </a:xfrm>
          <a:prstGeom prst="rect">
            <a:avLst/>
          </a:prstGeom>
        </p:spPr>
        <p:txBody>
          <a:bodyPr wrap="square">
            <a:spAutoFit/>
          </a:bodyPr>
          <a:lstStyle/>
          <a:p>
            <a:r>
              <a:rPr lang="kk-KZ" b="1" dirty="0">
                <a:latin typeface="Times New Roman" panose="02020603050405020304" pitchFamily="18" charset="0"/>
                <a:ea typeface="Calibri" panose="020F0502020204030204" pitchFamily="34" charset="0"/>
              </a:rPr>
              <a:t>2025-2026 оқу жылына 1 сыныпқа қабылдау тек АРМ ГУ жүйесі арқылы ғана </a:t>
            </a:r>
            <a:r>
              <a:rPr lang="kk-KZ" b="1" dirty="0" smtClean="0">
                <a:latin typeface="Times New Roman" panose="02020603050405020304" pitchFamily="18" charset="0"/>
                <a:ea typeface="Calibri" panose="020F0502020204030204" pitchFamily="34" charset="0"/>
              </a:rPr>
              <a:t>жүзеге асырылады.</a:t>
            </a:r>
            <a:endParaRPr lang="ru-RU" sz="2400" b="1" dirty="0"/>
          </a:p>
        </p:txBody>
      </p:sp>
    </p:spTree>
    <p:extLst>
      <p:ext uri="{BB962C8B-B14F-4D97-AF65-F5344CB8AC3E}">
        <p14:creationId xmlns:p14="http://schemas.microsoft.com/office/powerpoint/2010/main" val="235294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6" name="Рисунок 5"/>
          <p:cNvPicPr>
            <a:picLocks noChangeAspect="1"/>
          </p:cNvPicPr>
          <p:nvPr/>
        </p:nvPicPr>
        <p:blipFill>
          <a:blip r:embed="rId2"/>
          <a:stretch>
            <a:fillRect/>
          </a:stretch>
        </p:blipFill>
        <p:spPr>
          <a:xfrm>
            <a:off x="-529" y="31849"/>
            <a:ext cx="12193057" cy="6761050"/>
          </a:xfrm>
          <a:prstGeom prst="rect">
            <a:avLst/>
          </a:prstGeom>
        </p:spPr>
      </p:pic>
      <p:sp>
        <p:nvSpPr>
          <p:cNvPr id="7" name="Прямоугольник 6"/>
          <p:cNvSpPr/>
          <p:nvPr/>
        </p:nvSpPr>
        <p:spPr>
          <a:xfrm>
            <a:off x="440278" y="527308"/>
            <a:ext cx="1784271" cy="400110"/>
          </a:xfrm>
          <a:prstGeom prst="rect">
            <a:avLst/>
          </a:prstGeom>
        </p:spPr>
        <p:txBody>
          <a:bodyPr wrap="none">
            <a:spAutoFit/>
          </a:bodyPr>
          <a:lstStyle/>
          <a:p>
            <a:pPr lvl="0"/>
            <a:r>
              <a:rPr lang="kk-KZ" sz="2000" b="1" dirty="0" smtClean="0">
                <a:solidFill>
                  <a:prstClr val="black"/>
                </a:solidFill>
                <a:latin typeface="Times New Roman" panose="02020603050405020304" pitchFamily="18" charset="0"/>
                <a:cs typeface="Times New Roman" panose="02020603050405020304" pitchFamily="18" charset="0"/>
              </a:rPr>
              <a:t>Мектеп </a:t>
            </a:r>
            <a:r>
              <a:rPr lang="kk-KZ" sz="2000" b="1" dirty="0">
                <a:solidFill>
                  <a:prstClr val="black"/>
                </a:solidFill>
                <a:latin typeface="Times New Roman" panose="02020603050405020304" pitchFamily="18" charset="0"/>
                <a:cs typeface="Times New Roman" panose="02020603050405020304" pitchFamily="18" charset="0"/>
              </a:rPr>
              <a:t>үшін:</a:t>
            </a:r>
            <a:endParaRPr lang="ru-RU" sz="2000" b="1" dirty="0">
              <a:solidFill>
                <a:prstClr val="black"/>
              </a:solidFill>
              <a:latin typeface="Times New Roman" panose="02020603050405020304" pitchFamily="18" charset="0"/>
              <a:cs typeface="Times New Roman" panose="02020603050405020304" pitchFamily="18" charset="0"/>
            </a:endParaRPr>
          </a:p>
        </p:txBody>
      </p:sp>
      <p:pic>
        <p:nvPicPr>
          <p:cNvPr id="8" name="Рисунок 7"/>
          <p:cNvPicPr/>
          <p:nvPr/>
        </p:nvPicPr>
        <p:blipFill rotWithShape="1">
          <a:blip r:embed="rId3"/>
          <a:srcRect l="28541" t="27651" r="28808" b="28450"/>
          <a:stretch/>
        </p:blipFill>
        <p:spPr bwMode="auto">
          <a:xfrm>
            <a:off x="2502130" y="1977144"/>
            <a:ext cx="6472844" cy="4048300"/>
          </a:xfrm>
          <a:prstGeom prst="rect">
            <a:avLst/>
          </a:prstGeom>
          <a:ln>
            <a:noFill/>
          </a:ln>
          <a:extLst>
            <a:ext uri="{53640926-AAD7-44D8-BBD7-CCE9431645EC}">
              <a14:shadowObscured xmlns:a14="http://schemas.microsoft.com/office/drawing/2010/main"/>
            </a:ext>
          </a:extLst>
        </p:spPr>
      </p:pic>
      <p:sp>
        <p:nvSpPr>
          <p:cNvPr id="9" name="Прямоугольник 8"/>
          <p:cNvSpPr/>
          <p:nvPr/>
        </p:nvSpPr>
        <p:spPr>
          <a:xfrm>
            <a:off x="440278" y="1066390"/>
            <a:ext cx="10848406" cy="923330"/>
          </a:xfrm>
          <a:prstGeom prst="rect">
            <a:avLst/>
          </a:prstGeom>
        </p:spPr>
        <p:txBody>
          <a:bodyPr wrap="square">
            <a:spAutoFit/>
          </a:bodyPr>
          <a:lstStyle/>
          <a:p>
            <a:r>
              <a:rPr lang="kk-KZ" b="1" dirty="0">
                <a:latin typeface="Times New Roman" panose="02020603050405020304" pitchFamily="18" charset="0"/>
                <a:ea typeface="Calibri" panose="020F0502020204030204" pitchFamily="34" charset="0"/>
              </a:rPr>
              <a:t>1.	АРМ ГУ жүйесінде қолданушы (жеке логин/пароль) және директор (жеке логин/пароль) рөлдері болуы керек. Егер жоқ болса логин мен парольді </a:t>
            </a:r>
            <a:r>
              <a:rPr lang="kk-KZ" b="1" dirty="0" smtClean="0">
                <a:solidFill>
                  <a:srgbClr val="FF0000"/>
                </a:solidFill>
                <a:latin typeface="Times New Roman" panose="02020603050405020304" pitchFamily="18" charset="0"/>
                <a:ea typeface="Calibri" panose="020F0502020204030204" pitchFamily="34" charset="0"/>
              </a:rPr>
              <a:t>КЕРІ БАЙЛАНЫС ФОРМАСЫ </a:t>
            </a:r>
            <a:r>
              <a:rPr lang="kk-KZ" b="1" dirty="0" smtClean="0">
                <a:latin typeface="Times New Roman" panose="02020603050405020304" pitchFamily="18" charset="0"/>
                <a:ea typeface="Calibri" panose="020F0502020204030204" pitchFamily="34" charset="0"/>
              </a:rPr>
              <a:t>арқылы </a:t>
            </a:r>
            <a:r>
              <a:rPr lang="kk-KZ" b="1" dirty="0">
                <a:latin typeface="Times New Roman" panose="02020603050405020304" pitchFamily="18" charset="0"/>
                <a:ea typeface="Calibri" panose="020F0502020204030204" pitchFamily="34" charset="0"/>
              </a:rPr>
              <a:t>алу керек </a:t>
            </a:r>
            <a:endParaRPr lang="ru-RU" sz="2400" b="1" dirty="0"/>
          </a:p>
        </p:txBody>
      </p:sp>
      <p:sp>
        <p:nvSpPr>
          <p:cNvPr id="4" name="Овал 3"/>
          <p:cNvSpPr/>
          <p:nvPr/>
        </p:nvSpPr>
        <p:spPr>
          <a:xfrm>
            <a:off x="5926975" y="4347556"/>
            <a:ext cx="2768138" cy="77308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91061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6" name="Рисунок 5"/>
          <p:cNvPicPr>
            <a:picLocks noChangeAspect="1"/>
          </p:cNvPicPr>
          <p:nvPr/>
        </p:nvPicPr>
        <p:blipFill>
          <a:blip r:embed="rId2"/>
          <a:stretch>
            <a:fillRect/>
          </a:stretch>
        </p:blipFill>
        <p:spPr>
          <a:xfrm>
            <a:off x="-529" y="31849"/>
            <a:ext cx="12193057" cy="6761050"/>
          </a:xfrm>
          <a:prstGeom prst="rect">
            <a:avLst/>
          </a:prstGeom>
        </p:spPr>
      </p:pic>
      <p:sp>
        <p:nvSpPr>
          <p:cNvPr id="7" name="Прямоугольник 6"/>
          <p:cNvSpPr/>
          <p:nvPr/>
        </p:nvSpPr>
        <p:spPr>
          <a:xfrm>
            <a:off x="440278" y="527308"/>
            <a:ext cx="1165319" cy="400110"/>
          </a:xfrm>
          <a:prstGeom prst="rect">
            <a:avLst/>
          </a:prstGeom>
        </p:spPr>
        <p:txBody>
          <a:bodyPr wrap="none">
            <a:spAutoFit/>
          </a:bodyPr>
          <a:lstStyle/>
          <a:p>
            <a:pPr lvl="0"/>
            <a:r>
              <a:rPr lang="kk-KZ" sz="2000" b="1" dirty="0" smtClean="0">
                <a:solidFill>
                  <a:prstClr val="black"/>
                </a:solidFill>
                <a:latin typeface="Times New Roman" panose="02020603050405020304" pitchFamily="18" charset="0"/>
                <a:cs typeface="Times New Roman" panose="02020603050405020304" pitchFamily="18" charset="0"/>
              </a:rPr>
              <a:t>Школы:</a:t>
            </a:r>
            <a:endParaRPr lang="ru-RU" sz="2000" b="1" dirty="0">
              <a:solidFill>
                <a:prstClr val="black"/>
              </a:solidFill>
              <a:latin typeface="Times New Roman" panose="02020603050405020304" pitchFamily="18" charset="0"/>
              <a:cs typeface="Times New Roman" panose="02020603050405020304" pitchFamily="18" charset="0"/>
            </a:endParaRPr>
          </a:p>
        </p:txBody>
      </p:sp>
      <p:pic>
        <p:nvPicPr>
          <p:cNvPr id="8" name="Рисунок 7"/>
          <p:cNvPicPr/>
          <p:nvPr/>
        </p:nvPicPr>
        <p:blipFill rotWithShape="1">
          <a:blip r:embed="rId3"/>
          <a:srcRect l="28541" t="27651" r="28808" b="28450"/>
          <a:stretch/>
        </p:blipFill>
        <p:spPr bwMode="auto">
          <a:xfrm>
            <a:off x="2485505" y="2263600"/>
            <a:ext cx="6472844" cy="4048300"/>
          </a:xfrm>
          <a:prstGeom prst="rect">
            <a:avLst/>
          </a:prstGeom>
          <a:ln>
            <a:noFill/>
          </a:ln>
          <a:extLst>
            <a:ext uri="{53640926-AAD7-44D8-BBD7-CCE9431645EC}">
              <a14:shadowObscured xmlns:a14="http://schemas.microsoft.com/office/drawing/2010/main"/>
            </a:ext>
          </a:extLst>
        </p:spPr>
      </p:pic>
      <p:sp>
        <p:nvSpPr>
          <p:cNvPr id="9" name="Прямоугольник 8"/>
          <p:cNvSpPr/>
          <p:nvPr/>
        </p:nvSpPr>
        <p:spPr>
          <a:xfrm>
            <a:off x="440278" y="1066390"/>
            <a:ext cx="10848406" cy="923330"/>
          </a:xfrm>
          <a:prstGeom prst="rect">
            <a:avLst/>
          </a:prstGeom>
        </p:spPr>
        <p:txBody>
          <a:bodyPr wrap="square">
            <a:spAutoFit/>
          </a:bodyPr>
          <a:lstStyle/>
          <a:p>
            <a:r>
              <a:rPr lang="kk-KZ" b="1" dirty="0">
                <a:latin typeface="Times New Roman" panose="02020603050405020304" pitchFamily="18" charset="0"/>
                <a:ea typeface="Calibri" panose="020F0502020204030204" pitchFamily="34" charset="0"/>
              </a:rPr>
              <a:t>1.	</a:t>
            </a:r>
            <a:r>
              <a:rPr lang="ru-RU" b="1" dirty="0" smtClean="0">
                <a:latin typeface="Times New Roman" panose="02020603050405020304" pitchFamily="18" charset="0"/>
                <a:ea typeface="Calibri" panose="020F0502020204030204" pitchFamily="34" charset="0"/>
              </a:rPr>
              <a:t>В </a:t>
            </a:r>
            <a:r>
              <a:rPr lang="ru-RU" b="1" dirty="0">
                <a:latin typeface="Times New Roman" panose="02020603050405020304" pitchFamily="18" charset="0"/>
                <a:ea typeface="Calibri" panose="020F0502020204030204" pitchFamily="34" charset="0"/>
              </a:rPr>
              <a:t>системе АРМ ГУ должны быть роли исполнителя (персональный логин/пароль) и директора (персональный логин/пароль).</a:t>
            </a:r>
          </a:p>
          <a:p>
            <a:r>
              <a:rPr lang="ru-RU" b="1" dirty="0">
                <a:latin typeface="Times New Roman" panose="02020603050405020304" pitchFamily="18" charset="0"/>
                <a:ea typeface="Calibri" panose="020F0502020204030204" pitchFamily="34" charset="0"/>
              </a:rPr>
              <a:t>Если нет логин и пароль необходимо получить через </a:t>
            </a:r>
            <a:r>
              <a:rPr lang="ru-RU" b="1" dirty="0">
                <a:solidFill>
                  <a:srgbClr val="FF0000"/>
                </a:solidFill>
                <a:latin typeface="Times New Roman" panose="02020603050405020304" pitchFamily="18" charset="0"/>
                <a:ea typeface="Calibri" panose="020F0502020204030204" pitchFamily="34" charset="0"/>
              </a:rPr>
              <a:t>ФОРМУ ДЛЯ ОБРАТНОЙ СВЯЗИ</a:t>
            </a:r>
          </a:p>
        </p:txBody>
      </p:sp>
      <p:sp>
        <p:nvSpPr>
          <p:cNvPr id="4" name="Овал 3"/>
          <p:cNvSpPr/>
          <p:nvPr/>
        </p:nvSpPr>
        <p:spPr>
          <a:xfrm>
            <a:off x="5864481" y="4522123"/>
            <a:ext cx="2768138" cy="77308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75109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6" name="Рисунок 5"/>
          <p:cNvPicPr>
            <a:picLocks noChangeAspect="1"/>
          </p:cNvPicPr>
          <p:nvPr/>
        </p:nvPicPr>
        <p:blipFill>
          <a:blip r:embed="rId2"/>
          <a:stretch>
            <a:fillRect/>
          </a:stretch>
        </p:blipFill>
        <p:spPr>
          <a:xfrm>
            <a:off x="-529" y="31849"/>
            <a:ext cx="12193057" cy="6761050"/>
          </a:xfrm>
          <a:prstGeom prst="rect">
            <a:avLst/>
          </a:prstGeom>
        </p:spPr>
      </p:pic>
      <p:sp>
        <p:nvSpPr>
          <p:cNvPr id="7" name="Прямоугольник 6"/>
          <p:cNvSpPr/>
          <p:nvPr/>
        </p:nvSpPr>
        <p:spPr>
          <a:xfrm>
            <a:off x="440278" y="527308"/>
            <a:ext cx="2752357" cy="400110"/>
          </a:xfrm>
          <a:prstGeom prst="rect">
            <a:avLst/>
          </a:prstGeom>
        </p:spPr>
        <p:txBody>
          <a:bodyPr wrap="none">
            <a:spAutoFit/>
          </a:bodyPr>
          <a:lstStyle/>
          <a:p>
            <a:pPr lvl="0"/>
            <a:r>
              <a:rPr lang="kk-KZ" sz="2000" b="1" dirty="0" smtClean="0">
                <a:solidFill>
                  <a:prstClr val="black"/>
                </a:solidFill>
                <a:latin typeface="Times New Roman" panose="02020603050405020304" pitchFamily="18" charset="0"/>
                <a:cs typeface="Times New Roman" panose="02020603050405020304" pitchFamily="18" charset="0"/>
              </a:rPr>
              <a:t>Мектеп үшін (НОБД):</a:t>
            </a:r>
            <a:endParaRPr lang="ru-RU" sz="2000" b="1"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40278" y="1066390"/>
            <a:ext cx="10848406" cy="923330"/>
          </a:xfrm>
          <a:prstGeom prst="rect">
            <a:avLst/>
          </a:prstGeom>
        </p:spPr>
        <p:txBody>
          <a:bodyPr wrap="square">
            <a:spAutoFit/>
          </a:bodyPr>
          <a:lstStyle/>
          <a:p>
            <a:r>
              <a:rPr lang="kk-KZ" b="1" dirty="0">
                <a:latin typeface="Times New Roman" panose="02020603050405020304" pitchFamily="18" charset="0"/>
                <a:ea typeface="Calibri" panose="020F0502020204030204" pitchFamily="34" charset="0"/>
              </a:rPr>
              <a:t>	</a:t>
            </a:r>
            <a:r>
              <a:rPr lang="kk-KZ" b="1" dirty="0">
                <a:solidFill>
                  <a:srgbClr val="FF0000"/>
                </a:solidFill>
                <a:latin typeface="Times New Roman" panose="02020603050405020304" pitchFamily="18" charset="0"/>
                <a:ea typeface="Calibri" panose="020F0502020204030204" pitchFamily="34" charset="0"/>
              </a:rPr>
              <a:t>АРМ ГУ және НОБД жүйелері интеграцияланған. </a:t>
            </a:r>
          </a:p>
          <a:p>
            <a:r>
              <a:rPr lang="kk-KZ" b="1" dirty="0">
                <a:latin typeface="Times New Roman" panose="02020603050405020304" pitchFamily="18" charset="0"/>
                <a:ea typeface="Calibri" panose="020F0502020204030204" pitchFamily="34" charset="0"/>
              </a:rPr>
              <a:t>2.	Ата-аналарға Егов жүйесінде адрестері шығуы үшін НОБД жүйесінде «Микроучаскелер» бөлімін бұйрыққа сәйкес толтыру </a:t>
            </a:r>
            <a:r>
              <a:rPr lang="kk-KZ" b="1" dirty="0" smtClean="0">
                <a:latin typeface="Times New Roman" panose="02020603050405020304" pitchFamily="18" charset="0"/>
                <a:ea typeface="Calibri" panose="020F0502020204030204" pitchFamily="34" charset="0"/>
              </a:rPr>
              <a:t>қажет.</a:t>
            </a:r>
            <a:endParaRPr lang="kk-KZ" b="1" dirty="0">
              <a:latin typeface="Times New Roman" panose="02020603050405020304" pitchFamily="18" charset="0"/>
              <a:ea typeface="Calibri" panose="020F0502020204030204" pitchFamily="34" charset="0"/>
            </a:endParaRPr>
          </a:p>
        </p:txBody>
      </p:sp>
      <p:pic>
        <p:nvPicPr>
          <p:cNvPr id="5" name="Рисунок 4"/>
          <p:cNvPicPr>
            <a:picLocks noChangeAspect="1"/>
          </p:cNvPicPr>
          <p:nvPr/>
        </p:nvPicPr>
        <p:blipFill>
          <a:blip r:embed="rId3"/>
          <a:stretch>
            <a:fillRect/>
          </a:stretch>
        </p:blipFill>
        <p:spPr>
          <a:xfrm>
            <a:off x="1451956" y="2120239"/>
            <a:ext cx="8556568" cy="4231402"/>
          </a:xfrm>
          <a:prstGeom prst="rect">
            <a:avLst/>
          </a:prstGeom>
        </p:spPr>
      </p:pic>
      <p:sp>
        <p:nvSpPr>
          <p:cNvPr id="10" name="Овал 9"/>
          <p:cNvSpPr/>
          <p:nvPr/>
        </p:nvSpPr>
        <p:spPr>
          <a:xfrm>
            <a:off x="1332413" y="2896745"/>
            <a:ext cx="1188720" cy="43226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 стрелкой 12"/>
          <p:cNvCxnSpPr/>
          <p:nvPr/>
        </p:nvCxnSpPr>
        <p:spPr>
          <a:xfrm>
            <a:off x="2601884" y="3112876"/>
            <a:ext cx="3732414" cy="88841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3290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6" name="Рисунок 5"/>
          <p:cNvPicPr>
            <a:picLocks noChangeAspect="1"/>
          </p:cNvPicPr>
          <p:nvPr/>
        </p:nvPicPr>
        <p:blipFill>
          <a:blip r:embed="rId2"/>
          <a:stretch>
            <a:fillRect/>
          </a:stretch>
        </p:blipFill>
        <p:spPr>
          <a:xfrm>
            <a:off x="-529" y="31849"/>
            <a:ext cx="12193057" cy="6761050"/>
          </a:xfrm>
          <a:prstGeom prst="rect">
            <a:avLst/>
          </a:prstGeom>
        </p:spPr>
      </p:pic>
      <p:sp>
        <p:nvSpPr>
          <p:cNvPr id="7" name="Прямоугольник 6"/>
          <p:cNvSpPr/>
          <p:nvPr/>
        </p:nvSpPr>
        <p:spPr>
          <a:xfrm>
            <a:off x="440278" y="527308"/>
            <a:ext cx="2752357" cy="400110"/>
          </a:xfrm>
          <a:prstGeom prst="rect">
            <a:avLst/>
          </a:prstGeom>
        </p:spPr>
        <p:txBody>
          <a:bodyPr wrap="none">
            <a:spAutoFit/>
          </a:bodyPr>
          <a:lstStyle/>
          <a:p>
            <a:pPr lvl="0"/>
            <a:r>
              <a:rPr lang="kk-KZ" sz="2000" b="1" dirty="0" smtClean="0">
                <a:solidFill>
                  <a:prstClr val="black"/>
                </a:solidFill>
                <a:latin typeface="Times New Roman" panose="02020603050405020304" pitchFamily="18" charset="0"/>
                <a:cs typeface="Times New Roman" panose="02020603050405020304" pitchFamily="18" charset="0"/>
              </a:rPr>
              <a:t>Мектеп үшін (НОБД):</a:t>
            </a:r>
            <a:endParaRPr lang="ru-RU" sz="2000" b="1"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40278" y="1066390"/>
            <a:ext cx="10848406" cy="1200329"/>
          </a:xfrm>
          <a:prstGeom prst="rect">
            <a:avLst/>
          </a:prstGeom>
        </p:spPr>
        <p:txBody>
          <a:bodyPr wrap="square">
            <a:spAutoFit/>
          </a:bodyPr>
          <a:lstStyle/>
          <a:p>
            <a:r>
              <a:rPr lang="kk-KZ" b="1" dirty="0">
                <a:latin typeface="Times New Roman" panose="02020603050405020304" pitchFamily="18" charset="0"/>
                <a:ea typeface="Calibri" panose="020F0502020204030204" pitchFamily="34" charset="0"/>
              </a:rPr>
              <a:t>	</a:t>
            </a:r>
            <a:r>
              <a:rPr lang="ru-RU" b="1" dirty="0">
                <a:solidFill>
                  <a:srgbClr val="FF0000"/>
                </a:solidFill>
                <a:latin typeface="Times New Roman" panose="02020603050405020304" pitchFamily="18" charset="0"/>
                <a:ea typeface="Calibri" panose="020F0502020204030204" pitchFamily="34" charset="0"/>
              </a:rPr>
              <a:t>Системы АРМ ГУ и НОБД </a:t>
            </a:r>
            <a:r>
              <a:rPr lang="ru-RU" b="1" dirty="0" smtClean="0">
                <a:solidFill>
                  <a:srgbClr val="FF0000"/>
                </a:solidFill>
                <a:latin typeface="Times New Roman" panose="02020603050405020304" pitchFamily="18" charset="0"/>
                <a:ea typeface="Calibri" panose="020F0502020204030204" pitchFamily="34" charset="0"/>
              </a:rPr>
              <a:t>интегрированы</a:t>
            </a:r>
            <a:endParaRPr lang="ru-RU" b="1" dirty="0">
              <a:solidFill>
                <a:srgbClr val="FF0000"/>
              </a:solidFill>
              <a:latin typeface="Times New Roman" panose="02020603050405020304" pitchFamily="18" charset="0"/>
              <a:ea typeface="Calibri" panose="020F0502020204030204" pitchFamily="34" charset="0"/>
            </a:endParaRPr>
          </a:p>
          <a:p>
            <a:r>
              <a:rPr lang="ru-RU" b="1" dirty="0">
                <a:latin typeface="Times New Roman" panose="02020603050405020304" pitchFamily="18" charset="0"/>
                <a:ea typeface="Calibri" panose="020F0502020204030204" pitchFamily="34" charset="0"/>
              </a:rPr>
              <a:t>2. Чтобы родители видели к какой школе относятся необходимо в системе НОБД заполнить раздел «</a:t>
            </a:r>
            <a:r>
              <a:rPr lang="ru-RU" b="1" dirty="0" err="1">
                <a:latin typeface="Times New Roman" panose="02020603050405020304" pitchFamily="18" charset="0"/>
                <a:ea typeface="Calibri" panose="020F0502020204030204" pitchFamily="34" charset="0"/>
              </a:rPr>
              <a:t>Микроучастки</a:t>
            </a:r>
            <a:r>
              <a:rPr lang="ru-RU" b="1" dirty="0">
                <a:latin typeface="Times New Roman" panose="02020603050405020304" pitchFamily="18" charset="0"/>
                <a:ea typeface="Calibri" panose="020F0502020204030204" pitchFamily="34" charset="0"/>
              </a:rPr>
              <a:t>»</a:t>
            </a:r>
          </a:p>
          <a:p>
            <a:r>
              <a:rPr lang="kk-KZ" b="1" dirty="0" smtClean="0">
                <a:latin typeface="Times New Roman" panose="02020603050405020304" pitchFamily="18" charset="0"/>
                <a:ea typeface="Calibri" panose="020F0502020204030204" pitchFamily="34" charset="0"/>
              </a:rPr>
              <a:t>.</a:t>
            </a:r>
            <a:endParaRPr lang="kk-KZ" b="1" dirty="0">
              <a:latin typeface="Times New Roman" panose="02020603050405020304" pitchFamily="18" charset="0"/>
              <a:ea typeface="Calibri" panose="020F0502020204030204" pitchFamily="34" charset="0"/>
            </a:endParaRPr>
          </a:p>
        </p:txBody>
      </p:sp>
      <p:pic>
        <p:nvPicPr>
          <p:cNvPr id="5" name="Рисунок 4"/>
          <p:cNvPicPr>
            <a:picLocks noChangeAspect="1"/>
          </p:cNvPicPr>
          <p:nvPr/>
        </p:nvPicPr>
        <p:blipFill>
          <a:blip r:embed="rId3"/>
          <a:stretch>
            <a:fillRect/>
          </a:stretch>
        </p:blipFill>
        <p:spPr>
          <a:xfrm>
            <a:off x="1451956" y="2120239"/>
            <a:ext cx="8556568" cy="4231402"/>
          </a:xfrm>
          <a:prstGeom prst="rect">
            <a:avLst/>
          </a:prstGeom>
        </p:spPr>
      </p:pic>
      <p:sp>
        <p:nvSpPr>
          <p:cNvPr id="10" name="Овал 9"/>
          <p:cNvSpPr/>
          <p:nvPr/>
        </p:nvSpPr>
        <p:spPr>
          <a:xfrm>
            <a:off x="1332413" y="2896745"/>
            <a:ext cx="1188720" cy="43226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 стрелкой 12"/>
          <p:cNvCxnSpPr/>
          <p:nvPr/>
        </p:nvCxnSpPr>
        <p:spPr>
          <a:xfrm>
            <a:off x="2601884" y="3112876"/>
            <a:ext cx="3732414" cy="88841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3236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6" name="Рисунок 5"/>
          <p:cNvPicPr>
            <a:picLocks noChangeAspect="1"/>
          </p:cNvPicPr>
          <p:nvPr/>
        </p:nvPicPr>
        <p:blipFill>
          <a:blip r:embed="rId2"/>
          <a:stretch>
            <a:fillRect/>
          </a:stretch>
        </p:blipFill>
        <p:spPr>
          <a:xfrm>
            <a:off x="-529" y="31849"/>
            <a:ext cx="12193057" cy="6761050"/>
          </a:xfrm>
          <a:prstGeom prst="rect">
            <a:avLst/>
          </a:prstGeom>
        </p:spPr>
      </p:pic>
      <p:sp>
        <p:nvSpPr>
          <p:cNvPr id="7" name="Прямоугольник 6"/>
          <p:cNvSpPr/>
          <p:nvPr/>
        </p:nvSpPr>
        <p:spPr>
          <a:xfrm>
            <a:off x="440278" y="527308"/>
            <a:ext cx="2752357" cy="400110"/>
          </a:xfrm>
          <a:prstGeom prst="rect">
            <a:avLst/>
          </a:prstGeom>
        </p:spPr>
        <p:txBody>
          <a:bodyPr wrap="none">
            <a:spAutoFit/>
          </a:bodyPr>
          <a:lstStyle/>
          <a:p>
            <a:pPr lvl="0"/>
            <a:r>
              <a:rPr lang="kk-KZ" sz="2000" b="1" dirty="0" smtClean="0">
                <a:solidFill>
                  <a:prstClr val="black"/>
                </a:solidFill>
                <a:latin typeface="Times New Roman" panose="02020603050405020304" pitchFamily="18" charset="0"/>
                <a:cs typeface="Times New Roman" panose="02020603050405020304" pitchFamily="18" charset="0"/>
              </a:rPr>
              <a:t>Мектеп үшін (НОБД):</a:t>
            </a:r>
            <a:endParaRPr lang="ru-RU" sz="2000" b="1"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40278" y="1066390"/>
            <a:ext cx="10848406" cy="923330"/>
          </a:xfrm>
          <a:prstGeom prst="rect">
            <a:avLst/>
          </a:prstGeom>
        </p:spPr>
        <p:txBody>
          <a:bodyPr wrap="square">
            <a:spAutoFit/>
          </a:bodyPr>
          <a:lstStyle/>
          <a:p>
            <a:r>
              <a:rPr lang="kk-KZ" b="1" dirty="0">
                <a:latin typeface="Times New Roman" panose="02020603050405020304" pitchFamily="18" charset="0"/>
                <a:ea typeface="Calibri" panose="020F0502020204030204" pitchFamily="34" charset="0"/>
              </a:rPr>
              <a:t>	</a:t>
            </a:r>
            <a:r>
              <a:rPr lang="kk-KZ" b="1" dirty="0">
                <a:solidFill>
                  <a:srgbClr val="FF0000"/>
                </a:solidFill>
                <a:latin typeface="Times New Roman" panose="02020603050405020304" pitchFamily="18" charset="0"/>
                <a:ea typeface="Calibri" panose="020F0502020204030204" pitchFamily="34" charset="0"/>
              </a:rPr>
              <a:t>АРМ ГУ және НОБД жүйелері интеграцияланған. </a:t>
            </a:r>
          </a:p>
          <a:p>
            <a:r>
              <a:rPr lang="kk-KZ" b="1" dirty="0" smtClean="0">
                <a:latin typeface="Times New Roman" panose="02020603050405020304" pitchFamily="18" charset="0"/>
                <a:ea typeface="Calibri" panose="020F0502020204030204" pitchFamily="34" charset="0"/>
              </a:rPr>
              <a:t>3</a:t>
            </a:r>
            <a:r>
              <a:rPr lang="kk-KZ" b="1" dirty="0">
                <a:latin typeface="Times New Roman" panose="02020603050405020304" pitchFamily="18" charset="0"/>
                <a:ea typeface="Calibri" panose="020F0502020204030204" pitchFamily="34" charset="0"/>
              </a:rPr>
              <a:t>.	Ата-аналарға Егов жүйесінде бос орындардың бары </a:t>
            </a:r>
            <a:r>
              <a:rPr lang="kk-KZ" b="1" dirty="0" smtClean="0">
                <a:latin typeface="Times New Roman" panose="02020603050405020304" pitchFamily="18" charset="0"/>
                <a:ea typeface="Calibri" panose="020F0502020204030204" pitchFamily="34" charset="0"/>
              </a:rPr>
              <a:t>немесе </a:t>
            </a:r>
            <a:r>
              <a:rPr lang="kk-KZ" b="1" dirty="0">
                <a:latin typeface="Times New Roman" panose="02020603050405020304" pitchFamily="18" charset="0"/>
                <a:ea typeface="Calibri" panose="020F0502020204030204" pitchFamily="34" charset="0"/>
              </a:rPr>
              <a:t>жоғы көрінуі үшін НОБД жүйесінде «1-сынып оқушыларының жоспарлы жиынтығы» көрсеткішін» толтыру қажет. </a:t>
            </a:r>
          </a:p>
        </p:txBody>
      </p:sp>
      <p:pic>
        <p:nvPicPr>
          <p:cNvPr id="11" name="Рисунок 10"/>
          <p:cNvPicPr/>
          <p:nvPr/>
        </p:nvPicPr>
        <p:blipFill rotWithShape="1">
          <a:blip r:embed="rId3"/>
          <a:srcRect l="18760" t="64994" b="8210"/>
          <a:stretch/>
        </p:blipFill>
        <p:spPr bwMode="auto">
          <a:xfrm>
            <a:off x="2086494" y="2667101"/>
            <a:ext cx="8218516" cy="2668386"/>
          </a:xfrm>
          <a:prstGeom prst="rect">
            <a:avLst/>
          </a:prstGeom>
          <a:ln>
            <a:noFill/>
          </a:ln>
          <a:extLst>
            <a:ext uri="{53640926-AAD7-44D8-BBD7-CCE9431645EC}">
              <a14:shadowObscured xmlns:a14="http://schemas.microsoft.com/office/drawing/2010/main"/>
            </a:ext>
          </a:extLst>
        </p:spPr>
      </p:pic>
      <p:sp>
        <p:nvSpPr>
          <p:cNvPr id="4" name="TextBox 3"/>
          <p:cNvSpPr txBox="1"/>
          <p:nvPr/>
        </p:nvSpPr>
        <p:spPr>
          <a:xfrm>
            <a:off x="631766" y="5612758"/>
            <a:ext cx="3599411" cy="400110"/>
          </a:xfrm>
          <a:prstGeom prst="rect">
            <a:avLst/>
          </a:prstGeom>
          <a:noFill/>
        </p:spPr>
        <p:txBody>
          <a:bodyPr wrap="square" rtlCol="0">
            <a:spAutoFit/>
          </a:bodyPr>
          <a:lstStyle/>
          <a:p>
            <a:r>
              <a:rPr lang="kk-KZ" sz="2000" b="1" dirty="0" smtClean="0">
                <a:latin typeface="Times New Roman" panose="02020603050405020304" pitchFamily="18" charset="0"/>
                <a:cs typeface="Times New Roman" panose="02020603050405020304" pitchFamily="18" charset="0"/>
              </a:rPr>
              <a:t>1 сынып</a:t>
            </a:r>
            <a:r>
              <a:rPr lang="ru-RU" sz="2000" b="1" dirty="0" smtClean="0">
                <a:latin typeface="Times New Roman" panose="02020603050405020304" pitchFamily="18" charset="0"/>
                <a:cs typeface="Times New Roman" panose="02020603050405020304" pitchFamily="18" charset="0"/>
              </a:rPr>
              <a:t>=</a:t>
            </a:r>
            <a:r>
              <a:rPr lang="kk-KZ" sz="2000" b="1" dirty="0" smtClean="0">
                <a:latin typeface="Times New Roman" panose="02020603050405020304" pitchFamily="18" charset="0"/>
                <a:cs typeface="Times New Roman" panose="02020603050405020304" pitchFamily="18" charset="0"/>
              </a:rPr>
              <a:t>25 оқушы</a:t>
            </a: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4552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6" name="Рисунок 5"/>
          <p:cNvPicPr>
            <a:picLocks noChangeAspect="1"/>
          </p:cNvPicPr>
          <p:nvPr/>
        </p:nvPicPr>
        <p:blipFill>
          <a:blip r:embed="rId2"/>
          <a:stretch>
            <a:fillRect/>
          </a:stretch>
        </p:blipFill>
        <p:spPr>
          <a:xfrm>
            <a:off x="-529" y="31849"/>
            <a:ext cx="12193057" cy="6761050"/>
          </a:xfrm>
          <a:prstGeom prst="rect">
            <a:avLst/>
          </a:prstGeom>
        </p:spPr>
      </p:pic>
      <p:sp>
        <p:nvSpPr>
          <p:cNvPr id="7" name="Прямоугольник 6"/>
          <p:cNvSpPr/>
          <p:nvPr/>
        </p:nvSpPr>
        <p:spPr>
          <a:xfrm>
            <a:off x="440278" y="527308"/>
            <a:ext cx="2391489" cy="400110"/>
          </a:xfrm>
          <a:prstGeom prst="rect">
            <a:avLst/>
          </a:prstGeom>
        </p:spPr>
        <p:txBody>
          <a:bodyPr wrap="none">
            <a:spAutoFit/>
          </a:bodyPr>
          <a:lstStyle/>
          <a:p>
            <a:pPr lvl="0"/>
            <a:r>
              <a:rPr lang="kk-KZ" sz="2000" b="1" dirty="0" smtClean="0">
                <a:solidFill>
                  <a:prstClr val="black"/>
                </a:solidFill>
                <a:latin typeface="Times New Roman" panose="02020603050405020304" pitchFamily="18" charset="0"/>
                <a:cs typeface="Times New Roman" panose="02020603050405020304" pitchFamily="18" charset="0"/>
              </a:rPr>
              <a:t>Для школ (НОБД):</a:t>
            </a:r>
            <a:endParaRPr lang="ru-RU" sz="2000" b="1"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40278" y="1066390"/>
            <a:ext cx="10848406" cy="923330"/>
          </a:xfrm>
          <a:prstGeom prst="rect">
            <a:avLst/>
          </a:prstGeom>
        </p:spPr>
        <p:txBody>
          <a:bodyPr wrap="square">
            <a:spAutoFit/>
          </a:bodyPr>
          <a:lstStyle/>
          <a:p>
            <a:r>
              <a:rPr lang="kk-KZ" b="1" dirty="0">
                <a:latin typeface="Times New Roman" panose="02020603050405020304" pitchFamily="18" charset="0"/>
                <a:ea typeface="Calibri" panose="020F0502020204030204" pitchFamily="34" charset="0"/>
              </a:rPr>
              <a:t>	</a:t>
            </a:r>
            <a:r>
              <a:rPr lang="ru-RU" b="1" dirty="0">
                <a:solidFill>
                  <a:srgbClr val="FF0000"/>
                </a:solidFill>
                <a:latin typeface="Times New Roman" panose="02020603050405020304" pitchFamily="18" charset="0"/>
                <a:ea typeface="Calibri" panose="020F0502020204030204" pitchFamily="34" charset="0"/>
              </a:rPr>
              <a:t>Системы АРМ ГУ и НОБД интегрированы.</a:t>
            </a:r>
          </a:p>
          <a:p>
            <a:r>
              <a:rPr lang="kk-KZ" b="1" dirty="0" smtClean="0">
                <a:latin typeface="Times New Roman" panose="02020603050405020304" pitchFamily="18" charset="0"/>
                <a:ea typeface="Calibri" panose="020F0502020204030204" pitchFamily="34" charset="0"/>
              </a:rPr>
              <a:t>3.</a:t>
            </a:r>
            <a:r>
              <a:rPr lang="ru-RU" b="1" dirty="0" smtClean="0">
                <a:latin typeface="Times New Roman" panose="02020603050405020304" pitchFamily="18" charset="0"/>
                <a:ea typeface="Calibri" panose="020F0502020204030204" pitchFamily="34" charset="0"/>
              </a:rPr>
              <a:t>Чтобы </a:t>
            </a:r>
            <a:r>
              <a:rPr lang="ru-RU" b="1" dirty="0">
                <a:latin typeface="Times New Roman" panose="02020603050405020304" pitchFamily="18" charset="0"/>
                <a:ea typeface="Calibri" panose="020F0502020204030204" pitchFamily="34" charset="0"/>
              </a:rPr>
              <a:t>родители видели количество свободных мест в </a:t>
            </a:r>
            <a:r>
              <a:rPr lang="ru-RU" b="1" dirty="0" err="1">
                <a:latin typeface="Times New Roman" panose="02020603050405020304" pitchFamily="18" charset="0"/>
                <a:ea typeface="Calibri" panose="020F0502020204030204" pitchFamily="34" charset="0"/>
              </a:rPr>
              <a:t>Егов</a:t>
            </a:r>
            <a:r>
              <a:rPr lang="ru-RU" b="1" dirty="0">
                <a:latin typeface="Times New Roman" panose="02020603050405020304" pitchFamily="18" charset="0"/>
                <a:ea typeface="Calibri" panose="020F0502020204030204" pitchFamily="34" charset="0"/>
              </a:rPr>
              <a:t>  в системе НОБД необходимо заполнить показатель «Плановая комплектация учащихся 1 классов»</a:t>
            </a:r>
            <a:endParaRPr lang="kk-KZ" b="1" dirty="0">
              <a:latin typeface="Times New Roman" panose="02020603050405020304" pitchFamily="18" charset="0"/>
              <a:ea typeface="Calibri" panose="020F0502020204030204" pitchFamily="34" charset="0"/>
            </a:endParaRPr>
          </a:p>
        </p:txBody>
      </p:sp>
      <p:pic>
        <p:nvPicPr>
          <p:cNvPr id="11" name="Рисунок 10"/>
          <p:cNvPicPr/>
          <p:nvPr/>
        </p:nvPicPr>
        <p:blipFill rotWithShape="1">
          <a:blip r:embed="rId3"/>
          <a:srcRect l="18760" t="64994" b="8210"/>
          <a:stretch/>
        </p:blipFill>
        <p:spPr bwMode="auto">
          <a:xfrm>
            <a:off x="2086494" y="2667101"/>
            <a:ext cx="8218516" cy="2668386"/>
          </a:xfrm>
          <a:prstGeom prst="rect">
            <a:avLst/>
          </a:prstGeom>
          <a:ln>
            <a:noFill/>
          </a:ln>
          <a:extLst>
            <a:ext uri="{53640926-AAD7-44D8-BBD7-CCE9431645EC}">
              <a14:shadowObscured xmlns:a14="http://schemas.microsoft.com/office/drawing/2010/main"/>
            </a:ext>
          </a:extLst>
        </p:spPr>
      </p:pic>
      <p:sp>
        <p:nvSpPr>
          <p:cNvPr id="4" name="TextBox 3"/>
          <p:cNvSpPr txBox="1"/>
          <p:nvPr/>
        </p:nvSpPr>
        <p:spPr>
          <a:xfrm>
            <a:off x="631766" y="5612758"/>
            <a:ext cx="3599411" cy="400110"/>
          </a:xfrm>
          <a:prstGeom prst="rect">
            <a:avLst/>
          </a:prstGeom>
          <a:noFill/>
        </p:spPr>
        <p:txBody>
          <a:bodyPr wrap="square" rtlCol="0">
            <a:spAutoFit/>
          </a:bodyPr>
          <a:lstStyle/>
          <a:p>
            <a:r>
              <a:rPr lang="kk-KZ" sz="2000" b="1" dirty="0" smtClean="0">
                <a:latin typeface="Times New Roman" panose="02020603050405020304" pitchFamily="18" charset="0"/>
                <a:cs typeface="Times New Roman" panose="02020603050405020304" pitchFamily="18" charset="0"/>
              </a:rPr>
              <a:t>1 класс</a:t>
            </a:r>
            <a:r>
              <a:rPr lang="ru-RU" sz="2000" b="1" dirty="0" smtClean="0">
                <a:latin typeface="Times New Roman" panose="02020603050405020304" pitchFamily="18" charset="0"/>
                <a:cs typeface="Times New Roman" panose="02020603050405020304" pitchFamily="18" charset="0"/>
              </a:rPr>
              <a:t>=</a:t>
            </a:r>
            <a:r>
              <a:rPr lang="kk-KZ" sz="2000" b="1" dirty="0" smtClean="0">
                <a:latin typeface="Times New Roman" panose="02020603050405020304" pitchFamily="18" charset="0"/>
                <a:cs typeface="Times New Roman" panose="02020603050405020304" pitchFamily="18" charset="0"/>
              </a:rPr>
              <a:t>25 учащихся</a:t>
            </a: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2550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Группа 5"/>
          <p:cNvGrpSpPr/>
          <p:nvPr/>
        </p:nvGrpSpPr>
        <p:grpSpPr>
          <a:xfrm>
            <a:off x="500304" y="601864"/>
            <a:ext cx="11519900" cy="5778964"/>
            <a:chOff x="317424" y="610177"/>
            <a:chExt cx="11519900" cy="5778964"/>
          </a:xfrm>
        </p:grpSpPr>
        <p:pic>
          <p:nvPicPr>
            <p:cNvPr id="4" name="Рисунок 3"/>
            <p:cNvPicPr>
              <a:picLocks noChangeAspect="1"/>
            </p:cNvPicPr>
            <p:nvPr/>
          </p:nvPicPr>
          <p:blipFill rotWithShape="1">
            <a:blip r:embed="rId2"/>
            <a:srcRect t="6851" b="3966"/>
            <a:stretch/>
          </p:blipFill>
          <p:spPr>
            <a:xfrm>
              <a:off x="317424" y="610177"/>
              <a:ext cx="11519900" cy="5778964"/>
            </a:xfrm>
            <a:prstGeom prst="rect">
              <a:avLst/>
            </a:prstGeom>
          </p:spPr>
        </p:pic>
        <p:sp>
          <p:nvSpPr>
            <p:cNvPr id="5" name="Прямоугольник 4"/>
            <p:cNvSpPr/>
            <p:nvPr/>
          </p:nvSpPr>
          <p:spPr>
            <a:xfrm>
              <a:off x="2909455" y="2493818"/>
              <a:ext cx="648392" cy="382385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grpSp>
      <p:sp>
        <p:nvSpPr>
          <p:cNvPr id="7" name="Прямоугольник 6"/>
          <p:cNvSpPr/>
          <p:nvPr/>
        </p:nvSpPr>
        <p:spPr>
          <a:xfrm>
            <a:off x="860994" y="168625"/>
            <a:ext cx="4124912" cy="369332"/>
          </a:xfrm>
          <a:prstGeom prst="rect">
            <a:avLst/>
          </a:prstGeom>
        </p:spPr>
        <p:txBody>
          <a:bodyPr wrap="none">
            <a:spAutoFit/>
          </a:bodyPr>
          <a:lstStyle/>
          <a:p>
            <a:r>
              <a:rPr lang="ru-RU" b="1" dirty="0" err="1">
                <a:latin typeface="Times New Roman" panose="02020603050405020304" pitchFamily="18" charset="0"/>
                <a:cs typeface="Times New Roman" panose="02020603050405020304" pitchFamily="18" charset="0"/>
              </a:rPr>
              <a:t>Мектеп</a:t>
            </a:r>
            <a:r>
              <a:rPr lang="ru-RU" b="1" dirty="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үшін</a:t>
            </a:r>
            <a:r>
              <a:rPr lang="ru-RU" b="1" dirty="0" smtClean="0">
                <a:latin typeface="Times New Roman" panose="02020603050405020304" pitchFamily="18" charset="0"/>
                <a:cs typeface="Times New Roman" panose="02020603050405020304" pitchFamily="18" charset="0"/>
              </a:rPr>
              <a:t> АРМ ГУ</a:t>
            </a:r>
            <a:r>
              <a:rPr lang="en-US" b="1" dirty="0" smtClean="0">
                <a:latin typeface="Times New Roman" panose="02020603050405020304" pitchFamily="18" charset="0"/>
                <a:cs typeface="Times New Roman" panose="02020603050405020304" pitchFamily="18" charset="0"/>
              </a:rPr>
              <a:t> </a:t>
            </a:r>
            <a:r>
              <a:rPr lang="kk-KZ" b="1" dirty="0" smtClean="0">
                <a:latin typeface="Times New Roman" panose="02020603050405020304" pitchFamily="18" charset="0"/>
                <a:cs typeface="Times New Roman" panose="02020603050405020304" pitchFamily="18" charset="0"/>
              </a:rPr>
              <a:t>(Орындаушы)</a:t>
            </a:r>
            <a:r>
              <a:rPr lang="ru-RU" b="1" dirty="0" smtClean="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8575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srcRect l="5205" t="5124" b="6330"/>
          <a:stretch/>
        </p:blipFill>
        <p:spPr>
          <a:xfrm>
            <a:off x="1047404" y="748145"/>
            <a:ext cx="10552545" cy="5544590"/>
          </a:xfrm>
          <a:prstGeom prst="rect">
            <a:avLst/>
          </a:prstGeom>
        </p:spPr>
      </p:pic>
      <p:sp>
        <p:nvSpPr>
          <p:cNvPr id="5" name="Прямоугольник 4"/>
          <p:cNvSpPr/>
          <p:nvPr/>
        </p:nvSpPr>
        <p:spPr>
          <a:xfrm>
            <a:off x="6633557" y="2585259"/>
            <a:ext cx="1313411" cy="136328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6" name="Прямоугольник 5"/>
          <p:cNvSpPr/>
          <p:nvPr/>
        </p:nvSpPr>
        <p:spPr>
          <a:xfrm>
            <a:off x="6561513" y="4516583"/>
            <a:ext cx="1313411" cy="177615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7" name="Прямоугольник 6"/>
          <p:cNvSpPr/>
          <p:nvPr/>
        </p:nvSpPr>
        <p:spPr>
          <a:xfrm>
            <a:off x="1346662" y="3135284"/>
            <a:ext cx="1878676" cy="16486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8" name="Прямоугольник 7"/>
          <p:cNvSpPr/>
          <p:nvPr/>
        </p:nvSpPr>
        <p:spPr>
          <a:xfrm>
            <a:off x="1346662" y="2772295"/>
            <a:ext cx="1878676" cy="16486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1671832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srcRect l="3376" t="7766" b="4535"/>
          <a:stretch/>
        </p:blipFill>
        <p:spPr>
          <a:xfrm>
            <a:off x="592358" y="576505"/>
            <a:ext cx="10978960" cy="5605238"/>
          </a:xfrm>
          <a:prstGeom prst="rect">
            <a:avLst/>
          </a:prstGeom>
        </p:spPr>
      </p:pic>
      <p:sp>
        <p:nvSpPr>
          <p:cNvPr id="5" name="Прямоугольник 4"/>
          <p:cNvSpPr/>
          <p:nvPr/>
        </p:nvSpPr>
        <p:spPr>
          <a:xfrm>
            <a:off x="6550430" y="1238597"/>
            <a:ext cx="1313411" cy="136328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6" name="Прямоугольник 5"/>
          <p:cNvSpPr/>
          <p:nvPr/>
        </p:nvSpPr>
        <p:spPr>
          <a:xfrm>
            <a:off x="6550429" y="4818456"/>
            <a:ext cx="1945178" cy="136328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691395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srcRect l="3523" t="8916" b="6068"/>
          <a:stretch/>
        </p:blipFill>
        <p:spPr>
          <a:xfrm>
            <a:off x="1130530" y="914399"/>
            <a:ext cx="10565477" cy="5237019"/>
          </a:xfrm>
          <a:prstGeom prst="rect">
            <a:avLst/>
          </a:prstGeom>
        </p:spPr>
      </p:pic>
      <p:sp>
        <p:nvSpPr>
          <p:cNvPr id="5" name="Прямоугольник 4"/>
          <p:cNvSpPr/>
          <p:nvPr/>
        </p:nvSpPr>
        <p:spPr>
          <a:xfrm>
            <a:off x="6724997" y="1271848"/>
            <a:ext cx="1313411" cy="136328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6" name="Прямоугольник 5"/>
          <p:cNvSpPr/>
          <p:nvPr/>
        </p:nvSpPr>
        <p:spPr>
          <a:xfrm>
            <a:off x="6808124" y="2992584"/>
            <a:ext cx="3582785" cy="113788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7" name="Прямоугольник 6"/>
          <p:cNvSpPr/>
          <p:nvPr/>
        </p:nvSpPr>
        <p:spPr>
          <a:xfrm>
            <a:off x="6724997" y="4788131"/>
            <a:ext cx="1313411" cy="136328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634361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rotWithShape="1">
          <a:blip r:embed="rId2"/>
          <a:srcRect l="3926" t="8493" b="3814"/>
          <a:stretch/>
        </p:blipFill>
        <p:spPr>
          <a:xfrm>
            <a:off x="570791" y="548639"/>
            <a:ext cx="10783009" cy="5536277"/>
          </a:xfrm>
          <a:prstGeom prst="rect">
            <a:avLst/>
          </a:prstGeom>
        </p:spPr>
      </p:pic>
      <p:sp>
        <p:nvSpPr>
          <p:cNvPr id="5" name="Прямоугольник 4"/>
          <p:cNvSpPr/>
          <p:nvPr/>
        </p:nvSpPr>
        <p:spPr>
          <a:xfrm>
            <a:off x="6096000" y="1379913"/>
            <a:ext cx="1313411" cy="136328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403678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rotWithShape="1">
          <a:blip r:embed="rId2"/>
          <a:srcRect l="21509" t="67224"/>
          <a:stretch/>
        </p:blipFill>
        <p:spPr>
          <a:xfrm>
            <a:off x="959574" y="296331"/>
            <a:ext cx="10558800" cy="2280614"/>
          </a:xfrm>
          <a:prstGeom prst="rect">
            <a:avLst/>
          </a:prstGeom>
        </p:spPr>
      </p:pic>
      <p:sp>
        <p:nvSpPr>
          <p:cNvPr id="7" name="Овал 6"/>
          <p:cNvSpPr/>
          <p:nvPr/>
        </p:nvSpPr>
        <p:spPr>
          <a:xfrm>
            <a:off x="9279380" y="1436638"/>
            <a:ext cx="1751609" cy="52516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p:cNvPicPr>
            <a:picLocks noChangeAspect="1"/>
          </p:cNvPicPr>
          <p:nvPr/>
        </p:nvPicPr>
        <p:blipFill rotWithShape="1">
          <a:blip r:embed="rId3"/>
          <a:srcRect l="24869" t="68504" r="2846" b="11346"/>
          <a:stretch/>
        </p:blipFill>
        <p:spPr>
          <a:xfrm>
            <a:off x="872835" y="2884515"/>
            <a:ext cx="10708885" cy="1679171"/>
          </a:xfrm>
          <a:prstGeom prst="rect">
            <a:avLst/>
          </a:prstGeom>
        </p:spPr>
      </p:pic>
      <p:sp>
        <p:nvSpPr>
          <p:cNvPr id="9" name="Овал 8"/>
          <p:cNvSpPr/>
          <p:nvPr/>
        </p:nvSpPr>
        <p:spPr>
          <a:xfrm>
            <a:off x="5172604" y="3749041"/>
            <a:ext cx="2109346" cy="79378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 name="Рисунок 9"/>
          <p:cNvPicPr>
            <a:picLocks noChangeAspect="1"/>
          </p:cNvPicPr>
          <p:nvPr/>
        </p:nvPicPr>
        <p:blipFill rotWithShape="1">
          <a:blip r:embed="rId4"/>
          <a:srcRect l="26631" t="65659" r="2483" b="7649"/>
          <a:stretch/>
        </p:blipFill>
        <p:spPr>
          <a:xfrm>
            <a:off x="872835" y="4779816"/>
            <a:ext cx="10552990" cy="1579419"/>
          </a:xfrm>
          <a:prstGeom prst="rect">
            <a:avLst/>
          </a:prstGeom>
        </p:spPr>
      </p:pic>
      <p:sp>
        <p:nvSpPr>
          <p:cNvPr id="12" name="Прямоугольник 11"/>
          <p:cNvSpPr/>
          <p:nvPr/>
        </p:nvSpPr>
        <p:spPr>
          <a:xfrm>
            <a:off x="777867" y="6174569"/>
            <a:ext cx="5190588" cy="369332"/>
          </a:xfrm>
          <a:prstGeom prst="rect">
            <a:avLst/>
          </a:prstGeom>
        </p:spPr>
        <p:txBody>
          <a:bodyPr wrap="none">
            <a:spAutoFit/>
          </a:bodyPr>
          <a:lstStyle/>
          <a:p>
            <a:r>
              <a:rPr lang="ru-RU" b="1" dirty="0" smtClean="0">
                <a:latin typeface="Times New Roman" panose="02020603050405020304" pitchFamily="18" charset="0"/>
                <a:cs typeface="Times New Roman" panose="02020603050405020304" pitchFamily="18" charset="0"/>
              </a:rPr>
              <a:t>4. </a:t>
            </a:r>
            <a:r>
              <a:rPr lang="ru-RU" b="1" dirty="0" err="1" smtClean="0">
                <a:latin typeface="Times New Roman" panose="02020603050405020304" pitchFamily="18" charset="0"/>
                <a:cs typeface="Times New Roman" panose="02020603050405020304" pitchFamily="18" charset="0"/>
              </a:rPr>
              <a:t>Мектеп</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үшін</a:t>
            </a:r>
            <a:r>
              <a:rPr lang="ru-RU" b="1" dirty="0" smtClean="0">
                <a:latin typeface="Times New Roman" panose="02020603050405020304" pitchFamily="18" charset="0"/>
                <a:cs typeface="Times New Roman" panose="02020603050405020304" pitchFamily="18" charset="0"/>
              </a:rPr>
              <a:t> АРМ ГУ</a:t>
            </a:r>
            <a:r>
              <a:rPr lang="en-US" b="1" dirty="0" smtClean="0">
                <a:latin typeface="Times New Roman" panose="02020603050405020304" pitchFamily="18" charset="0"/>
                <a:cs typeface="Times New Roman" panose="02020603050405020304" pitchFamily="18" charset="0"/>
              </a:rPr>
              <a:t> </a:t>
            </a:r>
            <a:r>
              <a:rPr lang="kk-KZ" b="1" dirty="0" smtClean="0">
                <a:latin typeface="Times New Roman" panose="02020603050405020304" pitchFamily="18" charset="0"/>
                <a:cs typeface="Times New Roman" panose="02020603050405020304" pitchFamily="18" charset="0"/>
              </a:rPr>
              <a:t>(Директор)</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қол</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қояды</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720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096000" y="915165"/>
            <a:ext cx="6096000" cy="4524315"/>
          </a:xfrm>
          <a:prstGeom prst="rect">
            <a:avLst/>
          </a:prstGeom>
        </p:spPr>
        <p:txBody>
          <a:bodyPr>
            <a:spAutoFit/>
          </a:bodyPr>
          <a:lstStyle/>
          <a:p>
            <a:r>
              <a:rPr lang="ru-RU" dirty="0">
                <a:solidFill>
                  <a:srgbClr val="000000"/>
                </a:solidFill>
                <a:latin typeface="Times New Roman" panose="02020603050405020304" pitchFamily="18" charset="0"/>
                <a:cs typeface="Times New Roman" panose="02020603050405020304" pitchFamily="18" charset="0"/>
              </a:rPr>
              <a:t>1) установление недостоверности документов, представленных </a:t>
            </a:r>
            <a:r>
              <a:rPr lang="ru-RU" dirty="0" err="1">
                <a:solidFill>
                  <a:srgbClr val="000000"/>
                </a:solidFill>
                <a:latin typeface="Times New Roman" panose="02020603050405020304" pitchFamily="18" charset="0"/>
                <a:cs typeface="Times New Roman" panose="02020603050405020304" pitchFamily="18" charset="0"/>
              </a:rPr>
              <a:t>услугополучателем</a:t>
            </a:r>
            <a:r>
              <a:rPr lang="ru-RU" dirty="0">
                <a:solidFill>
                  <a:srgbClr val="000000"/>
                </a:solidFill>
                <a:latin typeface="Times New Roman" panose="02020603050405020304" pitchFamily="18" charset="0"/>
                <a:cs typeface="Times New Roman" panose="02020603050405020304" pitchFamily="18" charset="0"/>
              </a:rPr>
              <a:t> для получения государственной услуги, и (или) данных (сведений), содержащихся в них;</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00"/>
                </a:solidFill>
                <a:latin typeface="Times New Roman" panose="02020603050405020304" pitchFamily="18" charset="0"/>
                <a:cs typeface="Times New Roman" panose="02020603050405020304" pitchFamily="18" charset="0"/>
              </a:rPr>
              <a:t>2) несоответствие представленных документов </a:t>
            </a:r>
            <a:r>
              <a:rPr lang="ru-RU" dirty="0" err="1">
                <a:solidFill>
                  <a:srgbClr val="000000"/>
                </a:solidFill>
                <a:latin typeface="Times New Roman" panose="02020603050405020304" pitchFamily="18" charset="0"/>
                <a:cs typeface="Times New Roman" panose="02020603050405020304" pitchFamily="18" charset="0"/>
              </a:rPr>
              <a:t>услугополучателя</a:t>
            </a:r>
            <a:r>
              <a:rPr lang="ru-RU" dirty="0">
                <a:solidFill>
                  <a:srgbClr val="000000"/>
                </a:solidFill>
                <a:latin typeface="Times New Roman" panose="02020603050405020304" pitchFamily="18" charset="0"/>
                <a:cs typeface="Times New Roman" panose="02020603050405020304" pitchFamily="18" charset="0"/>
              </a:rPr>
              <a:t>, необходимых для оказания государственной услуги, требованиям, установленным Типовыми правилами приема на обучение в организации образования, реализующие общеобразовательные учебные программы начального, основного среднего и общего среднего образования, утвержденными </a:t>
            </a:r>
            <a:r>
              <a:rPr lang="ru-RU" dirty="0">
                <a:solidFill>
                  <a:srgbClr val="073A5E"/>
                </a:solidFill>
                <a:latin typeface="Times New Roman" panose="02020603050405020304" pitchFamily="18" charset="0"/>
                <a:cs typeface="Times New Roman" panose="02020603050405020304" pitchFamily="18" charset="0"/>
                <a:hlinkClick r:id="rId2"/>
              </a:rPr>
              <a:t>приказом</a:t>
            </a:r>
            <a:r>
              <a:rPr lang="ru-RU" dirty="0">
                <a:solidFill>
                  <a:srgbClr val="000000"/>
                </a:solidFill>
                <a:latin typeface="Times New Roman" panose="02020603050405020304" pitchFamily="18" charset="0"/>
                <a:cs typeface="Times New Roman" panose="02020603050405020304" pitchFamily="18" charset="0"/>
              </a:rPr>
              <a:t> Министра образования и науки Республики Казахстан от 12 октября 2018 года № 564 (зарегистрирован в Реестре государственной регистрации нормативных правовых актов под № 17553);</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00"/>
                </a:solidFill>
                <a:latin typeface="Times New Roman" panose="02020603050405020304" pitchFamily="18" charset="0"/>
                <a:cs typeface="Times New Roman" panose="02020603050405020304" pitchFamily="18" charset="0"/>
              </a:rPr>
              <a:t>3) переполненность класс-комплектов.</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13113" y="906470"/>
            <a:ext cx="5613862" cy="4524315"/>
          </a:xfrm>
          <a:prstGeom prst="rect">
            <a:avLst/>
          </a:prstGeom>
        </p:spPr>
        <p:txBody>
          <a:bodyPr wrap="square">
            <a:spAutoFit/>
          </a:bodyPr>
          <a:lstStyle/>
          <a:p>
            <a:r>
              <a:rPr lang="ru-RU" dirty="0">
                <a:solidFill>
                  <a:srgbClr val="000000"/>
                </a:solidFill>
                <a:latin typeface="Times New Roman" panose="02020603050405020304" pitchFamily="18" charset="0"/>
                <a:cs typeface="Times New Roman" panose="02020603050405020304" pitchFamily="18" charset="0"/>
              </a:rPr>
              <a:t>1) </a:t>
            </a:r>
            <a:r>
              <a:rPr lang="ru-RU" dirty="0" err="1">
                <a:solidFill>
                  <a:srgbClr val="000000"/>
                </a:solidFill>
                <a:latin typeface="Times New Roman" panose="02020603050405020304" pitchFamily="18" charset="0"/>
                <a:cs typeface="Times New Roman" panose="02020603050405020304" pitchFamily="18" charset="0"/>
              </a:rPr>
              <a:t>көрсетілетін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қызметті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алушының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мемлекеттік</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көрсетілетін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қызметті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алу</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үшін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ұсынған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құжаттардың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және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немесе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олардағы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деректердің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мәліметтердің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анық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еместігін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анықтау</a:t>
            </a:r>
            <a:r>
              <a:rPr lang="ru-RU" dirty="0">
                <a:solidFill>
                  <a:srgbClr val="000000"/>
                </a:solidFill>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00"/>
                </a:solidFill>
                <a:latin typeface="Times New Roman" panose="02020603050405020304" pitchFamily="18" charset="0"/>
                <a:cs typeface="Times New Roman" panose="02020603050405020304" pitchFamily="18" charset="0"/>
              </a:rPr>
              <a:t>2) </a:t>
            </a:r>
            <a:r>
              <a:rPr lang="ru-RU" dirty="0" err="1">
                <a:solidFill>
                  <a:srgbClr val="000000"/>
                </a:solidFill>
                <a:latin typeface="Times New Roman" panose="02020603050405020304" pitchFamily="18" charset="0"/>
                <a:cs typeface="Times New Roman" panose="02020603050405020304" pitchFamily="18" charset="0"/>
              </a:rPr>
              <a:t>көрсетілетін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қызметті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алушының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мемлекеттік</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қызметті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көрсету</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үшін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қажетті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ұсынған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құжаттарының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Қазақстан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Республикасы</a:t>
            </a:r>
            <a:r>
              <a:rPr lang="ru-RU" dirty="0">
                <a:solidFill>
                  <a:srgbClr val="000000"/>
                </a:solidFill>
                <a:latin typeface="Times New Roman" panose="02020603050405020304" pitchFamily="18" charset="0"/>
                <a:cs typeface="Times New Roman" panose="02020603050405020304" pitchFamily="18" charset="0"/>
              </a:rPr>
              <a:t> Білім </a:t>
            </a:r>
            <a:r>
              <a:rPr lang="ru-RU" dirty="0" err="1">
                <a:solidFill>
                  <a:srgbClr val="000000"/>
                </a:solidFill>
                <a:latin typeface="Times New Roman" panose="02020603050405020304" pitchFamily="18" charset="0"/>
                <a:cs typeface="Times New Roman" panose="02020603050405020304" pitchFamily="18" charset="0"/>
              </a:rPr>
              <a:t>және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ғылым</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министрінің</a:t>
            </a:r>
            <a:r>
              <a:rPr lang="ru-RU" dirty="0">
                <a:solidFill>
                  <a:srgbClr val="000000"/>
                </a:solidFill>
                <a:latin typeface="Times New Roman" panose="02020603050405020304" pitchFamily="18" charset="0"/>
                <a:cs typeface="Times New Roman" panose="02020603050405020304" pitchFamily="18" charset="0"/>
              </a:rPr>
              <a:t> 2018 </a:t>
            </a:r>
            <a:r>
              <a:rPr lang="ru-RU" dirty="0" err="1">
                <a:solidFill>
                  <a:srgbClr val="000000"/>
                </a:solidFill>
                <a:latin typeface="Times New Roman" panose="02020603050405020304" pitchFamily="18" charset="0"/>
                <a:cs typeface="Times New Roman" panose="02020603050405020304" pitchFamily="18" charset="0"/>
              </a:rPr>
              <a:t>жылғы</a:t>
            </a:r>
            <a:r>
              <a:rPr lang="ru-RU" dirty="0">
                <a:solidFill>
                  <a:srgbClr val="000000"/>
                </a:solidFill>
                <a:latin typeface="Times New Roman" panose="02020603050405020304" pitchFamily="18" charset="0"/>
                <a:cs typeface="Times New Roman" panose="02020603050405020304" pitchFamily="18" charset="0"/>
              </a:rPr>
              <a:t> 12 </a:t>
            </a:r>
            <a:r>
              <a:rPr lang="ru-RU" dirty="0" err="1">
                <a:solidFill>
                  <a:srgbClr val="000000"/>
                </a:solidFill>
                <a:latin typeface="Times New Roman" panose="02020603050405020304" pitchFamily="18" charset="0"/>
                <a:cs typeface="Times New Roman" panose="02020603050405020304" pitchFamily="18" charset="0"/>
              </a:rPr>
              <a:t>қазандағы</a:t>
            </a:r>
            <a:r>
              <a:rPr lang="ru-RU" dirty="0">
                <a:solidFill>
                  <a:srgbClr val="000000"/>
                </a:solidFill>
                <a:latin typeface="Times New Roman" panose="02020603050405020304" pitchFamily="18" charset="0"/>
                <a:cs typeface="Times New Roman" panose="02020603050405020304" pitchFamily="18" charset="0"/>
              </a:rPr>
              <a:t> № 564 </a:t>
            </a:r>
            <a:r>
              <a:rPr lang="ru-RU" dirty="0" err="1">
                <a:solidFill>
                  <a:srgbClr val="073A5E"/>
                </a:solidFill>
                <a:latin typeface="Times New Roman" panose="02020603050405020304" pitchFamily="18" charset="0"/>
                <a:cs typeface="Times New Roman" panose="02020603050405020304" pitchFamily="18" charset="0"/>
                <a:hlinkClick r:id="rId3"/>
              </a:rPr>
              <a:t>бұйрығымен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бекітілген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нормативтік</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құқықтық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актілерді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мемлекеттік</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тіркеу</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тізілімінде</a:t>
            </a:r>
            <a:r>
              <a:rPr lang="ru-RU" dirty="0">
                <a:solidFill>
                  <a:srgbClr val="000000"/>
                </a:solidFill>
                <a:latin typeface="Times New Roman" panose="02020603050405020304" pitchFamily="18" charset="0"/>
                <a:cs typeface="Times New Roman" panose="02020603050405020304" pitchFamily="18" charset="0"/>
              </a:rPr>
              <a:t> № 17553 </a:t>
            </a:r>
            <a:r>
              <a:rPr lang="ru-RU" dirty="0" err="1">
                <a:solidFill>
                  <a:srgbClr val="000000"/>
                </a:solidFill>
                <a:latin typeface="Times New Roman" panose="02020603050405020304" pitchFamily="18" charset="0"/>
                <a:cs typeface="Times New Roman" panose="02020603050405020304" pitchFamily="18" charset="0"/>
              </a:rPr>
              <a:t>тіркелген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Бастауыш</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негізгі</a:t>
            </a:r>
            <a:r>
              <a:rPr lang="ru-RU" dirty="0">
                <a:solidFill>
                  <a:srgbClr val="000000"/>
                </a:solidFill>
                <a:latin typeface="Times New Roman" panose="02020603050405020304" pitchFamily="18" charset="0"/>
                <a:cs typeface="Times New Roman" panose="02020603050405020304" pitchFamily="18" charset="0"/>
              </a:rPr>
              <a:t> орта </a:t>
            </a:r>
            <a:r>
              <a:rPr lang="ru-RU" dirty="0" err="1">
                <a:solidFill>
                  <a:srgbClr val="000000"/>
                </a:solidFill>
                <a:latin typeface="Times New Roman" panose="02020603050405020304" pitchFamily="18" charset="0"/>
                <a:cs typeface="Times New Roman" panose="02020603050405020304" pitchFamily="18" charset="0"/>
              </a:rPr>
              <a:t>және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жалпы</a:t>
            </a:r>
            <a:r>
              <a:rPr lang="ru-RU" dirty="0">
                <a:solidFill>
                  <a:srgbClr val="000000"/>
                </a:solidFill>
                <a:latin typeface="Times New Roman" panose="02020603050405020304" pitchFamily="18" charset="0"/>
                <a:cs typeface="Times New Roman" panose="02020603050405020304" pitchFamily="18" charset="0"/>
              </a:rPr>
              <a:t> орта </a:t>
            </a:r>
            <a:r>
              <a:rPr lang="ru-RU" dirty="0" err="1">
                <a:solidFill>
                  <a:srgbClr val="000000"/>
                </a:solidFill>
                <a:latin typeface="Times New Roman" panose="02020603050405020304" pitchFamily="18" charset="0"/>
                <a:cs typeface="Times New Roman" panose="02020603050405020304" pitchFamily="18" charset="0"/>
              </a:rPr>
              <a:t>білім</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берудің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жалпы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білім</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беретін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оқу</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бағдарламаларын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іске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асыратын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білім</a:t>
            </a:r>
            <a:r>
              <a:rPr lang="ru-RU" dirty="0">
                <a:solidFill>
                  <a:srgbClr val="000000"/>
                </a:solidFill>
                <a:latin typeface="Times New Roman" panose="02020603050405020304" pitchFamily="18" charset="0"/>
                <a:cs typeface="Times New Roman" panose="02020603050405020304" pitchFamily="18" charset="0"/>
              </a:rPr>
              <a:t> беру </a:t>
            </a:r>
            <a:r>
              <a:rPr lang="ru-RU" dirty="0" err="1">
                <a:solidFill>
                  <a:srgbClr val="000000"/>
                </a:solidFill>
                <a:latin typeface="Times New Roman" panose="02020603050405020304" pitchFamily="18" charset="0"/>
                <a:cs typeface="Times New Roman" panose="02020603050405020304" pitchFamily="18" charset="0"/>
              </a:rPr>
              <a:t>ұйымдарына</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оқуға</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қабылдаудың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үлгілік</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қағидаларында</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белгіленген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талаптарға</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сәйкес</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келмеуі</a:t>
            </a:r>
            <a:r>
              <a:rPr lang="ru-RU" dirty="0">
                <a:solidFill>
                  <a:srgbClr val="000000"/>
                </a:solidFill>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00"/>
                </a:solidFill>
                <a:latin typeface="Times New Roman" panose="02020603050405020304" pitchFamily="18" charset="0"/>
                <a:cs typeface="Times New Roman" panose="02020603050405020304" pitchFamily="18" charset="0"/>
              </a:rPr>
              <a:t>3) </a:t>
            </a:r>
            <a:r>
              <a:rPr lang="ru-RU" dirty="0" err="1">
                <a:solidFill>
                  <a:srgbClr val="000000"/>
                </a:solidFill>
                <a:latin typeface="Times New Roman" panose="02020603050405020304" pitchFamily="18" charset="0"/>
                <a:cs typeface="Times New Roman" panose="02020603050405020304" pitchFamily="18" charset="0"/>
              </a:rPr>
              <a:t>сынып-жинақталымының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шамадан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тыс</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толуы</a:t>
            </a:r>
            <a:r>
              <a:rPr lang="ru-RU" dirty="0">
                <a:solidFill>
                  <a:srgbClr val="000000"/>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387927" y="188067"/>
            <a:ext cx="6096000" cy="646331"/>
          </a:xfrm>
          <a:prstGeom prst="rect">
            <a:avLst/>
          </a:prstGeom>
        </p:spPr>
        <p:txBody>
          <a:bodyPr>
            <a:spAutoFit/>
          </a:bodyPr>
          <a:lstStyle/>
          <a:p>
            <a:r>
              <a:rPr lang="ru-RU" b="1" dirty="0" err="1" smtClean="0">
                <a:latin typeface="Times New Roman" panose="02020603050405020304" pitchFamily="18" charset="0"/>
                <a:cs typeface="Times New Roman" panose="02020603050405020304" pitchFamily="18" charset="0"/>
              </a:rPr>
              <a:t>Мемлекеттік</a:t>
            </a:r>
            <a:r>
              <a:rPr lang="ru-RU" b="1" dirty="0" smtClean="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қызметтер</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көрсетуден</a:t>
            </a:r>
            <a:r>
              <a:rPr lang="ru-RU" b="1" dirty="0">
                <a:latin typeface="Times New Roman" panose="02020603050405020304" pitchFamily="18" charset="0"/>
                <a:cs typeface="Times New Roman" panose="02020603050405020304" pitchFamily="18" charset="0"/>
              </a:rPr>
              <a:t> бас </a:t>
            </a:r>
            <a:r>
              <a:rPr lang="ru-RU" b="1" dirty="0" err="1">
                <a:latin typeface="Times New Roman" panose="02020603050405020304" pitchFamily="18" charset="0"/>
                <a:cs typeface="Times New Roman" panose="02020603050405020304" pitchFamily="18" charset="0"/>
              </a:rPr>
              <a:t>тарту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негіздеме</a:t>
            </a:r>
            <a:endParaRPr lang="ru-RU" b="1"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6096000" y="115995"/>
            <a:ext cx="6096000" cy="646331"/>
          </a:xfrm>
          <a:prstGeom prst="rect">
            <a:avLst/>
          </a:prstGeom>
        </p:spPr>
        <p:txBody>
          <a:bodyPr>
            <a:spAutoFit/>
          </a:bodyPr>
          <a:lstStyle/>
          <a:p>
            <a:r>
              <a:rPr lang="ru-RU" b="1" dirty="0">
                <a:solidFill>
                  <a:srgbClr val="000000"/>
                </a:solidFill>
                <a:latin typeface="Times New Roman" panose="02020603050405020304" pitchFamily="18" charset="0"/>
                <a:cs typeface="Times New Roman" panose="02020603050405020304" pitchFamily="18" charset="0"/>
              </a:rPr>
              <a:t>Основания для отказа в оказании государственной услуги</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473779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791</TotalTime>
  <Words>456</Words>
  <Application>Microsoft Office PowerPoint</Application>
  <PresentationFormat>Широкоэкранный</PresentationFormat>
  <Paragraphs>58</Paragraphs>
  <Slides>22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22</vt:i4>
      </vt:variant>
    </vt:vector>
  </HeadingPairs>
  <TitlesOfParts>
    <vt:vector size="27" baseType="lpstr">
      <vt:lpstr>Arial</vt:lpstr>
      <vt:lpstr>Calibri</vt:lpstr>
      <vt:lpstr>Calibri Light</vt:lpstr>
      <vt:lpstr>Times New Roman</vt:lpstr>
      <vt:lpstr>Тема Office</vt:lpstr>
      <vt:lpstr>2025-2026 оқу жылына  1 сыныпқа қабылдау   </vt:lpstr>
      <vt:lpstr> «Бастауыш, негізгі орта және жалпы орта білімнің жалпы білім беретін оқу бағдарламаларын іске асыратын білім беру ұйымдарына оқуға қабылдаудың үлгілік қағидаларын бекіту туралы»  Қазақстан Республикасы Білім және ғылым министрінің 2018 жылғы 12 қазандағы № 564 бұйрығы.</vt:lpstr>
      <vt:lpstr>- «Об утверждении Типовых правил приема на обучение в организации образования, реализующие общеобразовательные учебные программы начального, основного среднего и общего среднего образования» Приказ Министра образования и науки Республики Казахстан от 12 октября 2018 года № 564.  </vt:lpstr>
      <vt:lpstr>Презентация PowerPoint</vt:lpstr>
      <vt:lpstr> </vt:lpstr>
      <vt:lpstr>Перечень документов необходимых для оказания государственной услуги:  - на портал:  1) заявление родителей или иных законных представителей согласно форме к Перечню основных требований к оказанию государственной услуги: "Прием документов и зачисление в организации образования независимо от ведомственной подчиненности для обучения по общеобразовательным программам начального, основного среднего, общего среднего образования"; 2) медицинские справки формы № 065/у "Карта профилактических прививок" и формы № 052-2/у "Паспорт здоровья ребенка", утвержденные приказом исполняющего обязанности Министра здравоохранения Республики Казахстан от 30 октября 2020 года ҚР ДСМ-175/2020 "Об утверждении форм учетной документации в области здравоохранения, а также инструкций по их заполнению" (зарегистрирован в Реестре государственной регистрации нормативных правовых актов под № 21579); 3) цифровая фотография ребенка размером 3х4 см.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сыныпқа қабылдау</dc:title>
  <dc:creator>User</dc:creator>
  <cp:lastModifiedBy>Математика</cp:lastModifiedBy>
  <cp:revision>48</cp:revision>
  <cp:lastPrinted>2023-05-04T07:29:26Z</cp:lastPrinted>
  <dcterms:created xsi:type="dcterms:W3CDTF">2022-05-18T06:08:24Z</dcterms:created>
  <dcterms:modified xsi:type="dcterms:W3CDTF">2026-10-20T13:26:11Z</dcterms:modified>
</cp:coreProperties>
</file>