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9" r:id="rId3"/>
    <p:sldId id="261" r:id="rId4"/>
    <p:sldId id="263" r:id="rId5"/>
    <p:sldId id="265" r:id="rId6"/>
    <p:sldId id="267" r:id="rId7"/>
    <p:sldId id="269" r:id="rId8"/>
    <p:sldId id="271" r:id="rId9"/>
    <p:sldId id="273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332" autoAdjust="0"/>
  </p:normalViewPr>
  <p:slideViewPr>
    <p:cSldViewPr snapToGrid="0">
      <p:cViewPr varScale="1">
        <p:scale>
          <a:sx n="83" d="100"/>
          <a:sy n="83" d="100"/>
        </p:scale>
        <p:origin x="658" y="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43966-2268-4959-972A-1A98B0CB63DB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15C4A-8144-48D9-AC2C-ADAF74B59F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786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815C4A-8144-48D9-AC2C-ADAF74B59FB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873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190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410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9445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196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00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958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55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995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372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996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49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AFC27-391F-49C9-8991-7E32C0BAC446}" type="datetimeFigureOut">
              <a:rPr lang="ru-RU" smtClean="0"/>
              <a:t>11.06.2026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4C0B8-96E3-4977-A61E-3E1CDF81FB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824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3781221-2A33-4ACE-8610-7DA9B18007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364" y="-1"/>
            <a:ext cx="12284363" cy="7047345"/>
          </a:xfrm>
          <a:prstGeom prst="rect">
            <a:avLst/>
          </a:prstGeom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E1516190-90B1-4A12-AB64-52BAD4C8BE8A}"/>
              </a:ext>
            </a:extLst>
          </p:cNvPr>
          <p:cNvSpPr txBox="1">
            <a:spLocks/>
          </p:cNvSpPr>
          <p:nvPr/>
        </p:nvSpPr>
        <p:spPr>
          <a:xfrm>
            <a:off x="4019550" y="5964635"/>
            <a:ext cx="4295775" cy="3770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400" b="1" dirty="0">
                <a:solidFill>
                  <a:srgbClr val="7B28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КАРАГАНДА </a:t>
            </a:r>
            <a:r>
              <a:rPr lang="ru-RU" sz="1400" b="1" dirty="0" smtClean="0">
                <a:solidFill>
                  <a:srgbClr val="7B28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</a:t>
            </a:r>
            <a:endParaRPr lang="ru-RU" sz="1400" b="1" dirty="0">
              <a:solidFill>
                <a:srgbClr val="7B28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адпись 5"/>
          <p:cNvSpPr txBox="1"/>
          <p:nvPr/>
        </p:nvSpPr>
        <p:spPr>
          <a:xfrm>
            <a:off x="3009604" y="3874416"/>
            <a:ext cx="6162675" cy="137231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УЧИТЕЛЕЙ РУССКОГО ЯЗЫКА И ЛИТЕРАТУРЫ</a:t>
            </a:r>
          </a:p>
        </p:txBody>
      </p:sp>
      <p:sp>
        <p:nvSpPr>
          <p:cNvPr id="8" name="Надпись 4"/>
          <p:cNvSpPr txBox="1"/>
          <p:nvPr/>
        </p:nvSpPr>
        <p:spPr>
          <a:xfrm>
            <a:off x="2126816" y="3185491"/>
            <a:ext cx="8003665" cy="685124"/>
          </a:xfrm>
          <a:prstGeom prst="rect">
            <a:avLst/>
          </a:prstGeom>
          <a:noFill/>
          <a:ln>
            <a:noFill/>
          </a:ln>
        </p:spPr>
        <p:txBody>
          <a:bodyPr rot="0" spcFirstLastPara="0" vert="horz" wrap="non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3600" b="1" dirty="0">
                <a:solidFill>
                  <a:srgbClr val="7B283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МЕТОДИЧЕСКОЕ ОБЪЕДИНЕНИЕ</a:t>
            </a:r>
            <a:endParaRPr lang="ru-RU" sz="1100" b="1" dirty="0">
              <a:solidFill>
                <a:srgbClr val="7B283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991213A5-2202-4180-99BA-F6D2332BBA63}"/>
              </a:ext>
            </a:extLst>
          </p:cNvPr>
          <p:cNvSpPr txBox="1">
            <a:spLocks/>
          </p:cNvSpPr>
          <p:nvPr/>
        </p:nvSpPr>
        <p:spPr>
          <a:xfrm>
            <a:off x="2792835" y="5384847"/>
            <a:ext cx="6315075" cy="5163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400" b="1" dirty="0">
              <a:solidFill>
                <a:srgbClr val="7B28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 descr="C:\Users\псмр\Desktop\WhatsApp Image 2024-05-09 at 17.46.53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0255" y="868218"/>
            <a:ext cx="2706254" cy="16071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849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32E1D-9D86-497A-9109-9E3A824F0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73" y="-1"/>
            <a:ext cx="12312073" cy="71397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E9A7E-8459-49AF-B010-393DD2C9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5955" y="66675"/>
            <a:ext cx="9640389" cy="6334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>
                <a:solidFill>
                  <a:srgbClr val="EAD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РАБОТЫ МЕТОДИЧЕСКОГО ОБЪЕДИНЕНИЯ УЧИТЕЛЕЙ РУССКОГО ЯЗЫКА И ЛИТЕРАТУРЫ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15D8C9-5CA7-4648-9B9D-C9D908E8DE14}"/>
              </a:ext>
            </a:extLst>
          </p:cNvPr>
          <p:cNvSpPr txBox="1">
            <a:spLocks/>
          </p:cNvSpPr>
          <p:nvPr/>
        </p:nvSpPr>
        <p:spPr>
          <a:xfrm>
            <a:off x="1876424" y="1038225"/>
            <a:ext cx="8162925" cy="4988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b="1" dirty="0">
              <a:solidFill>
                <a:srgbClr val="7B28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58982"/>
            <a:ext cx="12192000" cy="55972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Повышение конкурентной способности обучающихся школы-лицей №66 при использовании современных педагогических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технологий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обновлённой программы образования.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Непрерывно усовершенствовать уровень педагогического мастерства учителей, их эрудиции и компетентности в области преподавания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русского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языка и литературы для решения актуальных образовательных и воспитательных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Ожидаемый результат                                                                                                                                                                                             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Обеспечить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достижение всеми обучающимися обязательного уровня знаний по государственной программе обновлённого образования.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16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Совершенствовать методики проведения различных видов занятий и их учебно-методического и материально-технического обеспечения, развить познавательные, творческие и цифровые компетенции обучающихся.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 функциональную грамотность на уроках русского языка и литературы с русским и государственным языком обучения с учётом обновлённой программы образования, участвовать в реализации проекта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«Читающая школа»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развивать проектное мышление обучающихся.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Повышать профессиональную квалификацию учителей МО, цифровую грамотность, научно-методическую деятельность.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Обобщать и распространять положительный педагогический опыт творчески работающих учителей при подготовке учеников к участию в олимпиадах, научно-практических конференциях </a:t>
            </a:r>
            <a:r>
              <a:rPr lang="ru-RU" sz="1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Дарын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МАН, НОУ.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Продолжить работу учителей МО по повышению грамотности чтения и развития интереса к чтению, создавать и применять задания по программе </a:t>
            </a:r>
            <a:r>
              <a:rPr lang="en-US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PISA</a:t>
            </a: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Использовать инновационные формы проведения уроков, с интеграцией искусственного интеллекта, с целью повышения качества знаний учащихся по предмету, в работе с одарёнными обучающимися и в оказании академической поддержке </a:t>
            </a: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слабоуспевающим обучающимся.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6336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A021F-E491-414D-9616-462F5EFE24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7122253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FA5DAC0-76BD-4809-9931-94DFF668D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7382" y="66675"/>
            <a:ext cx="10861963" cy="63341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EAD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400" b="1" dirty="0">
                <a:solidFill>
                  <a:srgbClr val="EAD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РУССКОГО ЯЗЫКА И </a:t>
            </a:r>
            <a:r>
              <a:rPr lang="ru-RU" sz="2400" b="1" dirty="0" smtClean="0">
                <a:solidFill>
                  <a:srgbClr val="EAD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В РУССКОЙ ШКОЛЕ</a:t>
            </a:r>
            <a:endParaRPr lang="ru-RU" sz="2400" b="1" dirty="0">
              <a:solidFill>
                <a:srgbClr val="EADDC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225C033B-53A5-4C74-A330-3B79A498231A}"/>
              </a:ext>
            </a:extLst>
          </p:cNvPr>
          <p:cNvSpPr txBox="1">
            <a:spLocks/>
          </p:cNvSpPr>
          <p:nvPr/>
        </p:nvSpPr>
        <p:spPr>
          <a:xfrm>
            <a:off x="1256145" y="6271491"/>
            <a:ext cx="4932219" cy="303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ПИСКУНОВА ЕЛЕНА НИКОЛАЕВНА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10C7AC1-FC47-4DF9-B3EA-907ABD77CF5A}"/>
              </a:ext>
            </a:extLst>
          </p:cNvPr>
          <p:cNvSpPr/>
          <p:nvPr/>
        </p:nvSpPr>
        <p:spPr>
          <a:xfrm>
            <a:off x="3762103" y="4389121"/>
            <a:ext cx="1576251" cy="1483041"/>
          </a:xfrm>
          <a:prstGeom prst="rect">
            <a:avLst/>
          </a:prstGeom>
          <a:noFill/>
          <a:ln w="28575">
            <a:solidFill>
              <a:srgbClr val="7B28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B202D04-9C69-46FE-A4F8-87AE41A1F532}"/>
              </a:ext>
            </a:extLst>
          </p:cNvPr>
          <p:cNvSpPr/>
          <p:nvPr/>
        </p:nvSpPr>
        <p:spPr>
          <a:xfrm>
            <a:off x="7794172" y="4389120"/>
            <a:ext cx="1683203" cy="1483040"/>
          </a:xfrm>
          <a:prstGeom prst="rect">
            <a:avLst/>
          </a:prstGeom>
          <a:noFill/>
          <a:ln w="28575">
            <a:solidFill>
              <a:srgbClr val="7B28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1E9549F-952B-4BFE-B8FB-65FC33140556}"/>
              </a:ext>
            </a:extLst>
          </p:cNvPr>
          <p:cNvSpPr txBox="1">
            <a:spLocks/>
          </p:cNvSpPr>
          <p:nvPr/>
        </p:nvSpPr>
        <p:spPr>
          <a:xfrm>
            <a:off x="6696892" y="6271490"/>
            <a:ext cx="5144126" cy="3034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СТЕНИЧКИНА ТАТЬЯНА ВИКТОРОВНА</a:t>
            </a: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0BD57AD-F717-4791-85BA-F6C1EFF8DE9F}"/>
              </a:ext>
            </a:extLst>
          </p:cNvPr>
          <p:cNvSpPr txBox="1">
            <a:spLocks/>
          </p:cNvSpPr>
          <p:nvPr/>
        </p:nvSpPr>
        <p:spPr>
          <a:xfrm>
            <a:off x="3477755" y="3391039"/>
            <a:ext cx="5791200" cy="369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БАРЫШНИКОВА ОКСАНА АЛЕКСАНДРОВНА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9626" y="971556"/>
            <a:ext cx="2030506" cy="241948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1" y="3822258"/>
            <a:ext cx="2235200" cy="2449231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268" y="3822257"/>
            <a:ext cx="2130332" cy="2399069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E0BD57AD-F717-4791-85BA-F6C1EFF8DE9F}"/>
              </a:ext>
            </a:extLst>
          </p:cNvPr>
          <p:cNvSpPr txBox="1">
            <a:spLocks/>
          </p:cNvSpPr>
          <p:nvPr/>
        </p:nvSpPr>
        <p:spPr>
          <a:xfrm>
            <a:off x="286328" y="1553224"/>
            <a:ext cx="4776328" cy="12561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ПЕДАГОГ-ЭКСПЕРТ</a:t>
            </a:r>
          </a:p>
          <a:p>
            <a:pPr algn="ctr"/>
            <a:r>
              <a:rPr lang="ru-RU" sz="18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МЕТОДИЧЕСКОГО ОБЪЕДИНЕНИЯ</a:t>
            </a:r>
            <a:endParaRPr lang="ru-RU" sz="1800" b="1" dirty="0">
              <a:solidFill>
                <a:srgbClr val="7B28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E0BD57AD-F717-4791-85BA-F6C1EFF8DE9F}"/>
              </a:ext>
            </a:extLst>
          </p:cNvPr>
          <p:cNvSpPr txBox="1">
            <a:spLocks/>
          </p:cNvSpPr>
          <p:nvPr/>
        </p:nvSpPr>
        <p:spPr>
          <a:xfrm>
            <a:off x="555897" y="4254772"/>
            <a:ext cx="2293522" cy="1617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ПЕДАГОГ-МОДЕРАТОР</a:t>
            </a:r>
            <a:endParaRPr lang="ru-RU" sz="1800" b="1" dirty="0">
              <a:solidFill>
                <a:srgbClr val="7B28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E0BD57AD-F717-4791-85BA-F6C1EFF8DE9F}"/>
              </a:ext>
            </a:extLst>
          </p:cNvPr>
          <p:cNvSpPr txBox="1">
            <a:spLocks/>
          </p:cNvSpPr>
          <p:nvPr/>
        </p:nvSpPr>
        <p:spPr>
          <a:xfrm>
            <a:off x="9924503" y="4407172"/>
            <a:ext cx="1694841" cy="16173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ПЕДАГОГ-МОДЕРАТОР</a:t>
            </a:r>
            <a:endParaRPr lang="ru-RU" sz="1800" b="1" dirty="0">
              <a:solidFill>
                <a:srgbClr val="7B28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341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A021F-E491-414D-9616-462F5EFE24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7095548"/>
          </a:xfrm>
          <a:prstGeom prst="rect">
            <a:avLst/>
          </a:prstGeom>
        </p:spPr>
      </p:pic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FA5DAC0-76BD-4809-9931-94DFF668D4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327" y="66675"/>
            <a:ext cx="11573163" cy="73505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EAD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РУССКОГО ЯЗЫКА И </a:t>
            </a:r>
            <a:r>
              <a:rPr lang="ru-RU" sz="2400" b="1" dirty="0" smtClean="0">
                <a:solidFill>
                  <a:srgbClr val="EAD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ЛИТЕРАТУРЫ В КАЗАХСКОЙ ШКОЛЕ</a:t>
            </a:r>
            <a:endParaRPr lang="ru-RU" sz="2400" b="1" dirty="0">
              <a:solidFill>
                <a:srgbClr val="EADDC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ABA72DD-3AB5-4507-A530-693ACB7EB629}"/>
              </a:ext>
            </a:extLst>
          </p:cNvPr>
          <p:cNvSpPr/>
          <p:nvPr/>
        </p:nvSpPr>
        <p:spPr>
          <a:xfrm>
            <a:off x="2909455" y="1123951"/>
            <a:ext cx="2382981" cy="3143249"/>
          </a:xfrm>
          <a:prstGeom prst="rect">
            <a:avLst/>
          </a:prstGeom>
          <a:noFill/>
          <a:ln w="28575">
            <a:solidFill>
              <a:srgbClr val="7B28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B202D04-9C69-46FE-A4F8-87AE41A1F532}"/>
              </a:ext>
            </a:extLst>
          </p:cNvPr>
          <p:cNvSpPr/>
          <p:nvPr/>
        </p:nvSpPr>
        <p:spPr>
          <a:xfrm>
            <a:off x="8921271" y="2050474"/>
            <a:ext cx="1377274" cy="2471213"/>
          </a:xfrm>
          <a:prstGeom prst="rect">
            <a:avLst/>
          </a:prstGeom>
          <a:noFill/>
          <a:ln w="28575">
            <a:solidFill>
              <a:srgbClr val="7B28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21E9549F-952B-4BFE-B8FB-65FC33140556}"/>
              </a:ext>
            </a:extLst>
          </p:cNvPr>
          <p:cNvSpPr txBox="1">
            <a:spLocks/>
          </p:cNvSpPr>
          <p:nvPr/>
        </p:nvSpPr>
        <p:spPr>
          <a:xfrm>
            <a:off x="3749964" y="4830618"/>
            <a:ext cx="8109525" cy="528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7B28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sz="24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ТУСЕНОВА </a:t>
            </a:r>
            <a:r>
              <a:rPr lang="ru-RU" sz="2400" b="1" dirty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КОРЛАН САТЫВАЛДЫЕВНА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2E133B0C-6E7D-479E-9EDA-FDAA8EDD14EE}"/>
              </a:ext>
            </a:extLst>
          </p:cNvPr>
          <p:cNvSpPr txBox="1">
            <a:spLocks/>
          </p:cNvSpPr>
          <p:nvPr/>
        </p:nvSpPr>
        <p:spPr>
          <a:xfrm>
            <a:off x="101600" y="4467297"/>
            <a:ext cx="5190836" cy="5388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7B28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КАНТАРБАЕВА      </a:t>
            </a:r>
            <a:r>
              <a:rPr lang="ru-RU" sz="2400" b="1" dirty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ГУЛЬСИМ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55" y="1018903"/>
            <a:ext cx="3029527" cy="33498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0" y="1708727"/>
            <a:ext cx="2937164" cy="3001817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E0BD57AD-F717-4791-85BA-F6C1EFF8DE9F}"/>
              </a:ext>
            </a:extLst>
          </p:cNvPr>
          <p:cNvSpPr txBox="1">
            <a:spLocks/>
          </p:cNvSpPr>
          <p:nvPr/>
        </p:nvSpPr>
        <p:spPr>
          <a:xfrm>
            <a:off x="403497" y="2050474"/>
            <a:ext cx="2293522" cy="15794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ПЕДАГОГ-ЭКСПЕРТ</a:t>
            </a:r>
            <a:endParaRPr lang="ru-RU" sz="1800" b="1" dirty="0">
              <a:solidFill>
                <a:srgbClr val="7B28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E0BD57AD-F717-4791-85BA-F6C1EFF8DE9F}"/>
              </a:ext>
            </a:extLst>
          </p:cNvPr>
          <p:cNvSpPr txBox="1">
            <a:spLocks/>
          </p:cNvSpPr>
          <p:nvPr/>
        </p:nvSpPr>
        <p:spPr>
          <a:xfrm>
            <a:off x="8921270" y="4878631"/>
            <a:ext cx="2402511" cy="18084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 smtClean="0">
                <a:solidFill>
                  <a:srgbClr val="7B28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ПЕДАГОГ-МОДЕРАТОР</a:t>
            </a:r>
            <a:endParaRPr lang="ru-RU" sz="1800" b="1" dirty="0">
              <a:solidFill>
                <a:srgbClr val="7B28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246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32E1D-9D86-497A-9109-9E3A824F0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73" y="-1"/>
            <a:ext cx="12312073" cy="71397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E9A7E-8459-49AF-B010-393DD2C9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294301"/>
            <a:ext cx="11813309" cy="4057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Качественный состав учителей МО русского языка и литературы </a:t>
            </a:r>
            <a:endParaRPr lang="ru-RU" sz="2800" b="1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15D8C9-5CA7-4648-9B9D-C9D908E8DE14}"/>
              </a:ext>
            </a:extLst>
          </p:cNvPr>
          <p:cNvSpPr txBox="1">
            <a:spLocks/>
          </p:cNvSpPr>
          <p:nvPr/>
        </p:nvSpPr>
        <p:spPr>
          <a:xfrm>
            <a:off x="1876424" y="1038225"/>
            <a:ext cx="8162925" cy="4988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b="1" dirty="0">
              <a:solidFill>
                <a:srgbClr val="7B28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2312797"/>
              </p:ext>
            </p:extLst>
          </p:nvPr>
        </p:nvGraphicFramePr>
        <p:xfrm>
          <a:off x="-120074" y="858983"/>
          <a:ext cx="12238182" cy="5911272"/>
        </p:xfrm>
        <a:graphic>
          <a:graphicData uri="http://schemas.openxmlformats.org/drawingml/2006/table">
            <a:tbl>
              <a:tblPr firstRow="1" firstCol="1" bandRow="1"/>
              <a:tblGrid>
                <a:gridCol w="408384">
                  <a:extLst>
                    <a:ext uri="{9D8B030D-6E8A-4147-A177-3AD203B41FA5}">
                      <a16:colId xmlns:a16="http://schemas.microsoft.com/office/drawing/2014/main" val="437034327"/>
                    </a:ext>
                  </a:extLst>
                </a:gridCol>
                <a:gridCol w="1506070">
                  <a:extLst>
                    <a:ext uri="{9D8B030D-6E8A-4147-A177-3AD203B41FA5}">
                      <a16:colId xmlns:a16="http://schemas.microsoft.com/office/drawing/2014/main" val="192649221"/>
                    </a:ext>
                  </a:extLst>
                </a:gridCol>
                <a:gridCol w="1610721">
                  <a:extLst>
                    <a:ext uri="{9D8B030D-6E8A-4147-A177-3AD203B41FA5}">
                      <a16:colId xmlns:a16="http://schemas.microsoft.com/office/drawing/2014/main" val="2659937070"/>
                    </a:ext>
                  </a:extLst>
                </a:gridCol>
                <a:gridCol w="1615442">
                  <a:extLst>
                    <a:ext uri="{9D8B030D-6E8A-4147-A177-3AD203B41FA5}">
                      <a16:colId xmlns:a16="http://schemas.microsoft.com/office/drawing/2014/main" val="1923842138"/>
                    </a:ext>
                  </a:extLst>
                </a:gridCol>
                <a:gridCol w="967850">
                  <a:extLst>
                    <a:ext uri="{9D8B030D-6E8A-4147-A177-3AD203B41FA5}">
                      <a16:colId xmlns:a16="http://schemas.microsoft.com/office/drawing/2014/main" val="1118416137"/>
                    </a:ext>
                  </a:extLst>
                </a:gridCol>
                <a:gridCol w="920407">
                  <a:extLst>
                    <a:ext uri="{9D8B030D-6E8A-4147-A177-3AD203B41FA5}">
                      <a16:colId xmlns:a16="http://schemas.microsoft.com/office/drawing/2014/main" val="2276681548"/>
                    </a:ext>
                  </a:extLst>
                </a:gridCol>
                <a:gridCol w="1015291">
                  <a:extLst>
                    <a:ext uri="{9D8B030D-6E8A-4147-A177-3AD203B41FA5}">
                      <a16:colId xmlns:a16="http://schemas.microsoft.com/office/drawing/2014/main" val="1458868739"/>
                    </a:ext>
                  </a:extLst>
                </a:gridCol>
                <a:gridCol w="2903549">
                  <a:extLst>
                    <a:ext uri="{9D8B030D-6E8A-4147-A177-3AD203B41FA5}">
                      <a16:colId xmlns:a16="http://schemas.microsoft.com/office/drawing/2014/main" val="137114673"/>
                    </a:ext>
                  </a:extLst>
                </a:gridCol>
                <a:gridCol w="1290468">
                  <a:extLst>
                    <a:ext uri="{9D8B030D-6E8A-4147-A177-3AD203B41FA5}">
                      <a16:colId xmlns:a16="http://schemas.microsoft.com/office/drawing/2014/main" val="1507560095"/>
                    </a:ext>
                  </a:extLst>
                </a:gridCol>
              </a:tblGrid>
              <a:tr h="68207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Ф.И.О. учителя (полностью)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Предмет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Специальность по диплому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Язык обучения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Педагогический</a:t>
                      </a:r>
                      <a:r>
                        <a:rPr lang="ru-RU" sz="1200" b="1" baseline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стаж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Категория</a:t>
                      </a:r>
                      <a:endParaRPr lang="ru-RU" sz="12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Курсы (проблемные, ПК-10 дневные), по обновлённой программе образования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 каких классах работает</a:t>
                      </a:r>
                      <a:endParaRPr lang="ru-RU" sz="12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9289865"/>
                  </a:ext>
                </a:extLst>
              </a:tr>
              <a:tr h="1400631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Барышникова Оксана Александровна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Филолог, преподаватель русского языка и литературы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первая, педагог - эксперт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обновленной программе образования, ИПК «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Өрлеу»,2022,2025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курсы stepik ДО,2020 ЦПМ «Исследовательская деятельность педагога: Action Researh и Lesson Study» ,2023,курсы ИИ ,2025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5,6,8 классы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8889483"/>
                  </a:ext>
                </a:extLst>
              </a:tr>
              <a:tr h="84843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Кантарбаева Гульсим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 в казахской школе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 в казахской школе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казахский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первая, педагог - эксперт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обновленной программе образования ИПК«Өрлеу»,2016,2024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курсы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stepik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ДО,2020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5,8,9,10,11,4 казахская начальная школа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586786"/>
                  </a:ext>
                </a:extLst>
              </a:tr>
              <a:tr h="826958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3.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Тусенова</a:t>
                      </a:r>
                      <a:r>
                        <a:rPr lang="ru-RU" sz="1200" baseline="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Корлан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Сатывалдиевна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 в казахской школе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 в казахской школе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казахский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вторая, педагог -модератор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обновленной программе образования ИПК «Өрлеу»,2016,2023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курсы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stepik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ДО,2020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5,6,7,8,9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2,3казахская начальная школа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9259282"/>
                  </a:ext>
                </a:extLst>
              </a:tr>
              <a:tr h="70031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Стеничкина Татьяна Викторовна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Магистр педагогических наук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вторая, педагог -модератор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курсы </a:t>
                      </a: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stepik</a:t>
                      </a: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ДО,2020,курсы ЦПМ 2022, ИПК «</a:t>
                      </a:r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Өрлеу»,2025,куры ИИ,2025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kk-KZ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6,9,10,11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1480682"/>
                  </a:ext>
                </a:extLst>
              </a:tr>
              <a:tr h="1452854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Пискунова Елена Николаевна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 язык и литература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Филолог, преподаватель русского языка и литературы</a:t>
                      </a: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русский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вторая, педагог -модератор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 обновленной программе образования ИПК «Өрлеу»,2021.2024</a:t>
                      </a:r>
                      <a:r>
                        <a:rPr lang="kk-KZ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курсы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stepik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ДО,2020,</a:t>
                      </a:r>
                      <a:r>
                        <a:rPr lang="kk-KZ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ЦПМ «Исследовательская деятельность педагога: Action Researh и Lesson Study» ,2023,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курсы ИИ.2025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5,7,9,10 классы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728" marR="5872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7410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32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32E1D-9D86-497A-9109-9E3A824F0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73" y="-1"/>
            <a:ext cx="12312073" cy="71397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E9A7E-8459-49AF-B010-393DD2C9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83" y="66675"/>
            <a:ext cx="10917382" cy="63341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EADDC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EADDC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профессиональных конкурсах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15D8C9-5CA7-4648-9B9D-C9D908E8DE14}"/>
              </a:ext>
            </a:extLst>
          </p:cNvPr>
          <p:cNvSpPr txBox="1">
            <a:spLocks/>
          </p:cNvSpPr>
          <p:nvPr/>
        </p:nvSpPr>
        <p:spPr>
          <a:xfrm>
            <a:off x="1876424" y="1038225"/>
            <a:ext cx="8162925" cy="4988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b="1" dirty="0">
              <a:solidFill>
                <a:srgbClr val="7B28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5286727"/>
              </p:ext>
            </p:extLst>
          </p:nvPr>
        </p:nvGraphicFramePr>
        <p:xfrm>
          <a:off x="2" y="914398"/>
          <a:ext cx="12099633" cy="5652656"/>
        </p:xfrm>
        <a:graphic>
          <a:graphicData uri="http://schemas.openxmlformats.org/drawingml/2006/table">
            <a:tbl>
              <a:tblPr/>
              <a:tblGrid>
                <a:gridCol w="730543">
                  <a:extLst>
                    <a:ext uri="{9D8B030D-6E8A-4147-A177-3AD203B41FA5}">
                      <a16:colId xmlns:a16="http://schemas.microsoft.com/office/drawing/2014/main" val="2098760142"/>
                    </a:ext>
                  </a:extLst>
                </a:gridCol>
                <a:gridCol w="2602563">
                  <a:extLst>
                    <a:ext uri="{9D8B030D-6E8A-4147-A177-3AD203B41FA5}">
                      <a16:colId xmlns:a16="http://schemas.microsoft.com/office/drawing/2014/main" val="3061317434"/>
                    </a:ext>
                  </a:extLst>
                </a:gridCol>
                <a:gridCol w="2602563">
                  <a:extLst>
                    <a:ext uri="{9D8B030D-6E8A-4147-A177-3AD203B41FA5}">
                      <a16:colId xmlns:a16="http://schemas.microsoft.com/office/drawing/2014/main" val="2726326027"/>
                    </a:ext>
                  </a:extLst>
                </a:gridCol>
                <a:gridCol w="2709100">
                  <a:extLst>
                    <a:ext uri="{9D8B030D-6E8A-4147-A177-3AD203B41FA5}">
                      <a16:colId xmlns:a16="http://schemas.microsoft.com/office/drawing/2014/main" val="1325328290"/>
                    </a:ext>
                  </a:extLst>
                </a:gridCol>
                <a:gridCol w="1932897">
                  <a:extLst>
                    <a:ext uri="{9D8B030D-6E8A-4147-A177-3AD203B41FA5}">
                      <a16:colId xmlns:a16="http://schemas.microsoft.com/office/drawing/2014/main" val="2436916335"/>
                    </a:ext>
                  </a:extLst>
                </a:gridCol>
                <a:gridCol w="1521967">
                  <a:extLst>
                    <a:ext uri="{9D8B030D-6E8A-4147-A177-3AD203B41FA5}">
                      <a16:colId xmlns:a16="http://schemas.microsoft.com/office/drawing/2014/main" val="192177650"/>
                    </a:ext>
                  </a:extLst>
                </a:gridCol>
              </a:tblGrid>
              <a:tr h="7883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ФИО учителя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Название МО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Название конкурса, олимпиады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(город, область и т.п.)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5944636"/>
                  </a:ext>
                </a:extLst>
              </a:tr>
              <a:tr h="9728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Стеничкина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Татьяна Викторовна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русский язык и литература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Кітап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оқитын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ұлт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», "Читающий учитель"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0546848"/>
                  </a:ext>
                </a:extLst>
              </a:tr>
              <a:tr h="9728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Пискунова Елена Николаевна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русский язык и литература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 «Кітап оқитын ұлт», "Читающий учитель"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7369823"/>
                  </a:ext>
                </a:extLst>
              </a:tr>
              <a:tr h="9728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Пискунова Елена Николаевна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русский язык и литература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 «Кітап оқитын ұлт», "Читающий учитель"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ород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участие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5610939"/>
                  </a:ext>
                </a:extLst>
              </a:tr>
              <a:tr h="9728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Пискунова Елена Николаевна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русский язык и литература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Международный конкурс "Русский медвежонок -языкознание для всех "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12972688"/>
                  </a:ext>
                </a:extLst>
              </a:tr>
              <a:tr h="97286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Тусенова Корлан Сатывалдиевна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 русский язык и литература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 «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Кітап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оқитын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ұлт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», "Читающий учитель"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ш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сертификат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176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99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32E1D-9D86-497A-9109-9E3A824F05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73" y="-1"/>
            <a:ext cx="12312073" cy="71397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E9A7E-8459-49AF-B010-393DD2C9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294301"/>
            <a:ext cx="11813309" cy="4057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ОБУЧАЮЩИХСЯ</a:t>
            </a:r>
            <a:endParaRPr lang="ru-RU" sz="2800" b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15D8C9-5CA7-4648-9B9D-C9D908E8DE14}"/>
              </a:ext>
            </a:extLst>
          </p:cNvPr>
          <p:cNvSpPr txBox="1">
            <a:spLocks/>
          </p:cNvSpPr>
          <p:nvPr/>
        </p:nvSpPr>
        <p:spPr>
          <a:xfrm>
            <a:off x="1876424" y="1038225"/>
            <a:ext cx="8162925" cy="4988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B283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0870401"/>
              </p:ext>
            </p:extLst>
          </p:nvPr>
        </p:nvGraphicFramePr>
        <p:xfrm>
          <a:off x="55419" y="895929"/>
          <a:ext cx="11970327" cy="1672155"/>
        </p:xfrm>
        <a:graphic>
          <a:graphicData uri="http://schemas.openxmlformats.org/drawingml/2006/table">
            <a:tbl>
              <a:tblPr/>
              <a:tblGrid>
                <a:gridCol w="2189017">
                  <a:extLst>
                    <a:ext uri="{9D8B030D-6E8A-4147-A177-3AD203B41FA5}">
                      <a16:colId xmlns:a16="http://schemas.microsoft.com/office/drawing/2014/main" val="202970470"/>
                    </a:ext>
                  </a:extLst>
                </a:gridCol>
                <a:gridCol w="831273">
                  <a:extLst>
                    <a:ext uri="{9D8B030D-6E8A-4147-A177-3AD203B41FA5}">
                      <a16:colId xmlns:a16="http://schemas.microsoft.com/office/drawing/2014/main" val="3220186764"/>
                    </a:ext>
                  </a:extLst>
                </a:gridCol>
                <a:gridCol w="3740728">
                  <a:extLst>
                    <a:ext uri="{9D8B030D-6E8A-4147-A177-3AD203B41FA5}">
                      <a16:colId xmlns:a16="http://schemas.microsoft.com/office/drawing/2014/main" val="2394307960"/>
                    </a:ext>
                  </a:extLst>
                </a:gridCol>
                <a:gridCol w="1754909">
                  <a:extLst>
                    <a:ext uri="{9D8B030D-6E8A-4147-A177-3AD203B41FA5}">
                      <a16:colId xmlns:a16="http://schemas.microsoft.com/office/drawing/2014/main" val="1736245363"/>
                    </a:ext>
                  </a:extLst>
                </a:gridCol>
                <a:gridCol w="1330037">
                  <a:extLst>
                    <a:ext uri="{9D8B030D-6E8A-4147-A177-3AD203B41FA5}">
                      <a16:colId xmlns:a16="http://schemas.microsoft.com/office/drawing/2014/main" val="1053293758"/>
                    </a:ext>
                  </a:extLst>
                </a:gridCol>
                <a:gridCol w="2124363">
                  <a:extLst>
                    <a:ext uri="{9D8B030D-6E8A-4147-A177-3AD203B41FA5}">
                      <a16:colId xmlns:a16="http://schemas.microsoft.com/office/drawing/2014/main" val="1641184036"/>
                    </a:ext>
                  </a:extLst>
                </a:gridCol>
              </a:tblGrid>
              <a:tr h="3427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 ученика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Класс 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Название олимпиады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Уровень (город, область и т.п.)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Место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Учитель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4084141"/>
                  </a:ext>
                </a:extLst>
              </a:tr>
              <a:tr h="5873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Пристав Милена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Республиканская олимпиада школьников (II городской этап) по русскому языку и литературе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Стеничкина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Т.В.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951760"/>
                  </a:ext>
                </a:extLst>
              </a:tr>
              <a:tr h="65061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Кононирова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Анастасия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Республиканская олимпиада школьников (II городской этап) по русскому языку и литературе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Стеничкина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Т.В.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9677849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1493518"/>
              </p:ext>
            </p:extLst>
          </p:nvPr>
        </p:nvGraphicFramePr>
        <p:xfrm>
          <a:off x="64655" y="2589542"/>
          <a:ext cx="11951854" cy="1249950"/>
        </p:xfrm>
        <a:graphic>
          <a:graphicData uri="http://schemas.openxmlformats.org/drawingml/2006/table">
            <a:tbl>
              <a:tblPr/>
              <a:tblGrid>
                <a:gridCol w="2189018">
                  <a:extLst>
                    <a:ext uri="{9D8B030D-6E8A-4147-A177-3AD203B41FA5}">
                      <a16:colId xmlns:a16="http://schemas.microsoft.com/office/drawing/2014/main" val="2119961055"/>
                    </a:ext>
                  </a:extLst>
                </a:gridCol>
                <a:gridCol w="822036">
                  <a:extLst>
                    <a:ext uri="{9D8B030D-6E8A-4147-A177-3AD203B41FA5}">
                      <a16:colId xmlns:a16="http://schemas.microsoft.com/office/drawing/2014/main" val="2180792348"/>
                    </a:ext>
                  </a:extLst>
                </a:gridCol>
                <a:gridCol w="3749965">
                  <a:extLst>
                    <a:ext uri="{9D8B030D-6E8A-4147-A177-3AD203B41FA5}">
                      <a16:colId xmlns:a16="http://schemas.microsoft.com/office/drawing/2014/main" val="1786316391"/>
                    </a:ext>
                  </a:extLst>
                </a:gridCol>
                <a:gridCol w="1745672">
                  <a:extLst>
                    <a:ext uri="{9D8B030D-6E8A-4147-A177-3AD203B41FA5}">
                      <a16:colId xmlns:a16="http://schemas.microsoft.com/office/drawing/2014/main" val="4033847137"/>
                    </a:ext>
                  </a:extLst>
                </a:gridCol>
                <a:gridCol w="1320800">
                  <a:extLst>
                    <a:ext uri="{9D8B030D-6E8A-4147-A177-3AD203B41FA5}">
                      <a16:colId xmlns:a16="http://schemas.microsoft.com/office/drawing/2014/main" val="3430806321"/>
                    </a:ext>
                  </a:extLst>
                </a:gridCol>
                <a:gridCol w="2124363">
                  <a:extLst>
                    <a:ext uri="{9D8B030D-6E8A-4147-A177-3AD203B41FA5}">
                      <a16:colId xmlns:a16="http://schemas.microsoft.com/office/drawing/2014/main" val="1711960595"/>
                    </a:ext>
                  </a:extLst>
                </a:gridCol>
              </a:tblGrid>
              <a:tr h="64383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Цой Арина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Республиканская олимпиада школьников (II городской этап) по русскому языку и литературе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Барышникова О.А.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3474283"/>
                  </a:ext>
                </a:extLst>
              </a:tr>
              <a:tr h="60611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Зизяк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Оксана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8А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Республиканская олимпиада школьников (II городской этап) по русскому языку и литературе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Барышникова О.А.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2006644"/>
                  </a:ext>
                </a:extLst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709557"/>
              </p:ext>
            </p:extLst>
          </p:nvPr>
        </p:nvGraphicFramePr>
        <p:xfrm>
          <a:off x="83128" y="4660862"/>
          <a:ext cx="11933381" cy="761763"/>
        </p:xfrm>
        <a:graphic>
          <a:graphicData uri="http://schemas.openxmlformats.org/drawingml/2006/table">
            <a:tbl>
              <a:tblPr/>
              <a:tblGrid>
                <a:gridCol w="2179781">
                  <a:extLst>
                    <a:ext uri="{9D8B030D-6E8A-4147-A177-3AD203B41FA5}">
                      <a16:colId xmlns:a16="http://schemas.microsoft.com/office/drawing/2014/main" val="275858891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440359963"/>
                    </a:ext>
                  </a:extLst>
                </a:gridCol>
                <a:gridCol w="3740728">
                  <a:extLst>
                    <a:ext uri="{9D8B030D-6E8A-4147-A177-3AD203B41FA5}">
                      <a16:colId xmlns:a16="http://schemas.microsoft.com/office/drawing/2014/main" val="34162673"/>
                    </a:ext>
                  </a:extLst>
                </a:gridCol>
                <a:gridCol w="1745673">
                  <a:extLst>
                    <a:ext uri="{9D8B030D-6E8A-4147-A177-3AD203B41FA5}">
                      <a16:colId xmlns:a16="http://schemas.microsoft.com/office/drawing/2014/main" val="2173679483"/>
                    </a:ext>
                  </a:extLst>
                </a:gridCol>
                <a:gridCol w="1348509">
                  <a:extLst>
                    <a:ext uri="{9D8B030D-6E8A-4147-A177-3AD203B41FA5}">
                      <a16:colId xmlns:a16="http://schemas.microsoft.com/office/drawing/2014/main" val="3930687582"/>
                    </a:ext>
                  </a:extLst>
                </a:gridCol>
                <a:gridCol w="2105890">
                  <a:extLst>
                    <a:ext uri="{9D8B030D-6E8A-4147-A177-3AD203B41FA5}">
                      <a16:colId xmlns:a16="http://schemas.microsoft.com/office/drawing/2014/main" val="3119724985"/>
                    </a:ext>
                  </a:extLst>
                </a:gridCol>
              </a:tblGrid>
              <a:tr h="40990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Тасболат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Іңкәр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r>
                        <a:rPr lang="kk-KZ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Ә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Республиканская юниорская олимпиада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область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Кантарбаева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Гульсим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85874301"/>
                  </a:ext>
                </a:extLst>
              </a:tr>
              <a:tr h="351861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Тасболат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Іңкәр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5Ә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Олимпиада "Клевер"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область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Кантарбаева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Гульсим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1693178"/>
                  </a:ext>
                </a:extLst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8122614"/>
              </p:ext>
            </p:extLst>
          </p:nvPr>
        </p:nvGraphicFramePr>
        <p:xfrm>
          <a:off x="83128" y="5422625"/>
          <a:ext cx="11924145" cy="936039"/>
        </p:xfrm>
        <a:graphic>
          <a:graphicData uri="http://schemas.openxmlformats.org/drawingml/2006/table">
            <a:tbl>
              <a:tblPr/>
              <a:tblGrid>
                <a:gridCol w="2189017">
                  <a:extLst>
                    <a:ext uri="{9D8B030D-6E8A-4147-A177-3AD203B41FA5}">
                      <a16:colId xmlns:a16="http://schemas.microsoft.com/office/drawing/2014/main" val="417373532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517442739"/>
                    </a:ext>
                  </a:extLst>
                </a:gridCol>
                <a:gridCol w="3731491">
                  <a:extLst>
                    <a:ext uri="{9D8B030D-6E8A-4147-A177-3AD203B41FA5}">
                      <a16:colId xmlns:a16="http://schemas.microsoft.com/office/drawing/2014/main" val="2274486665"/>
                    </a:ext>
                  </a:extLst>
                </a:gridCol>
                <a:gridCol w="1736437">
                  <a:extLst>
                    <a:ext uri="{9D8B030D-6E8A-4147-A177-3AD203B41FA5}">
                      <a16:colId xmlns:a16="http://schemas.microsoft.com/office/drawing/2014/main" val="1769903880"/>
                    </a:ext>
                  </a:extLst>
                </a:gridCol>
                <a:gridCol w="1376218">
                  <a:extLst>
                    <a:ext uri="{9D8B030D-6E8A-4147-A177-3AD203B41FA5}">
                      <a16:colId xmlns:a16="http://schemas.microsoft.com/office/drawing/2014/main" val="1067998172"/>
                    </a:ext>
                  </a:extLst>
                </a:gridCol>
                <a:gridCol w="2078182">
                  <a:extLst>
                    <a:ext uri="{9D8B030D-6E8A-4147-A177-3AD203B41FA5}">
                      <a16:colId xmlns:a16="http://schemas.microsoft.com/office/drawing/2014/main" val="9079660"/>
                    </a:ext>
                  </a:extLst>
                </a:gridCol>
              </a:tblGrid>
              <a:tr h="70747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Сатберген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А.,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Измуханов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Р.,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Кенбай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7Ә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"Литературная мастерская"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Тусенова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К.С.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607605"/>
                  </a:ext>
                </a:extLst>
              </a:tr>
              <a:tr h="22856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Атабаева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9Б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Проект "Читающая нация"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город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Тусенова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К.С.</a:t>
                      </a:r>
                    </a:p>
                  </a:txBody>
                  <a:tcPr marL="7458" marR="7458" marT="745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1498623"/>
                  </a:ext>
                </a:extLst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9114790"/>
              </p:ext>
            </p:extLst>
          </p:nvPr>
        </p:nvGraphicFramePr>
        <p:xfrm>
          <a:off x="73890" y="3839492"/>
          <a:ext cx="11951855" cy="824817"/>
        </p:xfrm>
        <a:graphic>
          <a:graphicData uri="http://schemas.openxmlformats.org/drawingml/2006/table">
            <a:tbl>
              <a:tblPr/>
              <a:tblGrid>
                <a:gridCol w="2198254">
                  <a:extLst>
                    <a:ext uri="{9D8B030D-6E8A-4147-A177-3AD203B41FA5}">
                      <a16:colId xmlns:a16="http://schemas.microsoft.com/office/drawing/2014/main" val="953262739"/>
                    </a:ext>
                  </a:extLst>
                </a:gridCol>
                <a:gridCol w="803564">
                  <a:extLst>
                    <a:ext uri="{9D8B030D-6E8A-4147-A177-3AD203B41FA5}">
                      <a16:colId xmlns:a16="http://schemas.microsoft.com/office/drawing/2014/main" val="3044769954"/>
                    </a:ext>
                  </a:extLst>
                </a:gridCol>
                <a:gridCol w="3749965">
                  <a:extLst>
                    <a:ext uri="{9D8B030D-6E8A-4147-A177-3AD203B41FA5}">
                      <a16:colId xmlns:a16="http://schemas.microsoft.com/office/drawing/2014/main" val="2326488932"/>
                    </a:ext>
                  </a:extLst>
                </a:gridCol>
                <a:gridCol w="1727200">
                  <a:extLst>
                    <a:ext uri="{9D8B030D-6E8A-4147-A177-3AD203B41FA5}">
                      <a16:colId xmlns:a16="http://schemas.microsoft.com/office/drawing/2014/main" val="3048239602"/>
                    </a:ext>
                  </a:extLst>
                </a:gridCol>
                <a:gridCol w="1339272">
                  <a:extLst>
                    <a:ext uri="{9D8B030D-6E8A-4147-A177-3AD203B41FA5}">
                      <a16:colId xmlns:a16="http://schemas.microsoft.com/office/drawing/2014/main" val="1968827673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1765884134"/>
                    </a:ext>
                  </a:extLst>
                </a:gridCol>
              </a:tblGrid>
              <a:tr h="59264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Хегай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Диана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9Г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Республиканская олимпиада</a:t>
                      </a:r>
                      <a:b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по 15 общеобразовательным предметам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Пискунова Е.Н.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0705782"/>
                  </a:ext>
                </a:extLst>
              </a:tr>
              <a:tr h="232169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Смагулова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Аиша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5Г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Орфографический </a:t>
                      </a:r>
                      <a:r>
                        <a:rPr lang="ru-RU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баттл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ород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гран-при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Пискунова Е.Н.</a:t>
                      </a:r>
                    </a:p>
                  </a:txBody>
                  <a:tcPr marL="7458" marR="7458" marT="745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9334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14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32E1D-9D86-497A-9109-9E3A824F0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892" y="0"/>
            <a:ext cx="12312073" cy="71397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E9A7E-8459-49AF-B010-393DD2C9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294301"/>
            <a:ext cx="11813309" cy="4057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ЧИТАТЕЛЬСКОЙ ГРАМОТНОСТИ</a:t>
            </a:r>
            <a:endParaRPr lang="ru-RU" sz="2800" b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15D8C9-5CA7-4648-9B9D-C9D908E8DE14}"/>
              </a:ext>
            </a:extLst>
          </p:cNvPr>
          <p:cNvSpPr txBox="1">
            <a:spLocks/>
          </p:cNvSpPr>
          <p:nvPr/>
        </p:nvSpPr>
        <p:spPr>
          <a:xfrm>
            <a:off x="1876424" y="1038225"/>
            <a:ext cx="8162925" cy="4988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b="1" dirty="0">
              <a:solidFill>
                <a:srgbClr val="7B283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21" y="994390"/>
            <a:ext cx="3746034" cy="555419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459" y="997527"/>
            <a:ext cx="3801450" cy="555105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055" y="994390"/>
            <a:ext cx="3833090" cy="5554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82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432E1D-9D86-497A-9109-9E3A824F05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73" y="-1"/>
            <a:ext cx="12312073" cy="71397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3E9A7E-8459-49AF-B010-393DD2C9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491" y="294301"/>
            <a:ext cx="11813309" cy="40578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НЕДЕЛЯ ЧИТАТЕЛЬСКОЙ ГРАМОТНОСТИ</a:t>
            </a:r>
            <a:endParaRPr lang="ru-RU" sz="2800" b="1" dirty="0">
              <a:solidFill>
                <a:schemeClr val="accent4">
                  <a:lumMod val="20000"/>
                  <a:lumOff val="8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B815D8C9-5CA7-4648-9B9D-C9D908E8DE14}"/>
              </a:ext>
            </a:extLst>
          </p:cNvPr>
          <p:cNvSpPr txBox="1">
            <a:spLocks/>
          </p:cNvSpPr>
          <p:nvPr/>
        </p:nvSpPr>
        <p:spPr>
          <a:xfrm>
            <a:off x="1876424" y="1038225"/>
            <a:ext cx="8162925" cy="4988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7B283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91" y="1038224"/>
            <a:ext cx="3528291" cy="54457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345" y="1038224"/>
            <a:ext cx="3694545" cy="54457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9452" y="1038224"/>
            <a:ext cx="3842329" cy="5445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14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849</Words>
  <Application>Microsoft Office PowerPoint</Application>
  <PresentationFormat>Широкоэкранный</PresentationFormat>
  <Paragraphs>193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ОСНОВНЫЕ НАПРАВЛЕНИЯ РАБОТЫ МЕТОДИЧЕСКОГО ОБЪЕДИНЕНИЯ УЧИТЕЛЕЙ РУССКОГО ЯЗЫКА И ЛИТЕРАТУРЫ</vt:lpstr>
      <vt:lpstr>     УЧИТЕЛЯ РУССКОГО ЯЗЫКА И ЛИТЕРАТУРЫ В РУССКОЙ ШКОЛЕ</vt:lpstr>
      <vt:lpstr>УЧИТЕЛЯ РУССКОГО ЯЗЫКА И ЛИТЕРАТУРЫ В КАЗАХСКОЙ ШКОЛЕ</vt:lpstr>
      <vt:lpstr>Качественный состав учителей МО русского языка и литературы </vt:lpstr>
      <vt:lpstr> Участие в профессиональных конкурсах</vt:lpstr>
      <vt:lpstr>ДОСТИЖЕНИЯ ОБУЧАЮЩИХСЯ</vt:lpstr>
      <vt:lpstr>НЕДЕЛЯ ЧИТАТЕЛЬСКОЙ ГРАМОТНОСТИ</vt:lpstr>
      <vt:lpstr>НЕДЕЛЯ ЧИТАТЕЛЬСКОЙ ГРАМОТНОСТИ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псмр</dc:creator>
  <cp:lastModifiedBy>псмр</cp:lastModifiedBy>
  <cp:revision>59</cp:revision>
  <dcterms:created xsi:type="dcterms:W3CDTF">2024-05-17T02:03:48Z</dcterms:created>
  <dcterms:modified xsi:type="dcterms:W3CDTF">2026-06-10T22:02:09Z</dcterms:modified>
</cp:coreProperties>
</file>