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0287000" cy="10287000"/>
  <p:notesSz cx="6858000" cy="9144000"/>
  <p:embeddedFontLst>
    <p:embeddedFont>
      <p:font typeface="Playfair Display SC" charset="1" panose="00000500000000000000"/>
      <p:regular r:id="rId18"/>
    </p:embeddedFont>
    <p:embeddedFont>
      <p:font typeface="Lato" charset="1" panose="020F0502020204030203"/>
      <p:regular r:id="rId19"/>
    </p:embeddedFont>
    <p:embeddedFont>
      <p:font typeface="Open Sans Bold" charset="1" panose="020B0806030504020204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305830" y="-250224"/>
            <a:ext cx="10898659" cy="10787449"/>
            <a:chOff x="0" y="0"/>
            <a:chExt cx="14531546" cy="1438326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2815" r="0" b="12815"/>
            <a:stretch>
              <a:fillRect/>
            </a:stretch>
          </p:blipFill>
          <p:spPr>
            <a:xfrm flipH="false" flipV="false">
              <a:off x="0" y="0"/>
              <a:ext cx="14531546" cy="7191632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2"/>
            <a:srcRect l="0" t="12859" r="0" b="12859"/>
            <a:stretch>
              <a:fillRect/>
            </a:stretch>
          </p:blipFill>
          <p:spPr>
            <a:xfrm flipH="false" flipV="false">
              <a:off x="0" y="7191632"/>
              <a:ext cx="14531546" cy="7191632"/>
            </a:xfrm>
            <a:prstGeom prst="rect">
              <a:avLst/>
            </a:prstGeom>
          </p:spPr>
        </p:pic>
      </p:grpSp>
      <p:sp>
        <p:nvSpPr>
          <p:cNvPr name="AutoShape 5" id="5"/>
          <p:cNvSpPr/>
          <p:nvPr/>
        </p:nvSpPr>
        <p:spPr>
          <a:xfrm rot="0">
            <a:off x="-834081" y="2349328"/>
            <a:ext cx="11955162" cy="5588343"/>
          </a:xfrm>
          <a:prstGeom prst="rect">
            <a:avLst/>
          </a:prstGeom>
          <a:solidFill>
            <a:srgbClr val="FFFFFF"/>
          </a:solidFill>
        </p:spPr>
      </p:sp>
      <p:grpSp>
        <p:nvGrpSpPr>
          <p:cNvPr name="Group 6" id="6"/>
          <p:cNvGrpSpPr/>
          <p:nvPr/>
        </p:nvGrpSpPr>
        <p:grpSpPr>
          <a:xfrm rot="0">
            <a:off x="1165860" y="2880362"/>
            <a:ext cx="7777326" cy="3671772"/>
            <a:chOff x="0" y="0"/>
            <a:chExt cx="10369768" cy="4895696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237272" y="1569503"/>
              <a:ext cx="10132496" cy="29622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879"/>
                </a:lnSpc>
              </a:pPr>
              <a:r>
                <a:rPr lang="en-US" sz="4899" spc="122">
                  <a:solidFill>
                    <a:srgbClr val="222831"/>
                  </a:solidFill>
                  <a:latin typeface="Playfair Display SC"/>
                  <a:ea typeface="Playfair Display SC"/>
                  <a:cs typeface="Playfair Display SC"/>
                  <a:sym typeface="Playfair Display SC"/>
                </a:rPr>
                <a:t>ТОП 10 ИГР ДЛЯ ГИПЕРАКТИВНОГО РЕБЁНКА 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-9525"/>
              <a:ext cx="10264140" cy="9655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922"/>
                </a:lnSpc>
              </a:pPr>
              <a:r>
                <a:rPr lang="en-US" sz="2414" spc="1231">
                  <a:solidFill>
                    <a:srgbClr val="222831"/>
                  </a:solidFill>
                  <a:latin typeface="Lato"/>
                  <a:ea typeface="Lato"/>
                  <a:cs typeface="Lato"/>
                  <a:sym typeface="Lato"/>
                </a:rPr>
                <a:t>РЕКОМЕНДАЦИИ ПСИХОЛОГА</a:t>
              </a:r>
            </a:p>
          </p:txBody>
        </p:sp>
        <p:sp>
          <p:nvSpPr>
            <p:cNvPr name="AutoShape 9" id="9"/>
            <p:cNvSpPr/>
            <p:nvPr/>
          </p:nvSpPr>
          <p:spPr>
            <a:xfrm rot="0">
              <a:off x="342900" y="1264641"/>
              <a:ext cx="9921240" cy="62865"/>
            </a:xfrm>
            <a:prstGeom prst="rect">
              <a:avLst/>
            </a:prstGeom>
            <a:solidFill>
              <a:srgbClr val="FFB03B"/>
            </a:solidFill>
          </p:spPr>
        </p:sp>
        <p:sp>
          <p:nvSpPr>
            <p:cNvPr name="AutoShape 10" id="10"/>
            <p:cNvSpPr/>
            <p:nvPr/>
          </p:nvSpPr>
          <p:spPr>
            <a:xfrm rot="0">
              <a:off x="342900" y="4832831"/>
              <a:ext cx="9921240" cy="62865"/>
            </a:xfrm>
            <a:prstGeom prst="rect">
              <a:avLst/>
            </a:prstGeom>
            <a:solidFill>
              <a:srgbClr val="FFB03B"/>
            </a:solid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71773" y="706189"/>
            <a:ext cx="8743454" cy="962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1️⃣ Красный — зелёный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71773" y="3161030"/>
            <a:ext cx="8229600" cy="3879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🟢 Бегаем на “зелёный”,</a:t>
            </a:r>
          </a:p>
          <a:p>
            <a:pPr algn="l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🔴 замираем на “красный”!</a:t>
            </a:r>
          </a:p>
          <a:p>
            <a:pPr algn="ctr">
              <a:lnSpc>
                <a:spcPts val="6160"/>
              </a:lnSpc>
            </a:pP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Игра на внимание и самоконтроль.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424079" y="815549"/>
            <a:ext cx="7538891" cy="1116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60"/>
              </a:lnSpc>
            </a:pPr>
            <a:r>
              <a:rPr lang="en-US" sz="6543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2️⃣ Замри-танцуй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69366" y="3541104"/>
            <a:ext cx="10117634" cy="4660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Музыка звучит- танцуем!</a:t>
            </a: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Музыка остановилась — замерли!</a:t>
            </a: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🎶</a:t>
            </a:r>
          </a:p>
          <a:p>
            <a:pPr algn="ctr">
              <a:lnSpc>
                <a:spcPts val="6160"/>
              </a:lnSpc>
            </a:pP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Весело и учит “тормозить"</a:t>
            </a: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Можно играть всей семьёй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384523" y="815549"/>
            <a:ext cx="7618002" cy="1116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60"/>
              </a:lnSpc>
            </a:pPr>
            <a:r>
              <a:rPr lang="en-US" sz="6543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3️⃣ Тяжёлые игры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69366" y="3541104"/>
            <a:ext cx="10117634" cy="3879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Пусть таскает подушки, кубы, “борется” подушками.</a:t>
            </a:r>
          </a:p>
          <a:p>
            <a:pPr algn="l">
              <a:lnSpc>
                <a:spcPts val="6160"/>
              </a:lnSpc>
            </a:pPr>
          </a:p>
          <a:p>
            <a:pPr algn="l">
              <a:lnSpc>
                <a:spcPts val="6160"/>
              </a:lnSpc>
            </a:pPr>
          </a:p>
          <a:p>
            <a:pPr algn="l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💪 Телу нужен выход энергии.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56003" y="815549"/>
            <a:ext cx="9075043" cy="1116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60"/>
              </a:lnSpc>
            </a:pPr>
            <a:r>
              <a:rPr lang="en-US" sz="6543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4️⃣ Принеси по цвету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56003" y="3680236"/>
            <a:ext cx="9672886" cy="3412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“Принеси что-то красное!”</a:t>
            </a:r>
          </a:p>
          <a:p>
            <a:pPr algn="l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“Теперь мягкое!”</a:t>
            </a:r>
          </a:p>
          <a:p>
            <a:pPr algn="l">
              <a:lnSpc>
                <a:spcPts val="8680"/>
              </a:lnSpc>
            </a:pPr>
          </a:p>
          <a:p>
            <a:pPr algn="l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Играем — развиваем внимание.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09887" y="815549"/>
            <a:ext cx="9767274" cy="1116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60"/>
              </a:lnSpc>
            </a:pPr>
            <a:r>
              <a:rPr lang="en-US" sz="6543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5️⃣ Повтори движение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16299" y="2844086"/>
            <a:ext cx="8954451" cy="45131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82"/>
              </a:lnSpc>
            </a:pPr>
            <a:r>
              <a:rPr lang="en-US" sz="4487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Покажи 2–3 движения — ребёнок повторяет.</a:t>
            </a:r>
          </a:p>
          <a:p>
            <a:pPr algn="l">
              <a:lnSpc>
                <a:spcPts val="6282"/>
              </a:lnSpc>
            </a:pPr>
          </a:p>
          <a:p>
            <a:pPr algn="l">
              <a:lnSpc>
                <a:spcPts val="6282"/>
              </a:lnSpc>
            </a:pPr>
          </a:p>
          <a:p>
            <a:pPr algn="l">
              <a:lnSpc>
                <a:spcPts val="5459"/>
              </a:lnSpc>
            </a:pPr>
            <a:r>
              <a:rPr lang="en-US" sz="39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Пробуй в зеркальном отражении!</a:t>
            </a:r>
          </a:p>
          <a:p>
            <a:pPr algn="l">
              <a:lnSpc>
                <a:spcPts val="5459"/>
              </a:lnSpc>
            </a:pPr>
            <a:r>
              <a:rPr lang="en-US" sz="39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👀 Идеально для концентрации.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97252" y="815549"/>
            <a:ext cx="8192545" cy="1116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60"/>
              </a:lnSpc>
            </a:pPr>
            <a:r>
              <a:rPr lang="en-US" sz="6543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6️⃣ Йога-животные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16299" y="2825036"/>
            <a:ext cx="8954451" cy="5404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139"/>
              </a:lnSpc>
            </a:pPr>
            <a:r>
              <a:rPr lang="en-US" sz="51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Будь львом, кошкой, деревом 🌳</a:t>
            </a:r>
          </a:p>
          <a:p>
            <a:pPr algn="l">
              <a:lnSpc>
                <a:spcPts val="7139"/>
              </a:lnSpc>
            </a:pPr>
          </a:p>
          <a:p>
            <a:pPr algn="l">
              <a:lnSpc>
                <a:spcPts val="7139"/>
              </a:lnSpc>
            </a:pPr>
          </a:p>
          <a:p>
            <a:pPr algn="l">
              <a:lnSpc>
                <a:spcPts val="7139"/>
              </a:lnSpc>
            </a:pPr>
            <a:r>
              <a:rPr lang="en-US" sz="51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Движение + воображение = спокойствие.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031551" y="621747"/>
            <a:ext cx="5057735" cy="1116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60"/>
              </a:lnSpc>
            </a:pPr>
            <a:r>
              <a:rPr lang="en-US" sz="6543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7️⃣ Шпионы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16299" y="2815511"/>
            <a:ext cx="8954451" cy="5340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39"/>
              </a:lnSpc>
            </a:pPr>
            <a:r>
              <a:rPr lang="en-US" sz="60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Идём тихо, как ниндзя.</a:t>
            </a:r>
          </a:p>
          <a:p>
            <a:pPr algn="l">
              <a:lnSpc>
                <a:spcPts val="8539"/>
              </a:lnSpc>
            </a:pPr>
          </a:p>
          <a:p>
            <a:pPr algn="l">
              <a:lnSpc>
                <a:spcPts val="8539"/>
              </a:lnSpc>
            </a:pPr>
          </a:p>
          <a:p>
            <a:pPr algn="l">
              <a:lnSpc>
                <a:spcPts val="8539"/>
              </a:lnSpc>
            </a:pPr>
            <a:r>
              <a:rPr lang="en-US" sz="60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Нельзя шуметь! 🤫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621747"/>
            <a:ext cx="9120837" cy="22747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60"/>
              </a:lnSpc>
            </a:pPr>
            <a:r>
              <a:rPr lang="en-US" sz="6543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8️⃣ Башня спокойствия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66275" y="3912525"/>
            <a:ext cx="8954451" cy="3392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59"/>
              </a:lnSpc>
            </a:pPr>
            <a:r>
              <a:rPr lang="en-US" sz="48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Строим башню медленно, не спешим.</a:t>
            </a:r>
          </a:p>
          <a:p>
            <a:pPr algn="l">
              <a:lnSpc>
                <a:spcPts val="6859"/>
              </a:lnSpc>
            </a:pPr>
          </a:p>
          <a:p>
            <a:pPr algn="l">
              <a:lnSpc>
                <a:spcPts val="6580"/>
              </a:lnSpc>
            </a:pPr>
            <a:r>
              <a:rPr lang="en-US" sz="47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Если торопишься — падает 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621747"/>
            <a:ext cx="9120837" cy="22747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60"/>
              </a:lnSpc>
            </a:pPr>
            <a:r>
              <a:rPr lang="en-US" sz="6543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9️⃣ Дышим как животные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66275" y="3893475"/>
            <a:ext cx="8954451" cy="4272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139"/>
              </a:lnSpc>
            </a:pPr>
            <a:r>
              <a:rPr lang="en-US" sz="51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🐘 Вдох — как слон,</a:t>
            </a:r>
          </a:p>
          <a:p>
            <a:pPr algn="l">
              <a:lnSpc>
                <a:spcPts val="7139"/>
              </a:lnSpc>
            </a:pPr>
            <a:r>
              <a:rPr lang="en-US" sz="51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🐢 Выдох — как черепаха.</a:t>
            </a:r>
          </a:p>
          <a:p>
            <a:pPr algn="l">
              <a:lnSpc>
                <a:spcPts val="6859"/>
              </a:lnSpc>
            </a:pPr>
          </a:p>
          <a:p>
            <a:pPr algn="l">
              <a:lnSpc>
                <a:spcPts val="6859"/>
              </a:lnSpc>
            </a:pPr>
          </a:p>
          <a:p>
            <a:pPr algn="l">
              <a:lnSpc>
                <a:spcPts val="5880"/>
              </a:lnSpc>
            </a:pPr>
            <a:r>
              <a:rPr lang="en-US" sz="42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Игровое дыхание успокаивает.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25078" y="673702"/>
            <a:ext cx="9036844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🔟 Обними и расслабь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66275" y="3893475"/>
            <a:ext cx="8954451" cy="4591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59"/>
              </a:lnSpc>
            </a:pPr>
            <a:r>
              <a:rPr lang="en-US" sz="54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“Плед-кокон”, объятия, катание по ковру.</a:t>
            </a:r>
          </a:p>
          <a:p>
            <a:pPr algn="l">
              <a:lnSpc>
                <a:spcPts val="7139"/>
              </a:lnSpc>
            </a:pPr>
          </a:p>
          <a:p>
            <a:pPr algn="l">
              <a:lnSpc>
                <a:spcPts val="7139"/>
              </a:lnSpc>
            </a:pPr>
            <a:r>
              <a:rPr lang="en-US" sz="51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🤍 Тепло, телесный контакт, безопасность.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0287000" cy="10287000"/>
          </a:xfrm>
          <a:custGeom>
            <a:avLst/>
            <a:gdLst/>
            <a:ahLst/>
            <a:cxnLst/>
            <a:rect r="r" b="b" t="t" l="l"/>
            <a:pathLst>
              <a:path h="10287000" w="10287000">
                <a:moveTo>
                  <a:pt x="0" y="0"/>
                </a:moveTo>
                <a:lnTo>
                  <a:pt x="10287000" y="0"/>
                </a:lnTo>
                <a:lnTo>
                  <a:pt x="10287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87" t="0" r="-2518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90344" y="2371318"/>
            <a:ext cx="10962331" cy="463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13"/>
              </a:lnSpc>
            </a:pPr>
            <a:r>
              <a:rPr lang="en-US" sz="379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🌿 Главное не «успокоить» ребёнка,</a:t>
            </a:r>
          </a:p>
          <a:p>
            <a:pPr algn="l">
              <a:lnSpc>
                <a:spcPts val="5313"/>
              </a:lnSpc>
            </a:pPr>
            <a:r>
              <a:rPr lang="en-US" sz="379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а помочь его телу научиться саморегуляции.</a:t>
            </a:r>
          </a:p>
          <a:p>
            <a:pPr algn="l">
              <a:lnSpc>
                <a:spcPts val="5313"/>
              </a:lnSpc>
            </a:pPr>
          </a:p>
          <a:p>
            <a:pPr algn="l">
              <a:lnSpc>
                <a:spcPts val="5313"/>
              </a:lnSpc>
            </a:pPr>
            <a:r>
              <a:rPr lang="en-US" sz="379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💚 Поддержка — важнее идеальности.</a:t>
            </a:r>
          </a:p>
          <a:p>
            <a:pPr algn="l">
              <a:lnSpc>
                <a:spcPts val="5313"/>
              </a:lnSpc>
            </a:pPr>
          </a:p>
          <a:p>
            <a:pPr algn="l">
              <a:lnSpc>
                <a:spcPts val="5313"/>
              </a:lnSpc>
            </a:pPr>
            <a:r>
              <a:rPr lang="en-US" sz="379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📎 Сохраните, если актуально🫶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DAG7Gqlqsgc</dc:identifier>
  <dcterms:modified xsi:type="dcterms:W3CDTF">2011-08-01T06:04:30Z</dcterms:modified>
  <cp:revision>1</cp:revision>
  <dc:title>Семья Встреча Социальные Сети Публикация, копия</dc:title>
</cp:coreProperties>
</file>