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78" r:id="rId2"/>
    <p:sldId id="279" r:id="rId3"/>
    <p:sldId id="280" r:id="rId4"/>
    <p:sldId id="281" r:id="rId5"/>
    <p:sldId id="274" r:id="rId6"/>
    <p:sldId id="276" r:id="rId7"/>
    <p:sldId id="272" r:id="rId8"/>
    <p:sldId id="277" r:id="rId9"/>
  </p:sldIdLst>
  <p:sldSz cx="6858000" cy="9906000" type="A4"/>
  <p:notesSz cx="6858000" cy="9144000"/>
  <p:defaultTextStyle>
    <a:defPPr>
      <a:defRPr lang="ru-RU"/>
    </a:defPPr>
    <a:lvl1pPr marL="0" algn="l" defTabSz="967710" rtl="0" eaLnBrk="1" latinLnBrk="0" hangingPunct="1">
      <a:defRPr sz="1905" kern="1200">
        <a:solidFill>
          <a:schemeClr val="tx1"/>
        </a:solidFill>
        <a:latin typeface="+mn-lt"/>
        <a:ea typeface="+mn-ea"/>
        <a:cs typeface="+mn-cs"/>
      </a:defRPr>
    </a:lvl1pPr>
    <a:lvl2pPr marL="483855" algn="l" defTabSz="967710" rtl="0" eaLnBrk="1" latinLnBrk="0" hangingPunct="1">
      <a:defRPr sz="1905" kern="1200">
        <a:solidFill>
          <a:schemeClr val="tx1"/>
        </a:solidFill>
        <a:latin typeface="+mn-lt"/>
        <a:ea typeface="+mn-ea"/>
        <a:cs typeface="+mn-cs"/>
      </a:defRPr>
    </a:lvl2pPr>
    <a:lvl3pPr marL="967710" algn="l" defTabSz="967710" rtl="0" eaLnBrk="1" latinLnBrk="0" hangingPunct="1">
      <a:defRPr sz="1905" kern="1200">
        <a:solidFill>
          <a:schemeClr val="tx1"/>
        </a:solidFill>
        <a:latin typeface="+mn-lt"/>
        <a:ea typeface="+mn-ea"/>
        <a:cs typeface="+mn-cs"/>
      </a:defRPr>
    </a:lvl3pPr>
    <a:lvl4pPr marL="1451564" algn="l" defTabSz="967710" rtl="0" eaLnBrk="1" latinLnBrk="0" hangingPunct="1">
      <a:defRPr sz="1905" kern="1200">
        <a:solidFill>
          <a:schemeClr val="tx1"/>
        </a:solidFill>
        <a:latin typeface="+mn-lt"/>
        <a:ea typeface="+mn-ea"/>
        <a:cs typeface="+mn-cs"/>
      </a:defRPr>
    </a:lvl4pPr>
    <a:lvl5pPr marL="1935419" algn="l" defTabSz="967710" rtl="0" eaLnBrk="1" latinLnBrk="0" hangingPunct="1">
      <a:defRPr sz="1905" kern="1200">
        <a:solidFill>
          <a:schemeClr val="tx1"/>
        </a:solidFill>
        <a:latin typeface="+mn-lt"/>
        <a:ea typeface="+mn-ea"/>
        <a:cs typeface="+mn-cs"/>
      </a:defRPr>
    </a:lvl5pPr>
    <a:lvl6pPr marL="2419274" algn="l" defTabSz="967710" rtl="0" eaLnBrk="1" latinLnBrk="0" hangingPunct="1">
      <a:defRPr sz="1905" kern="1200">
        <a:solidFill>
          <a:schemeClr val="tx1"/>
        </a:solidFill>
        <a:latin typeface="+mn-lt"/>
        <a:ea typeface="+mn-ea"/>
        <a:cs typeface="+mn-cs"/>
      </a:defRPr>
    </a:lvl6pPr>
    <a:lvl7pPr marL="2903129" algn="l" defTabSz="967710" rtl="0" eaLnBrk="1" latinLnBrk="0" hangingPunct="1">
      <a:defRPr sz="1905" kern="1200">
        <a:solidFill>
          <a:schemeClr val="tx1"/>
        </a:solidFill>
        <a:latin typeface="+mn-lt"/>
        <a:ea typeface="+mn-ea"/>
        <a:cs typeface="+mn-cs"/>
      </a:defRPr>
    </a:lvl7pPr>
    <a:lvl8pPr marL="3386983" algn="l" defTabSz="967710" rtl="0" eaLnBrk="1" latinLnBrk="0" hangingPunct="1">
      <a:defRPr sz="1905" kern="1200">
        <a:solidFill>
          <a:schemeClr val="tx1"/>
        </a:solidFill>
        <a:latin typeface="+mn-lt"/>
        <a:ea typeface="+mn-ea"/>
        <a:cs typeface="+mn-cs"/>
      </a:defRPr>
    </a:lvl8pPr>
    <a:lvl9pPr marL="3870838" algn="l" defTabSz="967710" rtl="0" eaLnBrk="1" latinLnBrk="0" hangingPunct="1">
      <a:defRPr sz="19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160" userDrawn="1">
          <p15:clr>
            <a:srgbClr val="A4A3A4"/>
          </p15:clr>
        </p15:guide>
        <p15:guide id="2" orient="horz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DFC5"/>
    <a:srgbClr val="F9F2E8"/>
    <a:srgbClr val="1560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63" autoAdjust="0"/>
    <p:restoredTop sz="94660"/>
  </p:normalViewPr>
  <p:slideViewPr>
    <p:cSldViewPr snapToGrid="0" showGuides="1">
      <p:cViewPr varScale="1">
        <p:scale>
          <a:sx n="76" d="100"/>
          <a:sy n="76" d="100"/>
        </p:scale>
        <p:origin x="510" y="114"/>
      </p:cViewPr>
      <p:guideLst>
        <p:guide pos="2160"/>
        <p:guide orient="horz"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C6F51-A249-4D1A-A6A9-2E9581F4821E}" type="datetimeFigureOut">
              <a:rPr lang="ru-RU" smtClean="0"/>
              <a:t>19.09.2025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B0558-EB11-4764-B14B-366E32B3168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7396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C6F51-A249-4D1A-A6A9-2E9581F4821E}" type="datetimeFigureOut">
              <a:rPr lang="ru-RU" smtClean="0"/>
              <a:t>19.09.2025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B0558-EB11-4764-B14B-366E32B3168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5161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C6F51-A249-4D1A-A6A9-2E9581F4821E}" type="datetimeFigureOut">
              <a:rPr lang="ru-RU" smtClean="0"/>
              <a:t>19.09.2025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B0558-EB11-4764-B14B-366E32B3168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1870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C6F51-A249-4D1A-A6A9-2E9581F4821E}" type="datetimeFigureOut">
              <a:rPr lang="ru-RU" smtClean="0"/>
              <a:t>19.09.2025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B0558-EB11-4764-B14B-366E32B3168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2853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C6F51-A249-4D1A-A6A9-2E9581F4821E}" type="datetimeFigureOut">
              <a:rPr lang="ru-RU" smtClean="0"/>
              <a:t>19.09.2025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B0558-EB11-4764-B14B-366E32B3168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4852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C6F51-A249-4D1A-A6A9-2E9581F4821E}" type="datetimeFigureOut">
              <a:rPr lang="ru-RU" smtClean="0"/>
              <a:t>19.09.2025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B0558-EB11-4764-B14B-366E32B3168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0124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C6F51-A249-4D1A-A6A9-2E9581F4821E}" type="datetimeFigureOut">
              <a:rPr lang="ru-RU" smtClean="0"/>
              <a:t>19.09.2025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B0558-EB11-4764-B14B-366E32B3168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5751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C6F51-A249-4D1A-A6A9-2E9581F4821E}" type="datetimeFigureOut">
              <a:rPr lang="ru-RU" smtClean="0"/>
              <a:t>19.09.2025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B0558-EB11-4764-B14B-366E32B3168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6100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C6F51-A249-4D1A-A6A9-2E9581F4821E}" type="datetimeFigureOut">
              <a:rPr lang="ru-RU" smtClean="0"/>
              <a:t>19.09.2025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B0558-EB11-4764-B14B-366E32B3168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8940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C6F51-A249-4D1A-A6A9-2E9581F4821E}" type="datetimeFigureOut">
              <a:rPr lang="ru-RU" smtClean="0"/>
              <a:t>19.09.2025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B0558-EB11-4764-B14B-366E32B3168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5892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C6F51-A249-4D1A-A6A9-2E9581F4821E}" type="datetimeFigureOut">
              <a:rPr lang="ru-RU" smtClean="0"/>
              <a:t>19.09.2025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B0558-EB11-4764-B14B-366E32B3168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7869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8C6F51-A249-4D1A-A6A9-2E9581F4821E}" type="datetimeFigureOut">
              <a:rPr lang="ru-RU" smtClean="0"/>
              <a:t>19.09.2025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B0558-EB11-4764-B14B-366E32B3168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8659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mailto:y.aigul@mail.ru" TargetMode="External"/><Relationship Id="rId13" Type="http://schemas.openxmlformats.org/officeDocument/2006/relationships/hyperlink" Target="mailto:Basenova.nesibeli@mail.ru" TargetMode="External"/><Relationship Id="rId18" Type="http://schemas.openxmlformats.org/officeDocument/2006/relationships/hyperlink" Target="mailto:saule_suraganova@mail.ru" TargetMode="External"/><Relationship Id="rId3" Type="http://schemas.openxmlformats.org/officeDocument/2006/relationships/hyperlink" Target="mailto:bala.ombudsman@mail.ru" TargetMode="External"/><Relationship Id="rId7" Type="http://schemas.openxmlformats.org/officeDocument/2006/relationships/hyperlink" Target="mailto:jamily_1985@mail.ru" TargetMode="External"/><Relationship Id="rId12" Type="http://schemas.openxmlformats.org/officeDocument/2006/relationships/hyperlink" Target="mailto:iradeti@mail.ru" TargetMode="External"/><Relationship Id="rId17" Type="http://schemas.openxmlformats.org/officeDocument/2006/relationships/hyperlink" Target="mailto:sshakeneva@mail.ru" TargetMode="External"/><Relationship Id="rId2" Type="http://schemas.openxmlformats.org/officeDocument/2006/relationships/image" Target="../media/image1.png"/><Relationship Id="rId16" Type="http://schemas.openxmlformats.org/officeDocument/2006/relationships/hyperlink" Target="mailto:G.1112@mail.ru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asainova83@inbox.ru" TargetMode="External"/><Relationship Id="rId11" Type="http://schemas.openxmlformats.org/officeDocument/2006/relationships/hyperlink" Target="mailto:Dauren_1978@mail.ru" TargetMode="External"/><Relationship Id="rId5" Type="http://schemas.openxmlformats.org/officeDocument/2006/relationships/hyperlink" Target="mailto:aigan_777@mail.ru" TargetMode="External"/><Relationship Id="rId15" Type="http://schemas.openxmlformats.org/officeDocument/2006/relationships/hyperlink" Target="mailto:jpkta@mail.ru" TargetMode="External"/><Relationship Id="rId10" Type="http://schemas.openxmlformats.org/officeDocument/2006/relationships/hyperlink" Target="mailto:aksana_kalenova@mail.ru" TargetMode="External"/><Relationship Id="rId19" Type="http://schemas.openxmlformats.org/officeDocument/2006/relationships/hyperlink" Target="mailto:Digitalgrace777@gmail.com" TargetMode="External"/><Relationship Id="rId4" Type="http://schemas.openxmlformats.org/officeDocument/2006/relationships/hyperlink" Target="mailto:Yerlan.diana@gmail.com" TargetMode="External"/><Relationship Id="rId9" Type="http://schemas.openxmlformats.org/officeDocument/2006/relationships/hyperlink" Target="mailto:Turarbek93@mail.ru" TargetMode="External"/><Relationship Id="rId14" Type="http://schemas.openxmlformats.org/officeDocument/2006/relationships/hyperlink" Target="mailto:Karshiga.ru@mail.ru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mailto:y.aigul@mail.ru" TargetMode="External"/><Relationship Id="rId13" Type="http://schemas.openxmlformats.org/officeDocument/2006/relationships/hyperlink" Target="mailto:iradeti@mail.ru" TargetMode="External"/><Relationship Id="rId18" Type="http://schemas.openxmlformats.org/officeDocument/2006/relationships/hyperlink" Target="mailto:sshakeneva@mail.ru" TargetMode="External"/><Relationship Id="rId3" Type="http://schemas.openxmlformats.org/officeDocument/2006/relationships/hyperlink" Target="mailto:bala.ombudsman@mail.ru" TargetMode="External"/><Relationship Id="rId7" Type="http://schemas.openxmlformats.org/officeDocument/2006/relationships/hyperlink" Target="mailto:jamily_1985@mail.ru" TargetMode="External"/><Relationship Id="rId12" Type="http://schemas.openxmlformats.org/officeDocument/2006/relationships/hyperlink" Target="mailto:shattyk_samatovna@mail.ru" TargetMode="External"/><Relationship Id="rId17" Type="http://schemas.openxmlformats.org/officeDocument/2006/relationships/hyperlink" Target="mailto:G.1112@mail.ru" TargetMode="External"/><Relationship Id="rId2" Type="http://schemas.openxmlformats.org/officeDocument/2006/relationships/image" Target="../media/image1.png"/><Relationship Id="rId16" Type="http://schemas.openxmlformats.org/officeDocument/2006/relationships/hyperlink" Target="mailto:jpkta@mail.ru" TargetMode="External"/><Relationship Id="rId20" Type="http://schemas.openxmlformats.org/officeDocument/2006/relationships/hyperlink" Target="mailto:Digitalgrace777@gmail.co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asainova83@inbox.ru" TargetMode="External"/><Relationship Id="rId11" Type="http://schemas.openxmlformats.org/officeDocument/2006/relationships/hyperlink" Target="mailto:Dauren_1978@mail.ru" TargetMode="External"/><Relationship Id="rId5" Type="http://schemas.openxmlformats.org/officeDocument/2006/relationships/hyperlink" Target="mailto:aigan_777@mail.ru" TargetMode="External"/><Relationship Id="rId15" Type="http://schemas.openxmlformats.org/officeDocument/2006/relationships/hyperlink" Target="mailto:Karshiga.ru@mail.ru" TargetMode="External"/><Relationship Id="rId10" Type="http://schemas.openxmlformats.org/officeDocument/2006/relationships/hyperlink" Target="mailto:aksana_kalenova@mail.ru" TargetMode="External"/><Relationship Id="rId19" Type="http://schemas.openxmlformats.org/officeDocument/2006/relationships/hyperlink" Target="mailto:saule_suraganova@mail.ru" TargetMode="External"/><Relationship Id="rId4" Type="http://schemas.openxmlformats.org/officeDocument/2006/relationships/hyperlink" Target="mailto:Yerlan.diana@gmail.com" TargetMode="External"/><Relationship Id="rId9" Type="http://schemas.openxmlformats.org/officeDocument/2006/relationships/hyperlink" Target="mailto:Turarbek93@mail.ru" TargetMode="External"/><Relationship Id="rId14" Type="http://schemas.openxmlformats.org/officeDocument/2006/relationships/hyperlink" Target="mailto:Basenova.nesibeli@mail.ru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6858001" cy="990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4459" y="471518"/>
            <a:ext cx="61341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600" b="1" dirty="0">
                <a:solidFill>
                  <a:srgbClr val="00B050"/>
                </a:solidFill>
                <a:latin typeface="Candara" panose="020E0502030303020204" pitchFamily="34" charset="0"/>
              </a:rPr>
              <a:t>АТА-АНАЛАРҒА АРНАЛҒАН ЖАДЫНАМА</a:t>
            </a:r>
            <a:endParaRPr lang="ru-RU" sz="2600" b="1" dirty="0">
              <a:solidFill>
                <a:srgbClr val="00B050"/>
              </a:solidFill>
              <a:latin typeface="Candara" panose="020E0502030303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656608" y="1316769"/>
            <a:ext cx="4817692" cy="385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  <a:latin typeface="Candara" panose="020E0502030303020204" pitchFamily="34" charset="0"/>
              </a:rPr>
              <a:t>ИНТЕРНЕТТЕ НЕ </a:t>
            </a:r>
            <a:r>
              <a:rPr lang="ru-RU" b="1" dirty="0" smtClean="0">
                <a:solidFill>
                  <a:srgbClr val="00B050"/>
                </a:solidFill>
                <a:latin typeface="Candara" panose="020E0502030303020204" pitchFamily="34" charset="0"/>
              </a:rPr>
              <a:t>ІСТЕУГЕ БОЛМАЙДЫ?</a:t>
            </a:r>
            <a:endParaRPr lang="ru-RU" b="1" dirty="0">
              <a:solidFill>
                <a:srgbClr val="00B050"/>
              </a:solidFill>
              <a:latin typeface="Candara" panose="020E0502030303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34459" y="1032171"/>
            <a:ext cx="920445" cy="1107996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lvl="0" algn="ctr"/>
            <a:r>
              <a:rPr lang="kk-KZ" sz="6600" b="1" dirty="0">
                <a:solidFill>
                  <a:srgbClr val="92D050"/>
                </a:solidFill>
                <a:latin typeface="Candara" panose="020E0502030303020204" pitchFamily="34" charset="0"/>
              </a:rPr>
              <a:t>01</a:t>
            </a:r>
            <a:endParaRPr lang="ru-RU" sz="2400" b="1" dirty="0">
              <a:solidFill>
                <a:srgbClr val="92D050"/>
              </a:solidFill>
              <a:latin typeface="Candara" panose="020E0502030303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l="8357" r="23783"/>
          <a:stretch/>
        </p:blipFill>
        <p:spPr>
          <a:xfrm>
            <a:off x="5017416" y="6794339"/>
            <a:ext cx="1832964" cy="2373144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176529" y="2309445"/>
            <a:ext cx="5504688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300" b="1" dirty="0">
                <a:solidFill>
                  <a:srgbClr val="00B050"/>
                </a:solidFill>
                <a:latin typeface="Candara" panose="020E0502030303020204" pitchFamily="34" charset="0"/>
              </a:rPr>
              <a:t>Жеке </a:t>
            </a:r>
            <a:r>
              <a:rPr lang="ru-RU" sz="1300" b="1" dirty="0" err="1">
                <a:solidFill>
                  <a:srgbClr val="00B050"/>
                </a:solidFill>
                <a:latin typeface="Candara" panose="020E0502030303020204" pitchFamily="34" charset="0"/>
              </a:rPr>
              <a:t>мәліметтермен</a:t>
            </a:r>
            <a:r>
              <a:rPr lang="ru-RU" sz="1300" b="1" dirty="0">
                <a:solidFill>
                  <a:srgbClr val="00B050"/>
                </a:solidFill>
                <a:latin typeface="Candara" panose="020E0502030303020204" pitchFamily="34" charset="0"/>
              </a:rPr>
              <a:t> </a:t>
            </a:r>
            <a:r>
              <a:rPr lang="ru-RU" sz="1300" b="1" dirty="0" err="1" smtClean="0">
                <a:solidFill>
                  <a:srgbClr val="00B050"/>
                </a:solidFill>
                <a:latin typeface="Candara" panose="020E0502030303020204" pitchFamily="34" charset="0"/>
              </a:rPr>
              <a:t>бөлісуге</a:t>
            </a:r>
            <a:r>
              <a:rPr lang="ru-RU" sz="1300" b="1" dirty="0" smtClean="0">
                <a:solidFill>
                  <a:srgbClr val="00B050"/>
                </a:solidFill>
                <a:latin typeface="Candara" panose="020E0502030303020204" pitchFamily="34" charset="0"/>
              </a:rPr>
              <a:t> </a:t>
            </a:r>
            <a:r>
              <a:rPr lang="ru-RU" sz="1300" dirty="0">
                <a:latin typeface="Candara" panose="020E0502030303020204" pitchFamily="34" charset="0"/>
              </a:rPr>
              <a:t>– </a:t>
            </a:r>
            <a:r>
              <a:rPr lang="ru-RU" sz="1300" dirty="0" err="1">
                <a:latin typeface="Candara" panose="020E0502030303020204" pitchFamily="34" charset="0"/>
              </a:rPr>
              <a:t>үй</a:t>
            </a:r>
            <a:r>
              <a:rPr lang="ru-RU" sz="1300" dirty="0">
                <a:latin typeface="Candara" panose="020E0502030303020204" pitchFamily="34" charset="0"/>
              </a:rPr>
              <a:t> </a:t>
            </a:r>
            <a:r>
              <a:rPr lang="ru-RU" sz="1300" dirty="0" err="1">
                <a:latin typeface="Candara" panose="020E0502030303020204" pitchFamily="34" charset="0"/>
              </a:rPr>
              <a:t>мекен-жайы</a:t>
            </a:r>
            <a:r>
              <a:rPr lang="ru-RU" sz="1300" dirty="0">
                <a:latin typeface="Candara" panose="020E0502030303020204" pitchFamily="34" charset="0"/>
              </a:rPr>
              <a:t>, телефон </a:t>
            </a:r>
            <a:r>
              <a:rPr lang="ru-RU" sz="1300" dirty="0" err="1">
                <a:latin typeface="Candara" panose="020E0502030303020204" pitchFamily="34" charset="0"/>
              </a:rPr>
              <a:t>нөмірі</a:t>
            </a:r>
            <a:r>
              <a:rPr lang="ru-RU" sz="1300" dirty="0">
                <a:latin typeface="Candara" panose="020E0502030303020204" pitchFamily="34" charset="0"/>
              </a:rPr>
              <a:t>, </a:t>
            </a:r>
            <a:r>
              <a:rPr lang="ru-RU" sz="1300" dirty="0" err="1">
                <a:latin typeface="Candara" panose="020E0502030303020204" pitchFamily="34" charset="0"/>
              </a:rPr>
              <a:t>отбасы</a:t>
            </a:r>
            <a:r>
              <a:rPr lang="ru-RU" sz="1300" dirty="0">
                <a:latin typeface="Candara" panose="020E0502030303020204" pitchFamily="34" charset="0"/>
              </a:rPr>
              <a:t> </a:t>
            </a:r>
            <a:r>
              <a:rPr lang="ru-RU" sz="1300" dirty="0" err="1">
                <a:latin typeface="Candara" panose="020E0502030303020204" pitchFamily="34" charset="0"/>
              </a:rPr>
              <a:t>туралы</a:t>
            </a:r>
            <a:r>
              <a:rPr lang="ru-RU" sz="1300" dirty="0">
                <a:latin typeface="Candara" panose="020E0502030303020204" pitchFamily="34" charset="0"/>
              </a:rPr>
              <a:t> </a:t>
            </a:r>
            <a:r>
              <a:rPr lang="ru-RU" sz="1300" dirty="0" err="1">
                <a:latin typeface="Candara" panose="020E0502030303020204" pitchFamily="34" charset="0"/>
              </a:rPr>
              <a:t>мәліметтер</a:t>
            </a:r>
            <a:r>
              <a:rPr lang="ru-RU" sz="1300" dirty="0">
                <a:latin typeface="Candara" panose="020E0502030303020204" pitchFamily="34" charset="0"/>
              </a:rPr>
              <a:t>, геолокация</a:t>
            </a:r>
          </a:p>
          <a:p>
            <a:pPr algn="just"/>
            <a:endParaRPr lang="ru-RU" sz="1300" dirty="0">
              <a:latin typeface="Candara" panose="020E0502030303020204" pitchFamily="34" charset="0"/>
            </a:endParaRPr>
          </a:p>
          <a:p>
            <a:pPr algn="just"/>
            <a:r>
              <a:rPr lang="ru-RU" sz="1300" b="1" dirty="0" err="1">
                <a:solidFill>
                  <a:srgbClr val="00B050"/>
                </a:solidFill>
                <a:latin typeface="Candara" panose="020E0502030303020204" pitchFamily="34" charset="0"/>
              </a:rPr>
              <a:t>Telegram</a:t>
            </a:r>
            <a:r>
              <a:rPr lang="ru-RU" sz="1300" b="1" dirty="0">
                <a:solidFill>
                  <a:srgbClr val="00B050"/>
                </a:solidFill>
                <a:latin typeface="Candara" panose="020E0502030303020204" pitchFamily="34" charset="0"/>
              </a:rPr>
              <a:t>, </a:t>
            </a:r>
            <a:r>
              <a:rPr lang="ru-RU" sz="1300" b="1" dirty="0" err="1">
                <a:solidFill>
                  <a:srgbClr val="00B050"/>
                </a:solidFill>
                <a:latin typeface="Candara" panose="020E0502030303020204" pitchFamily="34" charset="0"/>
              </a:rPr>
              <a:t>В</a:t>
            </a:r>
            <a:r>
              <a:rPr lang="ru-RU" sz="1300" b="1" dirty="0" err="1" smtClean="0">
                <a:solidFill>
                  <a:srgbClr val="00B050"/>
                </a:solidFill>
                <a:latin typeface="Candara" panose="020E0502030303020204" pitchFamily="34" charset="0"/>
              </a:rPr>
              <a:t>контакте</a:t>
            </a:r>
            <a:r>
              <a:rPr lang="ru-RU" sz="1300" b="1" dirty="0">
                <a:solidFill>
                  <a:srgbClr val="00B050"/>
                </a:solidFill>
                <a:latin typeface="Candara" panose="020E0502030303020204" pitchFamily="34" charset="0"/>
              </a:rPr>
              <a:t>, </a:t>
            </a:r>
            <a:r>
              <a:rPr lang="ru-RU" sz="1300" b="1" dirty="0" err="1">
                <a:solidFill>
                  <a:srgbClr val="00B050"/>
                </a:solidFill>
                <a:latin typeface="Candara" panose="020E0502030303020204" pitchFamily="34" charset="0"/>
              </a:rPr>
              <a:t>TikTok</a:t>
            </a:r>
            <a:r>
              <a:rPr lang="ru-RU" sz="1300" b="1" dirty="0">
                <a:solidFill>
                  <a:srgbClr val="00B050"/>
                </a:solidFill>
                <a:latin typeface="Candara" panose="020E0502030303020204" pitchFamily="34" charset="0"/>
              </a:rPr>
              <a:t> </a:t>
            </a:r>
            <a:r>
              <a:rPr lang="ru-RU" sz="1300" b="1" dirty="0" err="1">
                <a:solidFill>
                  <a:srgbClr val="00B050"/>
                </a:solidFill>
                <a:latin typeface="Candara" panose="020E0502030303020204" pitchFamily="34" charset="0"/>
              </a:rPr>
              <a:t>сияқты</a:t>
            </a:r>
            <a:r>
              <a:rPr lang="ru-RU" sz="1300" b="1" dirty="0">
                <a:solidFill>
                  <a:srgbClr val="00B050"/>
                </a:solidFill>
                <a:latin typeface="Candara" panose="020E0502030303020204" pitchFamily="34" charset="0"/>
              </a:rPr>
              <a:t> </a:t>
            </a:r>
            <a:r>
              <a:rPr lang="ru-RU" sz="1300" b="1" dirty="0" err="1">
                <a:solidFill>
                  <a:srgbClr val="00B050"/>
                </a:solidFill>
                <a:latin typeface="Candara" panose="020E0502030303020204" pitchFamily="34" charset="0"/>
              </a:rPr>
              <a:t>қауіпті</a:t>
            </a:r>
            <a:r>
              <a:rPr lang="ru-RU" sz="1300" b="1" dirty="0">
                <a:solidFill>
                  <a:srgbClr val="00B050"/>
                </a:solidFill>
                <a:latin typeface="Candara" panose="020E0502030303020204" pitchFamily="34" charset="0"/>
              </a:rPr>
              <a:t> </a:t>
            </a:r>
            <a:r>
              <a:rPr lang="ru-RU" sz="1300" b="1" dirty="0" err="1">
                <a:solidFill>
                  <a:srgbClr val="00B050"/>
                </a:solidFill>
                <a:latin typeface="Candara" panose="020E0502030303020204" pitchFamily="34" charset="0"/>
              </a:rPr>
              <a:t>топтарға</a:t>
            </a:r>
            <a:r>
              <a:rPr lang="ru-RU" sz="1300" b="1" dirty="0">
                <a:solidFill>
                  <a:srgbClr val="00B050"/>
                </a:solidFill>
                <a:latin typeface="Candara" panose="020E0502030303020204" pitchFamily="34" charset="0"/>
              </a:rPr>
              <a:t> </a:t>
            </a:r>
            <a:r>
              <a:rPr lang="ru-RU" sz="1300" b="1" dirty="0" err="1" smtClean="0">
                <a:solidFill>
                  <a:srgbClr val="00B050"/>
                </a:solidFill>
                <a:latin typeface="Candara" panose="020E0502030303020204" pitchFamily="34" charset="0"/>
              </a:rPr>
              <a:t>кіруге</a:t>
            </a:r>
            <a:r>
              <a:rPr lang="ru-RU" sz="1300" b="1" dirty="0" smtClean="0">
                <a:solidFill>
                  <a:srgbClr val="00B050"/>
                </a:solidFill>
                <a:latin typeface="Candara" panose="020E0502030303020204" pitchFamily="34" charset="0"/>
              </a:rPr>
              <a:t> </a:t>
            </a:r>
            <a:r>
              <a:rPr lang="ru-RU" sz="1300" dirty="0">
                <a:latin typeface="Candara" panose="020E0502030303020204" pitchFamily="34" charset="0"/>
              </a:rPr>
              <a:t>– Синий кит, Тихий дом, Разбуди меня в 4.20, Млечный путь, Море китов, U19, F57, беги или умри, Киты плывут вверх, f58, </a:t>
            </a:r>
            <a:r>
              <a:rPr lang="ru-RU" sz="1300" dirty="0" err="1">
                <a:latin typeface="Candara" panose="020E0502030303020204" pitchFamily="34" charset="0"/>
              </a:rPr>
              <a:t>Рина</a:t>
            </a:r>
            <a:r>
              <a:rPr lang="ru-RU" sz="1300" dirty="0">
                <a:latin typeface="Candara" panose="020E0502030303020204" pitchFamily="34" charset="0"/>
              </a:rPr>
              <a:t>, </a:t>
            </a:r>
            <a:r>
              <a:rPr lang="ru-RU" sz="1300" dirty="0" err="1">
                <a:latin typeface="Candara" panose="020E0502030303020204" pitchFamily="34" charset="0"/>
              </a:rPr>
              <a:t>Ня.пока</a:t>
            </a:r>
            <a:r>
              <a:rPr lang="ru-RU" sz="1300" dirty="0">
                <a:latin typeface="Candara" panose="020E0502030303020204" pitchFamily="34" charset="0"/>
              </a:rPr>
              <a:t>, 50 дней до моего..., Красный дельфин, Союз </a:t>
            </a:r>
            <a:r>
              <a:rPr lang="ru-RU" sz="1300" dirty="0" err="1">
                <a:latin typeface="Candara" panose="020E0502030303020204" pitchFamily="34" charset="0"/>
              </a:rPr>
              <a:t>нерных</a:t>
            </a:r>
            <a:r>
              <a:rPr lang="ru-RU" sz="1300" dirty="0">
                <a:latin typeface="Candara" panose="020E0502030303020204" pitchFamily="34" charset="0"/>
              </a:rPr>
              <a:t> клеток, </a:t>
            </a:r>
            <a:r>
              <a:rPr lang="en-US" sz="1300" dirty="0">
                <a:latin typeface="Candara" panose="020E0502030303020204" pitchFamily="34" charset="0"/>
              </a:rPr>
              <a:t>H</a:t>
            </a:r>
            <a:r>
              <a:rPr lang="ru-RU" sz="1300" dirty="0" err="1">
                <a:latin typeface="Candara" panose="020E0502030303020204" pitchFamily="34" charset="0"/>
              </a:rPr>
              <a:t>oney</a:t>
            </a:r>
            <a:r>
              <a:rPr lang="ru-RU" sz="1300" dirty="0">
                <a:latin typeface="Candara" panose="020E0502030303020204" pitchFamily="34" charset="0"/>
              </a:rPr>
              <a:t> </a:t>
            </a:r>
            <a:r>
              <a:rPr lang="ru-RU" sz="1300" dirty="0" err="1">
                <a:latin typeface="Candara" panose="020E0502030303020204" pitchFamily="34" charset="0"/>
              </a:rPr>
              <a:t>moon</a:t>
            </a:r>
            <a:r>
              <a:rPr lang="ru-RU" sz="1300" dirty="0">
                <a:latin typeface="Candara" panose="020E0502030303020204" pitchFamily="34" charset="0"/>
              </a:rPr>
              <a:t>, </a:t>
            </a:r>
            <a:r>
              <a:rPr lang="en-US" sz="1300" dirty="0">
                <a:latin typeface="Candara" panose="020E0502030303020204" pitchFamily="34" charset="0"/>
              </a:rPr>
              <a:t>C</a:t>
            </a:r>
            <a:r>
              <a:rPr lang="ru-RU" sz="1300" dirty="0" err="1">
                <a:latin typeface="Candara" panose="020E0502030303020204" pitchFamily="34" charset="0"/>
              </a:rPr>
              <a:t>оюз</a:t>
            </a:r>
            <a:r>
              <a:rPr lang="ru-RU" sz="1300" dirty="0">
                <a:latin typeface="Candara" panose="020E0502030303020204" pitchFamily="34" charset="0"/>
              </a:rPr>
              <a:t> Ян и др.</a:t>
            </a:r>
          </a:p>
          <a:p>
            <a:pPr algn="just"/>
            <a:endParaRPr lang="ru-RU" sz="1300" b="1" dirty="0">
              <a:solidFill>
                <a:srgbClr val="00B050"/>
              </a:solidFill>
              <a:latin typeface="Candara" panose="020E0502030303020204" pitchFamily="34" charset="0"/>
            </a:endParaRPr>
          </a:p>
          <a:p>
            <a:pPr algn="just"/>
            <a:r>
              <a:rPr lang="ru-RU" sz="1300" b="1" dirty="0">
                <a:solidFill>
                  <a:srgbClr val="00B050"/>
                </a:solidFill>
                <a:latin typeface="Candara" panose="020E0502030303020204" pitchFamily="34" charset="0"/>
              </a:rPr>
              <a:t>+16, +18 </a:t>
            </a:r>
            <a:r>
              <a:rPr lang="ru-RU" sz="1300" b="1" dirty="0" err="1">
                <a:solidFill>
                  <a:srgbClr val="00B050"/>
                </a:solidFill>
                <a:latin typeface="Candara" panose="020E0502030303020204" pitchFamily="34" charset="0"/>
              </a:rPr>
              <a:t>жазбалары</a:t>
            </a:r>
            <a:r>
              <a:rPr lang="ru-RU" sz="1300" b="1" dirty="0">
                <a:solidFill>
                  <a:srgbClr val="00B050"/>
                </a:solidFill>
                <a:latin typeface="Candara" panose="020E0502030303020204" pitchFamily="34" charset="0"/>
              </a:rPr>
              <a:t> бар </a:t>
            </a:r>
            <a:r>
              <a:rPr lang="ru-RU" sz="1300" b="1" dirty="0" err="1">
                <a:solidFill>
                  <a:srgbClr val="00B050"/>
                </a:solidFill>
                <a:latin typeface="Candara" panose="020E0502030303020204" pitchFamily="34" charset="0"/>
              </a:rPr>
              <a:t>әдебиеттерді</a:t>
            </a:r>
            <a:r>
              <a:rPr lang="ru-RU" sz="1300" b="1" dirty="0">
                <a:solidFill>
                  <a:srgbClr val="00B050"/>
                </a:solidFill>
                <a:latin typeface="Candara" panose="020E0502030303020204" pitchFamily="34" charset="0"/>
              </a:rPr>
              <a:t> </a:t>
            </a:r>
            <a:r>
              <a:rPr lang="ru-RU" sz="1300" b="1" dirty="0" err="1" smtClean="0">
                <a:solidFill>
                  <a:srgbClr val="00B050"/>
                </a:solidFill>
                <a:latin typeface="Candara" panose="020E0502030303020204" pitchFamily="34" charset="0"/>
              </a:rPr>
              <a:t>оқуға</a:t>
            </a:r>
            <a:r>
              <a:rPr lang="ru-RU" sz="1300" b="1" dirty="0" smtClean="0">
                <a:solidFill>
                  <a:srgbClr val="00B050"/>
                </a:solidFill>
                <a:latin typeface="Candara" panose="020E0502030303020204" pitchFamily="34" charset="0"/>
              </a:rPr>
              <a:t> </a:t>
            </a:r>
            <a:r>
              <a:rPr lang="ru-RU" sz="1300" dirty="0">
                <a:latin typeface="Candara" panose="020E0502030303020204" pitchFamily="34" charset="0"/>
              </a:rPr>
              <a:t>- </a:t>
            </a:r>
            <a:r>
              <a:rPr lang="kk-KZ" sz="1300" dirty="0">
                <a:latin typeface="Candara" panose="020E0502030303020204" pitchFamily="34" charset="0"/>
              </a:rPr>
              <a:t>Ц</a:t>
            </a:r>
            <a:r>
              <a:rPr lang="ru-RU" sz="1300" dirty="0" err="1" smtClean="0">
                <a:latin typeface="Candara" panose="020E0502030303020204" pitchFamily="34" charset="0"/>
              </a:rPr>
              <a:t>веты</a:t>
            </a:r>
            <a:r>
              <a:rPr lang="ru-RU" sz="1300" dirty="0" smtClean="0">
                <a:latin typeface="Candara" panose="020E0502030303020204" pitchFamily="34" charset="0"/>
              </a:rPr>
              <a:t> </a:t>
            </a:r>
            <a:r>
              <a:rPr lang="ru-RU" sz="1300" dirty="0">
                <a:latin typeface="Candara" panose="020E0502030303020204" pitchFamily="34" charset="0"/>
              </a:rPr>
              <a:t>пиона на снегу, </a:t>
            </a:r>
            <a:r>
              <a:rPr lang="ru-RU" sz="1300" dirty="0" smtClean="0">
                <a:latin typeface="Candara" panose="020E0502030303020204" pitchFamily="34" charset="0"/>
              </a:rPr>
              <a:t>Сплетни </a:t>
            </a:r>
            <a:r>
              <a:rPr lang="ru-RU" sz="1300" dirty="0">
                <a:latin typeface="Candara" panose="020E0502030303020204" pitchFamily="34" charset="0"/>
              </a:rPr>
              <a:t>и K-POP, </a:t>
            </a:r>
            <a:r>
              <a:rPr lang="ru-RU" sz="1300" dirty="0" smtClean="0">
                <a:latin typeface="Candara" panose="020E0502030303020204" pitchFamily="34" charset="0"/>
              </a:rPr>
              <a:t>Пока </a:t>
            </a:r>
            <a:r>
              <a:rPr lang="ru-RU" sz="1300" dirty="0">
                <a:latin typeface="Candara" panose="020E0502030303020204" pitchFamily="34" charset="0"/>
              </a:rPr>
              <a:t>не погаснет последний фонарь, </a:t>
            </a:r>
            <a:r>
              <a:rPr lang="ru-RU" sz="1300" dirty="0" smtClean="0">
                <a:latin typeface="Candara" panose="020E0502030303020204" pitchFamily="34" charset="0"/>
              </a:rPr>
              <a:t>Единственный </a:t>
            </a:r>
            <a:r>
              <a:rPr lang="ru-RU" sz="1300" dirty="0">
                <a:latin typeface="Candara" panose="020E0502030303020204" pitchFamily="34" charset="0"/>
              </a:rPr>
              <a:t>конец злодейки – смерть, </a:t>
            </a:r>
            <a:r>
              <a:rPr lang="ru-RU" sz="1300" dirty="0" smtClean="0">
                <a:latin typeface="Candara" panose="020E0502030303020204" pitchFamily="34" charset="0"/>
              </a:rPr>
              <a:t>Начало </a:t>
            </a:r>
            <a:r>
              <a:rPr lang="ru-RU" sz="1300" dirty="0">
                <a:latin typeface="Candara" panose="020E0502030303020204" pitchFamily="34" charset="0"/>
              </a:rPr>
              <a:t>после </a:t>
            </a:r>
            <a:r>
              <a:rPr lang="ru-RU" sz="1300" dirty="0" smtClean="0">
                <a:latin typeface="Candara" panose="020E0502030303020204" pitchFamily="34" charset="0"/>
              </a:rPr>
              <a:t>конца</a:t>
            </a:r>
            <a:r>
              <a:rPr lang="ru-KZ" sz="1300" dirty="0" smtClean="0">
                <a:latin typeface="Candara" panose="020E0502030303020204" pitchFamily="34" charset="0"/>
              </a:rPr>
              <a:t>, </a:t>
            </a:r>
            <a:r>
              <a:rPr lang="kk-KZ" sz="1300" dirty="0" smtClean="0">
                <a:latin typeface="Candara" panose="020E0502030303020204" pitchFamily="34" charset="0"/>
              </a:rPr>
              <a:t>Х</a:t>
            </a:r>
            <a:r>
              <a:rPr lang="ru-KZ" sz="1300" dirty="0" smtClean="0">
                <a:latin typeface="Candara" panose="020E0502030303020204" pitchFamily="34" charset="0"/>
              </a:rPr>
              <a:t>аски и его учитель белый кот, </a:t>
            </a:r>
            <a:r>
              <a:rPr lang="kk-KZ" sz="1300" dirty="0" smtClean="0">
                <a:latin typeface="Candara" panose="020E0502030303020204" pitchFamily="34" charset="0"/>
              </a:rPr>
              <a:t>М</a:t>
            </a:r>
            <a:r>
              <a:rPr lang="ru-KZ" sz="1300" dirty="0" smtClean="0">
                <a:latin typeface="Candara" panose="020E0502030303020204" pitchFamily="34" charset="0"/>
              </a:rPr>
              <a:t>агистр дьявольского культа, </a:t>
            </a:r>
            <a:r>
              <a:rPr lang="kk-KZ" sz="1300" dirty="0" smtClean="0">
                <a:latin typeface="Candara" panose="020E0502030303020204" pitchFamily="34" charset="0"/>
              </a:rPr>
              <a:t>З</a:t>
            </a:r>
            <a:r>
              <a:rPr lang="ru-KZ" sz="1300" dirty="0" smtClean="0">
                <a:latin typeface="Candara" panose="020E0502030303020204" pitchFamily="34" charset="0"/>
              </a:rPr>
              <a:t>лодейский путь</a:t>
            </a:r>
            <a:r>
              <a:rPr lang="ru-RU" sz="1300" dirty="0" smtClean="0">
                <a:latin typeface="Candara" panose="020E0502030303020204" pitchFamily="34" charset="0"/>
              </a:rPr>
              <a:t> </a:t>
            </a:r>
            <a:r>
              <a:rPr lang="ru-RU" sz="1300" dirty="0" err="1">
                <a:latin typeface="Candara" panose="020E0502030303020204" pitchFamily="34" charset="0"/>
              </a:rPr>
              <a:t>және</a:t>
            </a:r>
            <a:r>
              <a:rPr lang="ru-RU" sz="1300" dirty="0">
                <a:latin typeface="Candara" panose="020E0502030303020204" pitchFamily="34" charset="0"/>
              </a:rPr>
              <a:t> т. б</a:t>
            </a:r>
            <a:r>
              <a:rPr lang="ru-RU" sz="1300" dirty="0" smtClean="0">
                <a:latin typeface="Candara" panose="020E0502030303020204" pitchFamily="34" charset="0"/>
              </a:rPr>
              <a:t>.</a:t>
            </a:r>
          </a:p>
          <a:p>
            <a:pPr algn="just"/>
            <a:endParaRPr lang="ru-RU" sz="1300" dirty="0">
              <a:latin typeface="Candara" panose="020E0502030303020204" pitchFamily="34" charset="0"/>
            </a:endParaRPr>
          </a:p>
          <a:p>
            <a:pPr algn="just"/>
            <a:r>
              <a:rPr lang="ru-RU" sz="1300" b="1" dirty="0" err="1">
                <a:solidFill>
                  <a:srgbClr val="00B050"/>
                </a:solidFill>
                <a:latin typeface="Candara" panose="020E0502030303020204" pitchFamily="34" charset="0"/>
              </a:rPr>
              <a:t>Қауіпті</a:t>
            </a:r>
            <a:r>
              <a:rPr lang="ru-RU" sz="1300" b="1" dirty="0">
                <a:solidFill>
                  <a:srgbClr val="00B050"/>
                </a:solidFill>
                <a:latin typeface="Candara" panose="020E0502030303020204" pitchFamily="34" charset="0"/>
              </a:rPr>
              <a:t> онлайн </a:t>
            </a:r>
            <a:r>
              <a:rPr lang="ru-RU" sz="1300" b="1" dirty="0" err="1">
                <a:solidFill>
                  <a:srgbClr val="00B050"/>
                </a:solidFill>
                <a:latin typeface="Candara" panose="020E0502030303020204" pitchFamily="34" charset="0"/>
              </a:rPr>
              <a:t>ойындарын</a:t>
            </a:r>
            <a:r>
              <a:rPr lang="ru-RU" sz="1300" b="1" dirty="0">
                <a:solidFill>
                  <a:srgbClr val="00B050"/>
                </a:solidFill>
                <a:latin typeface="Candara" panose="020E0502030303020204" pitchFamily="34" charset="0"/>
              </a:rPr>
              <a:t> </a:t>
            </a:r>
            <a:r>
              <a:rPr lang="ru-RU" sz="1300" b="1" dirty="0" err="1" smtClean="0">
                <a:solidFill>
                  <a:srgbClr val="00B050"/>
                </a:solidFill>
                <a:latin typeface="Candara" panose="020E0502030303020204" pitchFamily="34" charset="0"/>
              </a:rPr>
              <a:t>ойнауға</a:t>
            </a:r>
            <a:r>
              <a:rPr lang="ru-RU" sz="1300" b="1" dirty="0" smtClean="0">
                <a:solidFill>
                  <a:srgbClr val="00B050"/>
                </a:solidFill>
                <a:latin typeface="Candara" panose="020E0502030303020204" pitchFamily="34" charset="0"/>
              </a:rPr>
              <a:t> </a:t>
            </a:r>
            <a:r>
              <a:rPr lang="ru-RU" sz="1300" dirty="0">
                <a:latin typeface="Candara" panose="020E0502030303020204" pitchFamily="34" charset="0"/>
              </a:rPr>
              <a:t>- </a:t>
            </a:r>
            <a:r>
              <a:rPr lang="ru-RU" sz="1300" dirty="0" err="1">
                <a:latin typeface="Candara" panose="020E0502030303020204" pitchFamily="34" charset="0"/>
              </a:rPr>
              <a:t>Schoolboy</a:t>
            </a:r>
            <a:r>
              <a:rPr lang="ru-RU" sz="1300" dirty="0">
                <a:latin typeface="Candara" panose="020E0502030303020204" pitchFamily="34" charset="0"/>
              </a:rPr>
              <a:t> </a:t>
            </a:r>
            <a:r>
              <a:rPr lang="ru-RU" sz="1300" dirty="0" err="1">
                <a:latin typeface="Candara" panose="020E0502030303020204" pitchFamily="34" charset="0"/>
              </a:rPr>
              <a:t>runaway</a:t>
            </a:r>
            <a:r>
              <a:rPr lang="ru-RU" sz="1300" dirty="0">
                <a:latin typeface="Candara" panose="020E0502030303020204" pitchFamily="34" charset="0"/>
              </a:rPr>
              <a:t> – </a:t>
            </a:r>
            <a:r>
              <a:rPr lang="ru-RU" sz="1300" dirty="0" err="1" smtClean="0">
                <a:latin typeface="Candara" panose="020E0502030303020204" pitchFamily="34" charset="0"/>
              </a:rPr>
              <a:t>stealth</a:t>
            </a:r>
            <a:r>
              <a:rPr lang="ru-RU" sz="1300" dirty="0" smtClean="0">
                <a:latin typeface="Candara" panose="020E0502030303020204" pitchFamily="34" charset="0"/>
              </a:rPr>
              <a:t>, </a:t>
            </a:r>
            <a:r>
              <a:rPr lang="en-US" sz="1300" dirty="0" err="1" smtClean="0">
                <a:latin typeface="Candara" panose="020E0502030303020204" pitchFamily="34" charset="0"/>
              </a:rPr>
              <a:t>GachaLife</a:t>
            </a:r>
            <a:r>
              <a:rPr lang="ru-RU" sz="1300" dirty="0" smtClean="0">
                <a:latin typeface="Candara" panose="020E0502030303020204" pitchFamily="34" charset="0"/>
              </a:rPr>
              <a:t> </a:t>
            </a:r>
            <a:r>
              <a:rPr lang="ru-RU" sz="1300" dirty="0" err="1">
                <a:latin typeface="Candara" panose="020E0502030303020204" pitchFamily="34" charset="0"/>
              </a:rPr>
              <a:t>және</a:t>
            </a:r>
            <a:r>
              <a:rPr lang="ru-RU" sz="1300" dirty="0">
                <a:latin typeface="Candara" panose="020E0502030303020204" pitchFamily="34" charset="0"/>
              </a:rPr>
              <a:t> </a:t>
            </a:r>
            <a:r>
              <a:rPr lang="ru-RU" sz="1300" dirty="0" err="1">
                <a:latin typeface="Candara" panose="020E0502030303020204" pitchFamily="34" charset="0"/>
              </a:rPr>
              <a:t>т.б</a:t>
            </a:r>
            <a:r>
              <a:rPr lang="ru-RU" sz="1300" dirty="0">
                <a:latin typeface="Candara" panose="020E0502030303020204" pitchFamily="34" charset="0"/>
              </a:rPr>
              <a:t>.</a:t>
            </a:r>
          </a:p>
        </p:txBody>
      </p:sp>
      <p:sp>
        <p:nvSpPr>
          <p:cNvPr id="10" name="Овал 9"/>
          <p:cNvSpPr/>
          <p:nvPr/>
        </p:nvSpPr>
        <p:spPr>
          <a:xfrm>
            <a:off x="800183" y="2504299"/>
            <a:ext cx="183217" cy="183217"/>
          </a:xfrm>
          <a:prstGeom prst="ellipse">
            <a:avLst/>
          </a:prstGeom>
          <a:solidFill>
            <a:srgbClr val="00B050"/>
          </a:solidFill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800100" y="3331578"/>
            <a:ext cx="183217" cy="183217"/>
          </a:xfrm>
          <a:prstGeom prst="ellipse">
            <a:avLst/>
          </a:prstGeom>
          <a:solidFill>
            <a:srgbClr val="00B050"/>
          </a:solidFill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800017" y="4139401"/>
            <a:ext cx="183217" cy="183217"/>
          </a:xfrm>
          <a:prstGeom prst="ellipse">
            <a:avLst/>
          </a:prstGeom>
          <a:solidFill>
            <a:srgbClr val="00B050"/>
          </a:solidFill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единительная линия 21"/>
          <p:cNvCxnSpPr>
            <a:stCxn id="10" idx="4"/>
            <a:endCxn id="19" idx="0"/>
          </p:cNvCxnSpPr>
          <p:nvPr/>
        </p:nvCxnSpPr>
        <p:spPr>
          <a:xfrm flipH="1">
            <a:off x="891709" y="2687516"/>
            <a:ext cx="83" cy="644062"/>
          </a:xfrm>
          <a:prstGeom prst="line">
            <a:avLst/>
          </a:prstGeom>
          <a:ln w="28575">
            <a:solidFill>
              <a:srgbClr val="92D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>
            <a:stCxn id="19" idx="4"/>
            <a:endCxn id="20" idx="0"/>
          </p:cNvCxnSpPr>
          <p:nvPr/>
        </p:nvCxnSpPr>
        <p:spPr>
          <a:xfrm flipH="1">
            <a:off x="891626" y="3514795"/>
            <a:ext cx="83" cy="624606"/>
          </a:xfrm>
          <a:prstGeom prst="line">
            <a:avLst/>
          </a:prstGeom>
          <a:ln w="28575">
            <a:solidFill>
              <a:srgbClr val="92D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1649501" y="5934099"/>
            <a:ext cx="4824800" cy="678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  <a:latin typeface="Candara" panose="020E0502030303020204" pitchFamily="34" charset="0"/>
              </a:rPr>
              <a:t>БАЛАНЫҢ </a:t>
            </a:r>
            <a:r>
              <a:rPr lang="ru-RU" b="1" dirty="0" smtClean="0">
                <a:solidFill>
                  <a:srgbClr val="00B050"/>
                </a:solidFill>
                <a:latin typeface="Candara" panose="020E0502030303020204" pitchFamily="34" charset="0"/>
              </a:rPr>
              <a:t>ӘРЕКЕТІН </a:t>
            </a:r>
            <a:r>
              <a:rPr lang="ru-RU" b="1" dirty="0">
                <a:solidFill>
                  <a:srgbClr val="00B050"/>
                </a:solidFill>
                <a:latin typeface="Candara" panose="020E0502030303020204" pitchFamily="34" charset="0"/>
              </a:rPr>
              <a:t>ҚАЛАЙ БАСҚАРУҒА БОЛАДЫ?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66439" y="5661587"/>
            <a:ext cx="1042272" cy="1107996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lvl="0" algn="ctr"/>
            <a:r>
              <a:rPr lang="kk-KZ" sz="6600" b="1" dirty="0">
                <a:solidFill>
                  <a:srgbClr val="92D050"/>
                </a:solidFill>
                <a:latin typeface="Candara" panose="020E0502030303020204" pitchFamily="34" charset="0"/>
              </a:rPr>
              <a:t>02</a:t>
            </a:r>
            <a:endParaRPr lang="ru-RU" sz="2400" b="1" dirty="0">
              <a:solidFill>
                <a:srgbClr val="92D050"/>
              </a:solidFill>
              <a:latin typeface="Candara" panose="020E0502030303020204" pitchFamily="34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804358" y="4915390"/>
            <a:ext cx="183217" cy="183217"/>
          </a:xfrm>
          <a:prstGeom prst="ellipse">
            <a:avLst/>
          </a:prstGeom>
          <a:solidFill>
            <a:srgbClr val="00B050"/>
          </a:solidFill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единительная линия 25"/>
          <p:cNvCxnSpPr>
            <a:stCxn id="20" idx="4"/>
            <a:endCxn id="24" idx="0"/>
          </p:cNvCxnSpPr>
          <p:nvPr/>
        </p:nvCxnSpPr>
        <p:spPr>
          <a:xfrm>
            <a:off x="891626" y="4322618"/>
            <a:ext cx="4341" cy="592772"/>
          </a:xfrm>
          <a:prstGeom prst="line">
            <a:avLst/>
          </a:prstGeom>
          <a:ln w="28575">
            <a:solidFill>
              <a:srgbClr val="92D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1176529" y="6907429"/>
            <a:ext cx="3719561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300" b="1" dirty="0" err="1">
                <a:solidFill>
                  <a:srgbClr val="00B050"/>
                </a:solidFill>
                <a:latin typeface="Candara" panose="020E0502030303020204" pitchFamily="34" charset="0"/>
              </a:rPr>
              <a:t>Ата-ана</a:t>
            </a:r>
            <a:r>
              <a:rPr lang="ru-RU" sz="1300" b="1" dirty="0">
                <a:solidFill>
                  <a:srgbClr val="00B050"/>
                </a:solidFill>
                <a:latin typeface="Candara" panose="020E0502030303020204" pitchFamily="34" charset="0"/>
              </a:rPr>
              <a:t> </a:t>
            </a:r>
            <a:r>
              <a:rPr lang="ru-RU" sz="1300" b="1" dirty="0" err="1">
                <a:solidFill>
                  <a:srgbClr val="00B050"/>
                </a:solidFill>
                <a:latin typeface="Candara" panose="020E0502030303020204" pitchFamily="34" charset="0"/>
              </a:rPr>
              <a:t>бақылауының</a:t>
            </a:r>
            <a:r>
              <a:rPr lang="ru-RU" sz="1300" b="1" dirty="0">
                <a:solidFill>
                  <a:srgbClr val="00B050"/>
                </a:solidFill>
                <a:latin typeface="Candara" panose="020E0502030303020204" pitchFamily="34" charset="0"/>
              </a:rPr>
              <a:t> </a:t>
            </a:r>
            <a:r>
              <a:rPr lang="ru-RU" sz="1300" b="1" dirty="0" err="1">
                <a:solidFill>
                  <a:srgbClr val="00B050"/>
                </a:solidFill>
                <a:latin typeface="Candara" panose="020E0502030303020204" pitchFamily="34" charset="0"/>
              </a:rPr>
              <a:t>параметрлерін</a:t>
            </a:r>
            <a:r>
              <a:rPr lang="ru-RU" sz="1300" b="1" dirty="0">
                <a:solidFill>
                  <a:srgbClr val="00B050"/>
                </a:solidFill>
                <a:latin typeface="Candara" panose="020E0502030303020204" pitchFamily="34" charset="0"/>
              </a:rPr>
              <a:t> </a:t>
            </a:r>
            <a:r>
              <a:rPr lang="ru-RU" sz="1300" b="1" dirty="0" err="1">
                <a:solidFill>
                  <a:srgbClr val="00B050"/>
                </a:solidFill>
                <a:latin typeface="Candara" panose="020E0502030303020204" pitchFamily="34" charset="0"/>
              </a:rPr>
              <a:t>пайдаланыңыз</a:t>
            </a:r>
            <a:r>
              <a:rPr lang="ru-RU" sz="1300" b="1" dirty="0">
                <a:solidFill>
                  <a:srgbClr val="00B050"/>
                </a:solidFill>
                <a:latin typeface="Candara" panose="020E0502030303020204" pitchFamily="34" charset="0"/>
              </a:rPr>
              <a:t>. </a:t>
            </a:r>
            <a:r>
              <a:rPr lang="ru-RU" sz="1300" dirty="0" err="1">
                <a:latin typeface="Candara" panose="020E0502030303020204" pitchFamily="34" charset="0"/>
              </a:rPr>
              <a:t>Мысалы</a:t>
            </a:r>
            <a:r>
              <a:rPr lang="ru-RU" sz="1300" dirty="0">
                <a:latin typeface="Candara" panose="020E0502030303020204" pitchFamily="34" charset="0"/>
              </a:rPr>
              <a:t>, </a:t>
            </a:r>
            <a:r>
              <a:rPr lang="ru-RU" sz="1300" dirty="0" err="1">
                <a:latin typeface="Candara" panose="020E0502030303020204" pitchFamily="34" charset="0"/>
              </a:rPr>
              <a:t>Family</a:t>
            </a:r>
            <a:r>
              <a:rPr lang="ru-RU" sz="1300" dirty="0">
                <a:latin typeface="Candara" panose="020E0502030303020204" pitchFamily="34" charset="0"/>
              </a:rPr>
              <a:t> </a:t>
            </a:r>
            <a:r>
              <a:rPr lang="ru-RU" sz="1300" dirty="0" err="1">
                <a:latin typeface="Candara" panose="020E0502030303020204" pitchFamily="34" charset="0"/>
              </a:rPr>
              <a:t>Link</a:t>
            </a:r>
            <a:r>
              <a:rPr lang="ru-RU" sz="1300" dirty="0">
                <a:latin typeface="Candara" panose="020E0502030303020204" pitchFamily="34" charset="0"/>
              </a:rPr>
              <a:t> (</a:t>
            </a:r>
            <a:r>
              <a:rPr lang="ru-RU" sz="1300" dirty="0" err="1">
                <a:latin typeface="Candara" panose="020E0502030303020204" pitchFamily="34" charset="0"/>
              </a:rPr>
              <a:t>Android</a:t>
            </a:r>
            <a:r>
              <a:rPr lang="ru-RU" sz="1300" dirty="0">
                <a:latin typeface="Candara" panose="020E0502030303020204" pitchFamily="34" charset="0"/>
              </a:rPr>
              <a:t>), </a:t>
            </a:r>
            <a:r>
              <a:rPr lang="ru-RU" sz="1300" dirty="0" err="1">
                <a:latin typeface="Candara" panose="020E0502030303020204" pitchFamily="34" charset="0"/>
              </a:rPr>
              <a:t>Screen</a:t>
            </a:r>
            <a:r>
              <a:rPr lang="ru-RU" sz="1300" dirty="0">
                <a:latin typeface="Candara" panose="020E0502030303020204" pitchFamily="34" charset="0"/>
              </a:rPr>
              <a:t> </a:t>
            </a:r>
            <a:r>
              <a:rPr lang="ru-RU" sz="1300" dirty="0" err="1">
                <a:latin typeface="Candara" panose="020E0502030303020204" pitchFamily="34" charset="0"/>
              </a:rPr>
              <a:t>Time</a:t>
            </a:r>
            <a:r>
              <a:rPr lang="ru-RU" sz="1300" dirty="0">
                <a:latin typeface="Candara" panose="020E0502030303020204" pitchFamily="34" charset="0"/>
              </a:rPr>
              <a:t> (</a:t>
            </a:r>
            <a:r>
              <a:rPr lang="ru-RU" sz="1300" dirty="0" err="1">
                <a:latin typeface="Candara" panose="020E0502030303020204" pitchFamily="34" charset="0"/>
              </a:rPr>
              <a:t>iOS</a:t>
            </a:r>
            <a:r>
              <a:rPr lang="ru-RU" sz="1300" dirty="0">
                <a:latin typeface="Candara" panose="020E0502030303020204" pitchFamily="34" charset="0"/>
              </a:rPr>
              <a:t>)</a:t>
            </a:r>
          </a:p>
          <a:p>
            <a:pPr algn="just"/>
            <a:endParaRPr lang="ru-RU" sz="1300" dirty="0">
              <a:latin typeface="Candara" panose="020E0502030303020204" pitchFamily="34" charset="0"/>
            </a:endParaRPr>
          </a:p>
          <a:p>
            <a:pPr algn="just"/>
            <a:r>
              <a:rPr lang="ru-RU" sz="1300" b="1" dirty="0" err="1">
                <a:solidFill>
                  <a:srgbClr val="00B050"/>
                </a:solidFill>
                <a:latin typeface="Candara" panose="020E0502030303020204" pitchFamily="34" charset="0"/>
              </a:rPr>
              <a:t>Баланың</a:t>
            </a:r>
            <a:r>
              <a:rPr lang="ru-RU" sz="1300" b="1" dirty="0">
                <a:solidFill>
                  <a:srgbClr val="00B050"/>
                </a:solidFill>
                <a:latin typeface="Candara" panose="020E0502030303020204" pitchFamily="34" charset="0"/>
              </a:rPr>
              <a:t> </a:t>
            </a:r>
            <a:r>
              <a:rPr lang="ru-RU" sz="1300" b="1" dirty="0" err="1">
                <a:solidFill>
                  <a:srgbClr val="00B050"/>
                </a:solidFill>
                <a:latin typeface="Candara" panose="020E0502030303020204" pitchFamily="34" charset="0"/>
              </a:rPr>
              <a:t>әлеуметтік</a:t>
            </a:r>
            <a:r>
              <a:rPr lang="ru-RU" sz="1300" b="1" dirty="0">
                <a:solidFill>
                  <a:srgbClr val="00B050"/>
                </a:solidFill>
                <a:latin typeface="Candara" panose="020E0502030303020204" pitchFamily="34" charset="0"/>
              </a:rPr>
              <a:t> </a:t>
            </a:r>
            <a:r>
              <a:rPr lang="ru-RU" sz="1300" b="1" dirty="0" err="1">
                <a:solidFill>
                  <a:srgbClr val="00B050"/>
                </a:solidFill>
                <a:latin typeface="Candara" panose="020E0502030303020204" pitchFamily="34" charset="0"/>
              </a:rPr>
              <a:t>желілердегі</a:t>
            </a:r>
            <a:r>
              <a:rPr lang="ru-RU" sz="1300" b="1" dirty="0">
                <a:solidFill>
                  <a:srgbClr val="00B050"/>
                </a:solidFill>
                <a:latin typeface="Candara" panose="020E0502030303020204" pitchFamily="34" charset="0"/>
              </a:rPr>
              <a:t> </a:t>
            </a:r>
            <a:r>
              <a:rPr lang="ru-RU" sz="1300" b="1" dirty="0" err="1">
                <a:solidFill>
                  <a:srgbClr val="00B050"/>
                </a:solidFill>
                <a:latin typeface="Candara" panose="020E0502030303020204" pitchFamily="34" charset="0"/>
              </a:rPr>
              <a:t>достары</a:t>
            </a:r>
            <a:r>
              <a:rPr lang="ru-RU" sz="1300" b="1" dirty="0">
                <a:solidFill>
                  <a:srgbClr val="00B050"/>
                </a:solidFill>
                <a:latin typeface="Candara" panose="020E0502030303020204" pitchFamily="34" charset="0"/>
              </a:rPr>
              <a:t> мен </a:t>
            </a:r>
            <a:r>
              <a:rPr lang="ru-RU" sz="1300" b="1" dirty="0" err="1">
                <a:solidFill>
                  <a:srgbClr val="00B050"/>
                </a:solidFill>
                <a:latin typeface="Candara" panose="020E0502030303020204" pitchFamily="34" charset="0"/>
              </a:rPr>
              <a:t>жазылымдарының</a:t>
            </a:r>
            <a:r>
              <a:rPr lang="ru-RU" sz="1300" b="1" dirty="0">
                <a:solidFill>
                  <a:srgbClr val="00B050"/>
                </a:solidFill>
                <a:latin typeface="Candara" panose="020E0502030303020204" pitchFamily="34" charset="0"/>
              </a:rPr>
              <a:t> </a:t>
            </a:r>
            <a:r>
              <a:rPr lang="ru-RU" sz="1300" b="1" dirty="0" err="1">
                <a:solidFill>
                  <a:srgbClr val="00B050"/>
                </a:solidFill>
                <a:latin typeface="Candara" panose="020E0502030303020204" pitchFamily="34" charset="0"/>
              </a:rPr>
              <a:t>тізімін</a:t>
            </a:r>
            <a:r>
              <a:rPr lang="ru-RU" sz="1300" b="1" dirty="0">
                <a:solidFill>
                  <a:srgbClr val="00B050"/>
                </a:solidFill>
                <a:latin typeface="Candara" panose="020E0502030303020204" pitchFamily="34" charset="0"/>
              </a:rPr>
              <a:t> </a:t>
            </a:r>
            <a:r>
              <a:rPr lang="ru-RU" sz="1300" b="1" dirty="0" err="1">
                <a:solidFill>
                  <a:srgbClr val="00B050"/>
                </a:solidFill>
                <a:latin typeface="Candara" panose="020E0502030303020204" pitchFamily="34" charset="0"/>
              </a:rPr>
              <a:t>бақылаңыз</a:t>
            </a:r>
            <a:r>
              <a:rPr lang="ru-RU" sz="1300" b="1" dirty="0">
                <a:solidFill>
                  <a:srgbClr val="00B050"/>
                </a:solidFill>
                <a:latin typeface="Candara" panose="020E0502030303020204" pitchFamily="34" charset="0"/>
              </a:rPr>
              <a:t>.</a:t>
            </a:r>
          </a:p>
          <a:p>
            <a:pPr algn="just"/>
            <a:endParaRPr lang="ru-RU" sz="1300" dirty="0">
              <a:latin typeface="Candara" panose="020E0502030303020204" pitchFamily="34" charset="0"/>
            </a:endParaRPr>
          </a:p>
          <a:p>
            <a:pPr algn="just"/>
            <a:r>
              <a:rPr lang="ru-RU" sz="1300" b="1" dirty="0" err="1">
                <a:solidFill>
                  <a:srgbClr val="00B050"/>
                </a:solidFill>
                <a:latin typeface="Candara" panose="020E0502030303020204" pitchFamily="34" charset="0"/>
              </a:rPr>
              <a:t>Мыналарға</a:t>
            </a:r>
            <a:r>
              <a:rPr lang="ru-RU" sz="1300" b="1" dirty="0">
                <a:solidFill>
                  <a:srgbClr val="00B050"/>
                </a:solidFill>
                <a:latin typeface="Candara" panose="020E0502030303020204" pitchFamily="34" charset="0"/>
              </a:rPr>
              <a:t> </a:t>
            </a:r>
            <a:r>
              <a:rPr lang="ru-RU" sz="1300" b="1" dirty="0" err="1">
                <a:solidFill>
                  <a:srgbClr val="00B050"/>
                </a:solidFill>
                <a:latin typeface="Candara" panose="020E0502030303020204" pitchFamily="34" charset="0"/>
              </a:rPr>
              <a:t>көңіл</a:t>
            </a:r>
            <a:r>
              <a:rPr lang="ru-RU" sz="1300" b="1" dirty="0">
                <a:solidFill>
                  <a:srgbClr val="00B050"/>
                </a:solidFill>
                <a:latin typeface="Candara" panose="020E0502030303020204" pitchFamily="34" charset="0"/>
              </a:rPr>
              <a:t> </a:t>
            </a:r>
            <a:r>
              <a:rPr lang="ru-RU" sz="1300" b="1" dirty="0" err="1">
                <a:solidFill>
                  <a:srgbClr val="00B050"/>
                </a:solidFill>
                <a:latin typeface="Candara" panose="020E0502030303020204" pitchFamily="34" charset="0"/>
              </a:rPr>
              <a:t>бөліңіз</a:t>
            </a:r>
            <a:r>
              <a:rPr lang="ru-RU" sz="1300" b="1" dirty="0">
                <a:solidFill>
                  <a:srgbClr val="00B050"/>
                </a:solidFill>
                <a:latin typeface="Candara" panose="020E0502030303020204" pitchFamily="34" charset="0"/>
              </a:rPr>
              <a:t> </a:t>
            </a:r>
            <a:r>
              <a:rPr lang="ru-RU" sz="1300" dirty="0">
                <a:latin typeface="Candara" panose="020E0502030303020204" pitchFamily="34" charset="0"/>
              </a:rPr>
              <a:t>- </a:t>
            </a:r>
            <a:r>
              <a:rPr lang="ru-RU" sz="1300" dirty="0" err="1">
                <a:latin typeface="Candara" panose="020E0502030303020204" pitchFamily="34" charset="0"/>
              </a:rPr>
              <a:t>анонимді</a:t>
            </a:r>
            <a:r>
              <a:rPr lang="ru-RU" sz="1300" dirty="0">
                <a:latin typeface="Candara" panose="020E0502030303020204" pitchFamily="34" charset="0"/>
              </a:rPr>
              <a:t> профиль </a:t>
            </a:r>
            <a:r>
              <a:rPr lang="ru-RU" sz="1300" dirty="0" err="1">
                <a:latin typeface="Candara" panose="020E0502030303020204" pitchFamily="34" charset="0"/>
              </a:rPr>
              <a:t>немесе</a:t>
            </a:r>
            <a:r>
              <a:rPr lang="ru-RU" sz="1300" dirty="0">
                <a:latin typeface="Candara" panose="020E0502030303020204" pitchFamily="34" charset="0"/>
              </a:rPr>
              <a:t> </a:t>
            </a:r>
            <a:r>
              <a:rPr lang="ru-RU" sz="1300" dirty="0" err="1">
                <a:latin typeface="Candara" panose="020E0502030303020204" pitchFamily="34" charset="0"/>
              </a:rPr>
              <a:t>сатанистік</a:t>
            </a:r>
            <a:r>
              <a:rPr lang="ru-RU" sz="1300" dirty="0">
                <a:latin typeface="Candara" panose="020E0502030303020204" pitchFamily="34" charset="0"/>
              </a:rPr>
              <a:t> </a:t>
            </a:r>
            <a:r>
              <a:rPr lang="ru-RU" sz="1300" dirty="0" err="1">
                <a:latin typeface="Candara" panose="020E0502030303020204" pitchFamily="34" charset="0"/>
              </a:rPr>
              <a:t>таңбалары</a:t>
            </a:r>
            <a:r>
              <a:rPr lang="ru-RU" sz="1300" dirty="0">
                <a:latin typeface="Candara" panose="020E0502030303020204" pitchFamily="34" charset="0"/>
              </a:rPr>
              <a:t>, </a:t>
            </a:r>
            <a:r>
              <a:rPr lang="ru-RU" sz="1300" dirty="0" err="1">
                <a:latin typeface="Candara" panose="020E0502030303020204" pitchFamily="34" charset="0"/>
              </a:rPr>
              <a:t>белгілері</a:t>
            </a:r>
            <a:r>
              <a:rPr lang="ru-RU" sz="1300" dirty="0">
                <a:latin typeface="Candara" panose="020E0502030303020204" pitchFamily="34" charset="0"/>
              </a:rPr>
              <a:t>, </a:t>
            </a:r>
            <a:r>
              <a:rPr lang="ru-RU" sz="1300" dirty="0" err="1">
                <a:latin typeface="Candara" panose="020E0502030303020204" pitchFamily="34" charset="0"/>
              </a:rPr>
              <a:t>иероглифтері</a:t>
            </a:r>
            <a:r>
              <a:rPr lang="ru-RU" sz="1300" dirty="0">
                <a:latin typeface="Candara" panose="020E0502030303020204" pitchFamily="34" charset="0"/>
              </a:rPr>
              <a:t>, еврей, араб </a:t>
            </a:r>
            <a:r>
              <a:rPr lang="ru-RU" sz="1300" dirty="0" err="1">
                <a:latin typeface="Candara" panose="020E0502030303020204" pitchFamily="34" charset="0"/>
              </a:rPr>
              <a:t>қарағашы</a:t>
            </a:r>
            <a:r>
              <a:rPr lang="ru-RU" sz="1300" dirty="0">
                <a:latin typeface="Candara" panose="020E0502030303020204" pitchFamily="34" charset="0"/>
              </a:rPr>
              <a:t>, санскрит </a:t>
            </a:r>
            <a:r>
              <a:rPr lang="ru-RU" sz="1300" dirty="0" err="1">
                <a:latin typeface="Candara" panose="020E0502030303020204" pitchFamily="34" charset="0"/>
              </a:rPr>
              <a:t>қаріптері</a:t>
            </a:r>
            <a:r>
              <a:rPr lang="ru-RU" sz="1300" dirty="0">
                <a:latin typeface="Candara" panose="020E0502030303020204" pitchFamily="34" charset="0"/>
              </a:rPr>
              <a:t>, аниме </a:t>
            </a:r>
            <a:r>
              <a:rPr lang="ru-RU" sz="1300" dirty="0" err="1">
                <a:latin typeface="Candara" panose="020E0502030303020204" pitchFamily="34" charset="0"/>
              </a:rPr>
              <a:t>суреттері</a:t>
            </a:r>
            <a:r>
              <a:rPr lang="ru-RU" sz="1300" dirty="0">
                <a:latin typeface="Candara" panose="020E0502030303020204" pitchFamily="34" charset="0"/>
              </a:rPr>
              <a:t> </a:t>
            </a:r>
            <a:r>
              <a:rPr lang="ru-RU" sz="1300" dirty="0" err="1">
                <a:latin typeface="Candara" panose="020E0502030303020204" pitchFamily="34" charset="0"/>
              </a:rPr>
              <a:t>және</a:t>
            </a:r>
            <a:r>
              <a:rPr lang="ru-RU" sz="1300" dirty="0">
                <a:latin typeface="Candara" panose="020E0502030303020204" pitchFamily="34" charset="0"/>
              </a:rPr>
              <a:t> </a:t>
            </a:r>
            <a:r>
              <a:rPr lang="ru-RU" sz="1300" dirty="0" err="1">
                <a:latin typeface="Candara" panose="020E0502030303020204" pitchFamily="34" charset="0"/>
              </a:rPr>
              <a:t>т.б</a:t>
            </a:r>
            <a:r>
              <a:rPr lang="ru-RU" sz="1300" dirty="0">
                <a:latin typeface="Candara" panose="020E0502030303020204" pitchFamily="34" charset="0"/>
              </a:rPr>
              <a:t>. бар </a:t>
            </a:r>
            <a:r>
              <a:rPr lang="ru-RU" sz="1300" dirty="0" err="1">
                <a:latin typeface="Candara" panose="020E0502030303020204" pitchFamily="34" charset="0"/>
              </a:rPr>
              <a:t>профильдер</a:t>
            </a:r>
            <a:r>
              <a:rPr lang="ru-RU" sz="1300" dirty="0">
                <a:latin typeface="Candara" panose="020E0502030303020204" pitchFamily="34" charset="0"/>
              </a:rPr>
              <a:t>.</a:t>
            </a:r>
          </a:p>
        </p:txBody>
      </p:sp>
      <p:sp>
        <p:nvSpPr>
          <p:cNvPr id="40" name="Овал 39"/>
          <p:cNvSpPr/>
          <p:nvPr/>
        </p:nvSpPr>
        <p:spPr>
          <a:xfrm>
            <a:off x="796757" y="7184230"/>
            <a:ext cx="183217" cy="183217"/>
          </a:xfrm>
          <a:prstGeom prst="ellipse">
            <a:avLst/>
          </a:prstGeom>
          <a:solidFill>
            <a:srgbClr val="00B050"/>
          </a:solidFill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796674" y="7849487"/>
            <a:ext cx="183217" cy="183217"/>
          </a:xfrm>
          <a:prstGeom prst="ellipse">
            <a:avLst/>
          </a:prstGeom>
          <a:solidFill>
            <a:srgbClr val="00B050"/>
          </a:solidFill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2" name="Прямая соединительная линия 41"/>
          <p:cNvCxnSpPr>
            <a:stCxn id="40" idx="4"/>
            <a:endCxn id="41" idx="0"/>
          </p:cNvCxnSpPr>
          <p:nvPr/>
        </p:nvCxnSpPr>
        <p:spPr>
          <a:xfrm flipH="1">
            <a:off x="888283" y="7367447"/>
            <a:ext cx="83" cy="482040"/>
          </a:xfrm>
          <a:prstGeom prst="line">
            <a:avLst/>
          </a:prstGeom>
          <a:ln w="28575">
            <a:solidFill>
              <a:srgbClr val="92D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Овал 42"/>
          <p:cNvSpPr/>
          <p:nvPr/>
        </p:nvSpPr>
        <p:spPr>
          <a:xfrm>
            <a:off x="796673" y="8602069"/>
            <a:ext cx="183217" cy="183217"/>
          </a:xfrm>
          <a:prstGeom prst="ellipse">
            <a:avLst/>
          </a:prstGeom>
          <a:solidFill>
            <a:srgbClr val="00B050"/>
          </a:solidFill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4" name="Прямая соединительная линия 43"/>
          <p:cNvCxnSpPr>
            <a:stCxn id="41" idx="4"/>
            <a:endCxn id="43" idx="0"/>
          </p:cNvCxnSpPr>
          <p:nvPr/>
        </p:nvCxnSpPr>
        <p:spPr>
          <a:xfrm flipH="1">
            <a:off x="888282" y="8032704"/>
            <a:ext cx="1" cy="569365"/>
          </a:xfrm>
          <a:prstGeom prst="line">
            <a:avLst/>
          </a:prstGeom>
          <a:ln w="28575">
            <a:solidFill>
              <a:srgbClr val="92D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8984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6858001" cy="9906000"/>
          </a:xfrm>
          <a:prstGeom prst="rect">
            <a:avLst/>
          </a:prstGeom>
        </p:spPr>
      </p:pic>
      <p:sp>
        <p:nvSpPr>
          <p:cNvPr id="94" name="Прямоугольник 93"/>
          <p:cNvSpPr/>
          <p:nvPr/>
        </p:nvSpPr>
        <p:spPr>
          <a:xfrm>
            <a:off x="493487" y="7716388"/>
            <a:ext cx="6030236" cy="1792199"/>
          </a:xfrm>
          <a:prstGeom prst="rect">
            <a:avLst/>
          </a:prstGeom>
          <a:noFill/>
          <a:ln w="12700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656608" y="414180"/>
            <a:ext cx="4817692" cy="67864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  <a:latin typeface="Candara" panose="020E0502030303020204" pitchFamily="34" charset="0"/>
              </a:rPr>
              <a:t>БАЛАНЫҢ ҚАНДАЙ </a:t>
            </a:r>
            <a:r>
              <a:rPr lang="ru-RU" b="1" dirty="0" smtClean="0">
                <a:solidFill>
                  <a:srgbClr val="00B050"/>
                </a:solidFill>
                <a:latin typeface="Candara" panose="020E0502030303020204" pitchFamily="34" charset="0"/>
              </a:rPr>
              <a:t>МІНЕЗ-ҚҰЛҚЫНА </a:t>
            </a:r>
            <a:r>
              <a:rPr lang="ru-RU" b="1" dirty="0">
                <a:solidFill>
                  <a:srgbClr val="00B050"/>
                </a:solidFill>
                <a:latin typeface="Candara" panose="020E0502030303020204" pitchFamily="34" charset="0"/>
              </a:rPr>
              <a:t>НАЗАР АУДАРУ КЕРЕК?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76752" y="129582"/>
            <a:ext cx="1035860" cy="1107996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lvl="0" algn="ctr"/>
            <a:r>
              <a:rPr lang="kk-KZ" sz="6600" b="1" dirty="0">
                <a:solidFill>
                  <a:srgbClr val="92D050"/>
                </a:solidFill>
                <a:latin typeface="Candara" panose="020E0502030303020204" pitchFamily="34" charset="0"/>
              </a:rPr>
              <a:t>03</a:t>
            </a:r>
            <a:endParaRPr lang="ru-RU" sz="2400" b="1" dirty="0">
              <a:solidFill>
                <a:srgbClr val="92D050"/>
              </a:solidFill>
              <a:latin typeface="Candara" panose="020E0502030303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30077" y="1806771"/>
            <a:ext cx="2025650" cy="892552"/>
          </a:xfrm>
          <a:prstGeom prst="rect">
            <a:avLst/>
          </a:prstGeom>
          <a:ln w="12700">
            <a:solidFill>
              <a:srgbClr val="92D050"/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ru-RU" sz="1300" dirty="0">
                <a:latin typeface="Candara" panose="020E0502030303020204" pitchFamily="34" charset="0"/>
              </a:rPr>
              <a:t>Бала </a:t>
            </a:r>
            <a:r>
              <a:rPr lang="ru-RU" sz="1300" dirty="0" err="1">
                <a:latin typeface="Candara" panose="020E0502030303020204" pitchFamily="34" charset="0"/>
              </a:rPr>
              <a:t>ерте</a:t>
            </a:r>
            <a:r>
              <a:rPr lang="ru-RU" sz="1300" dirty="0">
                <a:latin typeface="Candara" panose="020E0502030303020204" pitchFamily="34" charset="0"/>
              </a:rPr>
              <a:t> </a:t>
            </a:r>
            <a:r>
              <a:rPr lang="ru-RU" sz="1300" dirty="0" err="1">
                <a:latin typeface="Candara" panose="020E0502030303020204" pitchFamily="34" charset="0"/>
              </a:rPr>
              <a:t>ұйықтаса</a:t>
            </a:r>
            <a:r>
              <a:rPr lang="ru-RU" sz="1300" dirty="0">
                <a:latin typeface="Candara" panose="020E0502030303020204" pitchFamily="34" charset="0"/>
              </a:rPr>
              <a:t> да, </a:t>
            </a:r>
            <a:r>
              <a:rPr lang="ru-RU" sz="1300" dirty="0" err="1">
                <a:latin typeface="Candara" panose="020E0502030303020204" pitchFamily="34" charset="0"/>
              </a:rPr>
              <a:t>түн</a:t>
            </a:r>
            <a:r>
              <a:rPr lang="ru-RU" sz="1300" dirty="0">
                <a:latin typeface="Candara" panose="020E0502030303020204" pitchFamily="34" charset="0"/>
              </a:rPr>
              <a:t> </a:t>
            </a:r>
            <a:r>
              <a:rPr lang="ru-RU" sz="1300" dirty="0" err="1">
                <a:latin typeface="Candara" panose="020E0502030303020204" pitchFamily="34" charset="0"/>
              </a:rPr>
              <a:t>ортасында</a:t>
            </a:r>
            <a:r>
              <a:rPr lang="ru-RU" sz="1300" dirty="0">
                <a:latin typeface="Candara" panose="020E0502030303020204" pitchFamily="34" charset="0"/>
              </a:rPr>
              <a:t> </a:t>
            </a:r>
            <a:r>
              <a:rPr lang="ru-RU" sz="1300" dirty="0" err="1">
                <a:latin typeface="Candara" panose="020E0502030303020204" pitchFamily="34" charset="0"/>
              </a:rPr>
              <a:t>жиі</a:t>
            </a:r>
            <a:r>
              <a:rPr lang="ru-RU" sz="1300" dirty="0">
                <a:latin typeface="Candara" panose="020E0502030303020204" pitchFamily="34" charset="0"/>
              </a:rPr>
              <a:t> </a:t>
            </a:r>
            <a:r>
              <a:rPr lang="ru-RU" sz="1300" dirty="0" err="1">
                <a:latin typeface="Candara" panose="020E0502030303020204" pitchFamily="34" charset="0"/>
              </a:rPr>
              <a:t>оянса</a:t>
            </a:r>
            <a:r>
              <a:rPr lang="ru-RU" sz="1300" dirty="0">
                <a:latin typeface="Candara" panose="020E0502030303020204" pitchFamily="34" charset="0"/>
              </a:rPr>
              <a:t> да </a:t>
            </a:r>
            <a:r>
              <a:rPr lang="ru-RU" sz="1300" dirty="0" err="1">
                <a:latin typeface="Candara" panose="020E0502030303020204" pitchFamily="34" charset="0"/>
              </a:rPr>
              <a:t>жеткілікті</a:t>
            </a:r>
            <a:r>
              <a:rPr lang="ru-RU" sz="1300" dirty="0">
                <a:latin typeface="Candara" panose="020E0502030303020204" pitchFamily="34" charset="0"/>
              </a:rPr>
              <a:t> </a:t>
            </a:r>
            <a:r>
              <a:rPr lang="ru-RU" sz="1300" dirty="0" err="1" smtClean="0">
                <a:latin typeface="Candara" panose="020E0502030303020204" pitchFamily="34" charset="0"/>
              </a:rPr>
              <a:t>ұйықтамайды</a:t>
            </a:r>
            <a:endParaRPr lang="ru-RU" sz="1300" dirty="0">
              <a:latin typeface="Candara" panose="020E0502030303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510261" y="1806771"/>
            <a:ext cx="1694585" cy="1092607"/>
          </a:xfrm>
          <a:prstGeom prst="rect">
            <a:avLst/>
          </a:prstGeom>
          <a:ln w="12700">
            <a:solidFill>
              <a:srgbClr val="92D050"/>
            </a:solidFill>
            <a:prstDash val="sysDash"/>
          </a:ln>
        </p:spPr>
        <p:txBody>
          <a:bodyPr wrap="square">
            <a:spAutoFit/>
          </a:bodyPr>
          <a:lstStyle/>
          <a:p>
            <a:pPr lvl="0" algn="ctr"/>
            <a:r>
              <a:rPr lang="ru-RU" sz="1300" dirty="0" err="1">
                <a:solidFill>
                  <a:prstClr val="black"/>
                </a:solidFill>
                <a:latin typeface="Candara" panose="020E0502030303020204" pitchFamily="34" charset="0"/>
              </a:rPr>
              <a:t>Түсіндірусіз</a:t>
            </a:r>
            <a:r>
              <a:rPr lang="ru-RU" sz="1300" dirty="0">
                <a:solidFill>
                  <a:prstClr val="black"/>
                </a:solidFill>
                <a:latin typeface="Candara" panose="020E0502030303020204" pitchFamily="34" charset="0"/>
              </a:rPr>
              <a:t> </a:t>
            </a:r>
            <a:r>
              <a:rPr lang="ru-RU" sz="1300" dirty="0" err="1">
                <a:solidFill>
                  <a:prstClr val="black"/>
                </a:solidFill>
                <a:latin typeface="Candara" panose="020E0502030303020204" pitchFamily="34" charset="0"/>
              </a:rPr>
              <a:t>денеде</a:t>
            </a:r>
            <a:r>
              <a:rPr lang="ru-RU" sz="1300" dirty="0">
                <a:solidFill>
                  <a:prstClr val="black"/>
                </a:solidFill>
                <a:latin typeface="Candara" panose="020E0502030303020204" pitchFamily="34" charset="0"/>
              </a:rPr>
              <a:t> </a:t>
            </a:r>
            <a:r>
              <a:rPr lang="ru-RU" sz="1300" dirty="0" err="1" smtClean="0">
                <a:solidFill>
                  <a:prstClr val="black"/>
                </a:solidFill>
                <a:latin typeface="Candara" panose="020E0502030303020204" pitchFamily="34" charset="0"/>
              </a:rPr>
              <a:t>кесілген</a:t>
            </a:r>
            <a:r>
              <a:rPr lang="ru-RU" sz="1300" dirty="0" smtClean="0">
                <a:solidFill>
                  <a:prstClr val="black"/>
                </a:solidFill>
                <a:latin typeface="Candara" panose="020E0502030303020204" pitchFamily="34" charset="0"/>
              </a:rPr>
              <a:t>, </a:t>
            </a:r>
            <a:r>
              <a:rPr lang="ru-RU" sz="1300" dirty="0" err="1" smtClean="0">
                <a:solidFill>
                  <a:prstClr val="black"/>
                </a:solidFill>
                <a:latin typeface="Candara" panose="020E0502030303020204" pitchFamily="34" charset="0"/>
              </a:rPr>
              <a:t>көгерген</a:t>
            </a:r>
            <a:r>
              <a:rPr lang="ru-RU" sz="1300" dirty="0" smtClean="0">
                <a:solidFill>
                  <a:prstClr val="black"/>
                </a:solidFill>
                <a:latin typeface="Candara" panose="020E0502030303020204" pitchFamily="34" charset="0"/>
              </a:rPr>
              <a:t> </a:t>
            </a:r>
            <a:r>
              <a:rPr lang="ru-RU" sz="1300" dirty="0" err="1" smtClean="0">
                <a:solidFill>
                  <a:prstClr val="black"/>
                </a:solidFill>
                <a:latin typeface="Candara" panose="020E0502030303020204" pitchFamily="34" charset="0"/>
              </a:rPr>
              <a:t>немесе</a:t>
            </a:r>
            <a:r>
              <a:rPr lang="ru-RU" sz="1300" dirty="0" smtClean="0">
                <a:solidFill>
                  <a:prstClr val="black"/>
                </a:solidFill>
                <a:latin typeface="Candara" panose="020E0502030303020204" pitchFamily="34" charset="0"/>
              </a:rPr>
              <a:t> </a:t>
            </a:r>
            <a:r>
              <a:rPr lang="ru-RU" sz="1300" dirty="0" err="1" smtClean="0">
                <a:solidFill>
                  <a:prstClr val="black"/>
                </a:solidFill>
                <a:latin typeface="Candara" panose="020E0502030303020204" pitchFamily="34" charset="0"/>
              </a:rPr>
              <a:t>басқа</a:t>
            </a:r>
            <a:r>
              <a:rPr lang="ru-RU" sz="1300" dirty="0" smtClean="0">
                <a:solidFill>
                  <a:prstClr val="black"/>
                </a:solidFill>
                <a:latin typeface="Candara" panose="020E0502030303020204" pitchFamily="34" charset="0"/>
              </a:rPr>
              <a:t> </a:t>
            </a:r>
            <a:r>
              <a:rPr lang="ru-RU" sz="1300" dirty="0" err="1" smtClean="0">
                <a:solidFill>
                  <a:prstClr val="black"/>
                </a:solidFill>
                <a:latin typeface="Candara" panose="020E0502030303020204" pitchFamily="34" charset="0"/>
              </a:rPr>
              <a:t>жаралардың</a:t>
            </a:r>
            <a:r>
              <a:rPr lang="ru-RU" sz="1300" dirty="0" smtClean="0">
                <a:solidFill>
                  <a:prstClr val="black"/>
                </a:solidFill>
                <a:latin typeface="Candara" panose="020E0502030303020204" pitchFamily="34" charset="0"/>
              </a:rPr>
              <a:t> </a:t>
            </a:r>
            <a:r>
              <a:rPr lang="ru-RU" sz="1300" dirty="0" err="1" smtClean="0">
                <a:solidFill>
                  <a:prstClr val="black"/>
                </a:solidFill>
                <a:latin typeface="Candara" panose="020E0502030303020204" pitchFamily="34" charset="0"/>
              </a:rPr>
              <a:t>пайда</a:t>
            </a:r>
            <a:r>
              <a:rPr lang="ru-RU" sz="1300" dirty="0" smtClean="0">
                <a:solidFill>
                  <a:prstClr val="black"/>
                </a:solidFill>
                <a:latin typeface="Candara" panose="020E0502030303020204" pitchFamily="34" charset="0"/>
              </a:rPr>
              <a:t> </a:t>
            </a:r>
            <a:r>
              <a:rPr lang="ru-RU" sz="1300" dirty="0" err="1">
                <a:solidFill>
                  <a:prstClr val="black"/>
                </a:solidFill>
                <a:latin typeface="Candara" panose="020E0502030303020204" pitchFamily="34" charset="0"/>
              </a:rPr>
              <a:t>болуы</a:t>
            </a:r>
            <a:endParaRPr lang="ru-RU" sz="1300" dirty="0">
              <a:solidFill>
                <a:prstClr val="black"/>
              </a:solidFill>
              <a:latin typeface="Candara" panose="020E0502030303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359380" y="1806771"/>
            <a:ext cx="2324507" cy="892552"/>
          </a:xfrm>
          <a:prstGeom prst="rect">
            <a:avLst/>
          </a:prstGeom>
          <a:ln w="12700">
            <a:solidFill>
              <a:srgbClr val="92D050"/>
            </a:solidFill>
            <a:prstDash val="sysDash"/>
          </a:ln>
        </p:spPr>
        <p:txBody>
          <a:bodyPr wrap="square">
            <a:spAutoFit/>
          </a:bodyPr>
          <a:lstStyle/>
          <a:p>
            <a:pPr lvl="0" algn="ctr"/>
            <a:r>
              <a:rPr lang="ru-RU" sz="1300" dirty="0" err="1" smtClean="0">
                <a:solidFill>
                  <a:prstClr val="black"/>
                </a:solidFill>
                <a:latin typeface="Candara" panose="020E0502030303020204" pitchFamily="34" charset="0"/>
              </a:rPr>
              <a:t>Көңілсіз</a:t>
            </a:r>
            <a:r>
              <a:rPr lang="ru-RU" sz="1300" dirty="0">
                <a:solidFill>
                  <a:prstClr val="black"/>
                </a:solidFill>
                <a:latin typeface="Candara" panose="020E0502030303020204" pitchFamily="34" charset="0"/>
              </a:rPr>
              <a:t> </a:t>
            </a:r>
            <a:r>
              <a:rPr lang="ru-RU" sz="1300" dirty="0" err="1" smtClean="0">
                <a:solidFill>
                  <a:prstClr val="black"/>
                </a:solidFill>
                <a:latin typeface="Candara" panose="020E0502030303020204" pitchFamily="34" charset="0"/>
              </a:rPr>
              <a:t>музыканы</a:t>
            </a:r>
            <a:r>
              <a:rPr lang="ru-RU" sz="1300" dirty="0" smtClean="0">
                <a:solidFill>
                  <a:prstClr val="black"/>
                </a:solidFill>
                <a:latin typeface="Candara" panose="020E0502030303020204" pitchFamily="34" charset="0"/>
              </a:rPr>
              <a:t> </a:t>
            </a:r>
            <a:r>
              <a:rPr lang="ru-RU" sz="1300" dirty="0" err="1">
                <a:solidFill>
                  <a:prstClr val="black"/>
                </a:solidFill>
                <a:latin typeface="Candara" panose="020E0502030303020204" pitchFamily="34" charset="0"/>
              </a:rPr>
              <a:t>тыңдау</a:t>
            </a:r>
            <a:r>
              <a:rPr lang="ru-RU" sz="1300" dirty="0">
                <a:solidFill>
                  <a:prstClr val="black"/>
                </a:solidFill>
                <a:latin typeface="Candara" panose="020E0502030303020204" pitchFamily="34" charset="0"/>
              </a:rPr>
              <a:t>, </a:t>
            </a:r>
            <a:r>
              <a:rPr lang="ru-RU" sz="1300" dirty="0" err="1">
                <a:solidFill>
                  <a:prstClr val="black"/>
                </a:solidFill>
                <a:latin typeface="Candara" panose="020E0502030303020204" pitchFamily="34" charset="0"/>
              </a:rPr>
              <a:t>депрессиялық</a:t>
            </a:r>
            <a:r>
              <a:rPr lang="ru-RU" sz="1300" dirty="0">
                <a:solidFill>
                  <a:prstClr val="black"/>
                </a:solidFill>
                <a:latin typeface="Candara" panose="020E0502030303020204" pitchFamily="34" charset="0"/>
              </a:rPr>
              <a:t> </a:t>
            </a:r>
            <a:r>
              <a:rPr lang="ru-RU" sz="1300" dirty="0" err="1">
                <a:solidFill>
                  <a:prstClr val="black"/>
                </a:solidFill>
                <a:latin typeface="Candara" panose="020E0502030303020204" pitchFamily="34" charset="0"/>
              </a:rPr>
              <a:t>немесе</a:t>
            </a:r>
            <a:r>
              <a:rPr lang="ru-RU" sz="1300" dirty="0">
                <a:solidFill>
                  <a:prstClr val="black"/>
                </a:solidFill>
                <a:latin typeface="Candara" panose="020E0502030303020204" pitchFamily="34" charset="0"/>
              </a:rPr>
              <a:t> </a:t>
            </a:r>
            <a:r>
              <a:rPr lang="ru-RU" sz="1300" dirty="0" err="1">
                <a:solidFill>
                  <a:prstClr val="black"/>
                </a:solidFill>
                <a:latin typeface="Candara" panose="020E0502030303020204" pitchFamily="34" charset="0"/>
              </a:rPr>
              <a:t>агрессивті</a:t>
            </a:r>
            <a:r>
              <a:rPr lang="ru-RU" sz="1300" dirty="0">
                <a:solidFill>
                  <a:prstClr val="black"/>
                </a:solidFill>
                <a:latin typeface="Candara" panose="020E0502030303020204" pitchFamily="34" charset="0"/>
              </a:rPr>
              <a:t> </a:t>
            </a:r>
            <a:r>
              <a:rPr lang="ru-RU" sz="1300" dirty="0" err="1">
                <a:solidFill>
                  <a:prstClr val="black"/>
                </a:solidFill>
                <a:latin typeface="Candara" panose="020E0502030303020204" pitchFamily="34" charset="0"/>
              </a:rPr>
              <a:t>сюжеттері</a:t>
            </a:r>
            <a:r>
              <a:rPr lang="ru-RU" sz="1300" dirty="0">
                <a:solidFill>
                  <a:prstClr val="black"/>
                </a:solidFill>
                <a:latin typeface="Candara" panose="020E0502030303020204" pitchFamily="34" charset="0"/>
              </a:rPr>
              <a:t> бар </a:t>
            </a:r>
            <a:r>
              <a:rPr lang="ru-RU" sz="1300" dirty="0" err="1">
                <a:solidFill>
                  <a:prstClr val="black"/>
                </a:solidFill>
                <a:latin typeface="Candara" panose="020E0502030303020204" pitchFamily="34" charset="0"/>
              </a:rPr>
              <a:t>бейнелерді</a:t>
            </a:r>
            <a:r>
              <a:rPr lang="ru-RU" sz="1300" dirty="0">
                <a:solidFill>
                  <a:prstClr val="black"/>
                </a:solidFill>
                <a:latin typeface="Candara" panose="020E0502030303020204" pitchFamily="34" charset="0"/>
              </a:rPr>
              <a:t> </a:t>
            </a:r>
            <a:r>
              <a:rPr lang="ru-RU" sz="1300" dirty="0" err="1">
                <a:solidFill>
                  <a:prstClr val="black"/>
                </a:solidFill>
                <a:latin typeface="Candara" panose="020E0502030303020204" pitchFamily="34" charset="0"/>
              </a:rPr>
              <a:t>көру</a:t>
            </a:r>
            <a:endParaRPr lang="ru-RU" sz="1300" dirty="0">
              <a:solidFill>
                <a:prstClr val="black"/>
              </a:solidFill>
              <a:latin typeface="Candara" panose="020E0502030303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93487" y="3364614"/>
            <a:ext cx="2797872" cy="692497"/>
          </a:xfrm>
          <a:prstGeom prst="rect">
            <a:avLst/>
          </a:prstGeom>
          <a:ln w="12700">
            <a:solidFill>
              <a:srgbClr val="92D050"/>
            </a:solidFill>
            <a:prstDash val="sysDash"/>
          </a:ln>
        </p:spPr>
        <p:txBody>
          <a:bodyPr wrap="square">
            <a:spAutoFit/>
          </a:bodyPr>
          <a:lstStyle/>
          <a:p>
            <a:pPr lvl="0" algn="ctr"/>
            <a:r>
              <a:rPr lang="ru-RU" sz="1300" dirty="0" err="1">
                <a:solidFill>
                  <a:prstClr val="black"/>
                </a:solidFill>
                <a:latin typeface="Candara" panose="020E0502030303020204" pitchFamily="34" charset="0"/>
              </a:rPr>
              <a:t>Оқшаулану</a:t>
            </a:r>
            <a:r>
              <a:rPr lang="ru-RU" sz="1300" dirty="0">
                <a:solidFill>
                  <a:prstClr val="black"/>
                </a:solidFill>
                <a:latin typeface="Candara" panose="020E0502030303020204" pitchFamily="34" charset="0"/>
              </a:rPr>
              <a:t>, агрессия, </a:t>
            </a:r>
            <a:r>
              <a:rPr lang="ru-RU" sz="1300" dirty="0" err="1">
                <a:solidFill>
                  <a:prstClr val="black"/>
                </a:solidFill>
                <a:latin typeface="Candara" panose="020E0502030303020204" pitchFamily="34" charset="0"/>
              </a:rPr>
              <a:t>өз-өзімен</a:t>
            </a:r>
            <a:r>
              <a:rPr lang="ru-RU" sz="1300" dirty="0">
                <a:solidFill>
                  <a:prstClr val="black"/>
                </a:solidFill>
                <a:latin typeface="Candara" panose="020E0502030303020204" pitchFamily="34" charset="0"/>
              </a:rPr>
              <a:t> кету, </a:t>
            </a:r>
            <a:r>
              <a:rPr lang="ru-RU" sz="1300" dirty="0" err="1">
                <a:solidFill>
                  <a:prstClr val="black"/>
                </a:solidFill>
                <a:latin typeface="Candara" panose="020E0502030303020204" pitchFamily="34" charset="0"/>
              </a:rPr>
              <a:t>жақындарымен</a:t>
            </a:r>
            <a:r>
              <a:rPr lang="ru-RU" sz="1300" dirty="0">
                <a:solidFill>
                  <a:prstClr val="black"/>
                </a:solidFill>
                <a:latin typeface="Candara" panose="020E0502030303020204" pitchFamily="34" charset="0"/>
              </a:rPr>
              <a:t> </a:t>
            </a:r>
            <a:r>
              <a:rPr lang="ru-RU" sz="1300" dirty="0" err="1">
                <a:solidFill>
                  <a:prstClr val="black"/>
                </a:solidFill>
                <a:latin typeface="Candara" panose="020E0502030303020204" pitchFamily="34" charset="0"/>
              </a:rPr>
              <a:t>қарым-қатынастан</a:t>
            </a:r>
            <a:r>
              <a:rPr lang="ru-RU" sz="1300" dirty="0">
                <a:solidFill>
                  <a:prstClr val="black"/>
                </a:solidFill>
                <a:latin typeface="Candara" panose="020E0502030303020204" pitchFamily="34" charset="0"/>
              </a:rPr>
              <a:t> бас </a:t>
            </a:r>
            <a:r>
              <a:rPr lang="ru-RU" sz="1300" dirty="0" err="1">
                <a:solidFill>
                  <a:prstClr val="black"/>
                </a:solidFill>
                <a:latin typeface="Candara" panose="020E0502030303020204" pitchFamily="34" charset="0"/>
              </a:rPr>
              <a:t>тарту</a:t>
            </a:r>
            <a:endParaRPr lang="ru-RU" sz="1300" dirty="0">
              <a:solidFill>
                <a:prstClr val="black"/>
              </a:solidFill>
              <a:latin typeface="Candara" panose="020E0502030303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581001" y="3364614"/>
            <a:ext cx="2942722" cy="692497"/>
          </a:xfrm>
          <a:prstGeom prst="rect">
            <a:avLst/>
          </a:prstGeom>
          <a:ln w="12700">
            <a:solidFill>
              <a:srgbClr val="92D050"/>
            </a:solidFill>
            <a:prstDash val="sysDash"/>
          </a:ln>
        </p:spPr>
        <p:txBody>
          <a:bodyPr wrap="square">
            <a:spAutoFit/>
          </a:bodyPr>
          <a:lstStyle/>
          <a:p>
            <a:pPr lvl="0" algn="ctr"/>
            <a:r>
              <a:rPr lang="ru-RU" sz="1300" dirty="0">
                <a:solidFill>
                  <a:prstClr val="black"/>
                </a:solidFill>
                <a:latin typeface="Candara" panose="020E0502030303020204" pitchFamily="34" charset="0"/>
              </a:rPr>
              <a:t>Бала </a:t>
            </a:r>
            <a:r>
              <a:rPr lang="ru-RU" sz="1300" dirty="0" err="1">
                <a:solidFill>
                  <a:prstClr val="black"/>
                </a:solidFill>
                <a:latin typeface="Candara" panose="020E0502030303020204" pitchFamily="34" charset="0"/>
              </a:rPr>
              <a:t>мағынасы</a:t>
            </a:r>
            <a:r>
              <a:rPr lang="ru-RU" sz="1300" dirty="0">
                <a:solidFill>
                  <a:prstClr val="black"/>
                </a:solidFill>
                <a:latin typeface="Candara" panose="020E0502030303020204" pitchFamily="34" charset="0"/>
              </a:rPr>
              <a:t> </a:t>
            </a:r>
            <a:r>
              <a:rPr lang="ru-RU" sz="1300" dirty="0" err="1">
                <a:solidFill>
                  <a:prstClr val="black"/>
                </a:solidFill>
                <a:latin typeface="Candara" panose="020E0502030303020204" pitchFamily="34" charset="0"/>
              </a:rPr>
              <a:t>түсініксіз</a:t>
            </a:r>
            <a:r>
              <a:rPr lang="ru-RU" sz="1300" dirty="0">
                <a:solidFill>
                  <a:prstClr val="black"/>
                </a:solidFill>
                <a:latin typeface="Candara" panose="020E0502030303020204" pitchFamily="34" charset="0"/>
              </a:rPr>
              <a:t> </a:t>
            </a:r>
            <a:r>
              <a:rPr lang="ru-RU" sz="1300" dirty="0" err="1">
                <a:solidFill>
                  <a:prstClr val="black"/>
                </a:solidFill>
                <a:latin typeface="Candara" panose="020E0502030303020204" pitchFamily="34" charset="0"/>
              </a:rPr>
              <a:t>қорқынышты</a:t>
            </a:r>
            <a:r>
              <a:rPr lang="ru-RU" sz="1300" dirty="0">
                <a:solidFill>
                  <a:prstClr val="black"/>
                </a:solidFill>
                <a:latin typeface="Candara" panose="020E0502030303020204" pitchFamily="34" charset="0"/>
              </a:rPr>
              <a:t> </a:t>
            </a:r>
            <a:r>
              <a:rPr lang="ru-RU" sz="1300" dirty="0" err="1">
                <a:solidFill>
                  <a:prstClr val="black"/>
                </a:solidFill>
                <a:latin typeface="Candara" panose="020E0502030303020204" pitchFamily="34" charset="0"/>
              </a:rPr>
              <a:t>символдардың</a:t>
            </a:r>
            <a:r>
              <a:rPr lang="ru-RU" sz="1300" dirty="0">
                <a:solidFill>
                  <a:prstClr val="black"/>
                </a:solidFill>
                <a:latin typeface="Candara" panose="020E0502030303020204" pitchFamily="34" charset="0"/>
              </a:rPr>
              <a:t> </a:t>
            </a:r>
            <a:r>
              <a:rPr lang="ru-RU" sz="1300" dirty="0" err="1">
                <a:solidFill>
                  <a:prstClr val="black"/>
                </a:solidFill>
                <a:latin typeface="Candara" panose="020E0502030303020204" pitchFamily="34" charset="0"/>
              </a:rPr>
              <a:t>немесе</a:t>
            </a:r>
            <a:r>
              <a:rPr lang="ru-RU" sz="1300" dirty="0">
                <a:solidFill>
                  <a:prstClr val="black"/>
                </a:solidFill>
                <a:latin typeface="Candara" panose="020E0502030303020204" pitchFamily="34" charset="0"/>
              </a:rPr>
              <a:t> </a:t>
            </a:r>
            <a:r>
              <a:rPr lang="ru-RU" sz="1300" dirty="0" err="1">
                <a:solidFill>
                  <a:prstClr val="black"/>
                </a:solidFill>
                <a:latin typeface="Candara" panose="020E0502030303020204" pitchFamily="34" charset="0"/>
              </a:rPr>
              <a:t>белгілердің</a:t>
            </a:r>
            <a:r>
              <a:rPr lang="ru-RU" sz="1300" dirty="0">
                <a:solidFill>
                  <a:prstClr val="black"/>
                </a:solidFill>
                <a:latin typeface="Candara" panose="020E0502030303020204" pitchFamily="34" charset="0"/>
              </a:rPr>
              <a:t> </a:t>
            </a:r>
            <a:r>
              <a:rPr lang="ru-RU" sz="1300" dirty="0" err="1">
                <a:solidFill>
                  <a:prstClr val="black"/>
                </a:solidFill>
                <a:latin typeface="Candara" panose="020E0502030303020204" pitchFamily="34" charset="0"/>
              </a:rPr>
              <a:t>суретін</a:t>
            </a:r>
            <a:r>
              <a:rPr lang="ru-RU" sz="1300" dirty="0">
                <a:solidFill>
                  <a:prstClr val="black"/>
                </a:solidFill>
                <a:latin typeface="Candara" panose="020E0502030303020204" pitchFamily="34" charset="0"/>
              </a:rPr>
              <a:t> </a:t>
            </a:r>
            <a:r>
              <a:rPr lang="ru-RU" sz="1300" dirty="0" err="1" smtClean="0">
                <a:solidFill>
                  <a:prstClr val="black"/>
                </a:solidFill>
                <a:latin typeface="Candara" panose="020E0502030303020204" pitchFamily="34" charset="0"/>
              </a:rPr>
              <a:t>салады</a:t>
            </a:r>
            <a:r>
              <a:rPr lang="ru-RU" sz="1300" dirty="0" smtClean="0">
                <a:solidFill>
                  <a:prstClr val="black"/>
                </a:solidFill>
                <a:latin typeface="Candara" panose="020E0502030303020204" pitchFamily="34" charset="0"/>
              </a:rPr>
              <a:t> </a:t>
            </a:r>
            <a:endParaRPr lang="ru-RU" sz="1300" dirty="0">
              <a:solidFill>
                <a:prstClr val="black"/>
              </a:solidFill>
              <a:latin typeface="Candara" panose="020E0502030303020204" pitchFamily="34" charset="0"/>
            </a:endParaRP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04768" y="1190641"/>
            <a:ext cx="622586" cy="622586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046870" y="1423121"/>
            <a:ext cx="573238" cy="327186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301935" y="1292230"/>
            <a:ext cx="445038" cy="445038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l="7532" t="177" r="6835" b="8587"/>
          <a:stretch/>
        </p:blipFill>
        <p:spPr>
          <a:xfrm>
            <a:off x="1637180" y="2806408"/>
            <a:ext cx="510486" cy="518870"/>
          </a:xfrm>
          <a:prstGeom prst="cloud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 rotWithShape="1"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l="8803" r="8803"/>
          <a:stretch/>
        </p:blipFill>
        <p:spPr>
          <a:xfrm>
            <a:off x="4803977" y="2841503"/>
            <a:ext cx="478368" cy="478368"/>
          </a:xfrm>
          <a:prstGeom prst="cloud">
            <a:avLst/>
          </a:prstGeom>
        </p:spPr>
      </p:pic>
      <p:sp>
        <p:nvSpPr>
          <p:cNvPr id="39" name="Прямоугольник 38"/>
          <p:cNvSpPr/>
          <p:nvPr/>
        </p:nvSpPr>
        <p:spPr>
          <a:xfrm>
            <a:off x="1649500" y="4339235"/>
            <a:ext cx="5200879" cy="38549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  <a:latin typeface="Candara" panose="020E0502030303020204" pitchFamily="34" charset="0"/>
              </a:rPr>
              <a:t>БАЛАҒА ҚАЛАЙ КӨМЕК КӨРСЕТУ ҚАЖЕТ?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442394" y="3920145"/>
            <a:ext cx="1090362" cy="1107996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lvl="0" algn="ctr"/>
            <a:r>
              <a:rPr lang="kk-KZ" sz="6600" b="1" dirty="0">
                <a:solidFill>
                  <a:srgbClr val="92D050"/>
                </a:solidFill>
                <a:latin typeface="Candara" panose="020E0502030303020204" pitchFamily="34" charset="0"/>
              </a:rPr>
              <a:t>04</a:t>
            </a:r>
            <a:endParaRPr lang="ru-RU" sz="2400" b="1" dirty="0">
              <a:solidFill>
                <a:srgbClr val="92D050"/>
              </a:solidFill>
              <a:latin typeface="Candara" panose="020E0502030303020204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1176529" y="5034225"/>
            <a:ext cx="410021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300" dirty="0" err="1">
                <a:latin typeface="Candara" panose="020E0502030303020204" pitchFamily="34" charset="0"/>
              </a:rPr>
              <a:t>Баланың</a:t>
            </a:r>
            <a:r>
              <a:rPr lang="ru-RU" sz="1300" dirty="0">
                <a:latin typeface="Candara" panose="020E0502030303020204" pitchFamily="34" charset="0"/>
              </a:rPr>
              <a:t> </a:t>
            </a:r>
            <a:r>
              <a:rPr lang="ru-RU" sz="1300" dirty="0" err="1">
                <a:latin typeface="Candara" panose="020E0502030303020204" pitchFamily="34" charset="0"/>
              </a:rPr>
              <a:t>эмоционалды</a:t>
            </a:r>
            <a:r>
              <a:rPr lang="ru-RU" sz="1300" dirty="0">
                <a:latin typeface="Candara" panose="020E0502030303020204" pitchFamily="34" charset="0"/>
              </a:rPr>
              <a:t> </a:t>
            </a:r>
            <a:r>
              <a:rPr lang="ru-RU" sz="1300" dirty="0" err="1">
                <a:latin typeface="Candara" panose="020E0502030303020204" pitchFamily="34" charset="0"/>
              </a:rPr>
              <a:t>жағдайы</a:t>
            </a:r>
            <a:r>
              <a:rPr lang="ru-RU" sz="1300" dirty="0">
                <a:latin typeface="Candara" panose="020E0502030303020204" pitchFamily="34" charset="0"/>
              </a:rPr>
              <a:t> мен </a:t>
            </a:r>
            <a:r>
              <a:rPr lang="ru-RU" sz="1300" dirty="0" err="1">
                <a:latin typeface="Candara" panose="020E0502030303020204" pitchFamily="34" charset="0"/>
              </a:rPr>
              <a:t>мінез-құлқын</a:t>
            </a:r>
            <a:r>
              <a:rPr lang="ru-RU" sz="1300" dirty="0">
                <a:latin typeface="Candara" panose="020E0502030303020204" pitchFamily="34" charset="0"/>
              </a:rPr>
              <a:t> </a:t>
            </a:r>
            <a:r>
              <a:rPr lang="ru-RU" sz="1300" dirty="0" err="1">
                <a:latin typeface="Candara" panose="020E0502030303020204" pitchFamily="34" charset="0"/>
              </a:rPr>
              <a:t>мұқият</a:t>
            </a:r>
            <a:r>
              <a:rPr lang="ru-RU" sz="1300" dirty="0">
                <a:latin typeface="Candara" panose="020E0502030303020204" pitchFamily="34" charset="0"/>
              </a:rPr>
              <a:t> </a:t>
            </a:r>
            <a:r>
              <a:rPr lang="ru-RU" sz="1300" dirty="0" err="1">
                <a:latin typeface="Candara" panose="020E0502030303020204" pitchFamily="34" charset="0"/>
              </a:rPr>
              <a:t>қадағалаңыз</a:t>
            </a:r>
            <a:endParaRPr lang="ru-RU" sz="1300" dirty="0">
              <a:latin typeface="Candara" panose="020E0502030303020204" pitchFamily="34" charset="0"/>
            </a:endParaRPr>
          </a:p>
          <a:p>
            <a:pPr algn="just"/>
            <a:endParaRPr lang="ru-RU" sz="1300" dirty="0">
              <a:latin typeface="Candara" panose="020E0502030303020204" pitchFamily="34" charset="0"/>
            </a:endParaRPr>
          </a:p>
          <a:p>
            <a:pPr algn="just"/>
            <a:r>
              <a:rPr lang="ru-RU" sz="1300" b="1" dirty="0" err="1">
                <a:solidFill>
                  <a:srgbClr val="00B050"/>
                </a:solidFill>
                <a:latin typeface="Candara" panose="020E0502030303020204" pitchFamily="34" charset="0"/>
              </a:rPr>
              <a:t>Балаңызбен</a:t>
            </a:r>
            <a:r>
              <a:rPr lang="ru-RU" sz="1300" b="1" dirty="0">
                <a:solidFill>
                  <a:srgbClr val="00B050"/>
                </a:solidFill>
                <a:latin typeface="Candara" panose="020E0502030303020204" pitchFamily="34" charset="0"/>
              </a:rPr>
              <a:t> </a:t>
            </a:r>
            <a:r>
              <a:rPr lang="ru-RU" sz="1300" b="1" dirty="0" err="1">
                <a:solidFill>
                  <a:srgbClr val="00B050"/>
                </a:solidFill>
                <a:latin typeface="Candara" panose="020E0502030303020204" pitchFamily="34" charset="0"/>
              </a:rPr>
              <a:t>үнемі</a:t>
            </a:r>
            <a:r>
              <a:rPr lang="ru-RU" sz="1300" b="1" dirty="0">
                <a:solidFill>
                  <a:srgbClr val="00B050"/>
                </a:solidFill>
                <a:latin typeface="Candara" panose="020E0502030303020204" pitchFamily="34" charset="0"/>
              </a:rPr>
              <a:t> </a:t>
            </a:r>
            <a:r>
              <a:rPr lang="ru-RU" sz="1300" b="1" dirty="0" err="1">
                <a:solidFill>
                  <a:srgbClr val="00B050"/>
                </a:solidFill>
                <a:latin typeface="Candara" panose="020E0502030303020204" pitchFamily="34" charset="0"/>
              </a:rPr>
              <a:t>сөйлесіңіз</a:t>
            </a:r>
            <a:r>
              <a:rPr lang="ru-RU" sz="1300" dirty="0">
                <a:latin typeface="Candara" panose="020E0502030303020204" pitchFamily="34" charset="0"/>
              </a:rPr>
              <a:t>, </a:t>
            </a:r>
            <a:r>
              <a:rPr lang="ru-RU" sz="1300" dirty="0" err="1">
                <a:latin typeface="Candara" panose="020E0502030303020204" pitchFamily="34" charset="0"/>
              </a:rPr>
              <a:t>оның</a:t>
            </a:r>
            <a:r>
              <a:rPr lang="ru-RU" sz="1300" dirty="0">
                <a:latin typeface="Candara" panose="020E0502030303020204" pitchFamily="34" charset="0"/>
              </a:rPr>
              <a:t> </a:t>
            </a:r>
            <a:r>
              <a:rPr lang="ru-RU" sz="1300" dirty="0" err="1">
                <a:latin typeface="Candara" panose="020E0502030303020204" pitchFamily="34" charset="0"/>
              </a:rPr>
              <a:t>өмірі</a:t>
            </a:r>
            <a:r>
              <a:rPr lang="ru-RU" sz="1300" dirty="0">
                <a:latin typeface="Candara" panose="020E0502030303020204" pitchFamily="34" charset="0"/>
              </a:rPr>
              <a:t> мен </a:t>
            </a:r>
            <a:r>
              <a:rPr lang="ru-RU" sz="1300" dirty="0" err="1">
                <a:latin typeface="Candara" panose="020E0502030303020204" pitchFamily="34" charset="0"/>
              </a:rPr>
              <a:t>уайм-қайғысына</a:t>
            </a:r>
            <a:r>
              <a:rPr lang="ru-RU" sz="1300" dirty="0">
                <a:latin typeface="Candara" panose="020E0502030303020204" pitchFamily="34" charset="0"/>
              </a:rPr>
              <a:t> </a:t>
            </a:r>
            <a:r>
              <a:rPr lang="ru-RU" sz="1300" dirty="0" err="1">
                <a:latin typeface="Candara" panose="020E0502030303020204" pitchFamily="34" charset="0"/>
              </a:rPr>
              <a:t>қызығушылық</a:t>
            </a:r>
            <a:r>
              <a:rPr lang="ru-RU" sz="1300" dirty="0">
                <a:latin typeface="Candara" panose="020E0502030303020204" pitchFamily="34" charset="0"/>
              </a:rPr>
              <a:t> </a:t>
            </a:r>
            <a:r>
              <a:rPr lang="ru-RU" sz="1300" dirty="0" err="1">
                <a:latin typeface="Candara" panose="020E0502030303020204" pitchFamily="34" charset="0"/>
              </a:rPr>
              <a:t>танытыңыз</a:t>
            </a:r>
            <a:r>
              <a:rPr lang="ru-RU" sz="1300" dirty="0">
                <a:latin typeface="Candara" panose="020E0502030303020204" pitchFamily="34" charset="0"/>
              </a:rPr>
              <a:t>. </a:t>
            </a:r>
          </a:p>
          <a:p>
            <a:pPr algn="just"/>
            <a:endParaRPr lang="ru-RU" sz="1300" dirty="0">
              <a:latin typeface="Candara" panose="020E0502030303020204" pitchFamily="34" charset="0"/>
            </a:endParaRPr>
          </a:p>
          <a:p>
            <a:pPr algn="just"/>
            <a:r>
              <a:rPr lang="ru-RU" sz="1300" dirty="0">
                <a:latin typeface="Candara" panose="020E0502030303020204" pitchFamily="34" charset="0"/>
              </a:rPr>
              <a:t>Бала </a:t>
            </a:r>
            <a:r>
              <a:rPr lang="ru-RU" sz="1300" b="1" dirty="0" err="1">
                <a:solidFill>
                  <a:srgbClr val="00B050"/>
                </a:solidFill>
                <a:latin typeface="Candara" panose="020E0502030303020204" pitchFamily="34" charset="0"/>
              </a:rPr>
              <a:t>Сізге</a:t>
            </a:r>
            <a:r>
              <a:rPr lang="ru-RU" sz="1300" b="1" dirty="0">
                <a:solidFill>
                  <a:srgbClr val="00B050"/>
                </a:solidFill>
                <a:latin typeface="Candara" panose="020E0502030303020204" pitchFamily="34" charset="0"/>
              </a:rPr>
              <a:t> </a:t>
            </a:r>
            <a:r>
              <a:rPr lang="ru-RU" sz="1300" b="1" dirty="0" err="1">
                <a:solidFill>
                  <a:srgbClr val="00B050"/>
                </a:solidFill>
                <a:latin typeface="Candara" panose="020E0502030303020204" pitchFamily="34" charset="0"/>
              </a:rPr>
              <a:t>кез-келген</a:t>
            </a:r>
            <a:r>
              <a:rPr lang="ru-RU" sz="1300" b="1" dirty="0">
                <a:solidFill>
                  <a:srgbClr val="00B050"/>
                </a:solidFill>
                <a:latin typeface="Candara" panose="020E0502030303020204" pitchFamily="34" charset="0"/>
              </a:rPr>
              <a:t> </a:t>
            </a:r>
            <a:r>
              <a:rPr lang="ru-RU" sz="1300" b="1" dirty="0" err="1">
                <a:solidFill>
                  <a:srgbClr val="00B050"/>
                </a:solidFill>
                <a:latin typeface="Candara" panose="020E0502030303020204" pitchFamily="34" charset="0"/>
              </a:rPr>
              <a:t>уақытта</a:t>
            </a:r>
            <a:r>
              <a:rPr lang="ru-RU" sz="1300" b="1" dirty="0">
                <a:solidFill>
                  <a:srgbClr val="00B050"/>
                </a:solidFill>
                <a:latin typeface="Candara" panose="020E0502030303020204" pitchFamily="34" charset="0"/>
              </a:rPr>
              <a:t> </a:t>
            </a:r>
            <a:r>
              <a:rPr lang="ru-RU" sz="1300" b="1" dirty="0" err="1">
                <a:solidFill>
                  <a:srgbClr val="00B050"/>
                </a:solidFill>
                <a:latin typeface="Candara" panose="020E0502030303020204" pitchFamily="34" charset="0"/>
              </a:rPr>
              <a:t>келіп</a:t>
            </a:r>
            <a:r>
              <a:rPr lang="ru-RU" sz="1300" dirty="0">
                <a:latin typeface="Candara" panose="020E0502030303020204" pitchFamily="34" charset="0"/>
              </a:rPr>
              <a:t>, </a:t>
            </a:r>
            <a:r>
              <a:rPr lang="ru-RU" sz="1300" dirty="0" err="1">
                <a:latin typeface="Candara" panose="020E0502030303020204" pitchFamily="34" charset="0"/>
              </a:rPr>
              <a:t>өз</a:t>
            </a:r>
            <a:r>
              <a:rPr lang="ru-RU" sz="1300" dirty="0">
                <a:latin typeface="Candara" panose="020E0502030303020204" pitchFamily="34" charset="0"/>
              </a:rPr>
              <a:t> </a:t>
            </a:r>
            <a:r>
              <a:rPr lang="ru-RU" sz="1300" dirty="0" err="1">
                <a:latin typeface="Candara" panose="020E0502030303020204" pitchFamily="34" charset="0"/>
              </a:rPr>
              <a:t>ойларымен</a:t>
            </a:r>
            <a:r>
              <a:rPr lang="ru-RU" sz="1300" dirty="0">
                <a:latin typeface="Candara" panose="020E0502030303020204" pitchFamily="34" charset="0"/>
              </a:rPr>
              <a:t> </a:t>
            </a:r>
            <a:r>
              <a:rPr lang="ru-RU" sz="1300" dirty="0" err="1">
                <a:latin typeface="Candara" panose="020E0502030303020204" pitchFamily="34" charset="0"/>
              </a:rPr>
              <a:t>бөлісе</a:t>
            </a:r>
            <a:r>
              <a:rPr lang="ru-RU" sz="1300" dirty="0">
                <a:latin typeface="Candara" panose="020E0502030303020204" pitchFamily="34" charset="0"/>
              </a:rPr>
              <a:t> </a:t>
            </a:r>
            <a:r>
              <a:rPr lang="ru-RU" sz="1300" dirty="0" err="1">
                <a:latin typeface="Candara" panose="020E0502030303020204" pitchFamily="34" charset="0"/>
              </a:rPr>
              <a:t>алатынын</a:t>
            </a:r>
            <a:r>
              <a:rPr lang="ru-RU" sz="1300" dirty="0">
                <a:latin typeface="Candara" panose="020E0502030303020204" pitchFamily="34" charset="0"/>
              </a:rPr>
              <a:t> </a:t>
            </a:r>
            <a:r>
              <a:rPr lang="ru-RU" sz="1300" b="1" dirty="0" err="1">
                <a:solidFill>
                  <a:srgbClr val="00B050"/>
                </a:solidFill>
                <a:latin typeface="Candara" panose="020E0502030303020204" pitchFamily="34" charset="0"/>
              </a:rPr>
              <a:t>сезінуі</a:t>
            </a:r>
            <a:r>
              <a:rPr lang="ru-RU" sz="1300" b="1" dirty="0">
                <a:solidFill>
                  <a:srgbClr val="00B050"/>
                </a:solidFill>
                <a:latin typeface="Candara" panose="020E0502030303020204" pitchFamily="34" charset="0"/>
              </a:rPr>
              <a:t> </a:t>
            </a:r>
            <a:r>
              <a:rPr lang="ru-RU" sz="1300" b="1" dirty="0" err="1">
                <a:solidFill>
                  <a:srgbClr val="00B050"/>
                </a:solidFill>
                <a:latin typeface="Candara" panose="020E0502030303020204" pitchFamily="34" charset="0"/>
              </a:rPr>
              <a:t>керек</a:t>
            </a:r>
            <a:r>
              <a:rPr lang="ru-RU" sz="1300" b="1" dirty="0">
                <a:solidFill>
                  <a:srgbClr val="00B050"/>
                </a:solidFill>
                <a:latin typeface="Candara" panose="020E0502030303020204" pitchFamily="34" charset="0"/>
              </a:rPr>
              <a:t>. </a:t>
            </a:r>
          </a:p>
        </p:txBody>
      </p:sp>
      <p:sp>
        <p:nvSpPr>
          <p:cNvPr id="47" name="Овал 46"/>
          <p:cNvSpPr/>
          <p:nvPr/>
        </p:nvSpPr>
        <p:spPr>
          <a:xfrm>
            <a:off x="796757" y="5209388"/>
            <a:ext cx="183217" cy="183217"/>
          </a:xfrm>
          <a:prstGeom prst="ellipse">
            <a:avLst/>
          </a:prstGeom>
          <a:solidFill>
            <a:srgbClr val="00B050"/>
          </a:solidFill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796674" y="5821814"/>
            <a:ext cx="183217" cy="183217"/>
          </a:xfrm>
          <a:prstGeom prst="ellipse">
            <a:avLst/>
          </a:prstGeom>
          <a:solidFill>
            <a:srgbClr val="00B050"/>
          </a:solidFill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9" name="Прямая соединительная линия 48"/>
          <p:cNvCxnSpPr>
            <a:stCxn id="47" idx="4"/>
            <a:endCxn id="48" idx="0"/>
          </p:cNvCxnSpPr>
          <p:nvPr/>
        </p:nvCxnSpPr>
        <p:spPr>
          <a:xfrm flipH="1">
            <a:off x="888283" y="5392605"/>
            <a:ext cx="83" cy="429209"/>
          </a:xfrm>
          <a:prstGeom prst="line">
            <a:avLst/>
          </a:prstGeom>
          <a:ln w="28575">
            <a:solidFill>
              <a:srgbClr val="92D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Овал 49"/>
          <p:cNvSpPr/>
          <p:nvPr/>
        </p:nvSpPr>
        <p:spPr>
          <a:xfrm>
            <a:off x="796673" y="6381997"/>
            <a:ext cx="183217" cy="183217"/>
          </a:xfrm>
          <a:prstGeom prst="ellipse">
            <a:avLst/>
          </a:prstGeom>
          <a:solidFill>
            <a:srgbClr val="00B050"/>
          </a:solidFill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1" name="Прямая соединительная линия 50"/>
          <p:cNvCxnSpPr>
            <a:stCxn id="48" idx="4"/>
            <a:endCxn id="50" idx="0"/>
          </p:cNvCxnSpPr>
          <p:nvPr/>
        </p:nvCxnSpPr>
        <p:spPr>
          <a:xfrm flipH="1">
            <a:off x="888282" y="6005031"/>
            <a:ext cx="1" cy="376966"/>
          </a:xfrm>
          <a:prstGeom prst="line">
            <a:avLst/>
          </a:prstGeom>
          <a:ln w="28575">
            <a:solidFill>
              <a:srgbClr val="92D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2" name="Рисунок 51"/>
          <p:cNvPicPr>
            <a:picLocks noChangeAspect="1"/>
          </p:cNvPicPr>
          <p:nvPr/>
        </p:nvPicPr>
        <p:blipFill>
          <a:blip r:embed="rId8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161762" y="4995031"/>
            <a:ext cx="1657592" cy="1620456"/>
          </a:xfrm>
          <a:prstGeom prst="rect">
            <a:avLst/>
          </a:prstGeom>
        </p:spPr>
      </p:pic>
      <p:sp>
        <p:nvSpPr>
          <p:cNvPr id="68" name="Прямоугольник 67"/>
          <p:cNvSpPr/>
          <p:nvPr/>
        </p:nvSpPr>
        <p:spPr>
          <a:xfrm>
            <a:off x="1656991" y="7034577"/>
            <a:ext cx="5200879" cy="38549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  <a:latin typeface="Candara" panose="020E0502030303020204" pitchFamily="34" charset="0"/>
              </a:rPr>
              <a:t>ҚАЙДА ЖҮГІНУ КЕРЕК?</a:t>
            </a:r>
          </a:p>
        </p:txBody>
      </p:sp>
      <p:sp>
        <p:nvSpPr>
          <p:cNvPr id="69" name="Прямоугольник 68"/>
          <p:cNvSpPr/>
          <p:nvPr/>
        </p:nvSpPr>
        <p:spPr>
          <a:xfrm>
            <a:off x="476334" y="6615487"/>
            <a:ext cx="1037463" cy="1107996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lvl="0" algn="ctr"/>
            <a:r>
              <a:rPr lang="kk-KZ" sz="6600" b="1" dirty="0">
                <a:solidFill>
                  <a:srgbClr val="92D050"/>
                </a:solidFill>
                <a:latin typeface="Candara" panose="020E0502030303020204" pitchFamily="34" charset="0"/>
              </a:rPr>
              <a:t>05</a:t>
            </a:r>
            <a:endParaRPr lang="ru-RU" sz="2400" b="1" dirty="0">
              <a:solidFill>
                <a:srgbClr val="92D050"/>
              </a:solidFill>
              <a:latin typeface="Candara" panose="020E0502030303020204" pitchFamily="34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1883608" y="7723483"/>
            <a:ext cx="4410512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300" dirty="0" err="1">
                <a:latin typeface="Candara" panose="020E0502030303020204" pitchFamily="34" charset="0"/>
              </a:rPr>
              <a:t>мектептің</a:t>
            </a:r>
            <a:r>
              <a:rPr lang="ru-RU" sz="1300" dirty="0">
                <a:latin typeface="Candara" panose="020E0502030303020204" pitchFamily="34" charset="0"/>
              </a:rPr>
              <a:t> </a:t>
            </a:r>
            <a:r>
              <a:rPr lang="ru-RU" sz="1300" b="1" dirty="0">
                <a:solidFill>
                  <a:srgbClr val="00B050"/>
                </a:solidFill>
                <a:latin typeface="Candara" panose="020E0502030303020204" pitchFamily="34" charset="0"/>
              </a:rPr>
              <a:t>педагог-</a:t>
            </a:r>
            <a:r>
              <a:rPr lang="ru-RU" sz="1300" b="1" dirty="0" err="1">
                <a:solidFill>
                  <a:srgbClr val="00B050"/>
                </a:solidFill>
                <a:latin typeface="Candara" panose="020E0502030303020204" pitchFamily="34" charset="0"/>
              </a:rPr>
              <a:t>психологына</a:t>
            </a:r>
            <a:endParaRPr lang="ru-RU" sz="1300" b="1" dirty="0">
              <a:solidFill>
                <a:srgbClr val="00B050"/>
              </a:solidFill>
              <a:latin typeface="Candara" panose="020E0502030303020204" pitchFamily="34" charset="0"/>
            </a:endParaRPr>
          </a:p>
          <a:p>
            <a:pPr algn="just"/>
            <a:endParaRPr lang="ru-RU" sz="800" dirty="0">
              <a:latin typeface="Candara" panose="020E0502030303020204" pitchFamily="34" charset="0"/>
            </a:endParaRPr>
          </a:p>
          <a:p>
            <a:pPr algn="just"/>
            <a:r>
              <a:rPr lang="ru-RU" sz="1300" dirty="0" err="1">
                <a:latin typeface="Candara" panose="020E0502030303020204" pitchFamily="34" charset="0"/>
              </a:rPr>
              <a:t>мектептегі</a:t>
            </a:r>
            <a:r>
              <a:rPr lang="ru-RU" sz="1300" dirty="0">
                <a:latin typeface="Candara" panose="020E0502030303020204" pitchFamily="34" charset="0"/>
              </a:rPr>
              <a:t> </a:t>
            </a:r>
            <a:r>
              <a:rPr lang="ru-RU" sz="1300" b="1" dirty="0" err="1" smtClean="0">
                <a:solidFill>
                  <a:srgbClr val="00B050"/>
                </a:solidFill>
                <a:latin typeface="Candara" panose="020E0502030303020204" pitchFamily="34" charset="0"/>
              </a:rPr>
              <a:t>Ата-аналарды</a:t>
            </a:r>
            <a:r>
              <a:rPr lang="ru-RU" sz="1300" b="1" dirty="0" smtClean="0">
                <a:solidFill>
                  <a:srgbClr val="00B050"/>
                </a:solidFill>
                <a:latin typeface="Candara" panose="020E0502030303020204" pitchFamily="34" charset="0"/>
              </a:rPr>
              <a:t> </a:t>
            </a:r>
            <a:r>
              <a:rPr lang="ru-RU" sz="1300" b="1" dirty="0" err="1">
                <a:solidFill>
                  <a:srgbClr val="00B050"/>
                </a:solidFill>
                <a:latin typeface="Candara" panose="020E0502030303020204" pitchFamily="34" charset="0"/>
              </a:rPr>
              <a:t>педагогикалық</a:t>
            </a:r>
            <a:r>
              <a:rPr lang="ru-RU" sz="1300" b="1" dirty="0">
                <a:solidFill>
                  <a:srgbClr val="00B050"/>
                </a:solidFill>
                <a:latin typeface="Candara" panose="020E0502030303020204" pitchFamily="34" charset="0"/>
              </a:rPr>
              <a:t> </a:t>
            </a:r>
            <a:r>
              <a:rPr lang="ru-RU" sz="1300" b="1" dirty="0" err="1">
                <a:solidFill>
                  <a:srgbClr val="00B050"/>
                </a:solidFill>
                <a:latin typeface="Candara" panose="020E0502030303020204" pitchFamily="34" charset="0"/>
              </a:rPr>
              <a:t>қолдау</a:t>
            </a:r>
            <a:r>
              <a:rPr lang="ru-RU" sz="1300" b="1" dirty="0">
                <a:solidFill>
                  <a:srgbClr val="00B050"/>
                </a:solidFill>
                <a:latin typeface="Candara" panose="020E0502030303020204" pitchFamily="34" charset="0"/>
              </a:rPr>
              <a:t> </a:t>
            </a:r>
            <a:r>
              <a:rPr lang="ru-RU" sz="1300" b="1" dirty="0" err="1" smtClean="0">
                <a:solidFill>
                  <a:srgbClr val="00B050"/>
                </a:solidFill>
                <a:latin typeface="Candara" panose="020E0502030303020204" pitchFamily="34" charset="0"/>
              </a:rPr>
              <a:t>орталығына</a:t>
            </a:r>
            <a:endParaRPr lang="ru-RU" sz="1300" b="1" dirty="0">
              <a:solidFill>
                <a:srgbClr val="00B050"/>
              </a:solidFill>
              <a:latin typeface="Candara" panose="020E0502030303020204" pitchFamily="34" charset="0"/>
            </a:endParaRPr>
          </a:p>
          <a:p>
            <a:pPr algn="just"/>
            <a:endParaRPr lang="ru-RU" sz="800" b="1" dirty="0">
              <a:solidFill>
                <a:srgbClr val="00B050"/>
              </a:solidFill>
              <a:latin typeface="Candara" panose="020E0502030303020204" pitchFamily="34" charset="0"/>
            </a:endParaRPr>
          </a:p>
          <a:p>
            <a:pPr algn="just"/>
            <a:r>
              <a:rPr lang="ru-RU" sz="1300" dirty="0" err="1">
                <a:latin typeface="Candara" panose="020E0502030303020204" pitchFamily="34" charset="0"/>
              </a:rPr>
              <a:t>Балаларды</a:t>
            </a:r>
            <a:r>
              <a:rPr lang="ru-RU" sz="1300" dirty="0">
                <a:latin typeface="Candara" panose="020E0502030303020204" pitchFamily="34" charset="0"/>
              </a:rPr>
              <a:t> </a:t>
            </a:r>
            <a:r>
              <a:rPr lang="ru-RU" sz="1300" dirty="0" err="1">
                <a:latin typeface="Candara" panose="020E0502030303020204" pitchFamily="34" charset="0"/>
              </a:rPr>
              <a:t>психологиялық</a:t>
            </a:r>
            <a:r>
              <a:rPr lang="ru-RU" sz="1300" dirty="0">
                <a:latin typeface="Candara" panose="020E0502030303020204" pitchFamily="34" charset="0"/>
              </a:rPr>
              <a:t> </a:t>
            </a:r>
            <a:r>
              <a:rPr lang="ru-RU" sz="1300" dirty="0" err="1">
                <a:latin typeface="Candara" panose="020E0502030303020204" pitchFamily="34" charset="0"/>
              </a:rPr>
              <a:t>қолдау</a:t>
            </a:r>
            <a:r>
              <a:rPr lang="ru-RU" sz="1300" dirty="0">
                <a:latin typeface="Candara" panose="020E0502030303020204" pitchFamily="34" charset="0"/>
              </a:rPr>
              <a:t> </a:t>
            </a:r>
            <a:r>
              <a:rPr lang="ru-RU" sz="1300" dirty="0" err="1" smtClean="0">
                <a:latin typeface="Candara" panose="020E0502030303020204" pitchFamily="34" charset="0"/>
              </a:rPr>
              <a:t>орталығына</a:t>
            </a:r>
            <a:r>
              <a:rPr lang="ru-RU" sz="1300" dirty="0" smtClean="0">
                <a:latin typeface="Candara" panose="020E0502030303020204" pitchFamily="34" charset="0"/>
              </a:rPr>
              <a:t> </a:t>
            </a:r>
            <a:endParaRPr lang="ru-RU" sz="1300" dirty="0">
              <a:latin typeface="Candara" panose="020E0502030303020204" pitchFamily="34" charset="0"/>
            </a:endParaRPr>
          </a:p>
          <a:p>
            <a:pPr algn="just"/>
            <a:endParaRPr lang="ru-RU" sz="800" dirty="0">
              <a:latin typeface="Candara" panose="020E0502030303020204" pitchFamily="34" charset="0"/>
            </a:endParaRPr>
          </a:p>
          <a:p>
            <a:pPr algn="just"/>
            <a:r>
              <a:rPr lang="ru-RU" sz="1300" dirty="0">
                <a:latin typeface="Candara" panose="020E0502030303020204" pitchFamily="34" charset="0"/>
              </a:rPr>
              <a:t>Б</a:t>
            </a:r>
            <a:r>
              <a:rPr lang="ru-RU" sz="1300" dirty="0" smtClean="0">
                <a:latin typeface="Candara" panose="020E0502030303020204" pitchFamily="34" charset="0"/>
              </a:rPr>
              <a:t>ала </a:t>
            </a:r>
            <a:r>
              <a:rPr lang="ru-RU" sz="1300" dirty="0" err="1">
                <a:latin typeface="Candara" panose="020E0502030303020204" pitchFamily="34" charset="0"/>
              </a:rPr>
              <a:t>құқықтары</a:t>
            </a:r>
            <a:r>
              <a:rPr lang="ru-RU" sz="1300" dirty="0">
                <a:latin typeface="Candara" panose="020E0502030303020204" pitchFamily="34" charset="0"/>
              </a:rPr>
              <a:t> </a:t>
            </a:r>
            <a:r>
              <a:rPr lang="ru-RU" sz="1300" dirty="0" err="1">
                <a:latin typeface="Candara" panose="020E0502030303020204" pitchFamily="34" charset="0"/>
              </a:rPr>
              <a:t>жөніндегі</a:t>
            </a:r>
            <a:r>
              <a:rPr lang="ru-RU" sz="1300" dirty="0">
                <a:latin typeface="Candara" panose="020E0502030303020204" pitchFamily="34" charset="0"/>
              </a:rPr>
              <a:t> </a:t>
            </a:r>
            <a:r>
              <a:rPr lang="ru-RU" sz="1300" dirty="0" err="1">
                <a:latin typeface="Candara" panose="020E0502030303020204" pitchFamily="34" charset="0"/>
              </a:rPr>
              <a:t>өңірлік</a:t>
            </a:r>
            <a:r>
              <a:rPr lang="ru-RU" sz="1300" dirty="0">
                <a:latin typeface="Candara" panose="020E0502030303020204" pitchFamily="34" charset="0"/>
              </a:rPr>
              <a:t> </a:t>
            </a:r>
            <a:r>
              <a:rPr lang="ru-RU" sz="1300" dirty="0" err="1">
                <a:latin typeface="Candara" panose="020E0502030303020204" pitchFamily="34" charset="0"/>
              </a:rPr>
              <a:t>уәкілге</a:t>
            </a:r>
            <a:endParaRPr lang="ru-RU" sz="800" dirty="0">
              <a:latin typeface="Candara" panose="020E0502030303020204" pitchFamily="34" charset="0"/>
            </a:endParaRPr>
          </a:p>
          <a:p>
            <a:pPr algn="just"/>
            <a:r>
              <a:rPr lang="ru-RU" sz="1300" b="1" dirty="0">
                <a:solidFill>
                  <a:srgbClr val="00B050"/>
                </a:solidFill>
                <a:latin typeface="Candara" panose="020E0502030303020204" pitchFamily="34" charset="0"/>
              </a:rPr>
              <a:t>«111» </a:t>
            </a:r>
            <a:r>
              <a:rPr lang="ru-RU" sz="1300" b="1" dirty="0" err="1">
                <a:solidFill>
                  <a:srgbClr val="00B050"/>
                </a:solidFill>
                <a:latin typeface="Candara" panose="020E0502030303020204" pitchFamily="34" charset="0"/>
              </a:rPr>
              <a:t>нөміріне</a:t>
            </a:r>
            <a:r>
              <a:rPr lang="ru-RU" sz="1300" b="1" dirty="0">
                <a:solidFill>
                  <a:srgbClr val="00B050"/>
                </a:solidFill>
                <a:latin typeface="Candara" panose="020E0502030303020204" pitchFamily="34" charset="0"/>
              </a:rPr>
              <a:t> </a:t>
            </a:r>
            <a:r>
              <a:rPr lang="ru-RU" sz="1300" dirty="0">
                <a:latin typeface="Candara" panose="020E0502030303020204" pitchFamily="34" charset="0"/>
              </a:rPr>
              <a:t>– </a:t>
            </a:r>
            <a:r>
              <a:rPr lang="ru-RU" sz="1300" dirty="0" err="1">
                <a:latin typeface="Candara" panose="020E0502030303020204" pitchFamily="34" charset="0"/>
              </a:rPr>
              <a:t>тәулік</a:t>
            </a:r>
            <a:r>
              <a:rPr lang="ru-RU" sz="1300" dirty="0">
                <a:latin typeface="Candara" panose="020E0502030303020204" pitchFamily="34" charset="0"/>
              </a:rPr>
              <a:t> </a:t>
            </a:r>
            <a:r>
              <a:rPr lang="ru-RU" sz="1300" dirty="0" err="1">
                <a:latin typeface="Candara" panose="020E0502030303020204" pitchFamily="34" charset="0"/>
              </a:rPr>
              <a:t>бойы</a:t>
            </a:r>
            <a:r>
              <a:rPr lang="ru-RU" sz="1300" dirty="0">
                <a:latin typeface="Candara" panose="020E0502030303020204" pitchFamily="34" charset="0"/>
              </a:rPr>
              <a:t>, </a:t>
            </a:r>
            <a:r>
              <a:rPr lang="ru-RU" sz="1300" dirty="0" err="1">
                <a:latin typeface="Candara" panose="020E0502030303020204" pitchFamily="34" charset="0"/>
              </a:rPr>
              <a:t>тегін</a:t>
            </a:r>
            <a:r>
              <a:rPr lang="ru-RU" sz="1300" dirty="0">
                <a:latin typeface="Candara" panose="020E0502030303020204" pitchFamily="34" charset="0"/>
              </a:rPr>
              <a:t>, </a:t>
            </a:r>
            <a:r>
              <a:rPr lang="ru-RU" sz="1300" dirty="0" err="1">
                <a:latin typeface="Candara" panose="020E0502030303020204" pitchFamily="34" charset="0"/>
              </a:rPr>
              <a:t>балаларға</a:t>
            </a:r>
            <a:r>
              <a:rPr lang="ru-RU" sz="1300" dirty="0">
                <a:latin typeface="Candara" panose="020E0502030303020204" pitchFamily="34" charset="0"/>
              </a:rPr>
              <a:t> </a:t>
            </a:r>
            <a:r>
              <a:rPr lang="ru-RU" sz="1300" dirty="0" err="1">
                <a:latin typeface="Candara" panose="020E0502030303020204" pitchFamily="34" charset="0"/>
              </a:rPr>
              <a:t>арналған</a:t>
            </a:r>
            <a:r>
              <a:rPr lang="ru-RU" sz="1300" dirty="0">
                <a:latin typeface="Candara" panose="020E0502030303020204" pitchFamily="34" charset="0"/>
              </a:rPr>
              <a:t> </a:t>
            </a:r>
            <a:r>
              <a:rPr lang="ru-RU" sz="1300" dirty="0" err="1">
                <a:latin typeface="Candara" panose="020E0502030303020204" pitchFamily="34" charset="0"/>
              </a:rPr>
              <a:t>байланыс</a:t>
            </a:r>
            <a:r>
              <a:rPr lang="ru-RU" sz="1300" dirty="0">
                <a:latin typeface="Candara" panose="020E0502030303020204" pitchFamily="34" charset="0"/>
              </a:rPr>
              <a:t> </a:t>
            </a:r>
            <a:r>
              <a:rPr lang="ru-RU" sz="1300" dirty="0" err="1">
                <a:latin typeface="Candara" panose="020E0502030303020204" pitchFamily="34" charset="0"/>
              </a:rPr>
              <a:t>орталығы</a:t>
            </a:r>
            <a:endParaRPr lang="ru-RU" sz="1300" dirty="0">
              <a:latin typeface="Candara" panose="020E0502030303020204" pitchFamily="34" charset="0"/>
            </a:endParaRPr>
          </a:p>
        </p:txBody>
      </p:sp>
      <p:pic>
        <p:nvPicPr>
          <p:cNvPr id="91" name="Рисунок 90"/>
          <p:cNvPicPr>
            <a:picLocks noChangeAspect="1"/>
          </p:cNvPicPr>
          <p:nvPr/>
        </p:nvPicPr>
        <p:blipFill rotWithShape="1">
          <a:blip r:embed="rId9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l="25387" t="6480" r="25851" b="5935"/>
          <a:stretch/>
        </p:blipFill>
        <p:spPr>
          <a:xfrm>
            <a:off x="863298" y="8629890"/>
            <a:ext cx="764056" cy="745863"/>
          </a:xfrm>
          <a:prstGeom prst="cloud">
            <a:avLst/>
          </a:prstGeom>
          <a:solidFill>
            <a:srgbClr val="CFDFC5"/>
          </a:solidFill>
        </p:spPr>
      </p:pic>
      <p:pic>
        <p:nvPicPr>
          <p:cNvPr id="92" name="Рисунок 91"/>
          <p:cNvPicPr>
            <a:picLocks noChangeAspect="1"/>
          </p:cNvPicPr>
          <p:nvPr/>
        </p:nvPicPr>
        <p:blipFill>
          <a:blip r:embed="rId10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34439" y="7809163"/>
            <a:ext cx="1221774" cy="839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593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6858001" cy="9906000"/>
          </a:xfrm>
          <a:prstGeom prst="rect">
            <a:avLst/>
          </a:prstGeom>
        </p:spPr>
      </p:pic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1890310"/>
              </p:ext>
            </p:extLst>
          </p:nvPr>
        </p:nvGraphicFramePr>
        <p:xfrm>
          <a:off x="262393" y="1709265"/>
          <a:ext cx="6319816" cy="77925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778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84196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195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100" b="1" dirty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Өңір</a:t>
                      </a:r>
                      <a:endParaRPr lang="ru-RU" sz="1100" b="1" dirty="0">
                        <a:solidFill>
                          <a:schemeClr val="bg1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100" b="1" baseline="0" dirty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АТӘ, телефон нөмірі</a:t>
                      </a:r>
                      <a:endParaRPr lang="ru-RU" sz="1100" b="1" dirty="0">
                        <a:solidFill>
                          <a:schemeClr val="bg1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954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Астана 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қаласы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err="1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Бимендина</a:t>
                      </a:r>
                      <a:r>
                        <a:rPr lang="ru-RU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Асима </a:t>
                      </a:r>
                      <a:r>
                        <a:rPr lang="ru-RU" sz="1100" b="0" dirty="0" err="1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Темкеновна</a:t>
                      </a:r>
                      <a:r>
                        <a:rPr lang="ru-RU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0" baseline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8 701 516 01</a:t>
                      </a:r>
                      <a:r>
                        <a:rPr lang="ru-RU" sz="1100" b="0" baseline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15,</a:t>
                      </a:r>
                      <a:r>
                        <a:rPr lang="ru-RU" sz="1100" b="0" baseline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u="sng" dirty="0" err="1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bala</a:t>
                      </a:r>
                      <a:r>
                        <a:rPr lang="ru-RU" sz="1100" b="0" u="sng" dirty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.</a:t>
                      </a:r>
                      <a:r>
                        <a:rPr lang="en-US" sz="1100" b="0" u="sng" dirty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ombudsman</a:t>
                      </a:r>
                      <a:r>
                        <a:rPr lang="ru-RU" sz="1100" b="0" u="sng" dirty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@</a:t>
                      </a:r>
                      <a:r>
                        <a:rPr lang="en-US" sz="1100" b="0" u="sng" dirty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mail</a:t>
                      </a:r>
                      <a:r>
                        <a:rPr lang="ru-RU" sz="1100" b="0" u="sng" dirty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.</a:t>
                      </a:r>
                      <a:r>
                        <a:rPr lang="en-US" sz="1100" b="0" u="sng" dirty="0" err="1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ru</a:t>
                      </a:r>
                      <a:endParaRPr lang="ru-RU" sz="1100" b="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502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Алматы 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қаласы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Ерлан Диана Ерлановна, 8 771 770 51</a:t>
                      </a:r>
                      <a:r>
                        <a:rPr lang="kk-KZ" sz="1100" b="0" baseline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11,</a:t>
                      </a:r>
                      <a:r>
                        <a:rPr lang="ru-RU" sz="1100" b="0" baseline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u="sng" dirty="0" err="1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4"/>
                        </a:rPr>
                        <a:t>Yerlan</a:t>
                      </a:r>
                      <a:r>
                        <a:rPr lang="ru-RU" sz="1100" b="0" u="sng" dirty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4"/>
                        </a:rPr>
                        <a:t>.</a:t>
                      </a:r>
                      <a:r>
                        <a:rPr lang="en-US" sz="1100" b="0" u="sng" dirty="0" err="1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4"/>
                        </a:rPr>
                        <a:t>diana</a:t>
                      </a:r>
                      <a:r>
                        <a:rPr lang="ru-RU" sz="1100" b="0" u="sng" dirty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4"/>
                        </a:rPr>
                        <a:t>@</a:t>
                      </a:r>
                      <a:r>
                        <a:rPr lang="en-US" sz="1100" b="0" u="sng" dirty="0" err="1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4"/>
                        </a:rPr>
                        <a:t>gmail</a:t>
                      </a:r>
                      <a:r>
                        <a:rPr lang="ru-RU" sz="1100" b="0" u="sng" dirty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4"/>
                        </a:rPr>
                        <a:t>.</a:t>
                      </a:r>
                      <a:r>
                        <a:rPr lang="en-US" sz="1100" b="0" u="sng" dirty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4"/>
                        </a:rPr>
                        <a:t>com</a:t>
                      </a:r>
                      <a:endParaRPr lang="ru-RU" sz="1100" b="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967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Шымкент</a:t>
                      </a: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қаласы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Наимбекова Айжан Избасхановна,</a:t>
                      </a:r>
                      <a:r>
                        <a:rPr lang="ru-RU" sz="1100" b="0" baseline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8 775 210 80</a:t>
                      </a:r>
                      <a:r>
                        <a:rPr lang="kk-KZ" sz="1100" b="0" baseline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</a:t>
                      </a:r>
                      <a:r>
                        <a:rPr lang="ru-RU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0" baseline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u="sng" dirty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5"/>
                        </a:rPr>
                        <a:t>aigan_777@mail.ru</a:t>
                      </a:r>
                      <a:endParaRPr lang="ru-RU" sz="1100" b="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967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Ақмола 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облысы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Асаинова Асем Ануарбеккызы</a:t>
                      </a:r>
                      <a:r>
                        <a:rPr lang="ru-RU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0" baseline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8 705 519 36</a:t>
                      </a:r>
                      <a:r>
                        <a:rPr lang="kk-KZ" sz="1100" b="0" baseline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lang="ru-RU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0" baseline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u="sng" dirty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6"/>
                        </a:rPr>
                        <a:t>asainova83@inbox.ru</a:t>
                      </a:r>
                      <a:endParaRPr lang="ru-RU" sz="1100" b="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967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Ақөбе 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облысы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Тулеуова Нуржамиля Нурлыбаевна</a:t>
                      </a:r>
                      <a:r>
                        <a:rPr lang="ru-RU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0" baseline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8 778 505 80</a:t>
                      </a:r>
                      <a:r>
                        <a:rPr lang="kk-KZ" sz="1100" b="0" baseline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</a:t>
                      </a:r>
                      <a:r>
                        <a:rPr lang="ru-RU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0" baseline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u="sng" dirty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7"/>
                        </a:rPr>
                        <a:t>jamily_1985@mail.ru</a:t>
                      </a:r>
                      <a:endParaRPr lang="ru-RU" sz="1100" b="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419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Алматы 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облысы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Есимбекова Айгуль Канатовна</a:t>
                      </a:r>
                      <a:r>
                        <a:rPr lang="ru-RU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0" baseline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8 777 888 16</a:t>
                      </a:r>
                      <a:r>
                        <a:rPr lang="ru-RU" sz="1100" b="0" baseline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88,</a:t>
                      </a:r>
                      <a:r>
                        <a:rPr lang="ru-RU" sz="1100" b="0" baseline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u="sng" dirty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8"/>
                        </a:rPr>
                        <a:t>y</a:t>
                      </a:r>
                      <a:r>
                        <a:rPr lang="ru-RU" sz="1100" b="0" u="sng" dirty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8"/>
                        </a:rPr>
                        <a:t>.</a:t>
                      </a:r>
                      <a:r>
                        <a:rPr lang="en-US" sz="1100" b="0" u="sng" dirty="0" err="1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8"/>
                        </a:rPr>
                        <a:t>aigul</a:t>
                      </a:r>
                      <a:r>
                        <a:rPr lang="ru-RU" sz="1100" b="0" u="sng" dirty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8"/>
                        </a:rPr>
                        <a:t>@</a:t>
                      </a:r>
                      <a:r>
                        <a:rPr lang="en-US" sz="1100" b="0" u="sng" dirty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8"/>
                        </a:rPr>
                        <a:t>mail</a:t>
                      </a:r>
                      <a:r>
                        <a:rPr lang="ru-RU" sz="1100" b="0" u="sng" dirty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8"/>
                        </a:rPr>
                        <a:t>.</a:t>
                      </a:r>
                      <a:r>
                        <a:rPr lang="en-US" sz="1100" b="0" u="sng" dirty="0" err="1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8"/>
                        </a:rPr>
                        <a:t>ru</a:t>
                      </a:r>
                      <a:endParaRPr lang="kk-KZ" sz="1100" b="0" u="sng" dirty="0">
                        <a:solidFill>
                          <a:srgbClr val="0563C1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967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Атырау 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облысы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Сарсембаева Айжан Махсут</a:t>
                      </a:r>
                      <a:r>
                        <a:rPr lang="ru-RU" sz="1100" b="0" dirty="0" err="1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кызы</a:t>
                      </a:r>
                      <a:r>
                        <a:rPr lang="ru-RU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0" baseline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8 701 352 51</a:t>
                      </a:r>
                      <a:r>
                        <a:rPr lang="ru-RU" sz="1100" b="0" baseline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35,</a:t>
                      </a:r>
                      <a:r>
                        <a:rPr lang="ru-RU" sz="1100" b="0" baseline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u="sng" dirty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9"/>
                        </a:rPr>
                        <a:t>Turarbek93@mail.ru</a:t>
                      </a:r>
                      <a:endParaRPr lang="ru-RU" sz="1100" b="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967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ШҚО</a:t>
                      </a: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Каленова Аксана Александровна, 8 777 153 82</a:t>
                      </a:r>
                      <a:r>
                        <a:rPr lang="kk-KZ" sz="1100" b="0" baseline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</a:t>
                      </a:r>
                      <a:r>
                        <a:rPr lang="ru-RU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0" baseline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u="sng" dirty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0"/>
                        </a:rPr>
                        <a:t>aksana_kalenova@mail.ru</a:t>
                      </a:r>
                      <a:endParaRPr lang="ru-RU" sz="1100" b="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967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Жамбыл 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облысы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Багжанов Даурен Ораевич</a:t>
                      </a:r>
                      <a:r>
                        <a:rPr lang="ru-RU" sz="1100" b="0" baseline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kk-KZ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8 747 187 76</a:t>
                      </a:r>
                      <a:r>
                        <a:rPr lang="kk-KZ" sz="1100" b="0" baseline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</a:t>
                      </a:r>
                      <a:r>
                        <a:rPr lang="ru-RU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0" baseline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u="sng" dirty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1"/>
                        </a:rPr>
                        <a:t>Dauren_1978@mail.ru</a:t>
                      </a:r>
                      <a:endParaRPr lang="ru-RU" sz="1100" b="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7967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БҚО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Утебалиева Шаттық Саматқызы</a:t>
                      </a:r>
                      <a:r>
                        <a:rPr lang="ru-RU" sz="1100" b="0" baseline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kk-KZ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775 370 57 30</a:t>
                      </a:r>
                      <a:r>
                        <a:rPr lang="kk-KZ" sz="1100" b="0" baseline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0" baseline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u="sng" dirty="0" smtClean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shattyk_samatovna@mail.ru </a:t>
                      </a:r>
                      <a:endParaRPr lang="ru-RU" sz="1100" b="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7967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Қарағанды 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облысы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Киселева Ирина Болеславовна</a:t>
                      </a:r>
                      <a:r>
                        <a:rPr lang="ru-RU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0" baseline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8 701 444 39</a:t>
                      </a:r>
                      <a:r>
                        <a:rPr lang="kk-KZ" sz="1100" b="0" baseline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</a:t>
                      </a:r>
                      <a:r>
                        <a:rPr lang="ru-RU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0" baseline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u="sng" dirty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2"/>
                        </a:rPr>
                        <a:t>iradeti@mail.ru</a:t>
                      </a:r>
                      <a:endParaRPr lang="ru-RU" sz="1100" b="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7967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Қостанай 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облысы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Басенова Несибели Заривановна</a:t>
                      </a:r>
                      <a:r>
                        <a:rPr lang="ru-RU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0" baseline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8 701 778 35</a:t>
                      </a:r>
                      <a:r>
                        <a:rPr lang="kk-KZ" sz="1100" b="0" baseline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</a:t>
                      </a:r>
                      <a:r>
                        <a:rPr lang="ru-RU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0" baseline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u="sng" dirty="0" err="1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3"/>
                        </a:rPr>
                        <a:t>Basenova</a:t>
                      </a:r>
                      <a:r>
                        <a:rPr lang="ru-RU" sz="1100" b="0" u="sng" dirty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3"/>
                        </a:rPr>
                        <a:t>.</a:t>
                      </a:r>
                      <a:r>
                        <a:rPr lang="en-US" sz="1100" b="0" u="sng" dirty="0" err="1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3"/>
                        </a:rPr>
                        <a:t>nesibeli</a:t>
                      </a:r>
                      <a:r>
                        <a:rPr lang="ru-RU" sz="1100" b="0" u="sng" dirty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3"/>
                        </a:rPr>
                        <a:t>@</a:t>
                      </a:r>
                      <a:r>
                        <a:rPr lang="en-US" sz="1100" b="0" u="sng" dirty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3"/>
                        </a:rPr>
                        <a:t>mail</a:t>
                      </a:r>
                      <a:r>
                        <a:rPr lang="ru-RU" sz="1100" b="0" u="sng" dirty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3"/>
                        </a:rPr>
                        <a:t>.</a:t>
                      </a:r>
                      <a:r>
                        <a:rPr lang="en-US" sz="1100" b="0" u="sng" dirty="0" err="1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3"/>
                        </a:rPr>
                        <a:t>ru</a:t>
                      </a:r>
                      <a:endParaRPr lang="ru-RU" sz="1100" b="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7967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Қызылорда 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облысы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err="1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Тоганова</a:t>
                      </a:r>
                      <a:r>
                        <a:rPr lang="ru-RU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dirty="0" err="1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Жаксыгуль</a:t>
                      </a:r>
                      <a:r>
                        <a:rPr lang="ru-RU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dirty="0" err="1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Кохановна</a:t>
                      </a:r>
                      <a:r>
                        <a:rPr lang="ru-RU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0" baseline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8 701 515 04</a:t>
                      </a:r>
                      <a:r>
                        <a:rPr lang="ru-RU" sz="1100" b="0" baseline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65,</a:t>
                      </a:r>
                      <a:r>
                        <a:rPr lang="ru-RU" sz="1100" b="0" baseline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u="sng" dirty="0" err="1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4"/>
                        </a:rPr>
                        <a:t>Karshiga</a:t>
                      </a:r>
                      <a:r>
                        <a:rPr lang="ru-RU" sz="1100" b="0" u="sng" dirty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4"/>
                        </a:rPr>
                        <a:t>.</a:t>
                      </a:r>
                      <a:r>
                        <a:rPr lang="en-US" sz="1100" b="0" u="sng" dirty="0" err="1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4"/>
                        </a:rPr>
                        <a:t>ru</a:t>
                      </a:r>
                      <a:r>
                        <a:rPr lang="ru-RU" sz="1100" b="0" u="sng" dirty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4"/>
                        </a:rPr>
                        <a:t>@</a:t>
                      </a:r>
                      <a:r>
                        <a:rPr lang="en-US" sz="1100" b="0" u="sng" dirty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4"/>
                        </a:rPr>
                        <a:t>mail</a:t>
                      </a:r>
                      <a:r>
                        <a:rPr lang="ru-RU" sz="1100" b="0" u="sng" dirty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4"/>
                        </a:rPr>
                        <a:t>.</a:t>
                      </a:r>
                      <a:r>
                        <a:rPr lang="en-US" sz="1100" b="0" u="sng" dirty="0" err="1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4"/>
                        </a:rPr>
                        <a:t>ru</a:t>
                      </a:r>
                      <a:endParaRPr lang="ru-RU" sz="1100" b="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7967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Маңғыстау 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облысы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Болатбаева Тілектес Аманкоскызы</a:t>
                      </a:r>
                      <a:r>
                        <a:rPr lang="ru-RU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kk-KZ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8 701 463 33</a:t>
                      </a:r>
                      <a:r>
                        <a:rPr lang="kk-KZ" sz="1100" b="0" baseline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09</a:t>
                      </a:r>
                      <a:r>
                        <a:rPr lang="ru-RU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0" baseline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u="sng" dirty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5"/>
                        </a:rPr>
                        <a:t>jpkta@mail.ru</a:t>
                      </a:r>
                      <a:endParaRPr lang="ru-RU" sz="1100" b="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37967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Абай 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облысы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Жунусова Эльзира Ауесхановна, 8 777 213 75</a:t>
                      </a:r>
                      <a:r>
                        <a:rPr lang="kk-KZ" sz="1100" b="0" baseline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00</a:t>
                      </a:r>
                      <a:r>
                        <a:rPr lang="ru-RU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0" baseline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u="sng" dirty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elzira@list.ru</a:t>
                      </a:r>
                      <a:endParaRPr lang="ru-RU" sz="1100" b="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7967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Жетісу 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облысы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err="1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Егинбаев</a:t>
                      </a:r>
                      <a:r>
                        <a:rPr lang="ru-RU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dirty="0" err="1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Ермек</a:t>
                      </a:r>
                      <a:r>
                        <a:rPr lang="ru-RU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dirty="0" err="1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Молдакулович</a:t>
                      </a:r>
                      <a:r>
                        <a:rPr lang="ru-RU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kk-KZ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777</a:t>
                      </a:r>
                      <a:r>
                        <a:rPr lang="kk-KZ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555</a:t>
                      </a:r>
                      <a:r>
                        <a:rPr lang="kk-KZ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</a:t>
                      </a:r>
                      <a:r>
                        <a:rPr lang="kk-KZ" sz="1100" b="0" baseline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</a:t>
                      </a:r>
                      <a:r>
                        <a:rPr lang="ru-RU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0" baseline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u="sng" dirty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aqjoljetisy@mail.ru</a:t>
                      </a:r>
                      <a:endParaRPr lang="ru-RU" sz="1100" b="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37967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Ұлытау 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облысы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Жаппасова Гульмира Алпысбаевна, 8 776 976 76</a:t>
                      </a:r>
                      <a:r>
                        <a:rPr lang="kk-KZ" sz="1100" b="0" baseline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00</a:t>
                      </a:r>
                      <a:r>
                        <a:rPr lang="ru-RU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0" baseline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u="sng" dirty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6"/>
                        </a:rPr>
                        <a:t>G.1112@mail.ru</a:t>
                      </a:r>
                      <a:endParaRPr lang="ru-RU" sz="1100" b="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37967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Павлодар </a:t>
                      </a:r>
                      <a:r>
                        <a:rPr lang="ru-RU" sz="1100" b="1" dirty="0" err="1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облысы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err="1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Шакенова</a:t>
                      </a:r>
                      <a:r>
                        <a:rPr lang="ru-RU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Сауле </a:t>
                      </a:r>
                      <a:r>
                        <a:rPr lang="ru-RU" sz="1100" b="0" dirty="0" err="1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Сабитовна</a:t>
                      </a:r>
                      <a:r>
                        <a:rPr lang="ru-RU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8 707 498 51</a:t>
                      </a:r>
                      <a:r>
                        <a:rPr lang="ru-RU" sz="1100" b="0" baseline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83,</a:t>
                      </a:r>
                      <a:r>
                        <a:rPr lang="ru-RU" sz="1100" b="0" baseline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u="sng" dirty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7"/>
                        </a:rPr>
                        <a:t>sshakeneva@mail.ru</a:t>
                      </a:r>
                      <a:endParaRPr lang="ru-RU" sz="1100" b="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6163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СҚО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Сураганова Сауле Куандыковна, 8 705 320 60</a:t>
                      </a:r>
                      <a:r>
                        <a:rPr lang="kk-KZ" sz="1100" b="0" baseline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</a:t>
                      </a:r>
                      <a:r>
                        <a:rPr lang="ru-RU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0" baseline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u="sng" dirty="0" err="1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8"/>
                        </a:rPr>
                        <a:t>saule</a:t>
                      </a:r>
                      <a:r>
                        <a:rPr lang="ru-RU" sz="1100" b="0" u="sng" dirty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8"/>
                        </a:rPr>
                        <a:t>_</a:t>
                      </a:r>
                      <a:r>
                        <a:rPr lang="en-US" sz="1100" b="0" u="sng" dirty="0" err="1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8"/>
                        </a:rPr>
                        <a:t>suraganova</a:t>
                      </a:r>
                      <a:r>
                        <a:rPr lang="ru-RU" sz="1100" b="0" u="sng" dirty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8"/>
                        </a:rPr>
                        <a:t>@</a:t>
                      </a:r>
                      <a:r>
                        <a:rPr lang="en-US" sz="1100" b="0" u="sng" dirty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8"/>
                        </a:rPr>
                        <a:t>mail</a:t>
                      </a:r>
                      <a:r>
                        <a:rPr lang="ru-RU" sz="1100" b="0" u="sng" dirty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8"/>
                        </a:rPr>
                        <a:t>.</a:t>
                      </a:r>
                      <a:r>
                        <a:rPr lang="en-US" sz="1100" b="0" u="sng" dirty="0" err="1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8"/>
                        </a:rPr>
                        <a:t>ru</a:t>
                      </a:r>
                      <a:endParaRPr lang="ru-RU" sz="1100" b="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7967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Түркістан 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облысы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err="1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Егамбердиева</a:t>
                      </a:r>
                      <a:r>
                        <a:rPr lang="ru-RU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Динара </a:t>
                      </a:r>
                      <a:r>
                        <a:rPr lang="ru-RU" sz="1100" b="0" dirty="0" err="1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Асыловна</a:t>
                      </a:r>
                      <a:r>
                        <a:rPr lang="ru-RU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kk-KZ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8 702 720 17</a:t>
                      </a:r>
                      <a:r>
                        <a:rPr lang="kk-KZ" sz="1100" b="0" baseline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00</a:t>
                      </a:r>
                      <a:r>
                        <a:rPr lang="ru-RU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0" baseline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u="sng" dirty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9"/>
                        </a:rPr>
                        <a:t>Digitalgrace777@gmail.com</a:t>
                      </a:r>
                      <a:endParaRPr lang="ru-RU" sz="1100" b="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</a:tbl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361950" y="575972"/>
            <a:ext cx="61341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B050"/>
                </a:solidFill>
                <a:latin typeface="Candara" panose="020E0502030303020204" pitchFamily="34" charset="0"/>
              </a:rPr>
              <a:t>БАЛА ҚҰҚЫҚТАРЫ ЖӨНІНДЕГІ ӨҢІРЛІК </a:t>
            </a:r>
            <a:r>
              <a:rPr lang="ru-RU" sz="2800" b="1" dirty="0" smtClean="0">
                <a:solidFill>
                  <a:srgbClr val="00B050"/>
                </a:solidFill>
                <a:latin typeface="Candara" panose="020E0502030303020204" pitchFamily="34" charset="0"/>
              </a:rPr>
              <a:t>УӘКІЛДЕРІ</a:t>
            </a:r>
            <a:endParaRPr lang="ru-RU" sz="2800" b="1" dirty="0">
              <a:solidFill>
                <a:srgbClr val="00B050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9308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6858001" cy="99060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61950" y="575972"/>
            <a:ext cx="61341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B050"/>
                </a:solidFill>
                <a:latin typeface="Candara" panose="020E0502030303020204" pitchFamily="34" charset="0"/>
              </a:rPr>
              <a:t>ПСИХОЛОГИЯЛЫҚ ҚОЛДАУ ОРТАЛЫҚТАРЫ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206734" y="1685111"/>
          <a:ext cx="6401331" cy="784257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4964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8371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6796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108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100" b="1" dirty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Өңір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100" b="1" dirty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Мекен-жайы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100" b="1" dirty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Телефон</a:t>
                      </a:r>
                      <a:endParaRPr lang="ru-RU" sz="1100" b="1" dirty="0">
                        <a:solidFill>
                          <a:schemeClr val="bg1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083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Астана 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қаласы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Астана </a:t>
                      </a:r>
                      <a:r>
                        <a:rPr lang="ru-RU" sz="1100" dirty="0" err="1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қаласы</a:t>
                      </a:r>
                      <a:r>
                        <a:rPr lang="ru-RU" sz="110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Н</a:t>
                      </a:r>
                      <a:r>
                        <a:rPr lang="kk-KZ" sz="110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ұ</a:t>
                      </a:r>
                      <a:r>
                        <a:rPr lang="ru-RU" sz="110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рсая-2</a:t>
                      </a:r>
                      <a:r>
                        <a:rPr lang="ru-RU" sz="110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100" dirty="0" err="1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Достық</a:t>
                      </a:r>
                      <a:r>
                        <a:rPr lang="ru-RU" sz="110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көшесі</a:t>
                      </a:r>
                      <a:r>
                        <a:rPr lang="ru-RU" sz="110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10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8 771 592 89</a:t>
                      </a:r>
                      <a:r>
                        <a:rPr lang="ru-RU" sz="1100" baseline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481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Алматы 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қаласы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Алматы </a:t>
                      </a:r>
                      <a:r>
                        <a:rPr lang="ru-RU" sz="1100" dirty="0" err="1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қаласы</a:t>
                      </a:r>
                      <a:r>
                        <a:rPr lang="ru-RU" sz="110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10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Панфилов </a:t>
                      </a:r>
                      <a:r>
                        <a:rPr lang="ru-RU" sz="1100" dirty="0" err="1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көшесі</a:t>
                      </a:r>
                      <a:r>
                        <a:rPr lang="ru-RU" sz="110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10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8 702 836 20</a:t>
                      </a:r>
                      <a:r>
                        <a:rPr lang="ru-RU" sz="1100" baseline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933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Шымкент</a:t>
                      </a: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қаласы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Шымкент </a:t>
                      </a:r>
                      <a:r>
                        <a:rPr lang="ru-RU" sz="1100" dirty="0" err="1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қаласы</a:t>
                      </a:r>
                      <a:r>
                        <a:rPr lang="ru-RU" sz="110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aseline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err="1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Ж.Тынбаев</a:t>
                      </a:r>
                      <a:r>
                        <a:rPr lang="ru-RU" sz="110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көшесі</a:t>
                      </a:r>
                      <a:r>
                        <a:rPr lang="ru-RU" sz="110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10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8 701 383 11</a:t>
                      </a:r>
                      <a:r>
                        <a:rPr lang="ru-RU" sz="1100" baseline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933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Ақмола 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</a:t>
                      </a:r>
                      <a:r>
                        <a:rPr lang="ru-RU" sz="1100" b="1" dirty="0" err="1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ысы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Көкшетау</a:t>
                      </a:r>
                      <a:r>
                        <a:rPr lang="ru-RU" sz="110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қаласы</a:t>
                      </a:r>
                      <a:r>
                        <a:rPr lang="ru-RU" sz="110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Пушкин </a:t>
                      </a:r>
                      <a:r>
                        <a:rPr lang="ru-RU" sz="1100" dirty="0" err="1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көшесі</a:t>
                      </a:r>
                      <a:r>
                        <a:rPr lang="ru-RU" sz="110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10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17/2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8 775 457 66- 13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933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Ақөбе 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облысы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Ақтөбе</a:t>
                      </a:r>
                      <a:r>
                        <a:rPr lang="ru-RU" sz="110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қаласы</a:t>
                      </a:r>
                      <a:r>
                        <a:rPr lang="ru-RU" sz="110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10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Астана </a:t>
                      </a:r>
                      <a:r>
                        <a:rPr lang="ru-RU" sz="1100" dirty="0" err="1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ауданы</a:t>
                      </a:r>
                      <a:r>
                        <a:rPr lang="ru-RU" sz="110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100" dirty="0" err="1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Әбілхайыр</a:t>
                      </a:r>
                      <a:r>
                        <a:rPr lang="ru-RU" sz="110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хан </a:t>
                      </a:r>
                      <a:r>
                        <a:rPr lang="ru-RU" sz="1100" dirty="0" err="1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даңғылы</a:t>
                      </a:r>
                      <a:r>
                        <a:rPr lang="ru-RU" sz="110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aseline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8 747 207 52</a:t>
                      </a:r>
                      <a:r>
                        <a:rPr lang="ru-RU" sz="1100" baseline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3263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Алматы 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облысы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dirty="0" err="1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Қонаев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 err="1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қаласы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10 </a:t>
                      </a:r>
                      <a:r>
                        <a:rPr lang="ru-RU" sz="1100" b="0" i="0" u="none" dirty="0" err="1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шағын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 err="1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аудан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0" i="0" u="none" baseline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baseline="0" dirty="0" err="1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Қазақ</a:t>
                      </a:r>
                      <a:r>
                        <a:rPr lang="ru-RU" sz="1100" b="0" i="0" u="none" baseline="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baseline="0" dirty="0" err="1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мектеп-лицейі</a:t>
                      </a:r>
                      <a:endParaRPr lang="ru-RU" sz="1100" b="0" i="0" u="none" dirty="0">
                        <a:solidFill>
                          <a:schemeClr val="tx1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8 702 578 47</a:t>
                      </a:r>
                      <a:r>
                        <a:rPr lang="kk-KZ" sz="1100" b="0" i="0" u="none" baseline="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1123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Атырау 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облысы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Атырау </a:t>
                      </a:r>
                      <a:r>
                        <a:rPr lang="ru-RU" sz="1100" b="0" i="0" u="none" dirty="0" err="1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қаласы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100" b="0" i="0" u="none" dirty="0" err="1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Худин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 err="1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көшесі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8 701 429 25</a:t>
                      </a:r>
                      <a:r>
                        <a:rPr lang="ru-RU" sz="1100" b="0" i="0" u="none" baseline="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69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8 701 493 48</a:t>
                      </a:r>
                      <a:r>
                        <a:rPr lang="ru-RU" sz="1100" b="0" i="0" u="none" baseline="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86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1607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ШҚО</a:t>
                      </a: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 err="1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Өскемен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 err="1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қаласы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Чехов </a:t>
                      </a:r>
                      <a:r>
                        <a:rPr lang="ru-RU" sz="1100" b="0" i="0" u="none" dirty="0" err="1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көшесі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(7232) 26 78</a:t>
                      </a:r>
                      <a:r>
                        <a:rPr lang="ru-RU" sz="1100" b="0" i="0" u="none" baseline="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6933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Жамбыл 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облысы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 err="1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Тараз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 err="1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қаласы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100" b="0" i="0" u="none" dirty="0" err="1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Төле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би </a:t>
                      </a:r>
                      <a:r>
                        <a:rPr lang="ru-RU" sz="1100" b="0" i="0" u="none" dirty="0" err="1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даңғылы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8 707 378 75</a:t>
                      </a:r>
                      <a:r>
                        <a:rPr lang="ru-RU" sz="1100" b="0" i="0" u="none" baseline="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6933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БҚО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Орал </a:t>
                      </a:r>
                      <a:r>
                        <a:rPr lang="ru-RU" sz="1100" b="0" i="0" u="none" dirty="0" err="1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қаласы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100" b="0" i="0" u="none" dirty="0" err="1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Жәңгір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хан </a:t>
                      </a:r>
                      <a:r>
                        <a:rPr lang="ru-RU" sz="1100" b="0" i="0" u="none" dirty="0" err="1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көшесі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 А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8 705 591 30</a:t>
                      </a:r>
                      <a:r>
                        <a:rPr lang="ru-RU" sz="1100" b="0" i="0" u="none" baseline="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6933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Қарағанды 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облысы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 err="1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Қарағанды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 err="1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қаласы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100" b="0" i="0" u="none" dirty="0" err="1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Әлиханов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 err="1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көшесі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8 778 374 56</a:t>
                      </a:r>
                      <a:r>
                        <a:rPr lang="ru-RU" sz="1100" b="0" i="0" u="none" baseline="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89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6933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Қостанай 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облысы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 err="1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Қостанай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 err="1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қаласы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100" b="0" i="0" u="none" dirty="0" err="1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Баймағамбетов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 err="1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көшесі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162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(7142) 51 18</a:t>
                      </a:r>
                      <a:r>
                        <a:rPr lang="ru-RU" sz="1100" b="0" i="0" u="none" baseline="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6933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Қызылорда 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облысы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 err="1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Қызылорда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 err="1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қаласы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100" b="0" i="0" u="none" dirty="0" err="1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Жүсіп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 err="1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Қыдыров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 err="1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көшесі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91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8 705 787 25</a:t>
                      </a:r>
                      <a:r>
                        <a:rPr lang="ru-RU" sz="1100" b="0" i="0" u="none" baseline="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6933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Маңғыстау 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облысы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 err="1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Ақтау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 err="1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қаласы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</a:t>
                      </a:r>
                      <a:r>
                        <a:rPr lang="ru-RU" sz="1100" b="0" i="0" u="none" dirty="0" err="1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шағын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 err="1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аудан</a:t>
                      </a:r>
                      <a:endParaRPr lang="ru-RU" sz="1100" b="0" i="0" u="none" dirty="0">
                        <a:solidFill>
                          <a:schemeClr val="tx1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8 777 599 39</a:t>
                      </a:r>
                      <a:r>
                        <a:rPr lang="ru-RU" sz="1100" b="0" i="0" u="none" baseline="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36933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Абай 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облысы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Семей </a:t>
                      </a:r>
                      <a:r>
                        <a:rPr lang="ru-RU" sz="1100" b="0" i="0" u="none" dirty="0" err="1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қаласы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100" b="0" i="0" u="none" dirty="0" err="1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Қабылбаев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 err="1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көшесі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 (</a:t>
                      </a:r>
                      <a:r>
                        <a:rPr lang="ru-RU" sz="1100" b="0" i="0" u="none" dirty="0" err="1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уақытша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8 771 176 33</a:t>
                      </a:r>
                      <a:r>
                        <a:rPr lang="ru-RU" sz="1100" b="0" i="0" u="none" baseline="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89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6933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Жетісу 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</a:t>
                      </a:r>
                      <a:r>
                        <a:rPr lang="ru-RU" sz="1100" b="1" dirty="0" err="1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ысы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 err="1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Талдықорған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 err="1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қаласы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100" b="0" i="0" u="none" dirty="0" err="1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Өтенай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 err="1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ауданы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0" i="0" u="none" baseline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Ә.Т </a:t>
                      </a:r>
                      <a:r>
                        <a:rPr lang="ru-RU" sz="1100" b="0" i="0" u="none" dirty="0" err="1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ұңғатов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 err="1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көшесі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8 747 846 92</a:t>
                      </a:r>
                      <a:r>
                        <a:rPr lang="ru-RU" sz="1100" b="0" i="0" u="none" baseline="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36933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Ұлытау 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облысы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 err="1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Жезқазған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 err="1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қаласы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Абай </a:t>
                      </a:r>
                      <a:r>
                        <a:rPr lang="ru-RU" sz="1100" b="0" i="0" u="none" dirty="0" err="1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көшесі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0" i="0" u="none" baseline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8 705 119 09</a:t>
                      </a:r>
                      <a:r>
                        <a:rPr lang="ru-RU" sz="1100" b="0" i="0" u="none" baseline="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61685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Павлодар </a:t>
                      </a:r>
                      <a:r>
                        <a:rPr lang="ru-RU" sz="1100" b="1" dirty="0" err="1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облысы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Павлодар </a:t>
                      </a:r>
                      <a:r>
                        <a:rPr lang="ru-RU" sz="1100" b="0" i="0" u="none" dirty="0" err="1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қаласы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100" b="0" i="0" u="none" dirty="0" err="1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Мәшһүр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 err="1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Жүсіп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 err="1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көшесі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(7182) 32 69</a:t>
                      </a:r>
                      <a:r>
                        <a:rPr lang="ru-RU" sz="1100" b="0" i="0" u="none" baseline="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07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8 777 762 51</a:t>
                      </a:r>
                      <a:r>
                        <a:rPr lang="ru-RU" sz="1100" b="0" i="0" u="none" baseline="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(7182) 32 85</a:t>
                      </a:r>
                      <a:r>
                        <a:rPr lang="ru-RU" sz="1100" b="0" i="0" u="none" baseline="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5178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СҚО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 err="1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Петропавл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 err="1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қаласы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Жамбыл </a:t>
                      </a:r>
                      <a:r>
                        <a:rPr lang="ru-RU" sz="1100" b="0" i="0" u="none" dirty="0" err="1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Жабаев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 err="1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көшесі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 А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8 701 541 67</a:t>
                      </a:r>
                      <a:r>
                        <a:rPr lang="ru-RU" sz="1100" b="0" i="0" u="none" baseline="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02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933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Түркістан 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облысы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 err="1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Түркістан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 err="1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қаласы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100" b="0" i="0" u="none" dirty="0" err="1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Жаңа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 err="1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қала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 err="1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шағын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 err="1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ауданы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№9 </a:t>
                      </a:r>
                      <a:r>
                        <a:rPr lang="ru-RU" sz="1100" b="0" i="0" u="none" dirty="0" err="1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көше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30/2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8 702 991 31</a:t>
                      </a:r>
                      <a:r>
                        <a:rPr lang="ru-RU" sz="1100" b="0" i="0" u="none" baseline="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1629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6858001" cy="990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4459" y="471518"/>
            <a:ext cx="6134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B050"/>
                </a:solidFill>
                <a:latin typeface="Candara" panose="020E0502030303020204" pitchFamily="34" charset="0"/>
              </a:rPr>
              <a:t>ПАМЯТКА ДЛЯ РОДИТЕЛЕЙ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656608" y="1316769"/>
            <a:ext cx="4817692" cy="678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  <a:latin typeface="Candara" panose="020E0502030303020204" pitchFamily="34" charset="0"/>
              </a:rPr>
              <a:t>ЧТО НЕ СТОИТ ДЕЛАТЬ </a:t>
            </a:r>
          </a:p>
          <a:p>
            <a:r>
              <a:rPr lang="ru-RU" b="1" dirty="0" smtClean="0">
                <a:solidFill>
                  <a:srgbClr val="00B050"/>
                </a:solidFill>
                <a:latin typeface="Candara" panose="020E0502030303020204" pitchFamily="34" charset="0"/>
              </a:rPr>
              <a:t>В ИНТЕРНЕТЕ ?</a:t>
            </a:r>
            <a:endParaRPr lang="ru-RU" b="1" dirty="0">
              <a:solidFill>
                <a:srgbClr val="00B050"/>
              </a:solidFill>
              <a:latin typeface="Candara" panose="020E0502030303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34459" y="1032171"/>
            <a:ext cx="920445" cy="1107996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lvl="0" algn="ctr"/>
            <a:r>
              <a:rPr lang="kk-KZ" sz="6600" b="1" dirty="0" smtClean="0">
                <a:solidFill>
                  <a:srgbClr val="92D050"/>
                </a:solidFill>
                <a:latin typeface="Candara" panose="020E0502030303020204" pitchFamily="34" charset="0"/>
              </a:rPr>
              <a:t>01</a:t>
            </a:r>
            <a:endParaRPr lang="ru-RU" sz="2400" b="1" dirty="0">
              <a:solidFill>
                <a:srgbClr val="92D050"/>
              </a:solidFill>
              <a:latin typeface="Candara" panose="020E0502030303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l="8357" r="23783"/>
          <a:stretch/>
        </p:blipFill>
        <p:spPr>
          <a:xfrm>
            <a:off x="5017416" y="6794339"/>
            <a:ext cx="1832964" cy="2373144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176529" y="2309445"/>
            <a:ext cx="5504688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300" b="1" dirty="0">
                <a:solidFill>
                  <a:srgbClr val="00B050"/>
                </a:solidFill>
                <a:latin typeface="Candara" panose="020E0502030303020204" pitchFamily="34" charset="0"/>
              </a:rPr>
              <a:t>Делиться личными данными </a:t>
            </a:r>
            <a:r>
              <a:rPr lang="ru-RU" sz="1300" dirty="0">
                <a:latin typeface="Candara" panose="020E0502030303020204" pitchFamily="34" charset="0"/>
              </a:rPr>
              <a:t>– домашний адрес, номер телефона, данные </a:t>
            </a:r>
            <a:r>
              <a:rPr lang="ru-RU" sz="1300" dirty="0" smtClean="0">
                <a:latin typeface="Candara" panose="020E0502030303020204" pitchFamily="34" charset="0"/>
              </a:rPr>
              <a:t>о </a:t>
            </a:r>
            <a:r>
              <a:rPr lang="ru-RU" sz="1300" dirty="0">
                <a:latin typeface="Candara" panose="020E0502030303020204" pitchFamily="34" charset="0"/>
              </a:rPr>
              <a:t>своей семье, </a:t>
            </a:r>
            <a:r>
              <a:rPr lang="ru-RU" sz="1300" dirty="0" err="1">
                <a:latin typeface="Candara" panose="020E0502030303020204" pitchFamily="34" charset="0"/>
              </a:rPr>
              <a:t>геолокации</a:t>
            </a:r>
            <a:endParaRPr lang="ru-RU" sz="1300" dirty="0">
              <a:latin typeface="Candara" panose="020E0502030303020204" pitchFamily="34" charset="0"/>
            </a:endParaRPr>
          </a:p>
          <a:p>
            <a:pPr algn="just"/>
            <a:endParaRPr lang="ru-RU" sz="1300" dirty="0">
              <a:latin typeface="Candara" panose="020E0502030303020204" pitchFamily="34" charset="0"/>
            </a:endParaRPr>
          </a:p>
          <a:p>
            <a:pPr algn="just"/>
            <a:r>
              <a:rPr lang="ru-RU" sz="1300" b="1" dirty="0">
                <a:solidFill>
                  <a:srgbClr val="00B050"/>
                </a:solidFill>
                <a:latin typeface="Candara" panose="020E0502030303020204" pitchFamily="34" charset="0"/>
              </a:rPr>
              <a:t>Посещать опасные группы в </a:t>
            </a:r>
            <a:r>
              <a:rPr lang="ru-RU" sz="1300" b="1" dirty="0" err="1">
                <a:solidFill>
                  <a:srgbClr val="00B050"/>
                </a:solidFill>
                <a:latin typeface="Candara" panose="020E0502030303020204" pitchFamily="34" charset="0"/>
              </a:rPr>
              <a:t>Telegram</a:t>
            </a:r>
            <a:r>
              <a:rPr lang="ru-RU" sz="1300" b="1" dirty="0">
                <a:solidFill>
                  <a:srgbClr val="00B050"/>
                </a:solidFill>
                <a:latin typeface="Candara" panose="020E0502030303020204" pitchFamily="34" charset="0"/>
              </a:rPr>
              <a:t>, </a:t>
            </a:r>
            <a:r>
              <a:rPr lang="ru-RU" sz="1300" b="1" dirty="0" err="1">
                <a:solidFill>
                  <a:srgbClr val="00B050"/>
                </a:solidFill>
                <a:latin typeface="Candara" panose="020E0502030303020204" pitchFamily="34" charset="0"/>
              </a:rPr>
              <a:t>В</a:t>
            </a:r>
            <a:r>
              <a:rPr lang="ru-RU" sz="1300" b="1" dirty="0" err="1" smtClean="0">
                <a:solidFill>
                  <a:srgbClr val="00B050"/>
                </a:solidFill>
                <a:latin typeface="Candara" panose="020E0502030303020204" pitchFamily="34" charset="0"/>
              </a:rPr>
              <a:t>контакте</a:t>
            </a:r>
            <a:r>
              <a:rPr lang="ru-RU" sz="1300" b="1" dirty="0">
                <a:solidFill>
                  <a:srgbClr val="00B050"/>
                </a:solidFill>
                <a:latin typeface="Candara" panose="020E0502030303020204" pitchFamily="34" charset="0"/>
              </a:rPr>
              <a:t>, </a:t>
            </a:r>
            <a:r>
              <a:rPr lang="ru-RU" sz="1300" b="1" dirty="0" err="1">
                <a:solidFill>
                  <a:srgbClr val="00B050"/>
                </a:solidFill>
                <a:latin typeface="Candara" panose="020E0502030303020204" pitchFamily="34" charset="0"/>
              </a:rPr>
              <a:t>TikTok</a:t>
            </a:r>
            <a:r>
              <a:rPr lang="ru-RU" sz="1300" b="1" dirty="0">
                <a:solidFill>
                  <a:srgbClr val="00B050"/>
                </a:solidFill>
                <a:latin typeface="Candara" panose="020E0502030303020204" pitchFamily="34" charset="0"/>
              </a:rPr>
              <a:t> </a:t>
            </a:r>
            <a:r>
              <a:rPr lang="ru-RU" sz="1300" dirty="0">
                <a:latin typeface="Candara" panose="020E0502030303020204" pitchFamily="34" charset="0"/>
              </a:rPr>
              <a:t>– синий кит, тихий дом, разбуди меня в 4.20, млечный путь, море китов, U19, F57, беги или умри, киты плывут вверх, f58, </a:t>
            </a:r>
            <a:r>
              <a:rPr lang="ru-RU" sz="1300" dirty="0" err="1">
                <a:latin typeface="Candara" panose="020E0502030303020204" pitchFamily="34" charset="0"/>
              </a:rPr>
              <a:t>Рина</a:t>
            </a:r>
            <a:r>
              <a:rPr lang="ru-RU" sz="1300" dirty="0">
                <a:latin typeface="Candara" panose="020E0502030303020204" pitchFamily="34" charset="0"/>
              </a:rPr>
              <a:t>, </a:t>
            </a:r>
            <a:r>
              <a:rPr lang="ru-RU" sz="1300" dirty="0" err="1">
                <a:latin typeface="Candara" panose="020E0502030303020204" pitchFamily="34" charset="0"/>
              </a:rPr>
              <a:t>Ня.пока</a:t>
            </a:r>
            <a:r>
              <a:rPr lang="ru-RU" sz="1300" dirty="0">
                <a:latin typeface="Candara" panose="020E0502030303020204" pitchFamily="34" charset="0"/>
              </a:rPr>
              <a:t>, 50 дней до моего..., красный дельфин, союз </a:t>
            </a:r>
            <a:r>
              <a:rPr lang="ru-RU" sz="1300" dirty="0" err="1">
                <a:latin typeface="Candara" panose="020E0502030303020204" pitchFamily="34" charset="0"/>
              </a:rPr>
              <a:t>нерных</a:t>
            </a:r>
            <a:r>
              <a:rPr lang="ru-RU" sz="1300" dirty="0">
                <a:latin typeface="Candara" panose="020E0502030303020204" pitchFamily="34" charset="0"/>
              </a:rPr>
              <a:t> клеток, </a:t>
            </a:r>
            <a:r>
              <a:rPr lang="ru-RU" sz="1300" dirty="0" err="1">
                <a:latin typeface="Candara" panose="020E0502030303020204" pitchFamily="34" charset="0"/>
              </a:rPr>
              <a:t>нoney</a:t>
            </a:r>
            <a:r>
              <a:rPr lang="ru-RU" sz="1300" dirty="0">
                <a:latin typeface="Candara" panose="020E0502030303020204" pitchFamily="34" charset="0"/>
              </a:rPr>
              <a:t> </a:t>
            </a:r>
            <a:r>
              <a:rPr lang="ru-RU" sz="1300" dirty="0" err="1">
                <a:latin typeface="Candara" panose="020E0502030303020204" pitchFamily="34" charset="0"/>
              </a:rPr>
              <a:t>moon</a:t>
            </a:r>
            <a:r>
              <a:rPr lang="ru-RU" sz="1300" dirty="0">
                <a:latin typeface="Candara" panose="020E0502030303020204" pitchFamily="34" charset="0"/>
              </a:rPr>
              <a:t>, союз Ян и др.</a:t>
            </a:r>
          </a:p>
          <a:p>
            <a:pPr algn="just"/>
            <a:endParaRPr lang="ru-RU" sz="1300" dirty="0">
              <a:latin typeface="Candara" panose="020E0502030303020204" pitchFamily="34" charset="0"/>
            </a:endParaRPr>
          </a:p>
          <a:p>
            <a:pPr algn="just"/>
            <a:r>
              <a:rPr lang="ru-RU" sz="1300" b="1" dirty="0">
                <a:solidFill>
                  <a:srgbClr val="00B050"/>
                </a:solidFill>
                <a:latin typeface="Candara" panose="020E0502030303020204" pitchFamily="34" charset="0"/>
              </a:rPr>
              <a:t>Читать литературу с пометками +16, +18 </a:t>
            </a:r>
            <a:r>
              <a:rPr lang="ru-RU" sz="1300" dirty="0">
                <a:latin typeface="Candara" panose="020E0502030303020204" pitchFamily="34" charset="0"/>
              </a:rPr>
              <a:t>- </a:t>
            </a:r>
            <a:r>
              <a:rPr lang="kk-KZ" sz="1300" dirty="0">
                <a:latin typeface="Candara" panose="020E0502030303020204" pitchFamily="34" charset="0"/>
              </a:rPr>
              <a:t>Ц</a:t>
            </a:r>
            <a:r>
              <a:rPr lang="ru-RU" sz="1300" dirty="0" err="1">
                <a:latin typeface="Candara" panose="020E0502030303020204" pitchFamily="34" charset="0"/>
              </a:rPr>
              <a:t>веты</a:t>
            </a:r>
            <a:r>
              <a:rPr lang="ru-RU" sz="1300" dirty="0">
                <a:latin typeface="Candara" panose="020E0502030303020204" pitchFamily="34" charset="0"/>
              </a:rPr>
              <a:t> пиона на снегу, Сплетни и K-POP, Пока не погаснет последний фонарь, Единственный конец злодейки – смерть, Начало после конца</a:t>
            </a:r>
            <a:r>
              <a:rPr lang="ru-KZ" sz="1300" dirty="0">
                <a:latin typeface="Candara" panose="020E0502030303020204" pitchFamily="34" charset="0"/>
              </a:rPr>
              <a:t>, </a:t>
            </a:r>
            <a:r>
              <a:rPr lang="kk-KZ" sz="1300" dirty="0">
                <a:latin typeface="Candara" panose="020E0502030303020204" pitchFamily="34" charset="0"/>
              </a:rPr>
              <a:t>Х</a:t>
            </a:r>
            <a:r>
              <a:rPr lang="ru-KZ" sz="1300" dirty="0">
                <a:latin typeface="Candara" panose="020E0502030303020204" pitchFamily="34" charset="0"/>
              </a:rPr>
              <a:t>аски и его учитель белый кот, </a:t>
            </a:r>
            <a:r>
              <a:rPr lang="kk-KZ" sz="1300" dirty="0">
                <a:latin typeface="Candara" panose="020E0502030303020204" pitchFamily="34" charset="0"/>
              </a:rPr>
              <a:t>М</a:t>
            </a:r>
            <a:r>
              <a:rPr lang="ru-KZ" sz="1300" dirty="0">
                <a:latin typeface="Candara" panose="020E0502030303020204" pitchFamily="34" charset="0"/>
              </a:rPr>
              <a:t>агистр дьявольского культа, </a:t>
            </a:r>
            <a:r>
              <a:rPr lang="kk-KZ" sz="1300" dirty="0">
                <a:latin typeface="Candara" panose="020E0502030303020204" pitchFamily="34" charset="0"/>
              </a:rPr>
              <a:t>З</a:t>
            </a:r>
            <a:r>
              <a:rPr lang="ru-KZ" sz="1300" dirty="0">
                <a:latin typeface="Candara" panose="020E0502030303020204" pitchFamily="34" charset="0"/>
              </a:rPr>
              <a:t>лодейский путь</a:t>
            </a:r>
            <a:r>
              <a:rPr lang="ru-RU" sz="1300" dirty="0" smtClean="0">
                <a:latin typeface="Candara" panose="020E0502030303020204" pitchFamily="34" charset="0"/>
              </a:rPr>
              <a:t> </a:t>
            </a:r>
            <a:r>
              <a:rPr lang="ru-RU" sz="1300" dirty="0">
                <a:latin typeface="Candara" panose="020E0502030303020204" pitchFamily="34" charset="0"/>
              </a:rPr>
              <a:t>и др.</a:t>
            </a:r>
          </a:p>
          <a:p>
            <a:pPr algn="just"/>
            <a:endParaRPr lang="ru-RU" sz="1300" dirty="0">
              <a:latin typeface="Candara" panose="020E0502030303020204" pitchFamily="34" charset="0"/>
            </a:endParaRPr>
          </a:p>
          <a:p>
            <a:pPr algn="just"/>
            <a:r>
              <a:rPr lang="ru-RU" sz="1300" b="1" dirty="0">
                <a:solidFill>
                  <a:srgbClr val="00B050"/>
                </a:solidFill>
                <a:latin typeface="Candara" panose="020E0502030303020204" pitchFamily="34" charset="0"/>
              </a:rPr>
              <a:t>Играть в опасные онлайн игры </a:t>
            </a:r>
            <a:r>
              <a:rPr lang="ru-RU" sz="1300" dirty="0">
                <a:latin typeface="Candara" panose="020E0502030303020204" pitchFamily="34" charset="0"/>
              </a:rPr>
              <a:t>- </a:t>
            </a:r>
            <a:r>
              <a:rPr lang="ru-RU" sz="1300" dirty="0" err="1">
                <a:latin typeface="Candara" panose="020E0502030303020204" pitchFamily="34" charset="0"/>
              </a:rPr>
              <a:t>Schoolboy</a:t>
            </a:r>
            <a:r>
              <a:rPr lang="ru-RU" sz="1300" dirty="0">
                <a:latin typeface="Candara" panose="020E0502030303020204" pitchFamily="34" charset="0"/>
              </a:rPr>
              <a:t> </a:t>
            </a:r>
            <a:r>
              <a:rPr lang="ru-RU" sz="1300" dirty="0" err="1">
                <a:latin typeface="Candara" panose="020E0502030303020204" pitchFamily="34" charset="0"/>
              </a:rPr>
              <a:t>runaway</a:t>
            </a:r>
            <a:r>
              <a:rPr lang="ru-RU" sz="1300" dirty="0">
                <a:latin typeface="Candara" panose="020E0502030303020204" pitchFamily="34" charset="0"/>
              </a:rPr>
              <a:t> – </a:t>
            </a:r>
            <a:r>
              <a:rPr lang="ru-RU" sz="1300" dirty="0" err="1">
                <a:latin typeface="Candara" panose="020E0502030303020204" pitchFamily="34" charset="0"/>
              </a:rPr>
              <a:t>stealth</a:t>
            </a:r>
            <a:r>
              <a:rPr lang="ru-RU" sz="1300" dirty="0">
                <a:latin typeface="Candara" panose="020E0502030303020204" pitchFamily="34" charset="0"/>
              </a:rPr>
              <a:t>, </a:t>
            </a:r>
            <a:r>
              <a:rPr lang="en-US" sz="1300" dirty="0" err="1">
                <a:latin typeface="Candara" panose="020E0502030303020204" pitchFamily="34" charset="0"/>
              </a:rPr>
              <a:t>GachaLife</a:t>
            </a:r>
            <a:r>
              <a:rPr lang="en-US" sz="1300" dirty="0">
                <a:latin typeface="Candara" panose="020E0502030303020204" pitchFamily="34" charset="0"/>
              </a:rPr>
              <a:t> </a:t>
            </a:r>
            <a:r>
              <a:rPr lang="ru-RU" sz="1300" dirty="0" smtClean="0">
                <a:latin typeface="Candara" panose="020E0502030303020204" pitchFamily="34" charset="0"/>
              </a:rPr>
              <a:t>и </a:t>
            </a:r>
            <a:r>
              <a:rPr lang="ru-RU" sz="1300" dirty="0">
                <a:latin typeface="Candara" panose="020E0502030303020204" pitchFamily="34" charset="0"/>
              </a:rPr>
              <a:t>др.</a:t>
            </a:r>
          </a:p>
        </p:txBody>
      </p:sp>
      <p:sp>
        <p:nvSpPr>
          <p:cNvPr id="10" name="Овал 9"/>
          <p:cNvSpPr/>
          <p:nvPr/>
        </p:nvSpPr>
        <p:spPr>
          <a:xfrm>
            <a:off x="800183" y="2504299"/>
            <a:ext cx="183217" cy="183217"/>
          </a:xfrm>
          <a:prstGeom prst="ellipse">
            <a:avLst/>
          </a:prstGeom>
          <a:solidFill>
            <a:srgbClr val="00B050"/>
          </a:solidFill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800100" y="3331578"/>
            <a:ext cx="183217" cy="183217"/>
          </a:xfrm>
          <a:prstGeom prst="ellipse">
            <a:avLst/>
          </a:prstGeom>
          <a:solidFill>
            <a:srgbClr val="00B050"/>
          </a:solidFill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800017" y="4139401"/>
            <a:ext cx="183217" cy="183217"/>
          </a:xfrm>
          <a:prstGeom prst="ellipse">
            <a:avLst/>
          </a:prstGeom>
          <a:solidFill>
            <a:srgbClr val="00B050"/>
          </a:solidFill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единительная линия 21"/>
          <p:cNvCxnSpPr>
            <a:stCxn id="10" idx="4"/>
            <a:endCxn id="19" idx="0"/>
          </p:cNvCxnSpPr>
          <p:nvPr/>
        </p:nvCxnSpPr>
        <p:spPr>
          <a:xfrm flipH="1">
            <a:off x="891709" y="2687516"/>
            <a:ext cx="83" cy="644062"/>
          </a:xfrm>
          <a:prstGeom prst="line">
            <a:avLst/>
          </a:prstGeom>
          <a:ln w="28575">
            <a:solidFill>
              <a:srgbClr val="92D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>
            <a:stCxn id="19" idx="4"/>
            <a:endCxn id="20" idx="0"/>
          </p:cNvCxnSpPr>
          <p:nvPr/>
        </p:nvCxnSpPr>
        <p:spPr>
          <a:xfrm flipH="1">
            <a:off x="891626" y="3514795"/>
            <a:ext cx="83" cy="624606"/>
          </a:xfrm>
          <a:prstGeom prst="line">
            <a:avLst/>
          </a:prstGeom>
          <a:ln w="28575">
            <a:solidFill>
              <a:srgbClr val="92D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1649500" y="5934099"/>
            <a:ext cx="5200879" cy="678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  <a:latin typeface="Candara" panose="020E0502030303020204" pitchFamily="34" charset="0"/>
              </a:rPr>
              <a:t>КАК КОНТРОЛИРОВАТЬ </a:t>
            </a:r>
            <a:endParaRPr lang="ru-RU" b="1" dirty="0" smtClean="0">
              <a:solidFill>
                <a:srgbClr val="00B050"/>
              </a:solidFill>
              <a:latin typeface="Candara" panose="020E0502030303020204" pitchFamily="34" charset="0"/>
            </a:endParaRPr>
          </a:p>
          <a:p>
            <a:r>
              <a:rPr lang="ru-RU" b="1" dirty="0" smtClean="0">
                <a:solidFill>
                  <a:srgbClr val="00B050"/>
                </a:solidFill>
                <a:latin typeface="Candara" panose="020E0502030303020204" pitchFamily="34" charset="0"/>
              </a:rPr>
              <a:t>ДЕЙСТВИЯ </a:t>
            </a:r>
            <a:r>
              <a:rPr lang="ru-RU" b="1" dirty="0">
                <a:solidFill>
                  <a:srgbClr val="00B050"/>
                </a:solidFill>
                <a:latin typeface="Candara" panose="020E0502030303020204" pitchFamily="34" charset="0"/>
              </a:rPr>
              <a:t>РЕБЕНКА?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66439" y="5661587"/>
            <a:ext cx="1042272" cy="1107996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lvl="0" algn="ctr"/>
            <a:r>
              <a:rPr lang="kk-KZ" sz="6600" b="1" dirty="0" smtClean="0">
                <a:solidFill>
                  <a:srgbClr val="92D050"/>
                </a:solidFill>
                <a:latin typeface="Candara" panose="020E0502030303020204" pitchFamily="34" charset="0"/>
              </a:rPr>
              <a:t>02</a:t>
            </a:r>
            <a:endParaRPr lang="ru-RU" sz="2400" b="1" dirty="0">
              <a:solidFill>
                <a:srgbClr val="92D050"/>
              </a:solidFill>
              <a:latin typeface="Candara" panose="020E0502030303020204" pitchFamily="34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800016" y="4758127"/>
            <a:ext cx="183217" cy="183217"/>
          </a:xfrm>
          <a:prstGeom prst="ellipse">
            <a:avLst/>
          </a:prstGeom>
          <a:solidFill>
            <a:srgbClr val="00B050"/>
          </a:solidFill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единительная линия 25"/>
          <p:cNvCxnSpPr>
            <a:stCxn id="20" idx="4"/>
            <a:endCxn id="24" idx="0"/>
          </p:cNvCxnSpPr>
          <p:nvPr/>
        </p:nvCxnSpPr>
        <p:spPr>
          <a:xfrm flipH="1">
            <a:off x="891625" y="4322618"/>
            <a:ext cx="1" cy="435509"/>
          </a:xfrm>
          <a:prstGeom prst="line">
            <a:avLst/>
          </a:prstGeom>
          <a:ln w="28575">
            <a:solidFill>
              <a:srgbClr val="92D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1176529" y="6907429"/>
            <a:ext cx="3719561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300" b="1" dirty="0">
                <a:solidFill>
                  <a:srgbClr val="00B050"/>
                </a:solidFill>
                <a:latin typeface="Candara" panose="020E0502030303020204" pitchFamily="34" charset="0"/>
              </a:rPr>
              <a:t>Используйте настройки родительского контроля.</a:t>
            </a:r>
            <a:r>
              <a:rPr lang="ru-RU" sz="1300" dirty="0">
                <a:latin typeface="Candara" panose="020E0502030303020204" pitchFamily="34" charset="0"/>
              </a:rPr>
              <a:t> Например, </a:t>
            </a:r>
            <a:r>
              <a:rPr lang="ru-RU" sz="1300" dirty="0" err="1">
                <a:latin typeface="Candara" panose="020E0502030303020204" pitchFamily="34" charset="0"/>
              </a:rPr>
              <a:t>Family</a:t>
            </a:r>
            <a:r>
              <a:rPr lang="ru-RU" sz="1300" dirty="0">
                <a:latin typeface="Candara" panose="020E0502030303020204" pitchFamily="34" charset="0"/>
              </a:rPr>
              <a:t> </a:t>
            </a:r>
            <a:r>
              <a:rPr lang="ru-RU" sz="1300" dirty="0" err="1">
                <a:latin typeface="Candara" panose="020E0502030303020204" pitchFamily="34" charset="0"/>
              </a:rPr>
              <a:t>Link</a:t>
            </a:r>
            <a:r>
              <a:rPr lang="ru-RU" sz="1300" dirty="0">
                <a:latin typeface="Candara" panose="020E0502030303020204" pitchFamily="34" charset="0"/>
              </a:rPr>
              <a:t> (</a:t>
            </a:r>
            <a:r>
              <a:rPr lang="ru-RU" sz="1300" dirty="0" err="1">
                <a:latin typeface="Candara" panose="020E0502030303020204" pitchFamily="34" charset="0"/>
              </a:rPr>
              <a:t>Android</a:t>
            </a:r>
            <a:r>
              <a:rPr lang="ru-RU" sz="1300" dirty="0">
                <a:latin typeface="Candara" panose="020E0502030303020204" pitchFamily="34" charset="0"/>
              </a:rPr>
              <a:t>), </a:t>
            </a:r>
            <a:r>
              <a:rPr lang="ru-RU" sz="1300" dirty="0" err="1">
                <a:latin typeface="Candara" panose="020E0502030303020204" pitchFamily="34" charset="0"/>
              </a:rPr>
              <a:t>Screen</a:t>
            </a:r>
            <a:r>
              <a:rPr lang="ru-RU" sz="1300" dirty="0">
                <a:latin typeface="Candara" panose="020E0502030303020204" pitchFamily="34" charset="0"/>
              </a:rPr>
              <a:t> </a:t>
            </a:r>
            <a:r>
              <a:rPr lang="ru-RU" sz="1300" dirty="0" err="1">
                <a:latin typeface="Candara" panose="020E0502030303020204" pitchFamily="34" charset="0"/>
              </a:rPr>
              <a:t>Time</a:t>
            </a:r>
            <a:r>
              <a:rPr lang="ru-RU" sz="1300" dirty="0">
                <a:latin typeface="Candara" panose="020E0502030303020204" pitchFamily="34" charset="0"/>
              </a:rPr>
              <a:t> (</a:t>
            </a:r>
            <a:r>
              <a:rPr lang="ru-RU" sz="1300" dirty="0" err="1">
                <a:latin typeface="Candara" panose="020E0502030303020204" pitchFamily="34" charset="0"/>
              </a:rPr>
              <a:t>iOS</a:t>
            </a:r>
            <a:r>
              <a:rPr lang="ru-RU" sz="1300" dirty="0">
                <a:latin typeface="Candara" panose="020E0502030303020204" pitchFamily="34" charset="0"/>
              </a:rPr>
              <a:t>)</a:t>
            </a:r>
          </a:p>
          <a:p>
            <a:pPr algn="just"/>
            <a:endParaRPr lang="ru-RU" sz="1300" dirty="0">
              <a:latin typeface="Candara" panose="020E0502030303020204" pitchFamily="34" charset="0"/>
            </a:endParaRPr>
          </a:p>
          <a:p>
            <a:pPr algn="just"/>
            <a:r>
              <a:rPr lang="ru-RU" sz="1300" b="1" dirty="0">
                <a:solidFill>
                  <a:srgbClr val="00B050"/>
                </a:solidFill>
                <a:latin typeface="Candara" panose="020E0502030303020204" pitchFamily="34" charset="0"/>
              </a:rPr>
              <a:t>Контролируйте список друзей и подписки ребенка в социальных сетях</a:t>
            </a:r>
          </a:p>
          <a:p>
            <a:pPr algn="just"/>
            <a:endParaRPr lang="ru-RU" sz="1300" dirty="0">
              <a:latin typeface="Candara" panose="020E0502030303020204" pitchFamily="34" charset="0"/>
            </a:endParaRPr>
          </a:p>
          <a:p>
            <a:pPr algn="just"/>
            <a:r>
              <a:rPr lang="ru-RU" sz="1300" b="1" dirty="0">
                <a:solidFill>
                  <a:srgbClr val="00B050"/>
                </a:solidFill>
                <a:latin typeface="Candara" panose="020E0502030303020204" pitchFamily="34" charset="0"/>
              </a:rPr>
              <a:t>Уделяйте внимание </a:t>
            </a:r>
            <a:r>
              <a:rPr lang="ru-RU" sz="1300" dirty="0">
                <a:latin typeface="Candara" panose="020E0502030303020204" pitchFamily="34" charset="0"/>
              </a:rPr>
              <a:t>- анонимным профилям, либо профилям, содержащим сатанинские символы, знаки, иероглифы, шрифты иврита, арабской вязи, санскрита, картинки аниме и др.</a:t>
            </a:r>
          </a:p>
        </p:txBody>
      </p:sp>
      <p:sp>
        <p:nvSpPr>
          <p:cNvPr id="40" name="Овал 39"/>
          <p:cNvSpPr/>
          <p:nvPr/>
        </p:nvSpPr>
        <p:spPr>
          <a:xfrm>
            <a:off x="796757" y="7184230"/>
            <a:ext cx="183217" cy="183217"/>
          </a:xfrm>
          <a:prstGeom prst="ellipse">
            <a:avLst/>
          </a:prstGeom>
          <a:solidFill>
            <a:srgbClr val="00B050"/>
          </a:solidFill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796674" y="7849487"/>
            <a:ext cx="183217" cy="183217"/>
          </a:xfrm>
          <a:prstGeom prst="ellipse">
            <a:avLst/>
          </a:prstGeom>
          <a:solidFill>
            <a:srgbClr val="00B050"/>
          </a:solidFill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2" name="Прямая соединительная линия 41"/>
          <p:cNvCxnSpPr>
            <a:stCxn id="40" idx="4"/>
            <a:endCxn id="41" idx="0"/>
          </p:cNvCxnSpPr>
          <p:nvPr/>
        </p:nvCxnSpPr>
        <p:spPr>
          <a:xfrm flipH="1">
            <a:off x="888283" y="7367447"/>
            <a:ext cx="83" cy="482040"/>
          </a:xfrm>
          <a:prstGeom prst="line">
            <a:avLst/>
          </a:prstGeom>
          <a:ln w="28575">
            <a:solidFill>
              <a:srgbClr val="92D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Овал 42"/>
          <p:cNvSpPr/>
          <p:nvPr/>
        </p:nvSpPr>
        <p:spPr>
          <a:xfrm>
            <a:off x="796673" y="8602069"/>
            <a:ext cx="183217" cy="183217"/>
          </a:xfrm>
          <a:prstGeom prst="ellipse">
            <a:avLst/>
          </a:prstGeom>
          <a:solidFill>
            <a:srgbClr val="00B050"/>
          </a:solidFill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4" name="Прямая соединительная линия 43"/>
          <p:cNvCxnSpPr>
            <a:stCxn id="41" idx="4"/>
            <a:endCxn id="43" idx="0"/>
          </p:cNvCxnSpPr>
          <p:nvPr/>
        </p:nvCxnSpPr>
        <p:spPr>
          <a:xfrm flipH="1">
            <a:off x="888282" y="8032704"/>
            <a:ext cx="1" cy="569365"/>
          </a:xfrm>
          <a:prstGeom prst="line">
            <a:avLst/>
          </a:prstGeom>
          <a:ln w="28575">
            <a:solidFill>
              <a:srgbClr val="92D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3447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6858001" cy="9906000"/>
          </a:xfrm>
          <a:prstGeom prst="rect">
            <a:avLst/>
          </a:prstGeom>
        </p:spPr>
      </p:pic>
      <p:sp>
        <p:nvSpPr>
          <p:cNvPr id="94" name="Прямоугольник 93"/>
          <p:cNvSpPr/>
          <p:nvPr/>
        </p:nvSpPr>
        <p:spPr>
          <a:xfrm>
            <a:off x="493487" y="7716388"/>
            <a:ext cx="6030236" cy="1792199"/>
          </a:xfrm>
          <a:prstGeom prst="rect">
            <a:avLst/>
          </a:prstGeom>
          <a:noFill/>
          <a:ln w="12700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656608" y="414180"/>
            <a:ext cx="4817692" cy="67864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  <a:latin typeface="Candara" panose="020E0502030303020204" pitchFamily="34" charset="0"/>
              </a:rPr>
              <a:t>НА КАКОЕ ПОВЕДЕНИЕ РЕБЕНКА </a:t>
            </a:r>
            <a:r>
              <a:rPr lang="ru-RU" b="1" dirty="0" smtClean="0">
                <a:solidFill>
                  <a:srgbClr val="00B050"/>
                </a:solidFill>
                <a:latin typeface="Candara" panose="020E0502030303020204" pitchFamily="34" charset="0"/>
              </a:rPr>
              <a:t/>
            </a:r>
            <a:br>
              <a:rPr lang="ru-RU" b="1" dirty="0" smtClean="0">
                <a:solidFill>
                  <a:srgbClr val="00B050"/>
                </a:solidFill>
                <a:latin typeface="Candara" panose="020E0502030303020204" pitchFamily="34" charset="0"/>
              </a:rPr>
            </a:br>
            <a:r>
              <a:rPr lang="ru-RU" b="1" dirty="0" smtClean="0">
                <a:solidFill>
                  <a:srgbClr val="00B050"/>
                </a:solidFill>
                <a:latin typeface="Candara" panose="020E0502030303020204" pitchFamily="34" charset="0"/>
              </a:rPr>
              <a:t>СТОИТ </a:t>
            </a:r>
            <a:r>
              <a:rPr lang="ru-RU" b="1" dirty="0">
                <a:solidFill>
                  <a:srgbClr val="00B050"/>
                </a:solidFill>
                <a:latin typeface="Candara" panose="020E0502030303020204" pitchFamily="34" charset="0"/>
              </a:rPr>
              <a:t>ОБРАТИТЬ ВНИМАНИЕ?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76752" y="129582"/>
            <a:ext cx="1035860" cy="1107996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lvl="0" algn="ctr"/>
            <a:r>
              <a:rPr lang="kk-KZ" sz="6600" b="1" dirty="0" smtClean="0">
                <a:solidFill>
                  <a:srgbClr val="92D050"/>
                </a:solidFill>
                <a:latin typeface="Candara" panose="020E0502030303020204" pitchFamily="34" charset="0"/>
              </a:rPr>
              <a:t>03</a:t>
            </a:r>
            <a:endParaRPr lang="ru-RU" sz="2400" b="1" dirty="0">
              <a:solidFill>
                <a:srgbClr val="92D050"/>
              </a:solidFill>
              <a:latin typeface="Candara" panose="020E0502030303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30077" y="1806771"/>
            <a:ext cx="2025650" cy="892552"/>
          </a:xfrm>
          <a:prstGeom prst="rect">
            <a:avLst/>
          </a:prstGeom>
          <a:ln w="12700">
            <a:solidFill>
              <a:srgbClr val="92D050"/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ru-RU" sz="1300" dirty="0">
                <a:latin typeface="Candara" panose="020E0502030303020204" pitchFamily="34" charset="0"/>
              </a:rPr>
              <a:t>Ребенок не высыпается, даже если ложится рано, или часто просыпается среди ночи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2510261" y="1806771"/>
            <a:ext cx="1694585" cy="892552"/>
          </a:xfrm>
          <a:prstGeom prst="rect">
            <a:avLst/>
          </a:prstGeom>
          <a:ln w="12700">
            <a:solidFill>
              <a:srgbClr val="92D050"/>
            </a:solidFill>
            <a:prstDash val="sysDash"/>
          </a:ln>
        </p:spPr>
        <p:txBody>
          <a:bodyPr wrap="square">
            <a:spAutoFit/>
          </a:bodyPr>
          <a:lstStyle/>
          <a:p>
            <a:pPr lvl="0" algn="ctr"/>
            <a:r>
              <a:rPr lang="ru-RU" sz="1300" dirty="0">
                <a:solidFill>
                  <a:prstClr val="black"/>
                </a:solidFill>
                <a:latin typeface="Candara" panose="020E0502030303020204" pitchFamily="34" charset="0"/>
              </a:rPr>
              <a:t>Появление порезов, синяков или других ран на теле без объяснений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4359381" y="1806771"/>
            <a:ext cx="2324506" cy="892552"/>
          </a:xfrm>
          <a:prstGeom prst="rect">
            <a:avLst/>
          </a:prstGeom>
          <a:ln w="12700">
            <a:solidFill>
              <a:srgbClr val="92D050"/>
            </a:solidFill>
            <a:prstDash val="sysDash"/>
          </a:ln>
        </p:spPr>
        <p:txBody>
          <a:bodyPr wrap="square">
            <a:spAutoFit/>
          </a:bodyPr>
          <a:lstStyle/>
          <a:p>
            <a:pPr lvl="0" algn="ctr"/>
            <a:r>
              <a:rPr lang="ru-RU" sz="1300" dirty="0">
                <a:solidFill>
                  <a:prstClr val="black"/>
                </a:solidFill>
                <a:latin typeface="Candara" panose="020E0502030303020204" pitchFamily="34" charset="0"/>
              </a:rPr>
              <a:t>Слушание мрачной музыки, просмотр видео с депрессивными или агрессивными сюжетами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493487" y="3364614"/>
            <a:ext cx="2797872" cy="492443"/>
          </a:xfrm>
          <a:prstGeom prst="rect">
            <a:avLst/>
          </a:prstGeom>
          <a:ln w="12700">
            <a:solidFill>
              <a:srgbClr val="92D050"/>
            </a:solidFill>
            <a:prstDash val="sysDash"/>
          </a:ln>
        </p:spPr>
        <p:txBody>
          <a:bodyPr wrap="square">
            <a:spAutoFit/>
          </a:bodyPr>
          <a:lstStyle/>
          <a:p>
            <a:pPr lvl="0" algn="ctr"/>
            <a:r>
              <a:rPr lang="ru-RU" sz="1300" dirty="0">
                <a:solidFill>
                  <a:prstClr val="black"/>
                </a:solidFill>
                <a:latin typeface="Candara" panose="020E0502030303020204" pitchFamily="34" charset="0"/>
              </a:rPr>
              <a:t>Замкнутость, агрессия, уход в себя, отказ от общения с близкими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3581001" y="3364614"/>
            <a:ext cx="2942722" cy="492443"/>
          </a:xfrm>
          <a:prstGeom prst="rect">
            <a:avLst/>
          </a:prstGeom>
          <a:ln w="12700">
            <a:solidFill>
              <a:srgbClr val="92D050"/>
            </a:solidFill>
            <a:prstDash val="sysDash"/>
          </a:ln>
        </p:spPr>
        <p:txBody>
          <a:bodyPr wrap="square">
            <a:spAutoFit/>
          </a:bodyPr>
          <a:lstStyle/>
          <a:p>
            <a:pPr lvl="0" algn="ctr"/>
            <a:r>
              <a:rPr lang="ru-RU" sz="1300" dirty="0">
                <a:solidFill>
                  <a:prstClr val="black"/>
                </a:solidFill>
                <a:latin typeface="Candara" panose="020E0502030303020204" pitchFamily="34" charset="0"/>
              </a:rPr>
              <a:t>Ребенок рисует пугающие символы или знаки, не объясняя их смысла</a:t>
            </a: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04768" y="1190641"/>
            <a:ext cx="622586" cy="622586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046870" y="1423121"/>
            <a:ext cx="573238" cy="327186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301935" y="1292230"/>
            <a:ext cx="445038" cy="445038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l="7532" t="177" r="6835" b="8587"/>
          <a:stretch/>
        </p:blipFill>
        <p:spPr>
          <a:xfrm>
            <a:off x="1637180" y="2806408"/>
            <a:ext cx="510486" cy="518870"/>
          </a:xfrm>
          <a:prstGeom prst="cloud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 rotWithShape="1"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l="8803" r="8803"/>
          <a:stretch/>
        </p:blipFill>
        <p:spPr>
          <a:xfrm>
            <a:off x="4803977" y="2841503"/>
            <a:ext cx="478368" cy="478368"/>
          </a:xfrm>
          <a:prstGeom prst="cloud">
            <a:avLst/>
          </a:prstGeom>
        </p:spPr>
      </p:pic>
      <p:sp>
        <p:nvSpPr>
          <p:cNvPr id="39" name="Прямоугольник 38"/>
          <p:cNvSpPr/>
          <p:nvPr/>
        </p:nvSpPr>
        <p:spPr>
          <a:xfrm>
            <a:off x="1649500" y="4339235"/>
            <a:ext cx="5200879" cy="38549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  <a:latin typeface="Candara" panose="020E0502030303020204" pitchFamily="34" charset="0"/>
              </a:rPr>
              <a:t>КАК ПОМОЧЬ РЕБЕНКУ?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442394" y="3920145"/>
            <a:ext cx="1090362" cy="1107996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lvl="0" algn="ctr"/>
            <a:r>
              <a:rPr lang="kk-KZ" sz="6600" b="1" dirty="0" smtClean="0">
                <a:solidFill>
                  <a:srgbClr val="92D050"/>
                </a:solidFill>
                <a:latin typeface="Candara" panose="020E0502030303020204" pitchFamily="34" charset="0"/>
              </a:rPr>
              <a:t>04</a:t>
            </a:r>
            <a:endParaRPr lang="ru-RU" sz="2400" b="1" dirty="0">
              <a:solidFill>
                <a:srgbClr val="92D050"/>
              </a:solidFill>
              <a:latin typeface="Candara" panose="020E0502030303020204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1176529" y="5034225"/>
            <a:ext cx="410021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300" dirty="0">
                <a:latin typeface="Candara" panose="020E0502030303020204" pitchFamily="34" charset="0"/>
              </a:rPr>
              <a:t>Внимательно отслеживайте эмоциональное состояние и поведение ребенка</a:t>
            </a:r>
          </a:p>
          <a:p>
            <a:pPr algn="just"/>
            <a:endParaRPr lang="ru-RU" sz="1300" dirty="0">
              <a:latin typeface="Candara" panose="020E0502030303020204" pitchFamily="34" charset="0"/>
            </a:endParaRPr>
          </a:p>
          <a:p>
            <a:pPr algn="just"/>
            <a:r>
              <a:rPr lang="ru-RU" sz="1300" b="1" dirty="0">
                <a:solidFill>
                  <a:srgbClr val="00B050"/>
                </a:solidFill>
                <a:latin typeface="Candara" panose="020E0502030303020204" pitchFamily="34" charset="0"/>
              </a:rPr>
              <a:t>Регулярно разговаривайте с ребенком</a:t>
            </a:r>
            <a:r>
              <a:rPr lang="ru-RU" sz="1300" dirty="0">
                <a:latin typeface="Candara" panose="020E0502030303020204" pitchFamily="34" charset="0"/>
              </a:rPr>
              <a:t>, </a:t>
            </a:r>
            <a:r>
              <a:rPr lang="ru-RU" sz="1300" dirty="0" smtClean="0">
                <a:latin typeface="Candara" panose="020E0502030303020204" pitchFamily="34" charset="0"/>
              </a:rPr>
              <a:t>проявляйте интерес </a:t>
            </a:r>
            <a:r>
              <a:rPr lang="ru-RU" sz="1300" dirty="0">
                <a:latin typeface="Candara" panose="020E0502030303020204" pitchFamily="34" charset="0"/>
              </a:rPr>
              <a:t>к его жизни и переживаниям</a:t>
            </a:r>
          </a:p>
          <a:p>
            <a:pPr algn="just"/>
            <a:endParaRPr lang="ru-RU" sz="1300" dirty="0">
              <a:latin typeface="Candara" panose="020E0502030303020204" pitchFamily="34" charset="0"/>
            </a:endParaRPr>
          </a:p>
          <a:p>
            <a:pPr algn="just"/>
            <a:r>
              <a:rPr lang="ru-RU" sz="1300" dirty="0">
                <a:latin typeface="Candara" panose="020E0502030303020204" pitchFamily="34" charset="0"/>
              </a:rPr>
              <a:t>Ребенок должен </a:t>
            </a:r>
            <a:r>
              <a:rPr lang="ru-RU" sz="1300" b="1" dirty="0">
                <a:solidFill>
                  <a:srgbClr val="00B050"/>
                </a:solidFill>
                <a:latin typeface="Candara" panose="020E0502030303020204" pitchFamily="34" charset="0"/>
              </a:rPr>
              <a:t>чувствовать</a:t>
            </a:r>
            <a:r>
              <a:rPr lang="ru-RU" sz="1300" dirty="0">
                <a:latin typeface="Candara" panose="020E0502030303020204" pitchFamily="34" charset="0"/>
              </a:rPr>
              <a:t>, что может прийти </a:t>
            </a:r>
            <a:r>
              <a:rPr lang="ru-RU" sz="1300" dirty="0" smtClean="0">
                <a:latin typeface="Candara" panose="020E0502030303020204" pitchFamily="34" charset="0"/>
              </a:rPr>
              <a:t/>
            </a:r>
            <a:br>
              <a:rPr lang="ru-RU" sz="1300" dirty="0" smtClean="0">
                <a:latin typeface="Candara" panose="020E0502030303020204" pitchFamily="34" charset="0"/>
              </a:rPr>
            </a:br>
            <a:r>
              <a:rPr lang="ru-RU" sz="1300" dirty="0" smtClean="0">
                <a:latin typeface="Candara" panose="020E0502030303020204" pitchFamily="34" charset="0"/>
              </a:rPr>
              <a:t>к </a:t>
            </a:r>
            <a:r>
              <a:rPr lang="ru-RU" sz="1300" dirty="0">
                <a:latin typeface="Candara" panose="020E0502030303020204" pitchFamily="34" charset="0"/>
              </a:rPr>
              <a:t>вам </a:t>
            </a:r>
            <a:r>
              <a:rPr lang="ru-RU" sz="1300" dirty="0" smtClean="0">
                <a:latin typeface="Candara" panose="020E0502030303020204" pitchFamily="34" charset="0"/>
              </a:rPr>
              <a:t> </a:t>
            </a:r>
            <a:r>
              <a:rPr lang="ru-RU" sz="1300" b="1" dirty="0" smtClean="0">
                <a:solidFill>
                  <a:srgbClr val="00B050"/>
                </a:solidFill>
                <a:latin typeface="Candara" panose="020E0502030303020204" pitchFamily="34" charset="0"/>
              </a:rPr>
              <a:t>в </a:t>
            </a:r>
            <a:r>
              <a:rPr lang="ru-RU" sz="1300" b="1" dirty="0">
                <a:solidFill>
                  <a:srgbClr val="00B050"/>
                </a:solidFill>
                <a:latin typeface="Candara" panose="020E0502030303020204" pitchFamily="34" charset="0"/>
              </a:rPr>
              <a:t>любое время и поделиться своими мыслями</a:t>
            </a:r>
          </a:p>
        </p:txBody>
      </p:sp>
      <p:sp>
        <p:nvSpPr>
          <p:cNvPr id="47" name="Овал 46"/>
          <p:cNvSpPr/>
          <p:nvPr/>
        </p:nvSpPr>
        <p:spPr>
          <a:xfrm>
            <a:off x="796757" y="5209388"/>
            <a:ext cx="183217" cy="183217"/>
          </a:xfrm>
          <a:prstGeom prst="ellipse">
            <a:avLst/>
          </a:prstGeom>
          <a:solidFill>
            <a:srgbClr val="00B050"/>
          </a:solidFill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796674" y="5821814"/>
            <a:ext cx="183217" cy="183217"/>
          </a:xfrm>
          <a:prstGeom prst="ellipse">
            <a:avLst/>
          </a:prstGeom>
          <a:solidFill>
            <a:srgbClr val="00B050"/>
          </a:solidFill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9" name="Прямая соединительная линия 48"/>
          <p:cNvCxnSpPr>
            <a:stCxn id="47" idx="4"/>
            <a:endCxn id="48" idx="0"/>
          </p:cNvCxnSpPr>
          <p:nvPr/>
        </p:nvCxnSpPr>
        <p:spPr>
          <a:xfrm flipH="1">
            <a:off x="888283" y="5392605"/>
            <a:ext cx="83" cy="429209"/>
          </a:xfrm>
          <a:prstGeom prst="line">
            <a:avLst/>
          </a:prstGeom>
          <a:ln w="28575">
            <a:solidFill>
              <a:srgbClr val="92D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Овал 49"/>
          <p:cNvSpPr/>
          <p:nvPr/>
        </p:nvSpPr>
        <p:spPr>
          <a:xfrm>
            <a:off x="796673" y="6381997"/>
            <a:ext cx="183217" cy="183217"/>
          </a:xfrm>
          <a:prstGeom prst="ellipse">
            <a:avLst/>
          </a:prstGeom>
          <a:solidFill>
            <a:srgbClr val="00B050"/>
          </a:solidFill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1" name="Прямая соединительная линия 50"/>
          <p:cNvCxnSpPr>
            <a:stCxn id="48" idx="4"/>
            <a:endCxn id="50" idx="0"/>
          </p:cNvCxnSpPr>
          <p:nvPr/>
        </p:nvCxnSpPr>
        <p:spPr>
          <a:xfrm flipH="1">
            <a:off x="888282" y="6005031"/>
            <a:ext cx="1" cy="376966"/>
          </a:xfrm>
          <a:prstGeom prst="line">
            <a:avLst/>
          </a:prstGeom>
          <a:ln w="28575">
            <a:solidFill>
              <a:srgbClr val="92D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2" name="Рисунок 51"/>
          <p:cNvPicPr>
            <a:picLocks noChangeAspect="1"/>
          </p:cNvPicPr>
          <p:nvPr/>
        </p:nvPicPr>
        <p:blipFill>
          <a:blip r:embed="rId8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161762" y="4995031"/>
            <a:ext cx="1657592" cy="1620456"/>
          </a:xfrm>
          <a:prstGeom prst="rect">
            <a:avLst/>
          </a:prstGeom>
        </p:spPr>
      </p:pic>
      <p:sp>
        <p:nvSpPr>
          <p:cNvPr id="68" name="Прямоугольник 67"/>
          <p:cNvSpPr/>
          <p:nvPr/>
        </p:nvSpPr>
        <p:spPr>
          <a:xfrm>
            <a:off x="1656991" y="7034577"/>
            <a:ext cx="5200879" cy="38549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  <a:latin typeface="Candara" panose="020E0502030303020204" pitchFamily="34" charset="0"/>
              </a:rPr>
              <a:t>КУДА ОБРАТИТЬСЯ?</a:t>
            </a:r>
          </a:p>
        </p:txBody>
      </p:sp>
      <p:sp>
        <p:nvSpPr>
          <p:cNvPr id="69" name="Прямоугольник 68"/>
          <p:cNvSpPr/>
          <p:nvPr/>
        </p:nvSpPr>
        <p:spPr>
          <a:xfrm>
            <a:off x="476334" y="6615487"/>
            <a:ext cx="1037463" cy="1107996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lvl="0" algn="ctr"/>
            <a:r>
              <a:rPr lang="kk-KZ" sz="6600" b="1" dirty="0" smtClean="0">
                <a:solidFill>
                  <a:srgbClr val="92D050"/>
                </a:solidFill>
                <a:latin typeface="Candara" panose="020E0502030303020204" pitchFamily="34" charset="0"/>
              </a:rPr>
              <a:t>05</a:t>
            </a:r>
            <a:endParaRPr lang="ru-RU" sz="2400" b="1" dirty="0">
              <a:solidFill>
                <a:srgbClr val="92D050"/>
              </a:solidFill>
              <a:latin typeface="Candara" panose="020E0502030303020204" pitchFamily="34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1883608" y="7723483"/>
            <a:ext cx="4410512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300" dirty="0">
                <a:latin typeface="Candara" panose="020E0502030303020204" pitchFamily="34" charset="0"/>
              </a:rPr>
              <a:t>к школьному </a:t>
            </a:r>
            <a:r>
              <a:rPr lang="ru-RU" sz="1300" b="1" dirty="0" smtClean="0">
                <a:solidFill>
                  <a:srgbClr val="00B050"/>
                </a:solidFill>
                <a:latin typeface="Candara" panose="020E0502030303020204" pitchFamily="34" charset="0"/>
              </a:rPr>
              <a:t>педагогу-психологу</a:t>
            </a:r>
          </a:p>
          <a:p>
            <a:pPr algn="just"/>
            <a:endParaRPr lang="ru-RU" sz="800" dirty="0">
              <a:latin typeface="Candara" panose="020E0502030303020204" pitchFamily="34" charset="0"/>
            </a:endParaRPr>
          </a:p>
          <a:p>
            <a:pPr algn="just"/>
            <a:r>
              <a:rPr lang="ru-RU" sz="1300" dirty="0">
                <a:latin typeface="Candara" panose="020E0502030303020204" pitchFamily="34" charset="0"/>
              </a:rPr>
              <a:t>в школьный </a:t>
            </a:r>
            <a:r>
              <a:rPr lang="ru-RU" sz="1300" b="1" dirty="0" smtClean="0">
                <a:solidFill>
                  <a:srgbClr val="00B050"/>
                </a:solidFill>
                <a:latin typeface="Candara" panose="020E0502030303020204" pitchFamily="34" charset="0"/>
              </a:rPr>
              <a:t>Центр </a:t>
            </a:r>
            <a:r>
              <a:rPr lang="ru-RU" sz="1300" b="1" dirty="0">
                <a:solidFill>
                  <a:srgbClr val="00B050"/>
                </a:solidFill>
                <a:latin typeface="Candara" panose="020E0502030303020204" pitchFamily="34" charset="0"/>
              </a:rPr>
              <a:t>педагогической поддержки </a:t>
            </a:r>
            <a:r>
              <a:rPr lang="ru-RU" sz="1300" b="1" dirty="0" smtClean="0">
                <a:solidFill>
                  <a:srgbClr val="00B050"/>
                </a:solidFill>
                <a:latin typeface="Candara" panose="020E0502030303020204" pitchFamily="34" charset="0"/>
              </a:rPr>
              <a:t>родителей</a:t>
            </a:r>
          </a:p>
          <a:p>
            <a:pPr algn="just"/>
            <a:endParaRPr lang="ru-RU" sz="800" b="1" dirty="0">
              <a:solidFill>
                <a:srgbClr val="00B050"/>
              </a:solidFill>
              <a:latin typeface="Candara" panose="020E0502030303020204" pitchFamily="34" charset="0"/>
            </a:endParaRPr>
          </a:p>
          <a:p>
            <a:pPr algn="just"/>
            <a:r>
              <a:rPr lang="ru-RU" sz="1300" dirty="0">
                <a:latin typeface="Candara" panose="020E0502030303020204" pitchFamily="34" charset="0"/>
              </a:rPr>
              <a:t>в </a:t>
            </a:r>
            <a:r>
              <a:rPr lang="ru-RU" sz="1300" dirty="0" smtClean="0">
                <a:latin typeface="Candara" panose="020E0502030303020204" pitchFamily="34" charset="0"/>
              </a:rPr>
              <a:t>Центр </a:t>
            </a:r>
            <a:r>
              <a:rPr lang="ru-RU" sz="1300" dirty="0">
                <a:latin typeface="Candara" panose="020E0502030303020204" pitchFamily="34" charset="0"/>
              </a:rPr>
              <a:t>психологической поддержки </a:t>
            </a:r>
            <a:r>
              <a:rPr lang="ru-RU" sz="1300" dirty="0" smtClean="0">
                <a:latin typeface="Candara" panose="020E0502030303020204" pitchFamily="34" charset="0"/>
              </a:rPr>
              <a:t>детей</a:t>
            </a:r>
          </a:p>
          <a:p>
            <a:pPr algn="just"/>
            <a:endParaRPr lang="ru-RU" sz="800" dirty="0">
              <a:latin typeface="Candara" panose="020E0502030303020204" pitchFamily="34" charset="0"/>
            </a:endParaRPr>
          </a:p>
          <a:p>
            <a:pPr algn="just"/>
            <a:r>
              <a:rPr lang="ru-RU" sz="1300">
                <a:latin typeface="Candara" panose="020E0502030303020204" pitchFamily="34" charset="0"/>
              </a:rPr>
              <a:t>к </a:t>
            </a:r>
            <a:r>
              <a:rPr lang="ru-RU" sz="1300" smtClean="0">
                <a:latin typeface="Candara" panose="020E0502030303020204" pitchFamily="34" charset="0"/>
              </a:rPr>
              <a:t>Региональному </a:t>
            </a:r>
            <a:r>
              <a:rPr lang="ru-RU" sz="1300" dirty="0">
                <a:latin typeface="Candara" panose="020E0502030303020204" pitchFamily="34" charset="0"/>
              </a:rPr>
              <a:t>уполномоченному по правам </a:t>
            </a:r>
            <a:r>
              <a:rPr lang="ru-RU" sz="1300" dirty="0" smtClean="0">
                <a:latin typeface="Candara" panose="020E0502030303020204" pitchFamily="34" charset="0"/>
              </a:rPr>
              <a:t>ребенка</a:t>
            </a:r>
          </a:p>
          <a:p>
            <a:pPr algn="just"/>
            <a:endParaRPr lang="ru-RU" sz="800" dirty="0">
              <a:latin typeface="Candara" panose="020E0502030303020204" pitchFamily="34" charset="0"/>
            </a:endParaRPr>
          </a:p>
          <a:p>
            <a:pPr algn="just"/>
            <a:r>
              <a:rPr lang="ru-RU" sz="1300" b="1" dirty="0">
                <a:solidFill>
                  <a:srgbClr val="00B050"/>
                </a:solidFill>
                <a:latin typeface="Candara" panose="020E0502030303020204" pitchFamily="34" charset="0"/>
              </a:rPr>
              <a:t>на телефон «111» </a:t>
            </a:r>
            <a:r>
              <a:rPr lang="ru-RU" sz="1300" dirty="0">
                <a:latin typeface="Candara" panose="020E0502030303020204" pitchFamily="34" charset="0"/>
              </a:rPr>
              <a:t>– круглосуточный, бесплатный, </a:t>
            </a:r>
            <a:r>
              <a:rPr lang="ru-RU" sz="1300" dirty="0" smtClean="0">
                <a:latin typeface="Candara" panose="020E0502030303020204" pitchFamily="34" charset="0"/>
              </a:rPr>
              <a:t/>
            </a:r>
            <a:br>
              <a:rPr lang="ru-RU" sz="1300" dirty="0" smtClean="0">
                <a:latin typeface="Candara" panose="020E0502030303020204" pitchFamily="34" charset="0"/>
              </a:rPr>
            </a:br>
            <a:r>
              <a:rPr lang="ru-RU" sz="1300" dirty="0" smtClean="0">
                <a:latin typeface="Candara" panose="020E0502030303020204" pitchFamily="34" charset="0"/>
              </a:rPr>
              <a:t>контакт-центр </a:t>
            </a:r>
            <a:r>
              <a:rPr lang="ru-RU" sz="1300" dirty="0">
                <a:latin typeface="Candara" panose="020E0502030303020204" pitchFamily="34" charset="0"/>
              </a:rPr>
              <a:t>для </a:t>
            </a:r>
            <a:r>
              <a:rPr lang="ru-RU" sz="1300" dirty="0" smtClean="0">
                <a:latin typeface="Candara" panose="020E0502030303020204" pitchFamily="34" charset="0"/>
              </a:rPr>
              <a:t>детей</a:t>
            </a:r>
            <a:endParaRPr lang="ru-RU" sz="1300" dirty="0">
              <a:latin typeface="Candara" panose="020E0502030303020204" pitchFamily="34" charset="0"/>
            </a:endParaRPr>
          </a:p>
        </p:txBody>
      </p:sp>
      <p:pic>
        <p:nvPicPr>
          <p:cNvPr id="91" name="Рисунок 90"/>
          <p:cNvPicPr>
            <a:picLocks noChangeAspect="1"/>
          </p:cNvPicPr>
          <p:nvPr/>
        </p:nvPicPr>
        <p:blipFill rotWithShape="1">
          <a:blip r:embed="rId9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l="25387" t="6480" r="25851" b="5935"/>
          <a:stretch/>
        </p:blipFill>
        <p:spPr>
          <a:xfrm>
            <a:off x="863298" y="8629890"/>
            <a:ext cx="764056" cy="745863"/>
          </a:xfrm>
          <a:prstGeom prst="cloud">
            <a:avLst/>
          </a:prstGeom>
          <a:solidFill>
            <a:srgbClr val="CFDFC5"/>
          </a:solidFill>
        </p:spPr>
      </p:pic>
      <p:pic>
        <p:nvPicPr>
          <p:cNvPr id="92" name="Рисунок 91"/>
          <p:cNvPicPr>
            <a:picLocks noChangeAspect="1"/>
          </p:cNvPicPr>
          <p:nvPr/>
        </p:nvPicPr>
        <p:blipFill>
          <a:blip r:embed="rId10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34439" y="7809163"/>
            <a:ext cx="1221774" cy="839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067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6858001" cy="9906000"/>
          </a:xfrm>
          <a:prstGeom prst="rect">
            <a:avLst/>
          </a:prstGeom>
        </p:spPr>
      </p:pic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482113"/>
              </p:ext>
            </p:extLst>
          </p:nvPr>
        </p:nvGraphicFramePr>
        <p:xfrm>
          <a:off x="221963" y="1709265"/>
          <a:ext cx="6414074" cy="77925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7211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84196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195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100" b="1" dirty="0" smtClean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Регион</a:t>
                      </a:r>
                      <a:endParaRPr lang="ru-RU" sz="1100" b="1" dirty="0">
                        <a:solidFill>
                          <a:schemeClr val="bg1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100" b="1" dirty="0" smtClean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ФИО</a:t>
                      </a:r>
                      <a:r>
                        <a:rPr lang="kk-KZ" sz="1100" b="1" baseline="0" dirty="0" smtClean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номер телефона</a:t>
                      </a:r>
                      <a:endParaRPr lang="ru-RU" sz="1100" b="1" dirty="0">
                        <a:solidFill>
                          <a:schemeClr val="bg1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954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</a:t>
                      </a:r>
                      <a:r>
                        <a:rPr lang="kk-KZ" sz="1100" b="1" baseline="0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Астана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err="1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Бимендина</a:t>
                      </a:r>
                      <a:r>
                        <a:rPr lang="ru-RU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dirty="0" err="1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Асима</a:t>
                      </a:r>
                      <a:r>
                        <a:rPr lang="ru-RU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dirty="0" err="1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Темкеновна</a:t>
                      </a:r>
                      <a:r>
                        <a:rPr lang="ru-RU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0" baseline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8 701 516 01</a:t>
                      </a:r>
                      <a:r>
                        <a:rPr lang="ru-RU" sz="1100" b="0" baseline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15,</a:t>
                      </a:r>
                      <a:r>
                        <a:rPr lang="ru-RU" sz="1100" b="0" baseline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u="sng" dirty="0" err="1" smtClean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bala</a:t>
                      </a:r>
                      <a:r>
                        <a:rPr lang="ru-RU" sz="1100" b="0" u="sng" dirty="0" smtClean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.</a:t>
                      </a:r>
                      <a:r>
                        <a:rPr lang="en-US" sz="1100" b="0" u="sng" dirty="0" smtClean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ombudsman</a:t>
                      </a:r>
                      <a:r>
                        <a:rPr lang="ru-RU" sz="1100" b="0" u="sng" dirty="0" smtClean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@</a:t>
                      </a:r>
                      <a:r>
                        <a:rPr lang="en-US" sz="1100" b="0" u="sng" dirty="0" smtClean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mail</a:t>
                      </a:r>
                      <a:r>
                        <a:rPr lang="ru-RU" sz="1100" b="0" u="sng" dirty="0" smtClean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.</a:t>
                      </a:r>
                      <a:r>
                        <a:rPr lang="en-US" sz="1100" b="0" u="sng" dirty="0" err="1" smtClean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ru</a:t>
                      </a:r>
                      <a:endParaRPr lang="ru-RU" sz="1100" b="0" dirty="0" smtClean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502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 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Алматы</a:t>
                      </a: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Ерлан Диана </a:t>
                      </a:r>
                      <a:r>
                        <a:rPr lang="kk-KZ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Ерлановна, 8 771 770 51</a:t>
                      </a:r>
                      <a:r>
                        <a:rPr lang="kk-KZ" sz="1100" b="0" baseline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11,</a:t>
                      </a:r>
                      <a:r>
                        <a:rPr lang="ru-RU" sz="1100" b="0" baseline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u="sng" dirty="0" err="1" smtClean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4"/>
                        </a:rPr>
                        <a:t>Yerlan</a:t>
                      </a:r>
                      <a:r>
                        <a:rPr lang="ru-RU" sz="1100" b="0" u="sng" dirty="0" smtClean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4"/>
                        </a:rPr>
                        <a:t>.</a:t>
                      </a:r>
                      <a:r>
                        <a:rPr lang="en-US" sz="1100" b="0" u="sng" dirty="0" err="1" smtClean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4"/>
                        </a:rPr>
                        <a:t>diana</a:t>
                      </a:r>
                      <a:r>
                        <a:rPr lang="ru-RU" sz="1100" b="0" u="sng" dirty="0" smtClean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4"/>
                        </a:rPr>
                        <a:t>@</a:t>
                      </a:r>
                      <a:r>
                        <a:rPr lang="en-US" sz="1100" b="0" u="sng" dirty="0" err="1" smtClean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4"/>
                        </a:rPr>
                        <a:t>gmail</a:t>
                      </a:r>
                      <a:r>
                        <a:rPr lang="ru-RU" sz="1100" b="0" u="sng" dirty="0" smtClean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4"/>
                        </a:rPr>
                        <a:t>.</a:t>
                      </a:r>
                      <a:r>
                        <a:rPr lang="en-US" sz="1100" b="0" u="sng" dirty="0" smtClean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4"/>
                        </a:rPr>
                        <a:t>com</a:t>
                      </a:r>
                      <a:endParaRPr lang="ru-RU" sz="1100" b="0" dirty="0" smtClean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967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 Шымкент</a:t>
                      </a: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Наимбекова Айжан Избасхановна,</a:t>
                      </a:r>
                      <a:r>
                        <a:rPr lang="ru-RU" sz="1100" b="0" baseline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8 775 210 80</a:t>
                      </a:r>
                      <a:r>
                        <a:rPr lang="kk-KZ" sz="1100" b="0" baseline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</a:t>
                      </a:r>
                      <a:r>
                        <a:rPr lang="ru-RU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0" baseline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u="sng" dirty="0" smtClean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5"/>
                        </a:rPr>
                        <a:t>aigan_777@mail.ru</a:t>
                      </a:r>
                      <a:endParaRPr lang="ru-RU" sz="1100" b="0" dirty="0" smtClean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967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Акмолинская 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обл.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Асаинова Асем </a:t>
                      </a:r>
                      <a:r>
                        <a:rPr lang="kk-KZ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Ануарбеккызы</a:t>
                      </a:r>
                      <a:r>
                        <a:rPr lang="ru-RU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0" baseline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8 705 519 36</a:t>
                      </a:r>
                      <a:r>
                        <a:rPr lang="kk-KZ" sz="1100" b="0" baseline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lang="ru-RU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0" baseline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u="sng" dirty="0" smtClean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6"/>
                        </a:rPr>
                        <a:t>asainova83@inbox.ru</a:t>
                      </a:r>
                      <a:endParaRPr lang="ru-RU" sz="1100" b="0" dirty="0" smtClean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967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Актюбинская 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обл.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Тулеуова Нуржамиля </a:t>
                      </a:r>
                      <a:r>
                        <a:rPr lang="kk-KZ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Нурлыбаевна</a:t>
                      </a:r>
                      <a:r>
                        <a:rPr lang="ru-RU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0" baseline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8 778 505 80</a:t>
                      </a:r>
                      <a:r>
                        <a:rPr lang="kk-KZ" sz="1100" b="0" baseline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</a:t>
                      </a:r>
                      <a:r>
                        <a:rPr lang="ru-RU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0" baseline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u="sng" dirty="0" smtClean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7"/>
                        </a:rPr>
                        <a:t>jamily_1985@mail.ru</a:t>
                      </a:r>
                      <a:endParaRPr lang="ru-RU" sz="1100" b="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419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Алматинская 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обл.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Есимбекова Айгуль </a:t>
                      </a:r>
                      <a:r>
                        <a:rPr lang="kk-KZ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Канатовна</a:t>
                      </a:r>
                      <a:r>
                        <a:rPr lang="ru-RU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0" baseline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8 777 888 16</a:t>
                      </a:r>
                      <a:r>
                        <a:rPr lang="ru-RU" sz="1100" b="0" baseline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88,</a:t>
                      </a:r>
                      <a:r>
                        <a:rPr lang="ru-RU" sz="1100" b="0" baseline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u="sng" dirty="0" smtClean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8"/>
                        </a:rPr>
                        <a:t>y</a:t>
                      </a:r>
                      <a:r>
                        <a:rPr lang="ru-RU" sz="1100" b="0" u="sng" dirty="0" smtClean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8"/>
                        </a:rPr>
                        <a:t>.</a:t>
                      </a:r>
                      <a:r>
                        <a:rPr lang="en-US" sz="1100" b="0" u="sng" dirty="0" err="1" smtClean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8"/>
                        </a:rPr>
                        <a:t>aigul</a:t>
                      </a:r>
                      <a:r>
                        <a:rPr lang="ru-RU" sz="1100" b="0" u="sng" dirty="0" smtClean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8"/>
                        </a:rPr>
                        <a:t>@</a:t>
                      </a:r>
                      <a:r>
                        <a:rPr lang="en-US" sz="1100" b="0" u="sng" dirty="0" smtClean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8"/>
                        </a:rPr>
                        <a:t>mail</a:t>
                      </a:r>
                      <a:r>
                        <a:rPr lang="ru-RU" sz="1100" b="0" u="sng" dirty="0" smtClean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8"/>
                        </a:rPr>
                        <a:t>.</a:t>
                      </a:r>
                      <a:r>
                        <a:rPr lang="en-US" sz="1100" b="0" u="sng" dirty="0" err="1" smtClean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8"/>
                        </a:rPr>
                        <a:t>ru</a:t>
                      </a:r>
                      <a:endParaRPr lang="kk-KZ" sz="1100" b="0" u="sng" dirty="0" smtClean="0">
                        <a:solidFill>
                          <a:srgbClr val="0563C1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967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Атырауская 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обл.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Сарсембаева Айжан </a:t>
                      </a:r>
                      <a:r>
                        <a:rPr lang="kk-KZ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Махсут</a:t>
                      </a:r>
                      <a:r>
                        <a:rPr lang="ru-RU" sz="1100" b="0" dirty="0" err="1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кызы</a:t>
                      </a:r>
                      <a:r>
                        <a:rPr lang="ru-RU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0" baseline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8 701 352 51</a:t>
                      </a:r>
                      <a:r>
                        <a:rPr lang="ru-RU" sz="1100" b="0" baseline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35,</a:t>
                      </a:r>
                      <a:r>
                        <a:rPr lang="ru-RU" sz="1100" b="0" baseline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u="sng" dirty="0" smtClean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9"/>
                        </a:rPr>
                        <a:t>Turarbek93@mail.ru</a:t>
                      </a:r>
                      <a:endParaRPr lang="ru-RU" sz="1100" b="0" dirty="0" smtClean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967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ВКО</a:t>
                      </a: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Каленова Аксана </a:t>
                      </a:r>
                      <a:r>
                        <a:rPr lang="kk-KZ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Александровна, 8 777 153 82</a:t>
                      </a:r>
                      <a:r>
                        <a:rPr lang="kk-KZ" sz="1100" b="0" baseline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</a:t>
                      </a:r>
                      <a:r>
                        <a:rPr lang="ru-RU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0" baseline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u="sng" dirty="0" smtClean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0"/>
                        </a:rPr>
                        <a:t>aksana_kalenova@mail.ru</a:t>
                      </a:r>
                      <a:endParaRPr lang="ru-RU" sz="1100" b="0" dirty="0" smtClean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967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Жамбылская 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обл.</a:t>
                      </a: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Багжанов Даурен </a:t>
                      </a:r>
                      <a:r>
                        <a:rPr lang="kk-KZ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Ораевич</a:t>
                      </a:r>
                      <a:r>
                        <a:rPr lang="ru-RU" sz="1100" b="0" baseline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kk-KZ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8 747 187 76</a:t>
                      </a:r>
                      <a:r>
                        <a:rPr lang="kk-KZ" sz="1100" b="0" baseline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</a:t>
                      </a:r>
                      <a:r>
                        <a:rPr lang="ru-RU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0" baseline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u="sng" dirty="0" smtClean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1"/>
                        </a:rPr>
                        <a:t>Dauren_1978@mail.ru</a:t>
                      </a:r>
                      <a:endParaRPr lang="ru-RU" sz="1100" b="0" dirty="0" smtClean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7967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ЗКО</a:t>
                      </a: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err="1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Утебалиева</a:t>
                      </a:r>
                      <a:r>
                        <a:rPr lang="ru-RU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dirty="0" err="1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Шаттық</a:t>
                      </a:r>
                      <a:r>
                        <a:rPr lang="ru-RU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dirty="0" err="1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Саматқызы</a:t>
                      </a:r>
                      <a:r>
                        <a:rPr lang="ru-RU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8 775 370 57 30, </a:t>
                      </a:r>
                      <a:r>
                        <a:rPr lang="ru-RU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2"/>
                        </a:rPr>
                        <a:t>shattyk_samatovna@mail.ru</a:t>
                      </a:r>
                      <a:r>
                        <a:rPr lang="ru-RU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endParaRPr lang="ru-RU" sz="1100" b="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7967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Карагандинская 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обл.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Киселева Ирина </a:t>
                      </a:r>
                      <a:r>
                        <a:rPr lang="kk-KZ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Болеславовна</a:t>
                      </a:r>
                      <a:r>
                        <a:rPr lang="ru-RU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0" baseline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8 701 444 39</a:t>
                      </a:r>
                      <a:r>
                        <a:rPr lang="kk-KZ" sz="1100" b="0" baseline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</a:t>
                      </a:r>
                      <a:r>
                        <a:rPr lang="ru-RU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0" baseline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u="sng" dirty="0" smtClean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3"/>
                        </a:rPr>
                        <a:t>iradeti@mail.ru</a:t>
                      </a:r>
                      <a:endParaRPr lang="ru-RU" sz="1100" b="0" dirty="0" smtClean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7967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Костанайская</a:t>
                      </a:r>
                      <a:r>
                        <a:rPr lang="ru-RU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обл.</a:t>
                      </a:r>
                      <a:r>
                        <a:rPr lang="ru-RU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Басенова Несибели </a:t>
                      </a:r>
                      <a:r>
                        <a:rPr lang="kk-KZ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Заривановна</a:t>
                      </a:r>
                      <a:r>
                        <a:rPr lang="ru-RU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0" baseline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8 701 778 35</a:t>
                      </a:r>
                      <a:r>
                        <a:rPr lang="kk-KZ" sz="1100" b="0" baseline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</a:t>
                      </a:r>
                      <a:r>
                        <a:rPr lang="ru-RU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0" baseline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u="sng" dirty="0" err="1" smtClean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4"/>
                        </a:rPr>
                        <a:t>Basenova</a:t>
                      </a:r>
                      <a:r>
                        <a:rPr lang="ru-RU" sz="1100" b="0" u="sng" dirty="0" smtClean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4"/>
                        </a:rPr>
                        <a:t>.</a:t>
                      </a:r>
                      <a:r>
                        <a:rPr lang="en-US" sz="1100" b="0" u="sng" dirty="0" err="1" smtClean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4"/>
                        </a:rPr>
                        <a:t>nesibeli</a:t>
                      </a:r>
                      <a:r>
                        <a:rPr lang="ru-RU" sz="1100" b="0" u="sng" dirty="0" smtClean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4"/>
                        </a:rPr>
                        <a:t>@</a:t>
                      </a:r>
                      <a:r>
                        <a:rPr lang="en-US" sz="1100" b="0" u="sng" dirty="0" smtClean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4"/>
                        </a:rPr>
                        <a:t>mail</a:t>
                      </a:r>
                      <a:r>
                        <a:rPr lang="ru-RU" sz="1100" b="0" u="sng" dirty="0" smtClean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4"/>
                        </a:rPr>
                        <a:t>.</a:t>
                      </a:r>
                      <a:r>
                        <a:rPr lang="en-US" sz="1100" b="0" u="sng" dirty="0" err="1" smtClean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4"/>
                        </a:rPr>
                        <a:t>ru</a:t>
                      </a:r>
                      <a:endParaRPr lang="ru-RU" sz="1100" b="0" dirty="0" smtClean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7967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Кызылординская 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обл.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err="1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Тоганова</a:t>
                      </a:r>
                      <a:r>
                        <a:rPr lang="ru-RU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dirty="0" err="1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Жаксыгуль</a:t>
                      </a:r>
                      <a:r>
                        <a:rPr lang="ru-RU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dirty="0" err="1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Кохановна</a:t>
                      </a:r>
                      <a:r>
                        <a:rPr lang="ru-RU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0" baseline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8 701 515 04</a:t>
                      </a:r>
                      <a:r>
                        <a:rPr lang="ru-RU" sz="1100" b="0" baseline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65,</a:t>
                      </a:r>
                      <a:r>
                        <a:rPr lang="ru-RU" sz="1100" b="0" baseline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u="sng" dirty="0" err="1" smtClean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5"/>
                        </a:rPr>
                        <a:t>Karshiga</a:t>
                      </a:r>
                      <a:r>
                        <a:rPr lang="ru-RU" sz="1100" b="0" u="sng" dirty="0" smtClean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5"/>
                        </a:rPr>
                        <a:t>.</a:t>
                      </a:r>
                      <a:r>
                        <a:rPr lang="en-US" sz="1100" b="0" u="sng" dirty="0" err="1" smtClean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5"/>
                        </a:rPr>
                        <a:t>ru</a:t>
                      </a:r>
                      <a:r>
                        <a:rPr lang="ru-RU" sz="1100" b="0" u="sng" dirty="0" smtClean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5"/>
                        </a:rPr>
                        <a:t>@</a:t>
                      </a:r>
                      <a:r>
                        <a:rPr lang="en-US" sz="1100" b="0" u="sng" dirty="0" smtClean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5"/>
                        </a:rPr>
                        <a:t>mail</a:t>
                      </a:r>
                      <a:r>
                        <a:rPr lang="ru-RU" sz="1100" b="0" u="sng" dirty="0" smtClean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5"/>
                        </a:rPr>
                        <a:t>.</a:t>
                      </a:r>
                      <a:r>
                        <a:rPr lang="en-US" sz="1100" b="0" u="sng" dirty="0" err="1" smtClean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5"/>
                        </a:rPr>
                        <a:t>ru</a:t>
                      </a:r>
                      <a:endParaRPr lang="ru-RU" sz="1100" b="0" dirty="0" smtClean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7967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Мангистауская 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обл.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Болатбаева Тілектес </a:t>
                      </a:r>
                      <a:r>
                        <a:rPr lang="kk-KZ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Аманкоскызы</a:t>
                      </a:r>
                      <a:r>
                        <a:rPr lang="ru-RU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kk-KZ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8 701 463 33</a:t>
                      </a:r>
                      <a:r>
                        <a:rPr lang="kk-KZ" sz="1100" b="0" baseline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09</a:t>
                      </a:r>
                      <a:r>
                        <a:rPr lang="ru-RU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0" baseline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u="sng" dirty="0" smtClean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6"/>
                        </a:rPr>
                        <a:t>jpkta@mail.ru</a:t>
                      </a:r>
                      <a:endParaRPr lang="ru-RU" sz="1100" b="0" dirty="0" smtClean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37967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Область 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Абай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Жунусова Эльзира </a:t>
                      </a:r>
                      <a:r>
                        <a:rPr lang="kk-KZ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Ауесхановна, 8 777 213 75</a:t>
                      </a:r>
                      <a:r>
                        <a:rPr lang="kk-KZ" sz="1100" b="0" baseline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00</a:t>
                      </a:r>
                      <a:r>
                        <a:rPr lang="ru-RU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0" baseline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u="sng" dirty="0" smtClean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elzira@list.ru</a:t>
                      </a:r>
                      <a:endParaRPr lang="ru-RU" sz="1100" b="0" dirty="0" smtClean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7967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Область 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Жетісу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err="1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Егинбаев</a:t>
                      </a:r>
                      <a:r>
                        <a:rPr lang="ru-RU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dirty="0" err="1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Ермек</a:t>
                      </a:r>
                      <a:r>
                        <a:rPr lang="ru-RU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dirty="0" err="1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Молдакулович</a:t>
                      </a:r>
                      <a:r>
                        <a:rPr lang="ru-RU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kk-KZ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777</a:t>
                      </a:r>
                      <a:r>
                        <a:rPr lang="kk-KZ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555</a:t>
                      </a:r>
                      <a:r>
                        <a:rPr lang="kk-KZ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</a:t>
                      </a:r>
                      <a:r>
                        <a:rPr lang="kk-KZ" sz="1100" b="0" baseline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</a:t>
                      </a:r>
                      <a:r>
                        <a:rPr lang="ru-RU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0" baseline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u="sng" dirty="0" smtClean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aqjoljetisy@mail.ru</a:t>
                      </a:r>
                      <a:endParaRPr lang="ru-RU" sz="1100" b="0" dirty="0" smtClean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37967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Область Ұлытау 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Жаппасова Гульмира </a:t>
                      </a:r>
                      <a:r>
                        <a:rPr lang="kk-KZ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Алпысбаевна, 8 776 976 76</a:t>
                      </a:r>
                      <a:r>
                        <a:rPr lang="kk-KZ" sz="1100" b="0" baseline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00</a:t>
                      </a:r>
                      <a:r>
                        <a:rPr lang="ru-RU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0" baseline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u="sng" dirty="0" smtClean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7"/>
                        </a:rPr>
                        <a:t>G.1112@mail.ru</a:t>
                      </a:r>
                      <a:endParaRPr lang="ru-RU" sz="1100" b="0" dirty="0" smtClean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37967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Павлодарская </a:t>
                      </a:r>
                      <a:r>
                        <a:rPr lang="ru-RU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обл.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err="1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Шакенова</a:t>
                      </a:r>
                      <a:r>
                        <a:rPr lang="ru-RU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Сауле </a:t>
                      </a:r>
                      <a:r>
                        <a:rPr lang="ru-RU" sz="1100" b="0" dirty="0" err="1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Сабитовна</a:t>
                      </a:r>
                      <a:r>
                        <a:rPr lang="ru-RU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8 707 498 51</a:t>
                      </a:r>
                      <a:r>
                        <a:rPr lang="ru-RU" sz="1100" b="0" baseline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83,</a:t>
                      </a:r>
                      <a:r>
                        <a:rPr lang="ru-RU" sz="1100" b="0" baseline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u="sng" dirty="0" smtClean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8"/>
                        </a:rPr>
                        <a:t>sshakeneva@mail.ru</a:t>
                      </a:r>
                      <a:endParaRPr lang="ru-RU" sz="1100" b="0" dirty="0" smtClean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6163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СКО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Сураганова Сауле </a:t>
                      </a:r>
                      <a:r>
                        <a:rPr lang="kk-KZ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Куандыковна, 8 705 320 60</a:t>
                      </a:r>
                      <a:r>
                        <a:rPr lang="kk-KZ" sz="1100" b="0" baseline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</a:t>
                      </a:r>
                      <a:r>
                        <a:rPr lang="ru-RU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0" baseline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u="sng" dirty="0" err="1" smtClean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9"/>
                        </a:rPr>
                        <a:t>saule</a:t>
                      </a:r>
                      <a:r>
                        <a:rPr lang="ru-RU" sz="1100" b="0" u="sng" dirty="0" smtClean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9"/>
                        </a:rPr>
                        <a:t>_</a:t>
                      </a:r>
                      <a:r>
                        <a:rPr lang="en-US" sz="1100" b="0" u="sng" dirty="0" err="1" smtClean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9"/>
                        </a:rPr>
                        <a:t>suraganova</a:t>
                      </a:r>
                      <a:r>
                        <a:rPr lang="ru-RU" sz="1100" b="0" u="sng" dirty="0" smtClean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9"/>
                        </a:rPr>
                        <a:t>@</a:t>
                      </a:r>
                      <a:r>
                        <a:rPr lang="en-US" sz="1100" b="0" u="sng" dirty="0" smtClean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9"/>
                        </a:rPr>
                        <a:t>mail</a:t>
                      </a:r>
                      <a:r>
                        <a:rPr lang="ru-RU" sz="1100" b="0" u="sng" dirty="0" smtClean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9"/>
                        </a:rPr>
                        <a:t>.</a:t>
                      </a:r>
                      <a:r>
                        <a:rPr lang="en-US" sz="1100" b="0" u="sng" dirty="0" err="1" smtClean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19"/>
                        </a:rPr>
                        <a:t>ru</a:t>
                      </a:r>
                      <a:endParaRPr lang="ru-RU" sz="1100" b="0" dirty="0" smtClean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7967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Туркестанская 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обл.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err="1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Егамбердиева</a:t>
                      </a:r>
                      <a:r>
                        <a:rPr lang="ru-RU" sz="1100" b="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Динара </a:t>
                      </a:r>
                      <a:r>
                        <a:rPr lang="ru-RU" sz="1100" b="0" dirty="0" err="1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Асыловна</a:t>
                      </a:r>
                      <a:r>
                        <a:rPr lang="ru-RU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kk-KZ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8 702 720 17</a:t>
                      </a:r>
                      <a:r>
                        <a:rPr lang="kk-KZ" sz="1100" b="0" baseline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00</a:t>
                      </a:r>
                      <a:r>
                        <a:rPr lang="ru-RU" sz="1100" b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0" baseline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u="sng" dirty="0" smtClean="0">
                          <a:solidFill>
                            <a:srgbClr val="0563C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20"/>
                        </a:rPr>
                        <a:t>Digitalgrace777@gmail.com</a:t>
                      </a:r>
                      <a:endParaRPr lang="ru-RU" sz="1100" b="0" dirty="0" smtClean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</a:tbl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361950" y="575972"/>
            <a:ext cx="61341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B050"/>
                </a:solidFill>
                <a:latin typeface="Candara" panose="020E0502030303020204" pitchFamily="34" charset="0"/>
              </a:rPr>
              <a:t>РЕГИОНАЛЬНЫЕ УПОЛНОМОЧЕННЫЕ ПО ПРАВАМ РЕБЕНКА</a:t>
            </a:r>
          </a:p>
        </p:txBody>
      </p:sp>
    </p:spTree>
    <p:extLst>
      <p:ext uri="{BB962C8B-B14F-4D97-AF65-F5344CB8AC3E}">
        <p14:creationId xmlns:p14="http://schemas.microsoft.com/office/powerpoint/2010/main" val="3973016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6858001" cy="99060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61950" y="575972"/>
            <a:ext cx="61341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B050"/>
                </a:solidFill>
                <a:latin typeface="Candara" panose="020E0502030303020204" pitchFamily="34" charset="0"/>
              </a:rPr>
              <a:t>ЦЕНТРЫ ПСИХОЛОГИЧЕСКОЙ ПОДДЕРЖКИ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5316144"/>
              </p:ext>
            </p:extLst>
          </p:nvPr>
        </p:nvGraphicFramePr>
        <p:xfrm>
          <a:off x="221963" y="1685111"/>
          <a:ext cx="6386102" cy="78696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3441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8371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6796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108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100" b="1" dirty="0" smtClean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Регион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100" b="1" dirty="0" smtClean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Адрес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100" b="1" dirty="0" smtClean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Телефон</a:t>
                      </a:r>
                      <a:endParaRPr lang="ru-RU" sz="1100" b="1" dirty="0">
                        <a:solidFill>
                          <a:schemeClr val="bg1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083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</a:t>
                      </a:r>
                      <a:r>
                        <a:rPr lang="kk-KZ" sz="1100" b="1" baseline="0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Астана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 Астана, Нурсая-2, ул. </a:t>
                      </a:r>
                      <a:r>
                        <a:rPr lang="ru-RU" sz="1100" dirty="0" err="1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Достык</a:t>
                      </a:r>
                      <a:r>
                        <a:rPr lang="ru-RU" sz="110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13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8 771 592 89</a:t>
                      </a:r>
                      <a:r>
                        <a:rPr lang="ru-RU" sz="1100" baseline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481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 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Алматы</a:t>
                      </a: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г.Алматы</a:t>
                      </a:r>
                      <a:r>
                        <a:rPr lang="ru-RU" sz="110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ул. Панфилова, 59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8 702 836 20</a:t>
                      </a:r>
                      <a:r>
                        <a:rPr lang="ru-RU" sz="1100" baseline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933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 Шымкент</a:t>
                      </a: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г.Шымкент</a:t>
                      </a:r>
                      <a:r>
                        <a:rPr lang="ru-RU" sz="110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aseline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ул. </a:t>
                      </a:r>
                      <a:r>
                        <a:rPr lang="ru-RU" sz="1100" dirty="0" err="1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Ж.Тынбаева</a:t>
                      </a:r>
                      <a:r>
                        <a:rPr lang="ru-RU" sz="110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49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8 701 383 11</a:t>
                      </a:r>
                      <a:r>
                        <a:rPr lang="ru-RU" sz="1100" baseline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933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Акмолинская 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обл.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 Кокшетау, </a:t>
                      </a:r>
                      <a:r>
                        <a:rPr lang="ru-RU" sz="1100" dirty="0" err="1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ул</a:t>
                      </a:r>
                      <a:r>
                        <a:rPr lang="ru-RU" sz="110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Пушкина, 17/2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8 775 457 66- 13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933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Актюбинская 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обл.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 </a:t>
                      </a:r>
                      <a:r>
                        <a:rPr lang="ru-RU" sz="1100" dirty="0" err="1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Актобе</a:t>
                      </a:r>
                      <a:r>
                        <a:rPr lang="ru-RU" sz="110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район Астана, пр. </a:t>
                      </a:r>
                      <a:r>
                        <a:rPr lang="ru-RU" sz="1100" dirty="0" err="1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Абилкайыр</a:t>
                      </a:r>
                      <a:r>
                        <a:rPr lang="ru-RU" sz="110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-хана,</a:t>
                      </a:r>
                      <a:r>
                        <a:rPr lang="ru-RU" sz="1100" baseline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11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8 747 207 52</a:t>
                      </a:r>
                      <a:r>
                        <a:rPr lang="ru-RU" sz="1100" baseline="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smtClean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</a:t>
                      </a:r>
                      <a:endParaRPr lang="ru-RU" sz="11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3263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Алматинская 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обл.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г.Конаев,10 микрорайон,</a:t>
                      </a:r>
                      <a:r>
                        <a:rPr lang="ru-RU" sz="1100" b="0" i="0" u="none" baseline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Казахская школа-лицей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8 702 578 47</a:t>
                      </a:r>
                      <a:r>
                        <a:rPr lang="kk-KZ" sz="1100" b="0" i="0" u="none" baseline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1123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Атырауская 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обл.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 Атырау, </a:t>
                      </a:r>
                      <a:r>
                        <a:rPr lang="ru-RU" sz="1100" b="0" i="0" u="none" dirty="0" err="1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ул.Худина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6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8 701 429 25</a:t>
                      </a:r>
                      <a:r>
                        <a:rPr lang="ru-RU" sz="1100" b="0" i="0" u="none" baseline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69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8 701 493 48</a:t>
                      </a:r>
                      <a:r>
                        <a:rPr lang="ru-RU" sz="1100" b="0" i="0" u="none" baseline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86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6933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ВКО</a:t>
                      </a: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 Усть-Каменогорск, ул. Чехова, 63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(7232) 26 78</a:t>
                      </a:r>
                      <a:r>
                        <a:rPr lang="ru-RU" sz="1100" b="0" i="0" u="none" baseline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6933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Жамбылская 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обл.</a:t>
                      </a: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 </a:t>
                      </a:r>
                      <a:r>
                        <a:rPr lang="ru-RU" sz="1100" b="0" i="0" u="none" dirty="0" err="1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Тараз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100" b="0" i="0" u="none" dirty="0" err="1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пр.Толе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би, 35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8 707 378 75</a:t>
                      </a:r>
                      <a:r>
                        <a:rPr lang="ru-RU" sz="1100" b="0" i="0" u="none" baseline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6933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ЗКО</a:t>
                      </a: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 err="1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г.Уральск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100" b="0" i="0" u="none" dirty="0" err="1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ул.Жангир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хана, 54 А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8 705 591 30</a:t>
                      </a:r>
                      <a:r>
                        <a:rPr lang="ru-RU" sz="1100" b="0" i="0" u="none" baseline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6933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Карагандинская 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обл.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 Караганда, ул. Алиханова, 19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8 778 374 56</a:t>
                      </a:r>
                      <a:r>
                        <a:rPr lang="ru-RU" sz="1100" b="0" i="0" u="none" baseline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89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6933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Костанайская</a:t>
                      </a:r>
                      <a:r>
                        <a:rPr lang="ru-RU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обл.</a:t>
                      </a:r>
                      <a:r>
                        <a:rPr lang="ru-RU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 </a:t>
                      </a:r>
                      <a:r>
                        <a:rPr lang="ru-RU" sz="1100" b="0" i="0" u="none" dirty="0" err="1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Костанай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ул. </a:t>
                      </a:r>
                      <a:r>
                        <a:rPr lang="ru-RU" sz="1100" b="0" i="0" u="none" dirty="0" err="1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Баймагамбетова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162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(7142) 51 18</a:t>
                      </a:r>
                      <a:r>
                        <a:rPr lang="ru-RU" sz="1100" b="0" i="0" u="none" baseline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6933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Кызылординская 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обл.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 </a:t>
                      </a:r>
                      <a:r>
                        <a:rPr lang="ru-RU" sz="1100" b="0" i="0" u="none" dirty="0" err="1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Кызылорда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ул. </a:t>
                      </a:r>
                      <a:r>
                        <a:rPr lang="ru-RU" sz="1100" b="0" i="0" u="none" dirty="0" err="1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Жусипа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 err="1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Кыдырова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91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8 705 787 25</a:t>
                      </a:r>
                      <a:r>
                        <a:rPr lang="ru-RU" sz="1100" b="0" i="0" u="none" baseline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6933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Мангистауская 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обл.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 err="1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г.Актау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мкр.4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8 777 599 39</a:t>
                      </a:r>
                      <a:r>
                        <a:rPr lang="ru-RU" sz="1100" b="0" i="0" u="none" baseline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36933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Область 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Абай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 err="1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г.Семей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ул. </a:t>
                      </a:r>
                      <a:r>
                        <a:rPr lang="ru-RU" sz="1100" b="0" i="0" u="none" dirty="0" err="1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Кабылбаева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32 (временно)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8 771 176 33</a:t>
                      </a:r>
                      <a:r>
                        <a:rPr lang="ru-RU" sz="1100" b="0" i="0" u="none" baseline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89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6933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Область 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Жетісу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 err="1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г.Талдыкорган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0" i="0" u="none" baseline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с. </a:t>
                      </a:r>
                      <a:r>
                        <a:rPr lang="ru-RU" sz="1100" b="0" i="0" u="none" dirty="0" err="1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Отенай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0" i="0" u="none" baseline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ул. </a:t>
                      </a:r>
                      <a:r>
                        <a:rPr lang="ru-RU" sz="1100" b="0" i="0" u="none" dirty="0" err="1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Ә.Тұңғатов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18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8 747 846 92</a:t>
                      </a:r>
                      <a:r>
                        <a:rPr lang="ru-RU" sz="1100" b="0" i="0" u="none" baseline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36933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Область Ұлытау 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 </a:t>
                      </a:r>
                      <a:r>
                        <a:rPr lang="ru-RU" sz="1100" b="0" i="0" u="none" dirty="0" err="1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Жезказган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100" b="0" i="0" u="none" dirty="0" err="1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ул.Абая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0" i="0" u="none" baseline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8 705 119 09</a:t>
                      </a:r>
                      <a:r>
                        <a:rPr lang="ru-RU" sz="1100" b="0" i="0" u="none" baseline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61685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Павлодарская </a:t>
                      </a:r>
                      <a:r>
                        <a:rPr lang="ru-RU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обл.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 err="1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г.Павлодар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 err="1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ул.Машхур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 err="1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Жусупа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27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(7182) 32 69</a:t>
                      </a:r>
                      <a:r>
                        <a:rPr lang="ru-RU" sz="1100" b="0" i="0" u="none" baseline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07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8 777 762 51</a:t>
                      </a:r>
                      <a:r>
                        <a:rPr lang="ru-RU" sz="1100" b="0" i="0" u="none" baseline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(7182) 32 85</a:t>
                      </a:r>
                      <a:r>
                        <a:rPr lang="ru-RU" sz="1100" b="0" i="0" u="none" baseline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5178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СКО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 Петропавловск, ул. Жамбыла </a:t>
                      </a:r>
                      <a:r>
                        <a:rPr lang="ru-RU" sz="1100" b="0" i="0" u="none" dirty="0" err="1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Жабаева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55 А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8 701 541 67</a:t>
                      </a:r>
                      <a:r>
                        <a:rPr lang="ru-RU" sz="1100" b="0" i="0" u="none" baseline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02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933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Туркестанская </a:t>
                      </a:r>
                      <a:r>
                        <a:rPr lang="kk-KZ" sz="1100" b="1" dirty="0" smtClean="0">
                          <a:solidFill>
                            <a:srgbClr val="00B050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обл.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 Туркестан, </a:t>
                      </a:r>
                      <a:r>
                        <a:rPr lang="ru-RU" sz="1100" b="0" i="0" u="none" dirty="0" err="1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мкр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Жана кала, №9 улица, дом 30/2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8 702 991 31</a:t>
                      </a:r>
                      <a:r>
                        <a:rPr lang="ru-RU" sz="1100" b="0" i="0" u="none" baseline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38812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417</TotalTime>
  <Words>1978</Words>
  <Application>Microsoft Office PowerPoint</Application>
  <PresentationFormat>Лист A4 (210x297 мм)</PresentationFormat>
  <Paragraphs>305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Candara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Шолпан Амангелді</cp:lastModifiedBy>
  <cp:revision>48</cp:revision>
  <dcterms:created xsi:type="dcterms:W3CDTF">2024-09-23T03:31:45Z</dcterms:created>
  <dcterms:modified xsi:type="dcterms:W3CDTF">2025-09-19T06:32:48Z</dcterms:modified>
</cp:coreProperties>
</file>