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8" autoAdjust="0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7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0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39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7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9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01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4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09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7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48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8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15EB4-22DF-4C8C-A1C6-FC0FEFF82649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09962-7867-42C8-B533-B49D9E1BFA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67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бъект 2"/>
          <p:cNvSpPr txBox="1">
            <a:spLocks/>
          </p:cNvSpPr>
          <p:nvPr/>
        </p:nvSpPr>
        <p:spPr>
          <a:xfrm>
            <a:off x="3143028" y="3808572"/>
            <a:ext cx="4824046" cy="4076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</a:p>
        </p:txBody>
      </p:sp>
      <p:sp>
        <p:nvSpPr>
          <p:cNvPr id="16" name="AutoShape 6" descr="Picture background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1823930" y="819582"/>
            <a:ext cx="8107592" cy="228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ограничения, требования, запреты. Как их разумно устанавливать?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413" t="11796" r="16106" b="7318"/>
          <a:stretch/>
        </p:blipFill>
        <p:spPr>
          <a:xfrm>
            <a:off x="901881" y="3808572"/>
            <a:ext cx="1969421" cy="2883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5787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036059" y="1945179"/>
            <a:ext cx="10649080" cy="428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5810" y="640080"/>
            <a:ext cx="105768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Бывает очень полезно, предвидя трудность ребенка в выполнении требования, обсуждать ее с ним заранее. Одновременно можно предложить ему на выбор другие возможности.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74" y="2456533"/>
            <a:ext cx="3935799" cy="3935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381034" y="2209740"/>
            <a:ext cx="75061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помочь малышу, например напомнив о договоре минут за пять до назначенного времени. В таком случае вы окажетесь, скорее, помощником ребенку в выполнении добровольно взятого на себя слова, чем надоедливым «полицейским». А он приобретет еще один маленький опыт бесконфликтной дисциплины.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75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13717" y="5250104"/>
            <a:ext cx="703385" cy="302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1221970" y="443717"/>
            <a:ext cx="10349345" cy="2960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не только нужен порядок и правила поведения, они хотят и ждут их! Это делает их жизнь понятной и предсказуемой, создает чувство безопасности. Дети интуитивно чувствуют, что за родительскими «нельзя» скрывается забота о них.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вопрос: если дети чувствуют себя более защищенными в условиях заведенного порядка и определенных правил поведения, то почему они норовят эти порядок и правила нарушать? Почему на это постоянно жалуются родители и воспитатели?</a:t>
            </a:r>
          </a:p>
          <a:p>
            <a:pPr lvl="0" algn="just">
              <a:spcBef>
                <a:spcPts val="0"/>
              </a:spcBef>
            </a:pPr>
            <a:endParaRPr lang="ru-RU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65409" y="3344860"/>
            <a:ext cx="8464096" cy="2864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самом деле дети восстают не против самих правил, а против способов их «внедрения» (согласитесь, само это привычное для слуха слово уже указывает на силовые методы). Поэтому давайте сформулируем вопрос иначе: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найти пути к бесконфликтной дисциплине ребенка?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несколько правил, которые помогают наладить и поддерживать в семье бесконфликтную дисциплину. Получается что-то вроде списка правил о правилах.</a:t>
            </a:r>
          </a:p>
          <a:p>
            <a:pPr lvl="0" algn="just">
              <a:spcBef>
                <a:spcPts val="0"/>
              </a:spcBef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9" y="3958189"/>
            <a:ext cx="2346274" cy="2346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61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13717" y="5250104"/>
            <a:ext cx="703385" cy="302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31768" y="565029"/>
            <a:ext cx="10956174" cy="33801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(ограничения, требования, запреты) обязательно должны быть в жизни каждого.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особенно полезно помнить тем родителям, которые стремятся как можно меньше огорчать детей и избегать конфликтов с ними. В результате они начинают идти на поводу у собственного ребенка. Это попустительский стиль воспитания.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(ограничений, требований, запретов) не должно быть слишком много, и они должны быть гибкими.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понимаете, это правило предостерегает от другой крайности – воспитания в духе «закручивания гаек», то есть авторитарного стиля общения.</a:t>
            </a:r>
          </a:p>
          <a:p>
            <a:pPr lvl="0" algn="just">
              <a:spcBef>
                <a:spcPts val="0"/>
              </a:spcBef>
            </a:pPr>
            <a:endParaRPr lang="ru-RU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31768" y="4053072"/>
            <a:ext cx="8154785" cy="2479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Оба правила, взятые вместе, предполагают особое чувство меры, особую мудрость родителя в решении вопросов о «можно», «следует» и «нельзя». Найти золотую середину между попустительским и авторитарным стилями нам помогает образ четырех цветовых зон поведения ребенка: зеленой, желтой, оранжевой и красной. </a:t>
            </a:r>
          </a:p>
          <a:p>
            <a:pPr lvl="0" algn="just">
              <a:spcBef>
                <a:spcPts val="0"/>
              </a:spcBef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6226" t="13214" r="16481" b="14105"/>
          <a:stretch/>
        </p:blipFill>
        <p:spPr>
          <a:xfrm>
            <a:off x="9639751" y="3828092"/>
            <a:ext cx="2205885" cy="2703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906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13717" y="5250104"/>
            <a:ext cx="703385" cy="302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590903" y="972048"/>
            <a:ext cx="11047614" cy="3242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Все   то,   что   разрешается   делать    ребенку   по    его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собственному усмотрению  или  желанию.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какие игрушки играть, с кем дружить...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ребенка, в которых ему предоставляется относительная свобода. Ему разрешается действовать по собственному выбору, но в пределах определенных границ. Иначе говоря, он может решать сам, но при условии соблюдения некоторых правил.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можно гулять в своем дворе, но дальше не уходить.</a:t>
            </a:r>
          </a:p>
          <a:p>
            <a:pPr lvl="0" algn="just">
              <a:spcBef>
                <a:spcPts val="0"/>
              </a:spcBef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78430" y="4068283"/>
            <a:ext cx="11035140" cy="259021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важна, так как именно здесь ребенок приучается к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внутренней дисциплине по известному нам механизму извне-внутрь. Родитель на первых порах помогает ребенку сдерживать непосредственные импульсы, быть осмотрительным и учиться контролировать   себя   как   раз   с   помощью   норм   и   правил,   которые установлены   в   семье.   Постепенно,   привыкая  к этим правилам, ребенок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75606" y="1097168"/>
            <a:ext cx="2419003" cy="5070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Зеленая зона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92410" y="363818"/>
            <a:ext cx="4824046" cy="4076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Цветовые зоны поведения детей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75605" y="4193403"/>
            <a:ext cx="2419003" cy="50707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Желтая зона</a:t>
            </a:r>
          </a:p>
        </p:txBody>
      </p:sp>
    </p:spTree>
    <p:extLst>
      <p:ext uri="{BB962C8B-B14F-4D97-AF65-F5344CB8AC3E}">
        <p14:creationId xmlns:p14="http://schemas.microsoft.com/office/powerpoint/2010/main" val="100993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13717" y="5250104"/>
            <a:ext cx="703385" cy="302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497377" y="373055"/>
            <a:ext cx="11047614" cy="3184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им без особого напряжения. Однако это происходит, только если вокруг правил  не   было   постоянных   конфликтов.   Поэтому    бесконфликтное   принятие ребенком требований и ограничений должно быть предметом особенной вашей заботы. Постарайтесь в каждом случае спокойно (но коротко!) объяснить, чем вызвано ваше требование. При этом обязательно подчеркните, что именно остается ребенку для его свободного выбора.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дети чувствуют уважение к их чувству свободы и самостоятельности, они легче принимают родительские ограничения.</a:t>
            </a:r>
          </a:p>
          <a:p>
            <a:pPr lvl="0" algn="just">
              <a:spcBef>
                <a:spcPts val="0"/>
              </a:spcBef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78430" y="3930901"/>
            <a:ext cx="11035140" cy="243509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 ребенка, которые, в общем, нами </a:t>
            </a:r>
            <a:r>
              <a:rPr lang="ru-RU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неприветству</a:t>
            </a: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ются</a:t>
            </a: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ввиду особых обстоятельств сейчас допускаются.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после долгого отсутствия папа приезжает в 10 часов вечера, и ребенку разрешают не ложиться спать до его появления и даже завтра не пойти в сад.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Или: малыш напуган страшным сном, и мать берет его в свою кровать, пока он не успокоится.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0233" y="4063047"/>
            <a:ext cx="2599109" cy="50707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Оранжевая  зона</a:t>
            </a:r>
          </a:p>
        </p:txBody>
      </p:sp>
    </p:spTree>
    <p:extLst>
      <p:ext uri="{BB962C8B-B14F-4D97-AF65-F5344CB8AC3E}">
        <p14:creationId xmlns:p14="http://schemas.microsoft.com/office/powerpoint/2010/main" val="216243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07" y="-2131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Объект 2"/>
          <p:cNvSpPr txBox="1">
            <a:spLocks/>
          </p:cNvSpPr>
          <p:nvPr/>
        </p:nvSpPr>
        <p:spPr>
          <a:xfrm>
            <a:off x="546086" y="618589"/>
            <a:ext cx="11047614" cy="3184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Действия ребенка, неприемлемые ни при каких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обстоятельствах. Это наши категорические «нельзя», из которых нами не делается исключений. Нельзя бить, щипать или кусать маму и других людей, играть с огнем, ломать вещи, обижать маленьких... Список этот «взрослеет» вместе с ребенком и подводит его к серьезным моральным нормам и социальным запретам.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56116" y="3429000"/>
            <a:ext cx="6647627" cy="2435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зоны, вместе взятые, говорят нам, что правило правилу рознь, и что вполне можно найти «золотую середину» между готовностью понимать и быть твердым, между гибкостью и непреклонностью в процессе воспитания дисциплины.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2566" y="740560"/>
            <a:ext cx="2599109" cy="50707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Красная зона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78" y="3555219"/>
            <a:ext cx="2888759" cy="2888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289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07" y="-2131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Объект 2"/>
          <p:cNvSpPr txBox="1">
            <a:spLocks/>
          </p:cNvSpPr>
          <p:nvPr/>
        </p:nvSpPr>
        <p:spPr>
          <a:xfrm>
            <a:off x="1080654" y="522484"/>
            <a:ext cx="10604485" cy="4714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требования не должны вступать в явное противоречие с важнейшими потребностями ребенка.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родителям часто досаждает «чрезмерная» активность детей: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 надо так много бегать, прыгать, шумно играть, лазать по деревьям, бросать камни, рисовать на чем попало, все хватать, открывать, разбирать..?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прост: все это и многое другое – проявления естественных и очень важных для развития детей потребностей в движении, познании, упражнении. Им гораздо больше чем нам, взрослым, нужно двигаться, исследовать предметы, пробовать свои силы. Запрещать подобные действия – все равно, что пытаться перегородить полноводную реку. Лучше позаботиться о том, чтобы направить ее течение в удобное и безопасное русло.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080654" y="5327581"/>
            <a:ext cx="10440786" cy="1164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лужи можно, но только в высоких сапогах; разбирать часы тоже можно, но только если они старые и давно не ходят; играть в мяч можно,  но  только  не  в  помещении  и  подальше  от  окон;  даже бросать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82121" y="613047"/>
            <a:ext cx="489973" cy="392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49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88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Объект 2"/>
          <p:cNvSpPr txBox="1">
            <a:spLocks/>
          </p:cNvSpPr>
          <p:nvPr/>
        </p:nvSpPr>
        <p:spPr>
          <a:xfrm>
            <a:off x="1036059" y="358649"/>
            <a:ext cx="10604485" cy="1938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камни в цель можно, если позаботиться, чтобы никто при этом не пострадал.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Вы, конечно, узнаете примеры из желтой зоны, но они могут принадлежать также зеленой. Для этого нужно поместить ребенка в подходящую обстановку и разрешить действовать свободно.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036059" y="2426180"/>
            <a:ext cx="10649080" cy="428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  (ограничения,  требования,  запреты)  должны  быть согласованы взрослыми между собой.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Знакомо ли вам, когда мама говорит одно, папа другое, а бабушка – третье.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такой ситуации ребенку невозможно усвоить правила, привыкнуть к дисциплине. Он привыкает добиваться своего, «раскалывая» ряды взрослых. Отношения между взрослыми членами семьи от этого не становятся лучше. Даже если один родитель не согласен с требованием другого, лучше в эту минуту промолчать, а потом, уже без ребенка, обсудить разногласие и попытаться прийти к общему мнению.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важна последовательность в соблюдении правил.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46086" y="2521866"/>
            <a:ext cx="489973" cy="392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2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Объект 2"/>
          <p:cNvSpPr txBox="1">
            <a:spLocks/>
          </p:cNvSpPr>
          <p:nvPr/>
        </p:nvSpPr>
        <p:spPr>
          <a:xfrm>
            <a:off x="1080654" y="522485"/>
            <a:ext cx="10604485" cy="1422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помнить, что дети постоянно испытывают наши требования «на прочность» и принимают, как правило, только то, что не поддается расшатыванию.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036059" y="1945179"/>
            <a:ext cx="10649080" cy="428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23787" y="1945179"/>
            <a:ext cx="489973" cy="392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059" y="1823548"/>
            <a:ext cx="105768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Тон, в котором сообщается требование или запрет, должен быть скорее дружественно-разъяснительным, чем повелительным.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запрет желаемого для ребенка труден, а если он произносится сердитым или властным тоном, то становится трудным вдвойне.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 «Почему нельзя?» не стоит отвечать: «Потому, что я так сказал», «Я так велю», «Нельзя, и все!». Нужно коротко пояснить: «Уже поздно», «Это опасно», «Может разбиться...»</a:t>
            </a:r>
            <a:r>
              <a:rPr lang="ru-RU" dirty="0"/>
              <a:t>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должно быть коротким, и повторяться один раз. Предложение, в котором вы говорите о правиле, лучше строить в безличной форме. Например, стоит сказать: «Спичками не играют» вместо «Не смей играть спичками!»; «Хвост у кошки не для того, чтобы за него тянули», вместо: «Перестань мучить кошку!».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14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23593</TotalTime>
  <Words>1290</Words>
  <Application>Microsoft Office PowerPoint</Application>
  <PresentationFormat>Широкоэкранный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Правила, ограничения, требования, запреты. Как их разумно устанавливать?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Дана Мереимбаева</cp:lastModifiedBy>
  <cp:revision>49</cp:revision>
  <dcterms:created xsi:type="dcterms:W3CDTF">2025-02-05T07:09:01Z</dcterms:created>
  <dcterms:modified xsi:type="dcterms:W3CDTF">2025-06-02T13:25:18Z</dcterms:modified>
</cp:coreProperties>
</file>