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239625" cy="7812088"/>
  <p:notesSz cx="7812088" cy="1223962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2;p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3;p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;p6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5;p6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6;p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;p10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3068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38;p10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843069" y="1915046"/>
            <a:ext cx="51779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39;p10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843069" y="2853582"/>
            <a:ext cx="51779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0;p10" hidden="0"/>
          <p:cNvSpPr>
            <a:spLocks noAdjustHandles="0" noChangeArrowheads="0"/>
          </p:cNvSpPr>
          <p:nvPr isPhoto="0" userDrawn="0">
            <p:ph type="body" idx="3" hasCustomPrompt="0"/>
          </p:nvPr>
        </p:nvSpPr>
        <p:spPr bwMode="auto">
          <a:xfrm>
            <a:off x="6196309" y="1915046"/>
            <a:ext cx="5203435" cy="9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409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41;p10" hidden="0"/>
          <p:cNvSpPr>
            <a:spLocks noAdjustHandles="0" noChangeArrowheads="0"/>
          </p:cNvSpPr>
          <p:nvPr isPhoto="0" userDrawn="0">
            <p:ph type="body" idx="4" hasCustomPrompt="0"/>
          </p:nvPr>
        </p:nvSpPr>
        <p:spPr bwMode="auto">
          <a:xfrm>
            <a:off x="6196309" y="2853582"/>
            <a:ext cx="5203435" cy="4197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42;p10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43;p10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44;p10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6;p11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47;p11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8;p11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9;p11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1;p12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2;p12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3;p12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5;p13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6;p13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2561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3212"/>
              <a:buChar char="•"/>
              <a:defRPr sz="3200"/>
            </a:lvl1pPr>
            <a:lvl2pPr marL="914400" lvl="1" indent="-40709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811"/>
              <a:buChar char="•"/>
              <a:defRPr sz="2800"/>
            </a:lvl2pPr>
            <a:lvl3pPr marL="1371600" lvl="2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Char char="•"/>
              <a:defRPr sz="2400"/>
            </a:lvl3pPr>
            <a:lvl4pPr marL="1828800" lvl="3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4pPr>
            <a:lvl5pPr marL="2286000" lvl="4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5pPr>
            <a:lvl6pPr marL="2743200" lvl="5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6pPr>
            <a:lvl7pPr marL="3200400" lvl="6" indent="-356107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7pPr>
            <a:lvl8pPr marL="3657600" lvl="7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8pPr>
            <a:lvl9pPr marL="4114800" lvl="8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7;p13" hidden="0"/>
          <p:cNvSpPr>
            <a:spLocks noAdjustHandles="0" noChangeArrowheads="0"/>
          </p:cNvSpPr>
          <p:nvPr isPhoto="0" userDrawn="0">
            <p:ph type="body" idx="2" hasCustomPrompt="0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8;p13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59;p13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0;p13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;p14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3069" y="520806"/>
            <a:ext cx="3947596" cy="182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12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63;p14" hidden="0"/>
          <p:cNvSpPr>
            <a:spLocks noGrp="1"/>
          </p:cNvSpPr>
          <p:nvPr isPhoto="0" userDrawn="0">
            <p:ph type="pic" idx="2" hasCustomPrompt="0"/>
          </p:nvPr>
        </p:nvSpPr>
        <p:spPr bwMode="auto">
          <a:xfrm>
            <a:off x="5203435" y="1124797"/>
            <a:ext cx="6196309" cy="5551646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Google Shape;64;p14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843069" y="2343626"/>
            <a:ext cx="3947596" cy="434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606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405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205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004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65;p14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66;p14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67;p14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;p1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0;p1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 rot="5400000">
            <a:off x="3641464" y="-720383"/>
            <a:ext cx="4956698" cy="105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1;p15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2;p15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3;p1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5;p16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 rot="5400000">
            <a:off x="6768375" y="2406529"/>
            <a:ext cx="6620383" cy="26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6;p16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 rot="5400000">
            <a:off x="1413539" y="-156142"/>
            <a:ext cx="6620383" cy="776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77;p16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8;p16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9;p16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0">
            <a:alphaModFix amt="78000"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;p5" hidden="0"/>
          <p:cNvSpPr>
            <a:spLocks noAdjustHandles="0" noChangeArrowheads="0"/>
          </p:cNvSpPr>
          <p:nvPr isPhoto="0" userDrawn="0">
            <p:ph type="title" hasCustomPrompt="0"/>
          </p:nvPr>
        </p:nvSpPr>
        <p:spPr bwMode="auto">
          <a:xfrm>
            <a:off x="841474" y="415922"/>
            <a:ext cx="10556677" cy="150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17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7;p5" hidden="0"/>
          <p:cNvSpPr>
            <a:spLocks noAdjustHandles="0" noChangeArrowheads="0"/>
          </p:cNvSpPr>
          <p:nvPr isPhoto="0" userDrawn="0">
            <p:ph type="body" idx="1" hasCustomPrompt="0"/>
          </p:nvPr>
        </p:nvSpPr>
        <p:spPr bwMode="auto">
          <a:xfrm>
            <a:off x="841474" y="2079607"/>
            <a:ext cx="10556677" cy="495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7098" algn="l">
              <a:lnSpc>
                <a:spcPct val="90000"/>
              </a:lnSpc>
              <a:spcBef>
                <a:spcPts val="1004"/>
              </a:spcBef>
              <a:spcAft>
                <a:spcPts val="0"/>
              </a:spcAft>
              <a:buClr>
                <a:schemeClr val="dk1"/>
              </a:buClr>
              <a:buSzPts val="2811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571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409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6108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2008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3344" algn="l">
              <a:lnSpc>
                <a:spcPct val="90000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807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8;p5" hidden="0"/>
          <p:cNvSpPr>
            <a:spLocks noAdjustHandles="0" noChangeArrowheads="0"/>
          </p:cNvSpPr>
          <p:nvPr isPhoto="0" userDrawn="0">
            <p:ph type="dt" idx="10" hasCustomPrompt="0"/>
          </p:nvPr>
        </p:nvSpPr>
        <p:spPr bwMode="auto">
          <a:xfrm>
            <a:off x="841474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9;p5" hidden="0"/>
          <p:cNvSpPr>
            <a:spLocks noAdjustHandles="0" noChangeArrowheads="0"/>
          </p:cNvSpPr>
          <p:nvPr isPhoto="0" userDrawn="0">
            <p:ph type="ftr" idx="11" hasCustomPrompt="0"/>
          </p:nvPr>
        </p:nvSpPr>
        <p:spPr bwMode="auto">
          <a:xfrm>
            <a:off x="4054376" y="7240649"/>
            <a:ext cx="4130873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0;p5" hidden="0"/>
          <p:cNvSpPr>
            <a:spLocks noAdjustHandles="0" noChangeArrowheads="0"/>
          </p:cNvSpPr>
          <p:nvPr isPhoto="0" userDrawn="0">
            <p:ph type="sldNum" idx="12" hasCustomPrompt="0"/>
          </p:nvPr>
        </p:nvSpPr>
        <p:spPr bwMode="auto">
          <a:xfrm>
            <a:off x="8644235" y="7240649"/>
            <a:ext cx="2753916" cy="41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23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40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3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38.png"/><Relationship Id="rId5" Type="http://schemas.openxmlformats.org/officeDocument/2006/relationships/image" Target="../media/image14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5.png"/><Relationship Id="rId4" Type="http://schemas.openxmlformats.org/officeDocument/2006/relationships/image" Target="../media/image20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27.png"/><Relationship Id="rId4" Type="http://schemas.openxmlformats.org/officeDocument/2006/relationships/image" Target="../media/image50.png"/><Relationship Id="rId5" Type="http://schemas.openxmlformats.org/officeDocument/2006/relationships/image" Target="../media/image4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 hidden="0"/>
          <p:cNvSpPr/>
          <p:nvPr isPhoto="0" userDrawn="0"/>
        </p:nvSpPr>
        <p:spPr bwMode="auto">
          <a:xfrm>
            <a:off x="979758" y="2357459"/>
            <a:ext cx="9754206" cy="2004647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7;g1bc6e687a7d_0_0" hidden="0"/>
          <p:cNvSpPr/>
          <p:nvPr isPhoto="0" userDrawn="0"/>
        </p:nvSpPr>
        <p:spPr bwMode="auto">
          <a:xfrm>
            <a:off x="813792" y="17021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МИНИСТЕРСТВО ПРОСВЕЩЕНИЯ РЕСПУБЛИКИ КАЗАХСТАН </a:t>
            </a:r>
            <a:endParaRPr sz="1700" b="1">
              <a:solidFill>
                <a:srgbClr val="002060"/>
              </a:solidFill>
            </a:endParaRPr>
          </a:p>
        </p:txBody>
      </p:sp>
      <p:sp>
        <p:nvSpPr>
          <p:cNvPr id="6" name="Google Shape;87;g1bc6e687a7d_0_0" hidden="0"/>
          <p:cNvSpPr/>
          <p:nvPr isPhoto="0" userDrawn="0"/>
        </p:nvSpPr>
        <p:spPr bwMode="auto">
          <a:xfrm>
            <a:off x="1105072" y="6844520"/>
            <a:ext cx="9920172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lnSpc>
                <a:spcPct val="114999"/>
              </a:lnSpc>
              <a:spcBef>
                <a:spcPts val="1108"/>
              </a:spcBef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2023 </a:t>
            </a:r>
            <a:endParaRPr sz="1700" b="1">
              <a:solidFill>
                <a:srgbClr val="002060"/>
              </a:solidFill>
            </a:endParaRPr>
          </a:p>
        </p:txBody>
      </p:sp>
      <p:pic>
        <p:nvPicPr>
          <p:cNvPr id="7" name="Google Shape;187;g1bf661cb28c_1_88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2429996" y="4304135"/>
            <a:ext cx="7270323" cy="26142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1" hidden="0"/>
          <p:cNvSpPr/>
          <p:nvPr isPhoto="0" userDrawn="0"/>
        </p:nvSpPr>
        <p:spPr bwMode="auto">
          <a:xfrm>
            <a:off x="1244559" y="2433836"/>
            <a:ext cx="9294464" cy="1359064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>
              <a:defRPr/>
            </a:pPr>
            <a:r>
              <a:rPr lang="ru-RU" sz="3400" b="1">
                <a:solidFill>
                  <a:srgbClr val="002060"/>
                </a:solidFill>
                <a:latin typeface="+mj-lt"/>
              </a:rPr>
              <a:t>АЛГОРИТМЫ</a:t>
            </a:r>
            <a:endParaRPr/>
          </a:p>
          <a:p>
            <a:pPr algn="ctr">
              <a:defRPr/>
            </a:pPr>
            <a:endParaRPr lang="ru-RU" sz="2000" b="1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+mj-lt"/>
              </a:rPr>
              <a:t> </a:t>
            </a:r>
            <a:r>
              <a:rPr lang="ru-RU">
                <a:solidFill>
                  <a:srgbClr val="002060"/>
                </a:solidFill>
                <a:latin typeface="+mj-lt"/>
              </a:rPr>
              <a:t>РЕАГИРОВАНИЯ НА ФАКТЫ НАСИЛИЯ В ОТНОШЕНИИ ДЕТЕЙ,</a:t>
            </a:r>
            <a:endParaRPr/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+mj-lt"/>
              </a:rPr>
              <a:t>СЛУЧАИ ЧРЕЗВЫЧАЙНОГО ПРОИСШЕСТВИЯ И ЧРЕЗВЫЧАЙНОЙ СИТУАЦИИ</a:t>
            </a:r>
            <a:endParaRPr lang="ru-RU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Номер слайда 2" hidden="0"/>
          <p:cNvSpPr>
            <a:spLocks noGrp="1"/>
          </p:cNvSpPr>
          <p:nvPr isPhoto="0" userDrawn="0">
            <p:ph type="sldNum" idx="12" hasCustomPrompt="0"/>
          </p:nvPr>
        </p:nvSpPr>
        <p:spPr bwMode="auto"/>
        <p:txBody>
          <a:bodyPr/>
          <a:lstStyle/>
          <a:p>
            <a:pPr defTabSz="844896">
              <a:defRPr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306;g1bc6e687a7d_0_661" hidden="0"/>
          <p:cNvPicPr/>
          <p:nvPr isPhoto="0" userDrawn="0"/>
        </p:nvPicPr>
        <p:blipFill>
          <a:blip r:embed="rId2">
            <a:alphaModFix/>
          </a:blip>
          <a:srcRect l="35383" t="16583" r="38520" b="58928"/>
          <a:stretch/>
        </p:blipFill>
        <p:spPr bwMode="auto">
          <a:xfrm flipH="1">
            <a:off x="73350" y="4346600"/>
            <a:ext cx="1937000" cy="1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07;g1bc6e687a7d_0_661" hidden="0"/>
          <p:cNvPicPr/>
          <p:nvPr isPhoto="0" userDrawn="0"/>
        </p:nvPicPr>
        <p:blipFill>
          <a:blip r:embed="rId2">
            <a:alphaModFix/>
          </a:blip>
          <a:srcRect l="22287" t="40696" r="49947" b="34813"/>
          <a:stretch/>
        </p:blipFill>
        <p:spPr bwMode="auto">
          <a:xfrm flipH="1">
            <a:off x="6179225" y="1828025"/>
            <a:ext cx="2060900" cy="18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08;g1bc6e687a7d_0_661" hidden="0"/>
          <p:cNvSpPr/>
          <p:nvPr isPhoto="0" userDrawn="0"/>
        </p:nvSpPr>
        <p:spPr bwMode="auto">
          <a:xfrm>
            <a:off x="2235391" y="11572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309;g1bc6e687a7d_0_661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вооруженном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нападении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на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сотрудников</a:t>
            </a:r>
            <a:r>
              <a:rPr lang="en-US" sz="1600" b="1">
                <a:solidFill>
                  <a:srgbClr val="002060"/>
                </a:solidFill>
              </a:rPr>
              <a:t>, </a:t>
            </a:r>
            <a:r>
              <a:rPr lang="en-US" sz="1600" b="1">
                <a:solidFill>
                  <a:srgbClr val="002060"/>
                </a:solidFill>
              </a:rPr>
              <a:t>педагогов</a:t>
            </a:r>
            <a:r>
              <a:rPr lang="en-US" sz="1600" b="1">
                <a:solidFill>
                  <a:srgbClr val="002060"/>
                </a:solidFill>
              </a:rPr>
              <a:t>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</a:t>
            </a:r>
            <a:r>
              <a:rPr lang="en-US" sz="1600" b="1">
                <a:solidFill>
                  <a:srgbClr val="002060"/>
                </a:solidFill>
              </a:rPr>
              <a:t> и </a:t>
            </a:r>
            <a:r>
              <a:rPr lang="en-US" sz="1600" b="1">
                <a:solidFill>
                  <a:srgbClr val="002060"/>
                </a:solidFill>
              </a:rPr>
              <a:t>воспитанников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организаций</a:t>
            </a:r>
            <a:r>
              <a:rPr lang="en-US" sz="1600" b="1">
                <a:solidFill>
                  <a:srgbClr val="002060"/>
                </a:solidFill>
              </a:rPr>
              <a:t>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8" name="Google Shape;310;g1bc6e687a7d_0_661" hidden="0"/>
          <p:cNvSpPr/>
          <p:nvPr isPhoto="0" userDrawn="0"/>
        </p:nvSpPr>
        <p:spPr bwMode="auto">
          <a:xfrm>
            <a:off x="2738838" y="2363550"/>
            <a:ext cx="2929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i="1">
                <a:solidFill>
                  <a:schemeClr val="dk1"/>
                </a:solidFill>
              </a:rPr>
              <a:t>выявить</a:t>
            </a:r>
            <a:r>
              <a:rPr lang="en-US" sz="1600">
                <a:solidFill>
                  <a:schemeClr val="dk1"/>
                </a:solidFill>
              </a:rPr>
              <a:t> вооруженного злоумышленника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11;g1bc6e687a7d_0_661" hidden="0"/>
          <p:cNvSpPr/>
          <p:nvPr isPhoto="0" userDrawn="0"/>
        </p:nvSpPr>
        <p:spPr bwMode="auto">
          <a:xfrm>
            <a:off x="1968675" y="4395169"/>
            <a:ext cx="36117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i="1">
                <a:solidFill>
                  <a:schemeClr val="dk1"/>
                </a:solidFill>
              </a:rPr>
              <a:t>информировать</a:t>
            </a:r>
            <a:r>
              <a:rPr lang="en-US" sz="1600">
                <a:solidFill>
                  <a:schemeClr val="dk1"/>
                </a:solidFill>
              </a:rPr>
              <a:t> любым способом руководство объекта, правоохранительные и/или специальные государственные органы о факте вооруженного нападения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12;g1bc6e687a7d_0_661" hidden="0"/>
          <p:cNvSpPr/>
          <p:nvPr isPhoto="0" userDrawn="0"/>
        </p:nvSpPr>
        <p:spPr bwMode="auto">
          <a:xfrm>
            <a:off x="8240131" y="2260371"/>
            <a:ext cx="3868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по возможности </a:t>
            </a:r>
            <a:r>
              <a:rPr lang="en-US" sz="1800" b="1" i="1">
                <a:solidFill>
                  <a:schemeClr val="dk1"/>
                </a:solidFill>
              </a:rPr>
              <a:t>блокировать</a:t>
            </a:r>
            <a:r>
              <a:rPr lang="en-US" sz="1600">
                <a:solidFill>
                  <a:schemeClr val="dk1"/>
                </a:solidFill>
              </a:rPr>
              <a:t> его продвижение к местам массового пребывания людей на объекте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13;g1bc6e687a7d_0_661" hidden="0"/>
          <p:cNvSpPr/>
          <p:nvPr isPhoto="0" userDrawn="0"/>
        </p:nvSpPr>
        <p:spPr bwMode="auto">
          <a:xfrm>
            <a:off x="8438425" y="4526388"/>
            <a:ext cx="3471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i="1">
                <a:solidFill>
                  <a:schemeClr val="dk1"/>
                </a:solidFill>
              </a:rPr>
              <a:t>принять меры</a:t>
            </a:r>
            <a:r>
              <a:rPr lang="en-US" sz="1600">
                <a:solidFill>
                  <a:schemeClr val="dk1"/>
                </a:solidFill>
              </a:rPr>
              <a:t> к обеспечению безопасности людей на объекте (эвакуация, блокирование внутренних барьеров)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2" name="Google Shape;314;g1bc6e687a7d_0_661" hidden="0"/>
          <p:cNvCxnSpPr>
            <a:cxnSpLocks/>
            <a:stCxn id="13" idx="2"/>
            <a:endCxn id="4" idx="0"/>
          </p:cNvCxnSpPr>
          <p:nvPr isPhoto="0" userDrawn="0"/>
        </p:nvCxnSpPr>
        <p:spPr bwMode="auto">
          <a:xfrm rot="5400000">
            <a:off x="1240966" y="3106400"/>
            <a:ext cx="1041300" cy="1439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" name="Google Shape;316;g1bc6e687a7d_0_661" hidden="0"/>
          <p:cNvCxnSpPr>
            <a:cxnSpLocks/>
            <a:endCxn id="15" idx="0"/>
          </p:cNvCxnSpPr>
          <p:nvPr isPhoto="0" userDrawn="0"/>
        </p:nvCxnSpPr>
        <p:spPr bwMode="auto">
          <a:xfrm rot="5400000">
            <a:off x="7116475" y="3756300"/>
            <a:ext cx="718799" cy="272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3" name="Google Shape;315;g1bc6e687a7d_0_661" hidden="0"/>
          <p:cNvPicPr/>
          <p:nvPr isPhoto="0" userDrawn="0"/>
        </p:nvPicPr>
        <p:blipFill>
          <a:blip r:embed="rId3">
            <a:alphaModFix/>
          </a:blip>
          <a:srcRect l="31868" t="0" r="39618" b="0"/>
          <a:stretch/>
        </p:blipFill>
        <p:spPr bwMode="auto">
          <a:xfrm flipH="1">
            <a:off x="2017732" y="1624575"/>
            <a:ext cx="927168" cy="16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18;g1bc6e687a7d_0_661" hidden="0"/>
          <p:cNvPicPr/>
          <p:nvPr isPhoto="0" userDrawn="0"/>
        </p:nvPicPr>
        <p:blipFill>
          <a:blip r:embed="rId2">
            <a:alphaModFix/>
          </a:blip>
          <a:srcRect l="4546" t="4143" r="82961" b="85768"/>
          <a:stretch/>
        </p:blipFill>
        <p:spPr bwMode="auto">
          <a:xfrm>
            <a:off x="768725" y="2541775"/>
            <a:ext cx="927175" cy="7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19;g1bc6e687a7d_0_661" hidden="0"/>
          <p:cNvPicPr/>
          <p:nvPr isPhoto="0" userDrawn="0"/>
        </p:nvPicPr>
        <p:blipFill>
          <a:blip r:embed="rId2">
            <a:alphaModFix/>
          </a:blip>
          <a:srcRect l="50467" t="2378" r="38515" b="86639"/>
          <a:stretch/>
        </p:blipFill>
        <p:spPr bwMode="auto">
          <a:xfrm>
            <a:off x="823437" y="1624888"/>
            <a:ext cx="817750" cy="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20;g1bc6e687a7d_0_661" hidden="0"/>
          <p:cNvSpPr/>
          <p:nvPr isPhoto="0" userDrawn="0"/>
        </p:nvSpPr>
        <p:spPr bwMode="auto">
          <a:xfrm>
            <a:off x="1623863" y="22025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9" name="Google Shape;321;g1bc6e687a7d_0_661" hidden="0"/>
          <p:cNvSpPr/>
          <p:nvPr isPhoto="0" userDrawn="0"/>
        </p:nvSpPr>
        <p:spPr bwMode="auto">
          <a:xfrm>
            <a:off x="1623863" y="2927613"/>
            <a:ext cx="240000" cy="12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80000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15" name="Google Shape;317;g1bc6e687a7d_0_661" hidden="0"/>
          <p:cNvPicPr/>
          <p:nvPr isPhoto="0" userDrawn="0"/>
        </p:nvPicPr>
        <p:blipFill>
          <a:blip r:embed="rId2">
            <a:alphaModFix/>
          </a:blip>
          <a:srcRect l="-919" t="64748" r="69646" b="3665"/>
          <a:stretch/>
        </p:blipFill>
        <p:spPr bwMode="auto">
          <a:xfrm>
            <a:off x="6179225" y="4251750"/>
            <a:ext cx="2321200" cy="239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26;g1bc6e687a7d_0_725" hidden="0"/>
          <p:cNvSpPr/>
          <p:nvPr isPhoto="0" userDrawn="0"/>
        </p:nvSpPr>
        <p:spPr bwMode="auto">
          <a:xfrm>
            <a:off x="728538" y="5253900"/>
            <a:ext cx="109056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27;g1bc6e687a7d_0_725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138013" y="3174538"/>
            <a:ext cx="3300001" cy="1831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28;g1bc6e687a7d_0_725" hidden="0"/>
          <p:cNvSpPr/>
          <p:nvPr isPhoto="0" userDrawn="0"/>
        </p:nvSpPr>
        <p:spPr bwMode="auto">
          <a:xfrm>
            <a:off x="3438025" y="3416600"/>
            <a:ext cx="7992000" cy="583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29;g1bc6e687a7d_0_725" hidden="0"/>
          <p:cNvSpPr/>
          <p:nvPr isPhoto="0" userDrawn="0"/>
        </p:nvSpPr>
        <p:spPr bwMode="auto">
          <a:xfrm>
            <a:off x="3797000" y="3512350"/>
            <a:ext cx="79050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Организовать защиту находящихся рядом обучающихся, воспитанников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3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предотвратить их попадание в заложники, незаметно вывести из здания или укрыться в помещении, заблокировать дверь, продержаться до прибытия сотрудников правопорядка или возможности безопасности покинуть здание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330;g1bc6e687a7d_0_725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захвате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заложников</a:t>
            </a:r>
            <a:r>
              <a:rPr lang="en-US" sz="1600" b="1">
                <a:solidFill>
                  <a:srgbClr val="002060"/>
                </a:solidFill>
              </a:rPr>
              <a:t> в </a:t>
            </a:r>
            <a:r>
              <a:rPr lang="en-US" sz="1600" b="1">
                <a:solidFill>
                  <a:srgbClr val="002060"/>
                </a:solidFill>
              </a:rPr>
              <a:t>организации</a:t>
            </a:r>
            <a:r>
              <a:rPr lang="en-US" sz="1600" b="1">
                <a:solidFill>
                  <a:srgbClr val="002060"/>
                </a:solidFill>
              </a:rPr>
              <a:t>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331;g1bc6e687a7d_0_725" hidden="0"/>
          <p:cNvSpPr/>
          <p:nvPr isPhoto="0" userDrawn="0"/>
        </p:nvSpPr>
        <p:spPr bwMode="auto">
          <a:xfrm>
            <a:off x="6824021" y="1309025"/>
            <a:ext cx="2402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332;g1bc6e687a7d_0_725" hidden="0"/>
          <p:cNvSpPr/>
          <p:nvPr isPhoto="0" userDrawn="0"/>
        </p:nvSpPr>
        <p:spPr bwMode="auto">
          <a:xfrm>
            <a:off x="3439958" y="1309025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333;g1bc6e687a7d_0_725" hidden="0"/>
          <p:cNvSpPr/>
          <p:nvPr isPhoto="0" userDrawn="0"/>
        </p:nvSpPr>
        <p:spPr bwMode="auto">
          <a:xfrm>
            <a:off x="597150" y="1309025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34;g1bc6e687a7d_0_725" hidden="0"/>
          <p:cNvSpPr/>
          <p:nvPr isPhoto="0" userDrawn="0"/>
        </p:nvSpPr>
        <p:spPr bwMode="auto">
          <a:xfrm>
            <a:off x="4221003" y="9190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35;g1bc6e687a7d_0_725" hidden="0"/>
          <p:cNvSpPr/>
          <p:nvPr isPhoto="0" userDrawn="0"/>
        </p:nvSpPr>
        <p:spPr bwMode="auto">
          <a:xfrm>
            <a:off x="655149" y="1402775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максимально возможные условия для безопасности обучающихся, воспитанников, педагогов и других сотрудников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36;g1bc6e687a7d_0_725" hidden="0"/>
          <p:cNvSpPr/>
          <p:nvPr isPhoto="0" userDrawn="0"/>
        </p:nvSpPr>
        <p:spPr bwMode="auto">
          <a:xfrm>
            <a:off x="3613829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незамедлительно информировать правоохранительные и/или специальные государственные органы о захвате сотрудников, педагогов и обучающихся в заложнике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37;g1bc6e687a7d_0_725" hidden="0"/>
          <p:cNvSpPr/>
          <p:nvPr isPhoto="0" userDrawn="0"/>
        </p:nvSpPr>
        <p:spPr bwMode="auto">
          <a:xfrm>
            <a:off x="6959596" y="1636775"/>
            <a:ext cx="2169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пытаться выяснить требования захватчиков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338;g1bc6e687a7d_0_725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46099" y="13090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39;g1bc6e687a7d_0_725" hidden="0"/>
          <p:cNvSpPr/>
          <p:nvPr isPhoto="0" userDrawn="0"/>
        </p:nvSpPr>
        <p:spPr bwMode="auto">
          <a:xfrm>
            <a:off x="314684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40;g1bc6e687a7d_0_725" hidden="0"/>
          <p:cNvSpPr/>
          <p:nvPr isPhoto="0" userDrawn="0"/>
        </p:nvSpPr>
        <p:spPr bwMode="auto">
          <a:xfrm>
            <a:off x="6509796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41;g1bc6e687a7d_0_725" hidden="0"/>
          <p:cNvSpPr/>
          <p:nvPr isPhoto="0" userDrawn="0"/>
        </p:nvSpPr>
        <p:spPr bwMode="auto">
          <a:xfrm>
            <a:off x="9348550" y="1309025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342;g1bc6e687a7d_0_725" hidden="0"/>
          <p:cNvSpPr/>
          <p:nvPr isPhoto="0" userDrawn="0"/>
        </p:nvSpPr>
        <p:spPr bwMode="auto">
          <a:xfrm>
            <a:off x="9640412" y="1388675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обеспечить взаимодействие с прибывающими силами оперативного штаба по борьбе с терроризмом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43;g1bc6e687a7d_0_725" hidden="0"/>
          <p:cNvSpPr/>
          <p:nvPr isPhoto="0" userDrawn="0"/>
        </p:nvSpPr>
        <p:spPr bwMode="auto">
          <a:xfrm>
            <a:off x="899522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344;g1bc6e687a7d_0_725" hidden="0"/>
          <p:cNvSpPr/>
          <p:nvPr isPhoto="0" userDrawn="0"/>
        </p:nvSpPr>
        <p:spPr bwMode="auto">
          <a:xfrm>
            <a:off x="2692248" y="2901025"/>
            <a:ext cx="665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персонала (сотрудники, педагоги):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345;g1bc6e687a7d_0_725" hidden="0"/>
          <p:cNvCxnSpPr>
            <a:cxnSpLocks/>
          </p:cNvCxnSpPr>
          <p:nvPr isPhoto="0" userDrawn="0"/>
        </p:nvCxnSpPr>
        <p:spPr bwMode="auto">
          <a:xfrm>
            <a:off x="3438027" y="4980707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346;g1bc6e687a7d_0_725" hidden="0"/>
          <p:cNvSpPr/>
          <p:nvPr isPhoto="0" userDrawn="0"/>
        </p:nvSpPr>
        <p:spPr bwMode="auto">
          <a:xfrm>
            <a:off x="1110413" y="5253900"/>
            <a:ext cx="10011299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 возможности информировать любым доступным способом и при условии гарантированного </a:t>
            </a:r>
            <a:br>
              <a:rPr lang="en-US" sz="1500" b="1">
                <a:solidFill>
                  <a:schemeClr val="dk1"/>
                </a:solidFill>
              </a:rPr>
            </a:br>
            <a:r>
              <a:rPr lang="en-US" sz="1500" b="1">
                <a:solidFill>
                  <a:schemeClr val="dk1"/>
                </a:solidFill>
              </a:rPr>
              <a:t>обеспечения собственной безопасности</a:t>
            </a: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500" b="1">
              <a:solidFill>
                <a:schemeClr val="dk1"/>
              </a:solidFill>
            </a:endParaRPr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правоохранительные и/или специальные государственные органы об обстоятельствах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захвата заложников и злоумышленниках: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47;g1bc6e687a7d_0_725" hidden="0"/>
          <p:cNvSpPr/>
          <p:nvPr isPhoto="0" userDrawn="0"/>
        </p:nvSpPr>
        <p:spPr bwMode="auto">
          <a:xfrm>
            <a:off x="605495" y="5845183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348;g1bc6e687a7d_0_725" hidden="0"/>
          <p:cNvSpPr/>
          <p:nvPr isPhoto="0" userDrawn="0"/>
        </p:nvSpPr>
        <p:spPr bwMode="auto">
          <a:xfrm>
            <a:off x="3292095" y="3991545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349;g1bc6e687a7d_0_725" hidden="0"/>
          <p:cNvSpPr/>
          <p:nvPr isPhoto="0" userDrawn="0"/>
        </p:nvSpPr>
        <p:spPr bwMode="auto">
          <a:xfrm>
            <a:off x="111038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количество,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вооружение, 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8" name="Google Shape;350;g1bc6e687a7d_0_725" hidden="0"/>
          <p:cNvSpPr/>
          <p:nvPr isPhoto="0" userDrawn="0"/>
        </p:nvSpPr>
        <p:spPr bwMode="auto">
          <a:xfrm>
            <a:off x="6943938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клички, 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национальность</a:t>
            </a:r>
            <a:endParaRPr sz="1500" b="1" i="1">
              <a:solidFill>
                <a:schemeClr val="dk1"/>
              </a:solidFill>
            </a:endParaRPr>
          </a:p>
        </p:txBody>
      </p:sp>
      <p:sp>
        <p:nvSpPr>
          <p:cNvPr id="29" name="Google Shape;351;g1bc6e687a7d_0_725" hidden="0"/>
          <p:cNvSpPr/>
          <p:nvPr isPhoto="0" userDrawn="0"/>
        </p:nvSpPr>
        <p:spPr bwMode="auto">
          <a:xfrm>
            <a:off x="4254213" y="651002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оснащение,</a:t>
            </a:r>
            <a:endParaRPr sz="1500" b="1" i="1">
              <a:solidFill>
                <a:schemeClr val="dk1"/>
              </a:solidFill>
            </a:endParaRPr>
          </a:p>
          <a:p>
            <a:pPr marL="457200" marR="0" lvl="0" indent="-3238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500"/>
              <a:buChar char="➢"/>
              <a:defRPr/>
            </a:pPr>
            <a:r>
              <a:rPr lang="en-US" sz="1500" b="1" i="1">
                <a:solidFill>
                  <a:schemeClr val="dk1"/>
                </a:solidFill>
              </a:rPr>
              <a:t>возраст, </a:t>
            </a:r>
            <a:endParaRPr sz="1500" b="1" i="1">
              <a:solidFill>
                <a:schemeClr val="dk1"/>
              </a:solidFill>
            </a:endParaRPr>
          </a:p>
        </p:txBody>
      </p:sp>
      <p:pic>
        <p:nvPicPr>
          <p:cNvPr id="30" name="Google Shape;352;g1bc6e687a7d_0_72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0138061" y="5561150"/>
            <a:ext cx="1418750" cy="1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57;g1bc6e687a7d_0_794" hidden="0"/>
          <p:cNvSpPr/>
          <p:nvPr isPhoto="0" userDrawn="0"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358;g1bc6e687a7d_0_794" hidden="0"/>
          <p:cNvPicPr/>
          <p:nvPr isPhoto="0" userDrawn="0"/>
        </p:nvPicPr>
        <p:blipFill>
          <a:blip r:embed="rId2">
            <a:alphaModFix/>
          </a:blip>
          <a:srcRect l="72547" t="0" r="-790" b="0"/>
          <a:stretch/>
        </p:blipFill>
        <p:spPr bwMode="auto">
          <a:xfrm>
            <a:off x="173963" y="4468494"/>
            <a:ext cx="1139474" cy="26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59;g1bc6e687a7d_0_794" hidden="0"/>
          <p:cNvPicPr/>
          <p:nvPr isPhoto="0" userDrawn="0"/>
        </p:nvPicPr>
        <p:blipFill>
          <a:blip r:embed="rId2">
            <a:alphaModFix/>
          </a:blip>
          <a:srcRect l="0" t="0" r="71757" b="0"/>
          <a:stretch/>
        </p:blipFill>
        <p:spPr bwMode="auto">
          <a:xfrm>
            <a:off x="173963" y="1450869"/>
            <a:ext cx="1139474" cy="26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60;g1bc6e687a7d_0_794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захвате заложников в организации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8" name="Google Shape;361;g1bc6e687a7d_0_794" hidden="0"/>
          <p:cNvSpPr/>
          <p:nvPr isPhoto="0" userDrawn="0"/>
        </p:nvSpPr>
        <p:spPr bwMode="auto">
          <a:xfrm>
            <a:off x="4221003" y="822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rgbClr val="002060"/>
                </a:solidFill>
              </a:rPr>
              <a:t>Действия обучающихся: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2;g1bc6e687a7d_0_794" hidden="0"/>
          <p:cNvSpPr/>
          <p:nvPr isPhoto="0" userDrawn="0"/>
        </p:nvSpPr>
        <p:spPr bwMode="auto">
          <a:xfrm>
            <a:off x="1738438" y="1447025"/>
            <a:ext cx="10071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не паниковать, сохранять выдержку и самообладание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" name="Google Shape;363;g1bc6e687a7d_0_794" hidden="0"/>
          <p:cNvSpPr/>
          <p:nvPr isPhoto="0" userDrawn="0"/>
        </p:nvSpPr>
        <p:spPr bwMode="auto">
          <a:xfrm>
            <a:off x="1933285" y="188377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старайтесь найти безопасное место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g1bc6e687a7d_0_794" hidden="0"/>
          <p:cNvSpPr/>
          <p:nvPr isPhoto="0" userDrawn="0"/>
        </p:nvSpPr>
        <p:spPr bwMode="auto">
          <a:xfrm>
            <a:off x="1738438" y="2349714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помните, что получив сообщение о вашем захвате, спецслужбы уже начали действовать и предпримут все необходимое для вашего освобождения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2" name="Google Shape;365;g1bc6e687a7d_0_794" descr="F:\Преза ЕН\15 марта\011.png" hidden="0"/>
          <p:cNvPicPr/>
          <p:nvPr isPhoto="0" userDrawn="0"/>
        </p:nvPicPr>
        <p:blipFill>
          <a:blip r:embed="rId3">
            <a:alphaModFix/>
          </a:blip>
          <a:srcRect l="0" t="46927" r="0" b="44778"/>
          <a:stretch/>
        </p:blipFill>
        <p:spPr bwMode="auto">
          <a:xfrm rot="5400000">
            <a:off x="-1367576" y="4150263"/>
            <a:ext cx="5653001" cy="2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66;g1bc6e687a7d_0_794" hidden="0"/>
          <p:cNvSpPr/>
          <p:nvPr isPhoto="0" userDrawn="0"/>
        </p:nvSpPr>
        <p:spPr bwMode="auto">
          <a:xfrm>
            <a:off x="1933285" y="3020344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не допускать действий, которые могут спровоцировать нападающих к применению оружия и привести к человеческим жертвам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67;g1bc6e687a7d_0_794" hidden="0"/>
          <p:cNvSpPr/>
          <p:nvPr isPhoto="0" userDrawn="0"/>
        </p:nvSpPr>
        <p:spPr bwMode="auto">
          <a:xfrm>
            <a:off x="1738438" y="3667329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переносите лишения, оскорбления и унижения, не смотрите в глаза преступникам, не ведите себя вызывающе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5" name="Google Shape;368;g1bc6e687a7d_0_794" hidden="0"/>
          <p:cNvSpPr/>
          <p:nvPr isPhoto="0" userDrawn="0"/>
        </p:nvSpPr>
        <p:spPr bwMode="auto">
          <a:xfrm>
            <a:off x="1933285" y="4317043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на совершение любых действий (сесть, встать, попить, сходить в туалет) спрашивайте разрешение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369;g1bc6e687a7d_0_794" hidden="0"/>
          <p:cNvSpPr/>
          <p:nvPr isPhoto="0" userDrawn="0"/>
        </p:nvSpPr>
        <p:spPr bwMode="auto">
          <a:xfrm>
            <a:off x="1738438" y="4782986"/>
            <a:ext cx="1027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если вы ранены, постарайтесь не двигаться, этим вы сократите потерю крови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" name="Google Shape;370;g1bc6e687a7d_0_794" hidden="0"/>
          <p:cNvSpPr/>
          <p:nvPr isPhoto="0" userDrawn="0"/>
        </p:nvSpPr>
        <p:spPr bwMode="auto">
          <a:xfrm>
            <a:off x="1933285" y="5169417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во время проведения спецслужбами операции по вашему освобождению неукоснительно соблюдайте следующие требования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71;g1bc6e687a7d_0_794" hidden="0"/>
          <p:cNvSpPr/>
          <p:nvPr isPhoto="0" userDrawn="0"/>
        </p:nvSpPr>
        <p:spPr bwMode="auto">
          <a:xfrm>
            <a:off x="1738438" y="5816402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лежите на полу лицом вниз, голову закройте руками и не двигайтесь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" name="Google Shape;372;g1bc6e687a7d_0_794" hidden="0"/>
          <p:cNvSpPr/>
          <p:nvPr isPhoto="0" userDrawn="0"/>
        </p:nvSpPr>
        <p:spPr bwMode="auto">
          <a:xfrm>
            <a:off x="1933285" y="633959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не бегите навстречу сотрудникам спецслужб или от них, так как они могут принять вас за преступника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373;g1bc6e687a7d_0_794" hidden="0"/>
          <p:cNvSpPr/>
          <p:nvPr isPhoto="0" userDrawn="0"/>
        </p:nvSpPr>
        <p:spPr bwMode="auto">
          <a:xfrm>
            <a:off x="1738438" y="6780750"/>
            <a:ext cx="1027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 возможности держитесь подальше от проемов дверей и окон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378;g1bc6e687a7d_0_864" hidden="0"/>
          <p:cNvSpPr/>
          <p:nvPr isPhoto="0" userDrawn="0"/>
        </p:nvSpPr>
        <p:spPr bwMode="auto">
          <a:xfrm>
            <a:off x="8311929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79;g1bc6e687a7d_0_864" hidden="0"/>
          <p:cNvSpPr/>
          <p:nvPr isPhoto="0" userDrawn="0"/>
        </p:nvSpPr>
        <p:spPr bwMode="auto">
          <a:xfrm>
            <a:off x="4338688" y="67887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380;g1bc6e687a7d_0_864" hidden="0"/>
          <p:cNvSpPr/>
          <p:nvPr isPhoto="0" userDrawn="0"/>
        </p:nvSpPr>
        <p:spPr bwMode="auto">
          <a:xfrm>
            <a:off x="0" y="5039781"/>
            <a:ext cx="12239700" cy="6345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381;g1bc6e687a7d_0_864" hidden="0"/>
          <p:cNvSpPr/>
          <p:nvPr isPhoto="0" userDrawn="0"/>
        </p:nvSpPr>
        <p:spPr bwMode="auto">
          <a:xfrm>
            <a:off x="7058613" y="1192733"/>
            <a:ext cx="4810200" cy="1019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382;g1bc6e687a7d_0_864" hidden="0"/>
          <p:cNvSpPr/>
          <p:nvPr isPhoto="0" userDrawn="0"/>
        </p:nvSpPr>
        <p:spPr bwMode="auto">
          <a:xfrm>
            <a:off x="932013" y="1510069"/>
            <a:ext cx="5126100" cy="499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383;g1bc6e687a7d_0_864" hidden="0"/>
          <p:cNvSpPr/>
          <p:nvPr isPhoto="0" userDrawn="0"/>
        </p:nvSpPr>
        <p:spPr bwMode="auto">
          <a:xfrm>
            <a:off x="0" y="7269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" name="Google Shape;384;g1bc6e687a7d_0_864" hidden="0"/>
          <p:cNvPicPr/>
          <p:nvPr isPhoto="0" userDrawn="0"/>
        </p:nvPicPr>
        <p:blipFill>
          <a:blip r:embed="rId2">
            <a:alphaModFix/>
          </a:blip>
          <a:srcRect l="3032" t="15736" r="86052" b="59775"/>
          <a:stretch/>
        </p:blipFill>
        <p:spPr bwMode="auto">
          <a:xfrm flipH="1">
            <a:off x="370813" y="1250125"/>
            <a:ext cx="445700" cy="1019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385;g1bc6e687a7d_0_864" hidden="0"/>
          <p:cNvPicPr/>
          <p:nvPr isPhoto="0" userDrawn="0"/>
        </p:nvPicPr>
        <p:blipFill>
          <a:blip r:embed="rId2">
            <a:alphaModFix/>
          </a:blip>
          <a:srcRect l="24099" t="16164" r="51745" b="59347"/>
          <a:stretch/>
        </p:blipFill>
        <p:spPr bwMode="auto">
          <a:xfrm flipH="1">
            <a:off x="6173619" y="1262027"/>
            <a:ext cx="884995" cy="9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86;g1bc6e687a7d_0_864" hidden="0"/>
          <p:cNvSpPr/>
          <p:nvPr isPhoto="0" userDrawn="0"/>
        </p:nvSpPr>
        <p:spPr bwMode="auto">
          <a:xfrm>
            <a:off x="2235391" y="8191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387;g1bc6e687a7d_0_864" hidden="0"/>
          <p:cNvSpPr/>
          <p:nvPr isPhoto="0" userDrawn="0"/>
        </p:nvSpPr>
        <p:spPr bwMode="auto">
          <a:xfrm>
            <a:off x="1200888" y="1602950"/>
            <a:ext cx="458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 i="1">
                <a:solidFill>
                  <a:schemeClr val="dk1"/>
                </a:solidFill>
              </a:rPr>
              <a:t>не вступать в переговоры</a:t>
            </a:r>
            <a:r>
              <a:rPr lang="en-US" sz="1200" b="1" i="1">
                <a:solidFill>
                  <a:schemeClr val="dk1"/>
                </a:solidFill>
              </a:rPr>
              <a:t> </a:t>
            </a:r>
            <a:r>
              <a:rPr lang="en-US" sz="1200">
                <a:solidFill>
                  <a:schemeClr val="dk1"/>
                </a:solidFill>
              </a:rPr>
              <a:t>по собственной инициативе</a:t>
            </a:r>
            <a:endParaRPr sz="1200" b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388;g1bc6e687a7d_0_864" hidden="0"/>
          <p:cNvSpPr/>
          <p:nvPr isPhoto="0" userDrawn="0"/>
        </p:nvSpPr>
        <p:spPr bwMode="auto">
          <a:xfrm>
            <a:off x="7328012" y="1278033"/>
            <a:ext cx="4540800" cy="10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 i="1">
                <a:solidFill>
                  <a:schemeClr val="dk1"/>
                </a:solidFill>
              </a:rPr>
              <a:t>будьте внимательны,</a:t>
            </a:r>
            <a:r>
              <a:rPr lang="en-US" sz="1200">
                <a:solidFill>
                  <a:schemeClr val="dk1"/>
                </a:solidFill>
              </a:rPr>
              <a:t> постарайтесь запомнить приметы преступников, отличительные черты их лиц, одежду, имена, клички, возможные шрамы и татуировки, особенности речи и манеры поведения, тематику разговоров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389;g1bc6e687a7d_0_864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захвате заложников в организации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6" name="Google Shape;390;g1bc6e687a7d_0_864" hidden="0"/>
          <p:cNvSpPr/>
          <p:nvPr isPhoto="0" userDrawn="0"/>
        </p:nvSpPr>
        <p:spPr bwMode="auto">
          <a:xfrm>
            <a:off x="864292" y="1566784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391;g1bc6e687a7d_0_864" hidden="0"/>
          <p:cNvSpPr/>
          <p:nvPr isPhoto="0" userDrawn="0"/>
        </p:nvSpPr>
        <p:spPr bwMode="auto">
          <a:xfrm>
            <a:off x="2916048" y="2265175"/>
            <a:ext cx="620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980000"/>
                </a:solidFill>
              </a:rPr>
              <a:t>Порядок действий при захвате в заложники:</a:t>
            </a:r>
            <a:endParaRPr sz="16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392;g1bc6e687a7d_0_864" hidden="0"/>
          <p:cNvSpPr/>
          <p:nvPr isPhoto="0" userDrawn="0"/>
        </p:nvSpPr>
        <p:spPr bwMode="auto">
          <a:xfrm>
            <a:off x="7058616" y="1489967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393;g1bc6e687a7d_0_864" hidden="0"/>
          <p:cNvSpPr/>
          <p:nvPr isPhoto="0" userDrawn="0"/>
        </p:nvSpPr>
        <p:spPr bwMode="auto">
          <a:xfrm>
            <a:off x="1407712" y="2543725"/>
            <a:ext cx="43698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>
                <a:solidFill>
                  <a:schemeClr val="dk1"/>
                </a:solidFill>
              </a:rPr>
              <a:t>Не допускать действий, которые могут спровоцировать преступников к применению физической силы или оружия</a:t>
            </a: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0" name="Google Shape;394;g1bc6e687a7d_0_864" hidden="0"/>
          <p:cNvSpPr/>
          <p:nvPr isPhoto="0" userDrawn="0"/>
        </p:nvSpPr>
        <p:spPr bwMode="auto">
          <a:xfrm>
            <a:off x="1492254" y="3244897"/>
            <a:ext cx="4456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привлекать внимания своим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395;g1bc6e687a7d_0_864" hidden="0"/>
          <p:cNvSpPr/>
          <p:nvPr isPhoto="0" userDrawn="0"/>
        </p:nvSpPr>
        <p:spPr bwMode="auto">
          <a:xfrm>
            <a:off x="1407712" y="3558258"/>
            <a:ext cx="4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>
                <a:solidFill>
                  <a:schemeClr val="dk1"/>
                </a:solidFill>
              </a:rPr>
              <a:t>Не пытайтесь бежать, если нет полной уверенности в успехе побега</a:t>
            </a: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2" name="Google Shape;396;g1bc6e687a7d_0_864" hidden="0"/>
          <p:cNvSpPr/>
          <p:nvPr isPhoto="0" userDrawn="0"/>
        </p:nvSpPr>
        <p:spPr bwMode="auto">
          <a:xfrm>
            <a:off x="1492251" y="4067495"/>
            <a:ext cx="42495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Запомните, как можно больше информации о террористах (количество, вооружение, как выглядят, особенно внешности, телосложения, акцент, тематика разговора, темперамент, манера поведения)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397;g1bc6e687a7d_0_864" hidden="0"/>
          <p:cNvSpPr/>
          <p:nvPr isPhoto="0" userDrawn="0"/>
        </p:nvSpPr>
        <p:spPr bwMode="auto">
          <a:xfrm>
            <a:off x="6283338" y="2619925"/>
            <a:ext cx="59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Постарайтесь определить место своего нахождения (заточения)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398;g1bc6e687a7d_0_864" hidden="0"/>
          <p:cNvSpPr/>
          <p:nvPr isPhoto="0" userDrawn="0"/>
        </p:nvSpPr>
        <p:spPr bwMode="auto">
          <a:xfrm>
            <a:off x="6283338" y="3311275"/>
            <a:ext cx="515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 ранении, постараться самостоятельно оказать себе первую доврачебную помощь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399;g1bc6e687a7d_0_864" hidden="0"/>
          <p:cNvSpPr/>
          <p:nvPr isPhoto="0" userDrawn="0"/>
        </p:nvSpPr>
        <p:spPr bwMode="auto">
          <a:xfrm>
            <a:off x="6346509" y="3788050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>
                <a:solidFill>
                  <a:schemeClr val="dk1"/>
                </a:solidFill>
              </a:rPr>
              <a:t>Главное не паниковать, даже если стороны противника перестали </a:t>
            </a:r>
            <a:br>
              <a:rPr lang="en-US" sz="1200" b="1">
                <a:solidFill>
                  <a:schemeClr val="dk1"/>
                </a:solidFill>
              </a:rPr>
            </a:br>
            <a:r>
              <a:rPr lang="en-US" sz="1200" b="1">
                <a:solidFill>
                  <a:schemeClr val="dk1"/>
                </a:solidFill>
              </a:rPr>
              <a:t>себя контролировать</a:t>
            </a: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6" name="Google Shape;400;g1bc6e687a7d_0_864" hidden="0"/>
          <p:cNvSpPr/>
          <p:nvPr isPhoto="0" userDrawn="0"/>
        </p:nvSpPr>
        <p:spPr bwMode="auto">
          <a:xfrm>
            <a:off x="6283336" y="4264825"/>
            <a:ext cx="5933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Расположитесь подальше от окон, дверей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401;g1bc6e687a7d_0_864" descr="F:\Преза ЕН\15 марта\011.png" hidden="0"/>
          <p:cNvPicPr/>
          <p:nvPr isPhoto="0" userDrawn="0"/>
        </p:nvPicPr>
        <p:blipFill>
          <a:blip r:embed="rId3">
            <a:alphaModFix/>
          </a:blip>
          <a:srcRect l="0" t="46927" r="0" b="44778"/>
          <a:stretch/>
        </p:blipFill>
        <p:spPr bwMode="auto">
          <a:xfrm rot="5400000">
            <a:off x="105575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402;g1bc6e687a7d_0_864" descr="F:\Преза ЕН\15 марта\011.png" hidden="0"/>
          <p:cNvPicPr/>
          <p:nvPr isPhoto="0" userDrawn="0"/>
        </p:nvPicPr>
        <p:blipFill>
          <a:blip r:embed="rId3">
            <a:alphaModFix/>
          </a:blip>
          <a:srcRect l="0" t="46927" r="0" b="44778"/>
          <a:stretch/>
        </p:blipFill>
        <p:spPr bwMode="auto">
          <a:xfrm rot="5400000">
            <a:off x="4906636" y="3813838"/>
            <a:ext cx="2492201" cy="11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403;g1bc6e687a7d_0_864" hidden="0"/>
          <p:cNvSpPr/>
          <p:nvPr isPhoto="0" userDrawn="0"/>
        </p:nvSpPr>
        <p:spPr bwMode="auto">
          <a:xfrm>
            <a:off x="6347455" y="297257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>
                <a:solidFill>
                  <a:schemeClr val="dk1"/>
                </a:solidFill>
              </a:rPr>
              <a:t>Не пренебрегайте пищей, какой бы она ни была</a:t>
            </a: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0" name="Google Shape;404;g1bc6e687a7d_0_864" hidden="0"/>
          <p:cNvSpPr/>
          <p:nvPr isPhoto="0" userDrawn="0"/>
        </p:nvSpPr>
        <p:spPr bwMode="auto">
          <a:xfrm>
            <a:off x="180400" y="5109924"/>
            <a:ext cx="11688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300" i="1">
                <a:solidFill>
                  <a:schemeClr val="dk1"/>
                </a:solidFill>
              </a:rPr>
              <a:t>При наличии возможности, используя любой доступный способ связи, без риска для жизни, проявляя осторожность, попытаться сообщить о произошедшем в правоохранительные или специальные органы, подразделение безопасности или службу охраны объекта</a:t>
            </a:r>
            <a:endParaRPr sz="1300" i="1">
              <a:solidFill>
                <a:schemeClr val="dk1"/>
              </a:solidFill>
            </a:endParaRPr>
          </a:p>
        </p:txBody>
      </p:sp>
      <p:pic>
        <p:nvPicPr>
          <p:cNvPr id="31" name="Google Shape;405;g1bc6e687a7d_0_864" hidden="0"/>
          <p:cNvPicPr/>
          <p:nvPr isPhoto="0" userDrawn="0"/>
        </p:nvPicPr>
        <p:blipFill>
          <a:blip r:embed="rId4">
            <a:alphaModFix/>
          </a:blip>
          <a:srcRect l="0" t="0" r="66029" b="57366"/>
          <a:stretch/>
        </p:blipFill>
        <p:spPr bwMode="auto">
          <a:xfrm>
            <a:off x="104617" y="2821375"/>
            <a:ext cx="1303102" cy="2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406;g1bc6e687a7d_0_864" hidden="0"/>
          <p:cNvSpPr/>
          <p:nvPr isPhoto="0" userDrawn="0"/>
        </p:nvSpPr>
        <p:spPr bwMode="auto">
          <a:xfrm>
            <a:off x="6346509" y="4603525"/>
            <a:ext cx="5758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>
                <a:solidFill>
                  <a:schemeClr val="dk1"/>
                </a:solidFill>
              </a:rPr>
              <a:t>Главное не паниковать, даже если стороны противника перестали </a:t>
            </a:r>
            <a:br>
              <a:rPr lang="en-US" sz="1200" b="1">
                <a:solidFill>
                  <a:schemeClr val="dk1"/>
                </a:solidFill>
              </a:rPr>
            </a:br>
            <a:r>
              <a:rPr lang="en-US" sz="1200" b="1">
                <a:solidFill>
                  <a:schemeClr val="dk1"/>
                </a:solidFill>
              </a:rPr>
              <a:t>себя контролировать</a:t>
            </a:r>
            <a:endParaRPr sz="12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3" name="Google Shape;407;g1bc6e687a7d_0_864" hidden="0"/>
          <p:cNvSpPr/>
          <p:nvPr isPhoto="0" userDrawn="0"/>
        </p:nvSpPr>
        <p:spPr bwMode="auto">
          <a:xfrm>
            <a:off x="137925" y="5801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При проведении сотрудниками спецподразделений операции по освобождению заложников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необходимо соблюдать следующие требования: 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408;g1bc6e687a7d_0_864" hidden="0"/>
          <p:cNvSpPr/>
          <p:nvPr isPhoto="0" userDrawn="0"/>
        </p:nvSpPr>
        <p:spPr bwMode="auto">
          <a:xfrm>
            <a:off x="884250" y="6449725"/>
            <a:ext cx="35673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09;g1bc6e687a7d_0_864" hidden="0"/>
          <p:cNvSpPr/>
          <p:nvPr isPhoto="0" userDrawn="0"/>
        </p:nvSpPr>
        <p:spPr bwMode="auto">
          <a:xfrm>
            <a:off x="1114339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 i="1">
                <a:solidFill>
                  <a:schemeClr val="dk1"/>
                </a:solidFill>
              </a:rPr>
              <a:t>лечь на пол лицом вниз, по возможности прижавшись к стене, голову закрыть руками и не двигаться</a:t>
            </a:r>
            <a:endParaRPr sz="1200" b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410;g1bc6e687a7d_0_864" hidden="0"/>
          <p:cNvSpPr/>
          <p:nvPr isPhoto="0" userDrawn="0"/>
        </p:nvSpPr>
        <p:spPr bwMode="auto">
          <a:xfrm>
            <a:off x="4646225" y="6449725"/>
            <a:ext cx="3771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7" name="Google Shape;411;g1bc6e687a7d_0_864" hidden="0"/>
          <p:cNvSpPr/>
          <p:nvPr isPhoto="0" userDrawn="0"/>
        </p:nvSpPr>
        <p:spPr bwMode="auto">
          <a:xfrm>
            <a:off x="4876325" y="6542600"/>
            <a:ext cx="34356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 i="1">
                <a:solidFill>
                  <a:schemeClr val="dk1"/>
                </a:solidFill>
              </a:rPr>
              <a:t>не бежать навстречу сотрудникам спецподразделений или от них, так как они могут принять бегущего за преступника</a:t>
            </a:r>
            <a:endParaRPr sz="1200" b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412;g1bc6e687a7d_0_864" hidden="0"/>
          <p:cNvSpPr/>
          <p:nvPr isPhoto="0" userDrawn="0"/>
        </p:nvSpPr>
        <p:spPr bwMode="auto">
          <a:xfrm>
            <a:off x="8570775" y="6449725"/>
            <a:ext cx="3435600" cy="91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413;g1bc6e687a7d_0_864" hidden="0"/>
          <p:cNvSpPr/>
          <p:nvPr isPhoto="0" userDrawn="0"/>
        </p:nvSpPr>
        <p:spPr bwMode="auto">
          <a:xfrm>
            <a:off x="8800864" y="6542600"/>
            <a:ext cx="31095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 i="1">
                <a:solidFill>
                  <a:schemeClr val="dk1"/>
                </a:solidFill>
              </a:rPr>
              <a:t>если есть возможность, необходимо держаться подальше от проемов дверей и окон</a:t>
            </a:r>
            <a:endParaRPr sz="1200" b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0" name="Google Shape;414;g1bc6e687a7d_0_864" hidden="0"/>
          <p:cNvPicPr/>
          <p:nvPr isPhoto="0" userDrawn="0"/>
        </p:nvPicPr>
        <p:blipFill>
          <a:blip r:embed="rId4">
            <a:alphaModFix/>
          </a:blip>
          <a:srcRect l="11263" t="41659" r="45976" b="33762"/>
          <a:stretch/>
        </p:blipFill>
        <p:spPr bwMode="auto">
          <a:xfrm flipH="1">
            <a:off x="60454" y="6542599"/>
            <a:ext cx="1066448" cy="78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19;g1bc6e687a7d_0_954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атаке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организации</a:t>
            </a:r>
            <a:r>
              <a:rPr lang="en-US" sz="1600" b="1">
                <a:solidFill>
                  <a:srgbClr val="002060"/>
                </a:solidFill>
              </a:rPr>
              <a:t> образования </a:t>
            </a:r>
            <a:r>
              <a:rPr lang="en-US" sz="1600" b="1">
                <a:solidFill>
                  <a:srgbClr val="002060"/>
                </a:solidFill>
              </a:rPr>
              <a:t>террористами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5" name="Google Shape;420;g1bc6e687a7d_0_954" hidden="0"/>
          <p:cNvSpPr/>
          <p:nvPr isPhoto="0" userDrawn="0"/>
        </p:nvSpPr>
        <p:spPr bwMode="auto">
          <a:xfrm>
            <a:off x="0" y="94028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21;g1bc6e687a7d_0_954" hidden="0"/>
          <p:cNvSpPr/>
          <p:nvPr isPhoto="0" userDrawn="0"/>
        </p:nvSpPr>
        <p:spPr bwMode="auto">
          <a:xfrm>
            <a:off x="4221003" y="93297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7" name="Google Shape;422;g1bc6e687a7d_0_954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203137" y="1171425"/>
            <a:ext cx="551050" cy="12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423;g1bc6e687a7d_0_954" hidden="0"/>
          <p:cNvSpPr/>
          <p:nvPr isPhoto="0" userDrawn="0"/>
        </p:nvSpPr>
        <p:spPr bwMode="auto">
          <a:xfrm>
            <a:off x="3348079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24;g1bc6e687a7d_0_954" hidden="0"/>
          <p:cNvSpPr/>
          <p:nvPr isPhoto="0" userDrawn="0"/>
        </p:nvSpPr>
        <p:spPr bwMode="auto">
          <a:xfrm>
            <a:off x="6794533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25;g1bc6e687a7d_0_954" hidden="0"/>
          <p:cNvSpPr/>
          <p:nvPr isPhoto="0" userDrawn="0"/>
        </p:nvSpPr>
        <p:spPr bwMode="auto">
          <a:xfrm>
            <a:off x="10113292" y="18694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26;g1bc6e687a7d_0_954" hidden="0"/>
          <p:cNvSpPr/>
          <p:nvPr isPhoto="0" userDrawn="0"/>
        </p:nvSpPr>
        <p:spPr bwMode="auto">
          <a:xfrm>
            <a:off x="754186" y="1402775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максимально возможные условия для безопасности обучающихся, воспитанников, педагогов и других сотрудников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27;g1bc6e687a7d_0_954" hidden="0"/>
          <p:cNvSpPr/>
          <p:nvPr isPhoto="0" userDrawn="0"/>
        </p:nvSpPr>
        <p:spPr bwMode="auto">
          <a:xfrm>
            <a:off x="3815067" y="1388675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незамедлительная передача информации в правоохранительные и/или специальные государственные органы о выявлении на объекте подозрительного лица или группы лиц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28;g1bc6e687a7d_0_954" hidden="0"/>
          <p:cNvSpPr/>
          <p:nvPr isPhoto="0" userDrawn="0"/>
        </p:nvSpPr>
        <p:spPr bwMode="auto">
          <a:xfrm>
            <a:off x="10568088" y="1388675"/>
            <a:ext cx="15264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обеспечение организованной эвакуации людей и собственной безопасности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29;g1bc6e687a7d_0_954" hidden="0"/>
          <p:cNvSpPr/>
          <p:nvPr isPhoto="0" userDrawn="0"/>
        </p:nvSpPr>
        <p:spPr bwMode="auto">
          <a:xfrm>
            <a:off x="7288637" y="1388675"/>
            <a:ext cx="28248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предоставление сотрудникам правоохранительных органов максимально полной информации о подозрительном лице, которая может сократить время выявления и задержания злоумышленника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30;g1bc6e687a7d_0_954" hidden="0"/>
          <p:cNvSpPr/>
          <p:nvPr isPhoto="0" userDrawn="0"/>
        </p:nvSpPr>
        <p:spPr bwMode="auto">
          <a:xfrm>
            <a:off x="0" y="3277012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31;g1bc6e687a7d_0_954" hidden="0"/>
          <p:cNvSpPr/>
          <p:nvPr isPhoto="0" userDrawn="0"/>
        </p:nvSpPr>
        <p:spPr bwMode="auto">
          <a:xfrm>
            <a:off x="231563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432;g1bc6e687a7d_0_954" hidden="0"/>
          <p:cNvSpPr/>
          <p:nvPr isPhoto="0" userDrawn="0"/>
        </p:nvSpPr>
        <p:spPr bwMode="auto">
          <a:xfrm>
            <a:off x="2235391" y="28823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433;g1bc6e687a7d_0_954" hidden="0"/>
          <p:cNvSpPr/>
          <p:nvPr isPhoto="0" userDrawn="0"/>
        </p:nvSpPr>
        <p:spPr bwMode="auto">
          <a:xfrm>
            <a:off x="186601" y="3694700"/>
            <a:ext cx="3759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организовать защиту находящихся рядом обучающихся: незаметно вывести из здания или укрыться в помещении, заблокировать дверь, дождаться прибытия сотрудников правопорядка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434;g1bc6e687a7d_0_954" hidden="0"/>
          <p:cNvSpPr/>
          <p:nvPr isPhoto="0" userDrawn="0"/>
        </p:nvSpPr>
        <p:spPr bwMode="auto">
          <a:xfrm>
            <a:off x="4105588" y="3667475"/>
            <a:ext cx="37002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435;g1bc6e687a7d_0_954" hidden="0"/>
          <p:cNvSpPr/>
          <p:nvPr isPhoto="0" userDrawn="0"/>
        </p:nvSpPr>
        <p:spPr bwMode="auto">
          <a:xfrm>
            <a:off x="4164550" y="3813550"/>
            <a:ext cx="3465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защититься: незаметно покинуть здание или укрыться в помещении, заблокировать дверь, дождаться прибытия сотрудников правопорядка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436;g1bc6e687a7d_0_954" hidden="0"/>
          <p:cNvSpPr/>
          <p:nvPr isPhoto="0" userDrawn="0"/>
        </p:nvSpPr>
        <p:spPr bwMode="auto">
          <a:xfrm>
            <a:off x="7979613" y="3667475"/>
            <a:ext cx="4073400" cy="12620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437;g1bc6e687a7d_0_954" hidden="0"/>
          <p:cNvSpPr/>
          <p:nvPr isPhoto="0" userDrawn="0"/>
        </p:nvSpPr>
        <p:spPr bwMode="auto">
          <a:xfrm>
            <a:off x="7934638" y="3694700"/>
            <a:ext cx="4118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информировать любым способом правоохранительные и/или специальные государственные органы, охрану, персонал, руководство объекта о факте и обстоятельствах вооруженного нападения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438;g1bc6e687a7d_0_954" hidden="0"/>
          <p:cNvSpPr/>
          <p:nvPr isPhoto="0" userDrawn="0"/>
        </p:nvSpPr>
        <p:spPr bwMode="auto">
          <a:xfrm>
            <a:off x="3815079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439;g1bc6e687a7d_0_954" hidden="0"/>
          <p:cNvSpPr/>
          <p:nvPr isPhoto="0" userDrawn="0"/>
        </p:nvSpPr>
        <p:spPr bwMode="auto">
          <a:xfrm>
            <a:off x="7723053" y="4119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440;g1bc6e687a7d_0_954" hidden="0"/>
          <p:cNvSpPr/>
          <p:nvPr isPhoto="0" userDrawn="0"/>
        </p:nvSpPr>
        <p:spPr bwMode="auto">
          <a:xfrm>
            <a:off x="2235391" y="55260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обучающихся и родителей (законных представителей):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441;g1bc6e687a7d_0_954" hidden="0"/>
          <p:cNvSpPr/>
          <p:nvPr isPhoto="0" userDrawn="0"/>
        </p:nvSpPr>
        <p:spPr bwMode="auto">
          <a:xfrm>
            <a:off x="2105575" y="6037125"/>
            <a:ext cx="4372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442;g1bc6e687a7d_0_954" hidden="0"/>
          <p:cNvSpPr/>
          <p:nvPr isPhoto="0" userDrawn="0"/>
        </p:nvSpPr>
        <p:spPr bwMode="auto">
          <a:xfrm>
            <a:off x="6652277" y="6037125"/>
            <a:ext cx="5371800" cy="104729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443;g1bc6e687a7d_0_954" hidden="0"/>
          <p:cNvSpPr/>
          <p:nvPr isPhoto="0" userDrawn="0"/>
        </p:nvSpPr>
        <p:spPr bwMode="auto">
          <a:xfrm>
            <a:off x="6711225" y="6037125"/>
            <a:ext cx="5312700" cy="9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информировать любым способом правоохранительные и/или специальные государственные органы, охрану, персонал, руководство объекта о факте и обстоятельствах вооруженного нападения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444;g1bc6e687a7d_0_954" hidden="0"/>
          <p:cNvSpPr/>
          <p:nvPr isPhoto="0" userDrawn="0"/>
        </p:nvSpPr>
        <p:spPr bwMode="auto">
          <a:xfrm>
            <a:off x="2019775" y="6064350"/>
            <a:ext cx="4472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защититься: незаметно покинуть здание или укрыться в помещении, заблокировать дверь, дождаться прибытия сотрудников правопорядка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445;g1bc6e687a7d_0_954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1">
            <a:off x="138031" y="5748816"/>
            <a:ext cx="1940229" cy="14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446;g1bc6e687a7d_0_954" hidden="0"/>
          <p:cNvPicPr/>
          <p:nvPr isPhoto="0" userDrawn="0"/>
        </p:nvPicPr>
        <p:blipFill>
          <a:blip r:embed="rId4">
            <a:alphaModFix/>
          </a:blip>
          <a:srcRect l="0" t="0" r="44900" b="0"/>
          <a:stretch/>
        </p:blipFill>
        <p:spPr bwMode="auto">
          <a:xfrm flipH="1">
            <a:off x="8794292" y="2594001"/>
            <a:ext cx="1347907" cy="11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447;g1bc6e687a7d_0_954" hidden="0"/>
          <p:cNvPicPr/>
          <p:nvPr isPhoto="0" userDrawn="0"/>
        </p:nvPicPr>
        <p:blipFill>
          <a:blip r:embed="rId4">
            <a:alphaModFix/>
          </a:blip>
          <a:srcRect l="57472" t="0" r="-876" b="0"/>
          <a:stretch/>
        </p:blipFill>
        <p:spPr bwMode="auto">
          <a:xfrm>
            <a:off x="2398337" y="2545988"/>
            <a:ext cx="1061816" cy="116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52;g1bc6e687a7d_0_1070" hidden="0"/>
          <p:cNvSpPr/>
          <p:nvPr isPhoto="0" userDrawn="0"/>
        </p:nvSpPr>
        <p:spPr bwMode="auto">
          <a:xfrm>
            <a:off x="0" y="797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53;g1bc6e687a7d_0_1070" hidden="0"/>
          <p:cNvSpPr/>
          <p:nvPr isPhoto="0" userDrawn="0"/>
        </p:nvSpPr>
        <p:spPr bwMode="auto">
          <a:xfrm>
            <a:off x="0" y="406848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54;g1bc6e687a7d_0_1070" hidden="0"/>
          <p:cNvSpPr/>
          <p:nvPr isPhoto="0" userDrawn="0"/>
        </p:nvSpPr>
        <p:spPr bwMode="auto">
          <a:xfrm>
            <a:off x="2235391" y="852498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455;g1bc6e687a7d_0_1070" hidden="0"/>
          <p:cNvSpPr/>
          <p:nvPr isPhoto="0" userDrawn="0"/>
        </p:nvSpPr>
        <p:spPr bwMode="auto">
          <a:xfrm>
            <a:off x="203838" y="1332775"/>
            <a:ext cx="37002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56;g1bc6e687a7d_0_1070" hidden="0"/>
          <p:cNvSpPr/>
          <p:nvPr isPhoto="0" userDrawn="0"/>
        </p:nvSpPr>
        <p:spPr bwMode="auto">
          <a:xfrm>
            <a:off x="158863" y="1360000"/>
            <a:ext cx="37593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выявить по внешним признакам приверженца/ев нетрадиционных течений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457;g1bc6e687a7d_0_1070" hidden="0"/>
          <p:cNvSpPr/>
          <p:nvPr isPhoto="0" userDrawn="0"/>
        </p:nvSpPr>
        <p:spPr bwMode="auto">
          <a:xfrm>
            <a:off x="4029412" y="1332775"/>
            <a:ext cx="32814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58;g1bc6e687a7d_0_1070" hidden="0"/>
          <p:cNvSpPr/>
          <p:nvPr isPhoto="0" userDrawn="0"/>
        </p:nvSpPr>
        <p:spPr bwMode="auto">
          <a:xfrm>
            <a:off x="4096913" y="1478850"/>
            <a:ext cx="32139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 возможности блокировать его/их продвижение к местам массового пребывания людей на объекте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59;g1bc6e687a7d_0_1070" hidden="0"/>
          <p:cNvSpPr/>
          <p:nvPr isPhoto="0" userDrawn="0"/>
        </p:nvSpPr>
        <p:spPr bwMode="auto">
          <a:xfrm>
            <a:off x="7422061" y="1332775"/>
            <a:ext cx="4603200" cy="12620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60;g1bc6e687a7d_0_1070" hidden="0"/>
          <p:cNvSpPr/>
          <p:nvPr isPhoto="0" userDrawn="0"/>
        </p:nvSpPr>
        <p:spPr bwMode="auto">
          <a:xfrm>
            <a:off x="7475163" y="1434925"/>
            <a:ext cx="44970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информировать любым способом руководство объекта, правоохранительные и/или специальные государственных органов о выявлении подозрительного лица или группы лиц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61;g1bc6e687a7d_0_1070" hidden="0"/>
          <p:cNvSpPr/>
          <p:nvPr isPhoto="0" userDrawn="0"/>
        </p:nvSpPr>
        <p:spPr bwMode="auto">
          <a:xfrm>
            <a:off x="203838" y="2051925"/>
            <a:ext cx="3700200" cy="543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62;g1bc6e687a7d_0_1070" hidden="0"/>
          <p:cNvSpPr/>
          <p:nvPr isPhoto="0" userDrawn="0"/>
        </p:nvSpPr>
        <p:spPr bwMode="auto">
          <a:xfrm>
            <a:off x="158863" y="2079150"/>
            <a:ext cx="3759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обеспечить собственную безопасность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63;g1bc6e687a7d_0_1070" hidden="0"/>
          <p:cNvSpPr/>
          <p:nvPr isPhoto="0" userDrawn="0"/>
        </p:nvSpPr>
        <p:spPr bwMode="auto">
          <a:xfrm>
            <a:off x="203837" y="2679575"/>
            <a:ext cx="5627400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464;g1bc6e687a7d_0_1070" hidden="0"/>
          <p:cNvSpPr/>
          <p:nvPr isPhoto="0" userDrawn="0"/>
        </p:nvSpPr>
        <p:spPr bwMode="auto">
          <a:xfrm>
            <a:off x="262788" y="2825650"/>
            <a:ext cx="54726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принять меры к обеспечению безопасности людей на объекте (эвакуация, блокирование внутренних барьеров)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465;g1bc6e687a7d_0_1070" hidden="0"/>
          <p:cNvSpPr/>
          <p:nvPr isPhoto="0" userDrawn="0"/>
        </p:nvSpPr>
        <p:spPr bwMode="auto">
          <a:xfrm>
            <a:off x="5950837" y="2679575"/>
            <a:ext cx="6074399" cy="889799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466;g1bc6e687a7d_0_1070" hidden="0"/>
          <p:cNvSpPr/>
          <p:nvPr isPhoto="0" userDrawn="0"/>
        </p:nvSpPr>
        <p:spPr bwMode="auto">
          <a:xfrm>
            <a:off x="6009788" y="2736450"/>
            <a:ext cx="57927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необходимости организовать наблюдение передвижений подозрительного лица или группы лиц по объекту (лично либо через систему видеонаблюдения)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" name="Google Shape;467;g1bc6e687a7d_0_1070" hidden="0"/>
          <p:cNvPicPr/>
          <p:nvPr isPhoto="0" userDrawn="0"/>
        </p:nvPicPr>
        <p:blipFill>
          <a:blip r:embed="rId2">
            <a:alphaModFix/>
          </a:blip>
          <a:srcRect l="3032" t="15736" r="89219" b="59775"/>
          <a:stretch/>
        </p:blipFill>
        <p:spPr bwMode="auto">
          <a:xfrm flipH="1">
            <a:off x="0" y="2324225"/>
            <a:ext cx="391725" cy="126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468;g1bc6e687a7d_0_1070" hidden="0"/>
          <p:cNvPicPr/>
          <p:nvPr isPhoto="0" userDrawn="0"/>
        </p:nvPicPr>
        <p:blipFill>
          <a:blip r:embed="rId2">
            <a:alphaModFix/>
          </a:blip>
          <a:srcRect l="14115" t="15736" r="78135" b="59775"/>
          <a:stretch/>
        </p:blipFill>
        <p:spPr bwMode="auto">
          <a:xfrm>
            <a:off x="11802497" y="1317300"/>
            <a:ext cx="391725" cy="1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69;g1bc6e687a7d_0_1070" hidden="0"/>
          <p:cNvSpPr/>
          <p:nvPr isPhoto="0" userDrawn="0"/>
        </p:nvSpPr>
        <p:spPr bwMode="auto">
          <a:xfrm>
            <a:off x="2235391" y="41105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Внешние признаки террориста: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470;g1bc6e687a7d_0_1070" hidden="0"/>
          <p:cNvPicPr/>
          <p:nvPr isPhoto="0" userDrawn="0"/>
        </p:nvPicPr>
        <p:blipFill>
          <a:blip r:embed="rId3">
            <a:alphaModFix/>
          </a:blip>
          <a:srcRect l="58966" t="51203" r="12611" b="16257"/>
          <a:stretch/>
        </p:blipFill>
        <p:spPr bwMode="auto">
          <a:xfrm flipH="1">
            <a:off x="10362035" y="4306850"/>
            <a:ext cx="1877699" cy="275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71;g1bc6e687a7d_0_1070" hidden="0"/>
          <p:cNvSpPr/>
          <p:nvPr isPhoto="0" userDrawn="0"/>
        </p:nvSpPr>
        <p:spPr bwMode="auto">
          <a:xfrm>
            <a:off x="304822" y="4533400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одежда, не соответствующая погоде</a:t>
            </a:r>
            <a:r>
              <a:rPr lang="en-US" sz="1600">
                <a:solidFill>
                  <a:schemeClr val="dk1"/>
                </a:solidFill>
              </a:rPr>
              <a:t>, просторная, призванная скрыть элементы самодельного взрывного устройства (СВУ)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4" name="Google Shape;472;g1bc6e687a7d_0_1070" hidden="0"/>
          <p:cNvCxnSpPr>
            <a:cxnSpLocks/>
          </p:cNvCxnSpPr>
          <p:nvPr isPhoto="0" userDrawn="0"/>
        </p:nvCxnSpPr>
        <p:spPr bwMode="auto">
          <a:xfrm>
            <a:off x="262789" y="5462994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473;g1bc6e687a7d_0_1070" hidden="0"/>
          <p:cNvSpPr/>
          <p:nvPr isPhoto="0" userDrawn="0"/>
        </p:nvSpPr>
        <p:spPr bwMode="auto">
          <a:xfrm>
            <a:off x="304825" y="5592225"/>
            <a:ext cx="4785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торчащие из-под одежды элементы</a:t>
            </a:r>
            <a:r>
              <a:rPr lang="en-US" sz="1600">
                <a:solidFill>
                  <a:schemeClr val="dk1"/>
                </a:solidFill>
              </a:rPr>
              <a:t> СВУ, провода, тумблеры, выключатели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6" name="Google Shape;474;g1bc6e687a7d_0_1070" hidden="0"/>
          <p:cNvCxnSpPr>
            <a:cxnSpLocks/>
          </p:cNvCxnSpPr>
          <p:nvPr isPhoto="0" userDrawn="0"/>
        </p:nvCxnSpPr>
        <p:spPr bwMode="auto">
          <a:xfrm>
            <a:off x="262789" y="6235219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475;g1bc6e687a7d_0_1070" hidden="0"/>
          <p:cNvSpPr/>
          <p:nvPr isPhoto="0" userDrawn="0"/>
        </p:nvSpPr>
        <p:spPr bwMode="auto">
          <a:xfrm>
            <a:off x="304825" y="6311424"/>
            <a:ext cx="4785900" cy="7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наличие в руках больших сумок или баулов,</a:t>
            </a:r>
            <a:r>
              <a:rPr lang="en-US" sz="1600">
                <a:solidFill>
                  <a:schemeClr val="dk1"/>
                </a:solidFill>
              </a:rPr>
              <a:t> в которых можно скрыть оружие или взрывное устройство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8" name="Google Shape;476;g1bc6e687a7d_0_1070" hidden="0"/>
          <p:cNvCxnSpPr>
            <a:cxnSpLocks/>
          </p:cNvCxnSpPr>
          <p:nvPr isPhoto="0" userDrawn="0"/>
        </p:nvCxnSpPr>
        <p:spPr bwMode="auto">
          <a:xfrm>
            <a:off x="262789" y="7315818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477;g1bc6e687a7d_0_1070" hidden="0"/>
          <p:cNvSpPr/>
          <p:nvPr isPhoto="0" userDrawn="0"/>
        </p:nvSpPr>
        <p:spPr bwMode="auto">
          <a:xfrm>
            <a:off x="5551721" y="4638763"/>
            <a:ext cx="504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осторожное обращение к переносимым вещам</a:t>
            </a:r>
            <a:r>
              <a:rPr lang="en-US" sz="1600">
                <a:solidFill>
                  <a:schemeClr val="dk1"/>
                </a:solidFill>
              </a:rPr>
              <a:t>, прижимание их к телу и периодическое их непроизвольное ощупывание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0" name="Google Shape;478;g1bc6e687a7d_0_1070" hidden="0"/>
          <p:cNvCxnSpPr>
            <a:cxnSpLocks/>
          </p:cNvCxnSpPr>
          <p:nvPr isPhoto="0" userDrawn="0"/>
        </p:nvCxnSpPr>
        <p:spPr bwMode="auto">
          <a:xfrm>
            <a:off x="5509689" y="5568357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Google Shape;479;g1bc6e687a7d_0_1070" hidden="0"/>
          <p:cNvSpPr/>
          <p:nvPr isPhoto="0" userDrawn="0"/>
        </p:nvSpPr>
        <p:spPr bwMode="auto">
          <a:xfrm>
            <a:off x="5551725" y="5745613"/>
            <a:ext cx="5042100" cy="1262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использование камуфлированной форменной одежды,</a:t>
            </a:r>
            <a:r>
              <a:rPr lang="en-US" sz="1600">
                <a:solidFill>
                  <a:schemeClr val="dk1"/>
                </a:solidFill>
              </a:rPr>
              <a:t> в которой могут присутствовать различные нарушения (отсутствие шевронов, несоответствие цвета нижних и верхних частей формы, головного убора)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32" name="Google Shape;480;g1bc6e687a7d_0_1070" hidden="0"/>
          <p:cNvCxnSpPr>
            <a:cxnSpLocks/>
          </p:cNvCxnSpPr>
          <p:nvPr isPhoto="0" userDrawn="0"/>
        </p:nvCxnSpPr>
        <p:spPr bwMode="auto">
          <a:xfrm>
            <a:off x="5509689" y="7315832"/>
            <a:ext cx="50361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481;g1bc6e687a7d_0_1070" hidden="0"/>
          <p:cNvSpPr/>
          <p:nvPr isPhoto="0" userDrawn="0"/>
        </p:nvSpPr>
        <p:spPr bwMode="auto">
          <a:xfrm>
            <a:off x="-5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482;g1bc6e687a7d_0_1070" hidden="0"/>
          <p:cNvSpPr/>
          <p:nvPr isPhoto="0" userDrawn="0"/>
        </p:nvSpPr>
        <p:spPr bwMode="auto">
          <a:xfrm>
            <a:off x="11745908" y="4317120"/>
            <a:ext cx="504900" cy="349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483;g1bc6e687a7d_0_1070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атаке организации образования террористами</a:t>
            </a:r>
            <a:endParaRPr sz="1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488;g1bc6e687a7d_0_1152" hidden="0"/>
          <p:cNvSpPr/>
          <p:nvPr isPhoto="0" userDrawn="0"/>
        </p:nvSpPr>
        <p:spPr bwMode="auto">
          <a:xfrm>
            <a:off x="0" y="5501312"/>
            <a:ext cx="12239700" cy="1300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489;g1bc6e687a7d_0_1152" hidden="0"/>
          <p:cNvSpPr/>
          <p:nvPr isPhoto="0" userDrawn="0"/>
        </p:nvSpPr>
        <p:spPr bwMode="auto">
          <a:xfrm rot="5400000">
            <a:off x="1048239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490;g1bc6e687a7d_0_1152" hidden="0"/>
          <p:cNvSpPr/>
          <p:nvPr isPhoto="0" userDrawn="0"/>
        </p:nvSpPr>
        <p:spPr bwMode="auto">
          <a:xfrm rot="5400000">
            <a:off x="1553342" y="467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491;g1bc6e687a7d_0_1152" hidden="0"/>
          <p:cNvSpPr/>
          <p:nvPr isPhoto="0" userDrawn="0"/>
        </p:nvSpPr>
        <p:spPr bwMode="auto">
          <a:xfrm>
            <a:off x="2978229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492;g1bc6e687a7d_0_1152" hidden="0"/>
          <p:cNvSpPr/>
          <p:nvPr isPhoto="0" userDrawn="0"/>
        </p:nvSpPr>
        <p:spPr bwMode="auto">
          <a:xfrm>
            <a:off x="6569783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493;g1bc6e687a7d_0_1152" hidden="0"/>
          <p:cNvSpPr/>
          <p:nvPr isPhoto="0" userDrawn="0"/>
        </p:nvSpPr>
        <p:spPr bwMode="auto">
          <a:xfrm>
            <a:off x="9367717" y="37704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494;g1bc6e687a7d_0_1152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495;g1bc6e687a7d_0_1152" hidden="0"/>
          <p:cNvSpPr/>
          <p:nvPr isPhoto="0" userDrawn="0"/>
        </p:nvSpPr>
        <p:spPr bwMode="auto">
          <a:xfrm>
            <a:off x="6824025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96;g1bc6e687a7d_0_1152" hidden="0"/>
          <p:cNvSpPr/>
          <p:nvPr isPhoto="0" userDrawn="0"/>
        </p:nvSpPr>
        <p:spPr bwMode="auto">
          <a:xfrm>
            <a:off x="3439958" y="1320550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497;g1bc6e687a7d_0_1152" hidden="0"/>
          <p:cNvSpPr/>
          <p:nvPr isPhoto="0" userDrawn="0"/>
        </p:nvSpPr>
        <p:spPr bwMode="auto">
          <a:xfrm>
            <a:off x="597150" y="1320550"/>
            <a:ext cx="27738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498;g1bc6e687a7d_0_1152" hidden="0"/>
          <p:cNvSpPr/>
          <p:nvPr isPhoto="0" userDrawn="0"/>
        </p:nvSpPr>
        <p:spPr bwMode="auto">
          <a:xfrm>
            <a:off x="655149" y="141430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знать самим и доводить до сведения сотрудников, обучающихся требования руководящих документов в сфере противодействия терроризму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99;g1bc6e687a7d_0_1152" hidden="0"/>
          <p:cNvSpPr/>
          <p:nvPr isPhoto="0" userDrawn="0"/>
        </p:nvSpPr>
        <p:spPr bwMode="auto">
          <a:xfrm>
            <a:off x="3613829" y="1400200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регулярно проводить практические тренировки по отработке алгоритмов действий с участием сотрудников, педагогов, обучающихся и при необходимости их родителей (законных представителей)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6" name="Google Shape;500;g1bc6e687a7d_0_1152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127350" y="945438"/>
            <a:ext cx="718450" cy="16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501;g1bc6e687a7d_0_1152" hidden="0"/>
          <p:cNvSpPr/>
          <p:nvPr isPhoto="0" userDrawn="0"/>
        </p:nvSpPr>
        <p:spPr bwMode="auto">
          <a:xfrm>
            <a:off x="3146842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02;g1bc6e687a7d_0_1152" hidden="0"/>
          <p:cNvSpPr/>
          <p:nvPr isPhoto="0" userDrawn="0"/>
        </p:nvSpPr>
        <p:spPr bwMode="auto">
          <a:xfrm>
            <a:off x="6509796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03;g1bc6e687a7d_0_1152" hidden="0"/>
          <p:cNvSpPr/>
          <p:nvPr isPhoto="0" userDrawn="0"/>
        </p:nvSpPr>
        <p:spPr bwMode="auto">
          <a:xfrm>
            <a:off x="9508650" y="1320550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504;g1bc6e687a7d_0_1152" hidden="0"/>
          <p:cNvSpPr/>
          <p:nvPr isPhoto="0" userDrawn="0"/>
        </p:nvSpPr>
        <p:spPr bwMode="auto">
          <a:xfrm>
            <a:off x="9800512" y="140020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определить ответственное должностное лицо за реализацию мер антитеррористической защиты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505;g1bc6e687a7d_0_1152" hidden="0"/>
          <p:cNvSpPr/>
          <p:nvPr isPhoto="0" userDrawn="0"/>
        </p:nvSpPr>
        <p:spPr bwMode="auto">
          <a:xfrm>
            <a:off x="9155329" y="18809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506;g1bc6e687a7d_0_1152" hidden="0"/>
          <p:cNvSpPr/>
          <p:nvPr isPhoto="0" userDrawn="0"/>
        </p:nvSpPr>
        <p:spPr bwMode="auto">
          <a:xfrm>
            <a:off x="1507295" y="9305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руководителя по предупреждению актов терроризма: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07;g1bc6e687a7d_0_1152" hidden="0"/>
          <p:cNvSpPr/>
          <p:nvPr isPhoto="0" userDrawn="0"/>
        </p:nvSpPr>
        <p:spPr bwMode="auto">
          <a:xfrm>
            <a:off x="6959600" y="13205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взаимодействие с подразделениями органов внутренних дел по вопросам реагирования на возможные террористической угрозы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508;g1bc6e687a7d_0_1152" hidden="0"/>
          <p:cNvSpPr/>
          <p:nvPr isPhoto="0" userDrawn="0"/>
        </p:nvSpPr>
        <p:spPr bwMode="auto">
          <a:xfrm>
            <a:off x="6777763" y="3210050"/>
            <a:ext cx="26109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09;g1bc6e687a7d_0_1152" hidden="0"/>
          <p:cNvSpPr/>
          <p:nvPr isPhoto="0" userDrawn="0"/>
        </p:nvSpPr>
        <p:spPr bwMode="auto">
          <a:xfrm>
            <a:off x="3241296" y="3210050"/>
            <a:ext cx="33000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10;g1bc6e687a7d_0_1152" hidden="0"/>
          <p:cNvSpPr/>
          <p:nvPr isPhoto="0" userDrawn="0"/>
        </p:nvSpPr>
        <p:spPr bwMode="auto">
          <a:xfrm>
            <a:off x="246088" y="3210050"/>
            <a:ext cx="27738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11;g1bc6e687a7d_0_1152" hidden="0"/>
          <p:cNvSpPr/>
          <p:nvPr isPhoto="0" userDrawn="0"/>
        </p:nvSpPr>
        <p:spPr bwMode="auto">
          <a:xfrm>
            <a:off x="304086" y="3453150"/>
            <a:ext cx="25359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планировать и проводить занятия по вопросам противодействия терроризму с сотрудниками, педагогами и обучающимися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512;g1bc6e687a7d_0_1152" hidden="0"/>
          <p:cNvSpPr/>
          <p:nvPr isPhoto="0" userDrawn="0"/>
        </p:nvSpPr>
        <p:spPr bwMode="auto">
          <a:xfrm>
            <a:off x="3415167" y="3289700"/>
            <a:ext cx="2967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менее 2-х раз в полугодие планировать и проводить тренировки с сотрудниками, педагогами и обучающимся по действиям при возникновении угрозы совершения акта терроризма в помещениях и на территории учреждения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513;g1bc6e687a7d_0_1152" hidden="0"/>
          <p:cNvSpPr/>
          <p:nvPr isPhoto="0" userDrawn="0"/>
        </p:nvSpPr>
        <p:spPr bwMode="auto">
          <a:xfrm>
            <a:off x="9614788" y="3210050"/>
            <a:ext cx="2169300" cy="151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514;g1bc6e687a7d_0_1152" hidden="0"/>
          <p:cNvSpPr/>
          <p:nvPr isPhoto="0" userDrawn="0"/>
        </p:nvSpPr>
        <p:spPr bwMode="auto">
          <a:xfrm>
            <a:off x="9625149" y="3453150"/>
            <a:ext cx="2169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ежедневно осуществлять контроль за состоянием объекта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15;g1bc6e687a7d_0_1152" hidden="0"/>
          <p:cNvSpPr/>
          <p:nvPr isPhoto="0" userDrawn="0"/>
        </p:nvSpPr>
        <p:spPr bwMode="auto">
          <a:xfrm>
            <a:off x="1507295" y="28962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ответственного должностного лица: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516;g1bc6e687a7d_0_1152" hidden="0"/>
          <p:cNvSpPr/>
          <p:nvPr isPhoto="0" userDrawn="0"/>
        </p:nvSpPr>
        <p:spPr bwMode="auto">
          <a:xfrm>
            <a:off x="6913338" y="3210050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представлять руководителю предложения по вопросам совершенствования мер противодействия терроризму и обеспечения безопасности сотрудников, педагогов и обучающихся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17;g1bc6e687a7d_0_1152" hidden="0"/>
          <p:cNvSpPr/>
          <p:nvPr isPhoto="0" userDrawn="0"/>
        </p:nvSpPr>
        <p:spPr bwMode="auto">
          <a:xfrm>
            <a:off x="259175" y="4858925"/>
            <a:ext cx="11480400" cy="375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518;g1bc6e687a7d_0_1152" hidden="0"/>
          <p:cNvSpPr/>
          <p:nvPr isPhoto="0" userDrawn="0"/>
        </p:nvSpPr>
        <p:spPr bwMode="auto">
          <a:xfrm>
            <a:off x="314025" y="4858925"/>
            <a:ext cx="11480400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519;g1bc6e687a7d_0_1152" hidden="0"/>
          <p:cNvSpPr/>
          <p:nvPr isPhoto="0" userDrawn="0"/>
        </p:nvSpPr>
        <p:spPr bwMode="auto">
          <a:xfrm>
            <a:off x="256687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6" name="Google Shape;520;g1bc6e687a7d_0_1152" hidden="0"/>
          <p:cNvSpPr/>
          <p:nvPr isPhoto="0" userDrawn="0"/>
        </p:nvSpPr>
        <p:spPr bwMode="auto">
          <a:xfrm>
            <a:off x="42033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следить за освещением территории организации образования в темное время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7" name="Google Shape;521;g1bc6e687a7d_0_1152" hidden="0"/>
          <p:cNvSpPr/>
          <p:nvPr isPhoto="0" userDrawn="0"/>
        </p:nvSpPr>
        <p:spPr bwMode="auto">
          <a:xfrm>
            <a:off x="846026" y="5577508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заместителя директора по административно-хозяйственной работе (АХР):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8" name="Google Shape;522;g1bc6e687a7d_0_1152" hidden="0"/>
          <p:cNvSpPr/>
          <p:nvPr isPhoto="0" userDrawn="0"/>
        </p:nvSpPr>
        <p:spPr bwMode="auto">
          <a:xfrm>
            <a:off x="4210763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23;g1bc6e687a7d_0_1152" hidden="0"/>
          <p:cNvSpPr/>
          <p:nvPr isPhoto="0" userDrawn="0"/>
        </p:nvSpPr>
        <p:spPr bwMode="auto">
          <a:xfrm>
            <a:off x="4374413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обеспечивать своевременный вывоз мусора 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с территории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24;g1bc6e687a7d_0_1152" hidden="0"/>
          <p:cNvSpPr/>
          <p:nvPr isPhoto="0" userDrawn="0"/>
        </p:nvSpPr>
        <p:spPr bwMode="auto">
          <a:xfrm>
            <a:off x="8164838" y="5950558"/>
            <a:ext cx="3818100" cy="6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1" name="Google Shape;525;g1bc6e687a7d_0_1152" hidden="0"/>
          <p:cNvSpPr/>
          <p:nvPr isPhoto="0" userDrawn="0"/>
        </p:nvSpPr>
        <p:spPr bwMode="auto">
          <a:xfrm>
            <a:off x="8328488" y="5982008"/>
            <a:ext cx="34908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26;g1bc6e687a7d_0_1152" hidden="0"/>
          <p:cNvSpPr/>
          <p:nvPr isPhoto="0" userDrawn="0"/>
        </p:nvSpPr>
        <p:spPr bwMode="auto">
          <a:xfrm>
            <a:off x="2591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3" name="Google Shape;527;g1bc6e687a7d_0_1152" hidden="0"/>
          <p:cNvSpPr/>
          <p:nvPr isPhoto="0" userDrawn="0"/>
        </p:nvSpPr>
        <p:spPr bwMode="auto">
          <a:xfrm>
            <a:off x="4210767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28;g1bc6e687a7d_0_1152" hidden="0"/>
          <p:cNvSpPr/>
          <p:nvPr isPhoto="0" userDrawn="0"/>
        </p:nvSpPr>
        <p:spPr bwMode="auto">
          <a:xfrm>
            <a:off x="8164842" y="6444059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5" name="Google Shape;529;g1bc6e687a7d_0_1152" hidden="0"/>
          <p:cNvPicPr/>
          <p:nvPr isPhoto="0" userDrawn="0"/>
        </p:nvPicPr>
        <p:blipFill>
          <a:blip r:embed="rId3">
            <a:alphaModFix/>
          </a:blip>
          <a:srcRect l="7670" t="0" r="-7668" b="0"/>
          <a:stretch/>
        </p:blipFill>
        <p:spPr bwMode="auto">
          <a:xfrm>
            <a:off x="11395401" y="2799586"/>
            <a:ext cx="844322" cy="15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530;g1bc6e687a7d_0_1152" hidden="0"/>
          <p:cNvPicPr/>
          <p:nvPr isPhoto="0" userDrawn="0"/>
        </p:nvPicPr>
        <p:blipFill>
          <a:blip r:embed="rId4">
            <a:alphaModFix/>
          </a:blip>
          <a:srcRect l="0" t="18427" r="0" b="0"/>
          <a:stretch/>
        </p:blipFill>
        <p:spPr bwMode="auto">
          <a:xfrm flipH="1">
            <a:off x="11063760" y="6585050"/>
            <a:ext cx="1055790" cy="110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35;g1bc6e687a7d_0_1264" hidden="0"/>
          <p:cNvPicPr/>
          <p:nvPr isPhoto="0" userDrawn="0"/>
        </p:nvPicPr>
        <p:blipFill>
          <a:blip r:embed="rId2">
            <a:alphaModFix/>
          </a:blip>
          <a:srcRect l="-829" t="64794" r="71082" b="5323"/>
          <a:stretch/>
        </p:blipFill>
        <p:spPr bwMode="auto">
          <a:xfrm flipH="1">
            <a:off x="10819622" y="6088873"/>
            <a:ext cx="1311845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36;g1bc6e687a7d_0_1264" hidden="0"/>
          <p:cNvSpPr/>
          <p:nvPr isPhoto="0" userDrawn="0"/>
        </p:nvSpPr>
        <p:spPr bwMode="auto">
          <a:xfrm>
            <a:off x="2110850" y="6255925"/>
            <a:ext cx="32811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37;g1bc6e687a7d_0_1264" hidden="0"/>
          <p:cNvSpPr/>
          <p:nvPr isPhoto="0" userDrawn="0"/>
        </p:nvSpPr>
        <p:spPr bwMode="auto">
          <a:xfrm>
            <a:off x="6250" y="6255925"/>
            <a:ext cx="20109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38;g1bc6e687a7d_0_1264" hidden="0"/>
          <p:cNvSpPr/>
          <p:nvPr isPhoto="0" userDrawn="0"/>
        </p:nvSpPr>
        <p:spPr bwMode="auto">
          <a:xfrm>
            <a:off x="5522106" y="6255925"/>
            <a:ext cx="1508400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39;g1bc6e687a7d_0_1264" hidden="0"/>
          <p:cNvSpPr/>
          <p:nvPr isPhoto="0" userDrawn="0"/>
        </p:nvSpPr>
        <p:spPr bwMode="auto">
          <a:xfrm>
            <a:off x="7165375" y="6255925"/>
            <a:ext cx="3968699" cy="112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40;g1bc6e687a7d_0_1264" hidden="0"/>
          <p:cNvSpPr/>
          <p:nvPr isPhoto="0" userDrawn="0"/>
        </p:nvSpPr>
        <p:spPr bwMode="auto">
          <a:xfrm>
            <a:off x="2129753" y="6332750"/>
            <a:ext cx="32811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ежедневно контролировать выдачу ключей от учебных помещений педагогам и сдачу ключей после окончания занятий и наведения порядка в учебных помещениях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41;g1bc6e687a7d_0_1264" hidden="0"/>
          <p:cNvSpPr/>
          <p:nvPr isPhoto="0" userDrawn="0"/>
        </p:nvSpPr>
        <p:spPr bwMode="auto">
          <a:xfrm>
            <a:off x="35192" y="632882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42;g1bc6e687a7d_0_1264" hidden="0"/>
          <p:cNvSpPr/>
          <p:nvPr isPhoto="0" userDrawn="0"/>
        </p:nvSpPr>
        <p:spPr bwMode="auto">
          <a:xfrm rot="5400000">
            <a:off x="11153425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543;g1bc6e687a7d_0_1264" hidden="0"/>
          <p:cNvSpPr/>
          <p:nvPr isPhoto="0" userDrawn="0"/>
        </p:nvSpPr>
        <p:spPr bwMode="auto">
          <a:xfrm rot="5400000">
            <a:off x="1035300" y="51901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544;g1bc6e687a7d_0_1264" hidden="0"/>
          <p:cNvSpPr/>
          <p:nvPr isPhoto="0" userDrawn="0"/>
        </p:nvSpPr>
        <p:spPr bwMode="auto">
          <a:xfrm>
            <a:off x="0" y="803137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45;g1bc6e687a7d_0_1264" hidden="0"/>
          <p:cNvSpPr/>
          <p:nvPr isPhoto="0" userDrawn="0"/>
        </p:nvSpPr>
        <p:spPr bwMode="auto">
          <a:xfrm>
            <a:off x="10412233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546;g1bc6e687a7d_0_1264" hidden="0"/>
          <p:cNvSpPr/>
          <p:nvPr isPhoto="0" userDrawn="0"/>
        </p:nvSpPr>
        <p:spPr bwMode="auto">
          <a:xfrm>
            <a:off x="0" y="1814540"/>
            <a:ext cx="12239700" cy="151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547;g1bc6e687a7d_0_1264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предупреждению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актов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терроризма</a:t>
            </a:r>
            <a:r>
              <a:rPr lang="en-US" sz="1600" b="1">
                <a:solidFill>
                  <a:srgbClr val="002060"/>
                </a:solidFill>
              </a:rPr>
              <a:t> в </a:t>
            </a:r>
            <a:r>
              <a:rPr lang="en-US" sz="1600" b="1">
                <a:solidFill>
                  <a:srgbClr val="002060"/>
                </a:solidFill>
              </a:rPr>
              <a:t>организациях</a:t>
            </a:r>
            <a:r>
              <a:rPr lang="en-US" sz="1600" b="1">
                <a:solidFill>
                  <a:srgbClr val="002060"/>
                </a:solidFill>
              </a:rPr>
              <a:t> образования и </a:t>
            </a:r>
            <a:r>
              <a:rPr lang="en-US" sz="1600" b="1">
                <a:solidFill>
                  <a:srgbClr val="002060"/>
                </a:solidFill>
              </a:rPr>
              <a:t>на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ее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7" name="Google Shape;548;g1bc6e687a7d_0_1264" hidden="0"/>
          <p:cNvSpPr/>
          <p:nvPr isPhoto="0" userDrawn="0"/>
        </p:nvSpPr>
        <p:spPr bwMode="auto">
          <a:xfrm>
            <a:off x="846026" y="8873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заместителя директора по воспитательной работе: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549;g1bc6e687a7d_0_1264" hidden="0"/>
          <p:cNvSpPr/>
          <p:nvPr isPhoto="0" userDrawn="0"/>
        </p:nvSpPr>
        <p:spPr bwMode="auto">
          <a:xfrm>
            <a:off x="1645475" y="1299325"/>
            <a:ext cx="93522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включать в годовые и месячные планы воспитательной работы проведение мероприятий с участием обучающихся, педагогов и сотрудников организации образования с сотрудниками правоохранительных органов на темы: 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" name="Google Shape;550;g1bc6e687a7d_0_1264" hidden="0"/>
          <p:cNvSpPr/>
          <p:nvPr isPhoto="0" userDrawn="0"/>
        </p:nvSpPr>
        <p:spPr bwMode="auto">
          <a:xfrm>
            <a:off x="6163300" y="1877992"/>
            <a:ext cx="60600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"Психологический портрет лица, вынашивающего противоправные намерения", </a:t>
            </a:r>
            <a:endParaRPr sz="1300" b="1" i="1">
              <a:solidFill>
                <a:schemeClr val="dk1"/>
              </a:solidFill>
            </a:endParaRPr>
          </a:p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"Опасность экстремистских организаций", </a:t>
            </a:r>
            <a:endParaRPr sz="1300" b="1" i="1">
              <a:solidFill>
                <a:schemeClr val="dk1"/>
              </a:solidFill>
            </a:endParaRPr>
          </a:p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"Как террористы и экстремисты могут использовать подростков и молодежь в своих преступных целях".</a:t>
            </a:r>
            <a:endParaRPr sz="1300" b="1" i="1" u="none" strike="noStrike" cap="none">
              <a:solidFill>
                <a:schemeClr val="dk1"/>
              </a:solidFill>
            </a:endParaRPr>
          </a:p>
        </p:txBody>
      </p:sp>
      <p:sp>
        <p:nvSpPr>
          <p:cNvPr id="20" name="Google Shape;551;g1bc6e687a7d_0_1264" hidden="0"/>
          <p:cNvSpPr/>
          <p:nvPr isPhoto="0" userDrawn="0"/>
        </p:nvSpPr>
        <p:spPr bwMode="auto">
          <a:xfrm>
            <a:off x="305500" y="1877992"/>
            <a:ext cx="5857800" cy="1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"Внешние признаки террориста",</a:t>
            </a:r>
            <a:endParaRPr sz="1300" b="1" i="1">
              <a:solidFill>
                <a:schemeClr val="dk1"/>
              </a:solidFill>
            </a:endParaRPr>
          </a:p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 "Как выглядит самодельное взрывное устройство", </a:t>
            </a:r>
            <a:endParaRPr sz="1300" b="1" i="1">
              <a:solidFill>
                <a:schemeClr val="dk1"/>
              </a:solidFill>
            </a:endParaRPr>
          </a:p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"Что делать, если в школе стреляют", </a:t>
            </a:r>
            <a:endParaRPr sz="1300" b="1" i="1">
              <a:solidFill>
                <a:schemeClr val="dk1"/>
              </a:solidFill>
            </a:endParaRPr>
          </a:p>
          <a:p>
            <a:pPr marL="457200" marR="0" lvl="0" indent="-31115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❏"/>
              <a:defRPr/>
            </a:pPr>
            <a:r>
              <a:rPr lang="en-US" sz="1300" b="1" i="1">
                <a:solidFill>
                  <a:schemeClr val="dk1"/>
                </a:solidFill>
              </a:rPr>
              <a:t>"Меры первой медицинской помощи при различных травмах",</a:t>
            </a:r>
            <a:endParaRPr sz="1300" b="1" i="1" u="none" strike="noStrike" cap="none">
              <a:solidFill>
                <a:schemeClr val="dk1"/>
              </a:solidFill>
            </a:endParaRPr>
          </a:p>
        </p:txBody>
      </p:sp>
      <p:pic>
        <p:nvPicPr>
          <p:cNvPr id="21" name="Google Shape;552;g1bc6e687a7d_0_1264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305509" y="864693"/>
            <a:ext cx="1484687" cy="9677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553;g1bc6e687a7d_0_1264" hidden="0"/>
          <p:cNvSpPr/>
          <p:nvPr isPhoto="0" userDrawn="0"/>
        </p:nvSpPr>
        <p:spPr bwMode="auto">
          <a:xfrm>
            <a:off x="846026" y="33541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классных руководителей и педагогов: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554;g1bc6e687a7d_0_1264" hidden="0"/>
          <p:cNvSpPr/>
          <p:nvPr isPhoto="0" userDrawn="0"/>
        </p:nvSpPr>
        <p:spPr bwMode="auto">
          <a:xfrm>
            <a:off x="2087104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555;g1bc6e687a7d_0_1264" hidden="0"/>
          <p:cNvSpPr/>
          <p:nvPr isPhoto="0" userDrawn="0"/>
        </p:nvSpPr>
        <p:spPr bwMode="auto">
          <a:xfrm>
            <a:off x="5405575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556;g1bc6e687a7d_0_1264" hidden="0"/>
          <p:cNvSpPr/>
          <p:nvPr isPhoto="0" userDrawn="0"/>
        </p:nvSpPr>
        <p:spPr bwMode="auto">
          <a:xfrm>
            <a:off x="8072058" y="432705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557;g1bc6e687a7d_0_1264" hidden="0"/>
          <p:cNvSpPr/>
          <p:nvPr isPhoto="0" userDrawn="0"/>
        </p:nvSpPr>
        <p:spPr bwMode="auto">
          <a:xfrm>
            <a:off x="5613554" y="3766675"/>
            <a:ext cx="26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558;g1bc6e687a7d_0_1264" hidden="0"/>
          <p:cNvSpPr/>
          <p:nvPr isPhoto="0" userDrawn="0"/>
        </p:nvSpPr>
        <p:spPr bwMode="auto">
          <a:xfrm>
            <a:off x="2197771" y="3766675"/>
            <a:ext cx="33000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559;g1bc6e687a7d_0_1264" hidden="0"/>
          <p:cNvSpPr/>
          <p:nvPr isPhoto="0" userDrawn="0"/>
        </p:nvSpPr>
        <p:spPr bwMode="auto">
          <a:xfrm>
            <a:off x="108213" y="3766675"/>
            <a:ext cx="20109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560;g1bc6e687a7d_0_1264" hidden="0"/>
          <p:cNvSpPr/>
          <p:nvPr isPhoto="0" userDrawn="0"/>
        </p:nvSpPr>
        <p:spPr bwMode="auto">
          <a:xfrm>
            <a:off x="137167" y="4011175"/>
            <a:ext cx="1953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561;g1bc6e687a7d_0_1264" hidden="0"/>
          <p:cNvSpPr/>
          <p:nvPr isPhoto="0" userDrawn="0"/>
        </p:nvSpPr>
        <p:spPr bwMode="auto">
          <a:xfrm>
            <a:off x="2212826" y="3846325"/>
            <a:ext cx="3285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предупреждать и выявлять факты нарушения отдельными обучающимися правил внутришкольного распорядка, вовлечение их в экстремистские организации и реакционные религиозные секты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562;g1bc6e687a7d_0_1264" hidden="0"/>
          <p:cNvSpPr/>
          <p:nvPr isPhoto="0" userDrawn="0"/>
        </p:nvSpPr>
        <p:spPr bwMode="auto">
          <a:xfrm>
            <a:off x="8319129" y="3766675"/>
            <a:ext cx="21693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563;g1bc6e687a7d_0_1264" hidden="0"/>
          <p:cNvSpPr/>
          <p:nvPr isPhoto="0" userDrawn="0"/>
        </p:nvSpPr>
        <p:spPr bwMode="auto">
          <a:xfrm>
            <a:off x="8329492" y="3930400"/>
            <a:ext cx="2169300" cy="12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принимать деятельное участие в практических тренировках по отработке алгоритмов реагирования на террористические проявления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564;g1bc6e687a7d_0_1264" hidden="0"/>
          <p:cNvSpPr/>
          <p:nvPr isPhoto="0" userDrawn="0"/>
        </p:nvSpPr>
        <p:spPr bwMode="auto">
          <a:xfrm>
            <a:off x="5749129" y="3766675"/>
            <a:ext cx="22671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предупреждать и выявлять факты нарушения отдельными обучающимися правил внутришкольного распорядка, вовлечение их в экстремистские организации и реакционные религиозные секты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565;g1bc6e687a7d_0_1264" hidden="0"/>
          <p:cNvSpPr/>
          <p:nvPr isPhoto="0" userDrawn="0"/>
        </p:nvSpPr>
        <p:spPr bwMode="auto">
          <a:xfrm>
            <a:off x="10603816" y="3766675"/>
            <a:ext cx="1484700" cy="15150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566;g1bc6e687a7d_0_1264" hidden="0"/>
          <p:cNvSpPr/>
          <p:nvPr isPhoto="0" userDrawn="0"/>
        </p:nvSpPr>
        <p:spPr bwMode="auto">
          <a:xfrm>
            <a:off x="10614167" y="4009775"/>
            <a:ext cx="15333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выявлять обучающихся, склонных к насильственным акциям</a:t>
            </a:r>
            <a:endParaRPr sz="120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endParaRPr sz="1200">
              <a:solidFill>
                <a:schemeClr val="dk1"/>
              </a:solidFill>
            </a:endParaRPr>
          </a:p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36" name="Google Shape;567;g1bc6e687a7d_0_1264" hidden="0"/>
          <p:cNvPicPr/>
          <p:nvPr isPhoto="0" userDrawn="0"/>
        </p:nvPicPr>
        <p:blipFill>
          <a:blip r:embed="rId4">
            <a:alphaModFix/>
          </a:blip>
          <a:srcRect l="0" t="0" r="0" b="59410"/>
          <a:stretch/>
        </p:blipFill>
        <p:spPr bwMode="auto">
          <a:xfrm flipH="1">
            <a:off x="2591647" y="3065330"/>
            <a:ext cx="1061950" cy="69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568;g1bc6e687a7d_0_1264" descr="F:\Преза ЕН\Новая папка (2)\03.png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11345988" y="836475"/>
            <a:ext cx="626308" cy="8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569;g1bc6e687a7d_0_1264" hidden="0"/>
          <p:cNvSpPr/>
          <p:nvPr isPhoto="0" userDrawn="0"/>
        </p:nvSpPr>
        <p:spPr bwMode="auto">
          <a:xfrm>
            <a:off x="138025" y="5383525"/>
            <a:ext cx="11937900" cy="455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570;g1bc6e687a7d_0_1264" hidden="0"/>
          <p:cNvSpPr/>
          <p:nvPr isPhoto="0" userDrawn="0"/>
        </p:nvSpPr>
        <p:spPr bwMode="auto">
          <a:xfrm>
            <a:off x="192475" y="5463174"/>
            <a:ext cx="11883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вносить предложения по совершенствованию маршрутов эвакуации, повышать личную стрессоустойчивость и способность управлять в кризисной ситуации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571;g1bc6e687a7d_0_1264" hidden="0"/>
          <p:cNvSpPr/>
          <p:nvPr isPhoto="0" userDrawn="0"/>
        </p:nvSpPr>
        <p:spPr bwMode="auto">
          <a:xfrm>
            <a:off x="846026" y="5944063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вахтеров: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572;g1bc6e687a7d_0_1264" hidden="0"/>
          <p:cNvSpPr/>
          <p:nvPr isPhoto="0" userDrawn="0"/>
        </p:nvSpPr>
        <p:spPr bwMode="auto">
          <a:xfrm>
            <a:off x="5547000" y="6424975"/>
            <a:ext cx="1484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знать номера телефонов экстренных служб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573;g1bc6e687a7d_0_1264" hidden="0"/>
          <p:cNvSpPr/>
          <p:nvPr isPhoto="0" userDrawn="0"/>
        </p:nvSpPr>
        <p:spPr bwMode="auto">
          <a:xfrm>
            <a:off x="7185101" y="6332750"/>
            <a:ext cx="40746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574;g1bc6e687a7d_0_1264" hidden="0"/>
          <p:cNvSpPr/>
          <p:nvPr isPhoto="0" userDrawn="0"/>
        </p:nvSpPr>
        <p:spPr bwMode="auto">
          <a:xfrm>
            <a:off x="168821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4" name="Google Shape;575;g1bc6e687a7d_0_1264" hidden="0"/>
          <p:cNvSpPr/>
          <p:nvPr isPhoto="0" userDrawn="0"/>
        </p:nvSpPr>
        <p:spPr bwMode="auto">
          <a:xfrm>
            <a:off x="5067292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5" name="Google Shape;576;g1bc6e687a7d_0_1264" hidden="0"/>
          <p:cNvSpPr/>
          <p:nvPr isPhoto="0" userDrawn="0"/>
        </p:nvSpPr>
        <p:spPr bwMode="auto">
          <a:xfrm>
            <a:off x="67915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" name="Google Shape;577;g1bc6e687a7d_0_1264" hidden="0"/>
          <p:cNvSpPr/>
          <p:nvPr isPhoto="0" userDrawn="0"/>
        </p:nvSpPr>
        <p:spPr bwMode="auto">
          <a:xfrm>
            <a:off x="10795367" y="7127584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7" name="Google Shape;578;g1bc6e687a7d_0_1264" descr="F:\Преза ЕН\Новая папка (2)\04.png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8883169" y="3175859"/>
            <a:ext cx="1061950" cy="6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583;g1bc6e687a7d_0_1392" hidden="0"/>
          <p:cNvSpPr/>
          <p:nvPr isPhoto="0" userDrawn="0"/>
        </p:nvSpPr>
        <p:spPr bwMode="auto">
          <a:xfrm>
            <a:off x="2361000" y="5126700"/>
            <a:ext cx="2762100" cy="2081099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5" name="Google Shape;584;g1bc6e687a7d_0_1392" hidden="0"/>
          <p:cNvSpPr/>
          <p:nvPr isPhoto="0" userDrawn="0"/>
        </p:nvSpPr>
        <p:spPr bwMode="auto">
          <a:xfrm>
            <a:off x="5743238" y="3497400"/>
            <a:ext cx="2610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585;g1bc6e687a7d_0_1392" hidden="0"/>
          <p:cNvSpPr/>
          <p:nvPr isPhoto="0" userDrawn="0"/>
        </p:nvSpPr>
        <p:spPr bwMode="auto">
          <a:xfrm>
            <a:off x="2326307" y="3497400"/>
            <a:ext cx="33000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586;g1bc6e687a7d_0_1392" hidden="0"/>
          <p:cNvSpPr/>
          <p:nvPr isPhoto="0" userDrawn="0"/>
        </p:nvSpPr>
        <p:spPr bwMode="auto">
          <a:xfrm>
            <a:off x="200550" y="3497400"/>
            <a:ext cx="20229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587;g1bc6e687a7d_0_1392" hidden="0"/>
          <p:cNvSpPr/>
          <p:nvPr isPhoto="0" userDrawn="0"/>
        </p:nvSpPr>
        <p:spPr bwMode="auto">
          <a:xfrm>
            <a:off x="8471100" y="3497400"/>
            <a:ext cx="2543400" cy="12348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588;g1bc6e687a7d_0_1392" hidden="0"/>
          <p:cNvSpPr/>
          <p:nvPr isPhoto="0" userDrawn="0"/>
        </p:nvSpPr>
        <p:spPr bwMode="auto">
          <a:xfrm>
            <a:off x="250401" y="3742500"/>
            <a:ext cx="2022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89;g1bc6e687a7d_0_1392" hidden="0"/>
          <p:cNvSpPr/>
          <p:nvPr isPhoto="0" userDrawn="0"/>
        </p:nvSpPr>
        <p:spPr bwMode="auto">
          <a:xfrm>
            <a:off x="2500175" y="3497400"/>
            <a:ext cx="29673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на свои рабочие места за 15 минут до начала занятий с целью проверки их состояния на предмет отсутствия посторонних и подозрительных, предметов и для подготовки их к занятиям (работе)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590;g1bc6e687a7d_0_1392" hidden="0"/>
          <p:cNvSpPr/>
          <p:nvPr isPhoto="0" userDrawn="0"/>
        </p:nvSpPr>
        <p:spPr bwMode="auto">
          <a:xfrm>
            <a:off x="8557225" y="3692800"/>
            <a:ext cx="2384699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ответственным дежурным контролировать уборку учебных классов после окончания занятий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591;g1bc6e687a7d_0_1392" hidden="0"/>
          <p:cNvSpPr/>
          <p:nvPr isPhoto="0" userDrawn="0"/>
        </p:nvSpPr>
        <p:spPr bwMode="auto">
          <a:xfrm>
            <a:off x="5878800" y="3497400"/>
            <a:ext cx="2267100" cy="9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педагогам, проводящим занятия в незакрепленных за ними учебных помещениях (классах, кабинетах), получать и сдавать ключи вахтеру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592;g1bc6e687a7d_0_1392" hidden="0"/>
          <p:cNvSpPr/>
          <p:nvPr isPhoto="0" userDrawn="0"/>
        </p:nvSpPr>
        <p:spPr bwMode="auto">
          <a:xfrm>
            <a:off x="0" y="911354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593;g1bc6e687a7d_0_1392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5" name="Google Shape;594;g1bc6e687a7d_0_1392" hidden="0"/>
          <p:cNvSpPr/>
          <p:nvPr isPhoto="0" userDrawn="0"/>
        </p:nvSpPr>
        <p:spPr bwMode="auto">
          <a:xfrm>
            <a:off x="846026" y="963550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дежурного администратора: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595;g1bc6e687a7d_0_1392" hidden="0"/>
          <p:cNvSpPr/>
          <p:nvPr isPhoto="0" userDrawn="0"/>
        </p:nvSpPr>
        <p:spPr bwMode="auto">
          <a:xfrm>
            <a:off x="6071038" y="1472949"/>
            <a:ext cx="26109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596;g1bc6e687a7d_0_1392" hidden="0"/>
          <p:cNvSpPr/>
          <p:nvPr isPhoto="0" userDrawn="0"/>
        </p:nvSpPr>
        <p:spPr bwMode="auto">
          <a:xfrm>
            <a:off x="2654108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597;g1bc6e687a7d_0_1392" hidden="0"/>
          <p:cNvSpPr/>
          <p:nvPr isPhoto="0" userDrawn="0"/>
        </p:nvSpPr>
        <p:spPr bwMode="auto">
          <a:xfrm>
            <a:off x="200550" y="1472949"/>
            <a:ext cx="2384699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598;g1bc6e687a7d_0_1392" hidden="0"/>
          <p:cNvSpPr/>
          <p:nvPr isPhoto="0" userDrawn="0"/>
        </p:nvSpPr>
        <p:spPr bwMode="auto">
          <a:xfrm>
            <a:off x="250411" y="1718050"/>
            <a:ext cx="2180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обращать внимание на посторонних лиц с неадекватным поведением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599;g1bc6e687a7d_0_1392" hidden="0"/>
          <p:cNvSpPr/>
          <p:nvPr isPhoto="0" userDrawn="0"/>
        </p:nvSpPr>
        <p:spPr bwMode="auto">
          <a:xfrm>
            <a:off x="2827975" y="1703950"/>
            <a:ext cx="29673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осуществлять контроль за работой дежурных педагогов и организацией пропуска обучающихся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600;g1bc6e687a7d_0_1392" hidden="0"/>
          <p:cNvSpPr/>
          <p:nvPr isPhoto="0" userDrawn="0"/>
        </p:nvSpPr>
        <p:spPr bwMode="auto">
          <a:xfrm>
            <a:off x="2360992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601;g1bc6e687a7d_0_1392" hidden="0"/>
          <p:cNvSpPr/>
          <p:nvPr isPhoto="0" userDrawn="0"/>
        </p:nvSpPr>
        <p:spPr bwMode="auto">
          <a:xfrm>
            <a:off x="5723946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Google Shape;602;g1bc6e687a7d_0_1392" hidden="0"/>
          <p:cNvSpPr/>
          <p:nvPr isPhoto="0" userDrawn="0"/>
        </p:nvSpPr>
        <p:spPr bwMode="auto">
          <a:xfrm>
            <a:off x="8798900" y="1472949"/>
            <a:ext cx="3300000" cy="12348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03;g1bc6e687a7d_0_1392" hidden="0"/>
          <p:cNvSpPr/>
          <p:nvPr isPhoto="0" userDrawn="0"/>
        </p:nvSpPr>
        <p:spPr bwMode="auto">
          <a:xfrm>
            <a:off x="8957725" y="1552600"/>
            <a:ext cx="2931000" cy="104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информировать руководителя объекта и охрану о попытке проникновения лиц с подозрительной ручной кладью (тяжелые сумки, ящики, большие свертки)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604;g1bc6e687a7d_0_1392" hidden="0"/>
          <p:cNvSpPr/>
          <p:nvPr isPhoto="0" userDrawn="0"/>
        </p:nvSpPr>
        <p:spPr bwMode="auto">
          <a:xfrm>
            <a:off x="8434358" y="203332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05;g1bc6e687a7d_0_1392" hidden="0"/>
          <p:cNvSpPr/>
          <p:nvPr isPhoto="0" userDrawn="0"/>
        </p:nvSpPr>
        <p:spPr bwMode="auto">
          <a:xfrm>
            <a:off x="6206600" y="1718050"/>
            <a:ext cx="22671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прибывать за 30 мин до начала занятий в организации образования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606;g1bc6e687a7d_0_1392" hidden="0"/>
          <p:cNvPicPr/>
          <p:nvPr isPhoto="0" userDrawn="0"/>
        </p:nvPicPr>
        <p:blipFill>
          <a:blip r:embed="rId2">
            <a:alphaModFix/>
          </a:blip>
          <a:srcRect l="70252" t="38089" r="0" b="32028"/>
          <a:stretch/>
        </p:blipFill>
        <p:spPr bwMode="auto">
          <a:xfrm flipH="1">
            <a:off x="138022" y="417623"/>
            <a:ext cx="1311845" cy="1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607;g1bc6e687a7d_0_1392" hidden="0"/>
          <p:cNvPicPr/>
          <p:nvPr isPhoto="0" userDrawn="0"/>
        </p:nvPicPr>
        <p:blipFill>
          <a:blip r:embed="rId2">
            <a:alphaModFix/>
          </a:blip>
          <a:srcRect l="44478" t="14867" r="25772" b="57667"/>
          <a:stretch/>
        </p:blipFill>
        <p:spPr bwMode="auto">
          <a:xfrm>
            <a:off x="10927875" y="417625"/>
            <a:ext cx="1311850" cy="12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08;g1bc6e687a7d_0_1392" hidden="0"/>
          <p:cNvSpPr/>
          <p:nvPr isPhoto="0" userDrawn="0"/>
        </p:nvSpPr>
        <p:spPr bwMode="auto">
          <a:xfrm>
            <a:off x="846026" y="2999225"/>
            <a:ext cx="1034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002060"/>
                </a:solidFill>
              </a:rPr>
              <a:t>Действия постоянного состава организации образования:</a:t>
            </a:r>
            <a:endParaRPr sz="17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609;g1bc6e687a7d_0_1392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11131457" y="3404824"/>
            <a:ext cx="1043171" cy="1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610;g1bc6e687a7d_0_1392" hidden="0"/>
          <p:cNvSpPr/>
          <p:nvPr isPhoto="0" userDrawn="0"/>
        </p:nvSpPr>
        <p:spPr bwMode="auto">
          <a:xfrm>
            <a:off x="5841700" y="6098475"/>
            <a:ext cx="4628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прибывать в школу заблаговременно с целью своевременной подготовки к началу занятий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611;g1bc6e687a7d_0_1392" hidden="0"/>
          <p:cNvSpPr/>
          <p:nvPr isPhoto="0" userDrawn="0"/>
        </p:nvSpPr>
        <p:spPr bwMode="auto">
          <a:xfrm>
            <a:off x="5406200" y="5657475"/>
            <a:ext cx="3718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rgbClr val="002060"/>
                </a:solidFill>
              </a:rPr>
              <a:t>Действия обучающихся: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33" name="Google Shape;612;g1bc6e687a7d_0_1392" hidden="0"/>
          <p:cNvCxnSpPr>
            <a:cxnSpLocks/>
            <a:stCxn id="34" idx="3"/>
            <a:endCxn id="31" idx="1"/>
          </p:cNvCxnSpPr>
          <p:nvPr isPhoto="0" userDrawn="0"/>
        </p:nvCxnSpPr>
        <p:spPr bwMode="auto">
          <a:xfrm>
            <a:off x="4851801" y="6211945"/>
            <a:ext cx="990000" cy="2037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4" name="Google Shape;613;g1bc6e687a7d_0_1392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2671700" y="5082675"/>
            <a:ext cx="2180101" cy="22585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614;g1bc6e687a7d_0_1392" hidden="0"/>
          <p:cNvCxnSpPr>
            <a:cxnSpLocks/>
          </p:cNvCxnSpPr>
          <p:nvPr isPhoto="0" userDrawn="0"/>
        </p:nvCxnSpPr>
        <p:spPr bwMode="auto">
          <a:xfrm rot="10800000" flipH="1">
            <a:off x="1981801" y="3553625"/>
            <a:ext cx="611400" cy="482100"/>
          </a:xfrm>
          <a:prstGeom prst="bentConnector3">
            <a:avLst>
              <a:gd name="adj1" fmla="val 65988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615;g1bc6e687a7d_0_1392" hidden="0"/>
          <p:cNvCxnSpPr>
            <a:cxnSpLocks/>
          </p:cNvCxnSpPr>
          <p:nvPr isPhoto="0" userDrawn="0"/>
        </p:nvCxnSpPr>
        <p:spPr bwMode="auto">
          <a:xfrm>
            <a:off x="5334550" y="4503917"/>
            <a:ext cx="736500" cy="224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616;g1bc6e687a7d_0_1392" hidden="0"/>
          <p:cNvCxnSpPr>
            <a:cxnSpLocks/>
            <a:stCxn id="12" idx="3"/>
          </p:cNvCxnSpPr>
          <p:nvPr isPhoto="0" userDrawn="0"/>
        </p:nvCxnSpPr>
        <p:spPr bwMode="auto">
          <a:xfrm rot="10800000" flipH="1">
            <a:off x="8145900" y="3505650"/>
            <a:ext cx="722700" cy="486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21;g1bc6e687a7d_0_1525" hidden="0"/>
          <p:cNvSpPr/>
          <p:nvPr isPhoto="0" userDrawn="0"/>
        </p:nvSpPr>
        <p:spPr bwMode="auto">
          <a:xfrm>
            <a:off x="2235391" y="106127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Google Shape;622;g1bc6e687a7d_0_1525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ПРАКТИЧЕСКИЕ МЕРОПРИЯТИЯ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623;g1bc6e687a7d_0_1525" hidden="0"/>
          <p:cNvSpPr/>
          <p:nvPr isPhoto="0" userDrawn="0"/>
        </p:nvSpPr>
        <p:spPr bwMode="auto">
          <a:xfrm>
            <a:off x="1635200" y="1580175"/>
            <a:ext cx="48165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 пропуске на территорию учреждения автотранспортных средств, проверять соответствующие документы и характер ввозимых грузов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7" name="Google Shape;624;g1bc6e687a7d_0_1525" hidden="0"/>
          <p:cNvCxnSpPr>
            <a:cxnSpLocks/>
          </p:cNvCxnSpPr>
          <p:nvPr isPhoto="0" userDrawn="0"/>
        </p:nvCxnSpPr>
        <p:spPr bwMode="auto">
          <a:xfrm>
            <a:off x="1647005" y="2672902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Google Shape;625;g1bc6e687a7d_0_1525" hidden="0"/>
          <p:cNvSpPr/>
          <p:nvPr isPhoto="0" userDrawn="0"/>
        </p:nvSpPr>
        <p:spPr bwMode="auto">
          <a:xfrm>
            <a:off x="1635200" y="2799503"/>
            <a:ext cx="48165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особое внимание уделять проверке документов и цели прибытия лиц из других организаций, посещающих школу по служебным делам, делать соответствующие записи в книге посетителей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9" name="Google Shape;626;g1bc6e687a7d_0_1525" hidden="0"/>
          <p:cNvCxnSpPr>
            <a:cxnSpLocks/>
          </p:cNvCxnSpPr>
          <p:nvPr isPhoto="0" userDrawn="0"/>
        </p:nvCxnSpPr>
        <p:spPr bwMode="auto">
          <a:xfrm>
            <a:off x="1647005" y="4134693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627;g1bc6e687a7d_0_1525" hidden="0"/>
          <p:cNvSpPr/>
          <p:nvPr isPhoto="0" userDrawn="0"/>
        </p:nvSpPr>
        <p:spPr bwMode="auto">
          <a:xfrm>
            <a:off x="7848925" y="5287112"/>
            <a:ext cx="3902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ограничить пропуск в здание школы посторонних лиц (выяснение причин)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628;g1bc6e687a7d_0_1525" hidden="0"/>
          <p:cNvCxnSpPr>
            <a:cxnSpLocks/>
          </p:cNvCxnSpPr>
          <p:nvPr isPhoto="0" userDrawn="0"/>
        </p:nvCxnSpPr>
        <p:spPr bwMode="auto">
          <a:xfrm>
            <a:off x="8083426" y="6063688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629;g1bc6e687a7d_0_1525" hidden="0"/>
          <p:cNvSpPr/>
          <p:nvPr isPhoto="0" userDrawn="0"/>
        </p:nvSpPr>
        <p:spPr bwMode="auto">
          <a:xfrm>
            <a:off x="1641100" y="4204250"/>
            <a:ext cx="48165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держать входные двери здания свободными для входа и выхода во время массового (общего) прибытия сотрудников, педагогов и обучающихся на работу и занятия и убытия их после окончания работы и занятий. В остальное время суток входные двери открываются охранником по звонку прибывшего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3" name="Google Shape;630;g1bc6e687a7d_0_1525" hidden="0"/>
          <p:cNvCxnSpPr>
            <a:cxnSpLocks/>
          </p:cNvCxnSpPr>
          <p:nvPr isPhoto="0" userDrawn="0"/>
        </p:nvCxnSpPr>
        <p:spPr bwMode="auto">
          <a:xfrm>
            <a:off x="1652895" y="6080177"/>
            <a:ext cx="48702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631;g1bc6e687a7d_0_1525" hidden="0"/>
          <p:cNvSpPr/>
          <p:nvPr isPhoto="0" userDrawn="0"/>
        </p:nvSpPr>
        <p:spPr bwMode="auto">
          <a:xfrm>
            <a:off x="7875451" y="1580175"/>
            <a:ext cx="39021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после окончания рабочего дня регулярно проверять внутренние помещения организации образования и каждые два часа обходить территорию учреждения, обращать внимание на посторонние и подозрительные предметы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5" name="Google Shape;632;g1bc6e687a7d_0_1525" hidden="0"/>
          <p:cNvCxnSpPr>
            <a:cxnSpLocks/>
          </p:cNvCxnSpPr>
          <p:nvPr isPhoto="0" userDrawn="0"/>
        </p:nvCxnSpPr>
        <p:spPr bwMode="auto">
          <a:xfrm>
            <a:off x="7886208" y="3467175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33;g1bc6e687a7d_0_1525" hidden="0"/>
          <p:cNvSpPr/>
          <p:nvPr isPhoto="0" userDrawn="0"/>
        </p:nvSpPr>
        <p:spPr bwMode="auto">
          <a:xfrm>
            <a:off x="7875450" y="3596285"/>
            <a:ext cx="39021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Google Shape;634;g1bc6e687a7d_0_1525" hidden="0"/>
          <p:cNvCxnSpPr>
            <a:cxnSpLocks/>
          </p:cNvCxnSpPr>
          <p:nvPr isPhoto="0" userDrawn="0"/>
        </p:nvCxnSpPr>
        <p:spPr bwMode="auto">
          <a:xfrm>
            <a:off x="7886208" y="5234981"/>
            <a:ext cx="39555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635;g1bc6e687a7d_0_1525" hidden="0"/>
          <p:cNvSpPr/>
          <p:nvPr isPhoto="0" userDrawn="0"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36;g1bc6e687a7d_0_1525" hidden="0"/>
          <p:cNvSpPr/>
          <p:nvPr isPhoto="0" userDrawn="0"/>
        </p:nvSpPr>
        <p:spPr bwMode="auto">
          <a:xfrm>
            <a:off x="585975" y="6509575"/>
            <a:ext cx="11068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chemeClr val="dk1"/>
                </a:solidFill>
              </a:rPr>
              <a:t>Примечание: </a:t>
            </a:r>
            <a:r>
              <a:rPr lang="en-US" sz="1500" b="1">
                <a:solidFill>
                  <a:schemeClr val="dk1"/>
                </a:solidFill>
              </a:rPr>
              <a:t>Каждый сотрудник и обучающийся при обнаружении недостатков и нарушений, касающихся обеспечения безопасности в учреждении, незамедлительно сообщает об этом директору школы или его заместителю по безопасности.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" name="Google Shape;637;g1bc6e687a7d_0_1525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-693476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638;g1bc6e687a7d_0_1525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5565062" y="3676149"/>
            <a:ext cx="4426076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639;g1bc6e687a7d_0_1525" hidden="0"/>
          <p:cNvPicPr/>
          <p:nvPr isPhoto="0" userDrawn="0"/>
        </p:nvPicPr>
        <p:blipFill>
          <a:blip r:embed="rId3">
            <a:alphaModFix/>
          </a:blip>
          <a:srcRect l="63198" t="65102" r="6171" b="0"/>
          <a:stretch/>
        </p:blipFill>
        <p:spPr bwMode="auto">
          <a:xfrm flipH="1">
            <a:off x="76198" y="2799492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640;g1bc6e687a7d_0_1525" hidden="0"/>
          <p:cNvPicPr/>
          <p:nvPr isPhoto="0" userDrawn="0"/>
        </p:nvPicPr>
        <p:blipFill>
          <a:blip r:embed="rId3">
            <a:alphaModFix/>
          </a:blip>
          <a:srcRect l="30890" t="65102" r="38480" b="0"/>
          <a:stretch/>
        </p:blipFill>
        <p:spPr bwMode="auto">
          <a:xfrm flipH="1">
            <a:off x="76198" y="4455569"/>
            <a:ext cx="1242725" cy="144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41;g1bc6e687a7d_0_1525" hidden="0"/>
          <p:cNvPicPr/>
          <p:nvPr isPhoto="0" userDrawn="0"/>
        </p:nvPicPr>
        <p:blipFill>
          <a:blip r:embed="rId3">
            <a:alphaModFix/>
          </a:blip>
          <a:srcRect l="0" t="64512" r="69370" b="2846"/>
          <a:stretch/>
        </p:blipFill>
        <p:spPr bwMode="auto">
          <a:xfrm flipH="1">
            <a:off x="76198" y="1472939"/>
            <a:ext cx="1242725" cy="13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42;g1bc6e687a7d_0_1525" hidden="0"/>
          <p:cNvPicPr/>
          <p:nvPr isPhoto="0" userDrawn="0"/>
        </p:nvPicPr>
        <p:blipFill>
          <a:blip r:embed="rId3">
            <a:alphaModFix/>
          </a:blip>
          <a:srcRect l="22094" t="15319" r="52999" b="59657"/>
          <a:stretch/>
        </p:blipFill>
        <p:spPr bwMode="auto">
          <a:xfrm flipH="1">
            <a:off x="6711550" y="1580175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43;g1bc6e687a7d_0_1525" hidden="0"/>
          <p:cNvPicPr/>
          <p:nvPr isPhoto="0" userDrawn="0"/>
        </p:nvPicPr>
        <p:blipFill>
          <a:blip r:embed="rId3">
            <a:alphaModFix/>
          </a:blip>
          <a:srcRect l="47864" t="16094" r="27229" b="58881"/>
          <a:stretch/>
        </p:blipFill>
        <p:spPr bwMode="auto">
          <a:xfrm flipH="1">
            <a:off x="6692875" y="3400937"/>
            <a:ext cx="1010500" cy="10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44;g1bc6e687a7d_0_1525" hidden="0"/>
          <p:cNvPicPr/>
          <p:nvPr isPhoto="0" userDrawn="0"/>
        </p:nvPicPr>
        <p:blipFill>
          <a:blip r:embed="rId3">
            <a:alphaModFix/>
          </a:blip>
          <a:srcRect l="75094" t="12223" r="0" b="62753"/>
          <a:stretch/>
        </p:blipFill>
        <p:spPr bwMode="auto">
          <a:xfrm flipH="1">
            <a:off x="6627375" y="4848687"/>
            <a:ext cx="1010500" cy="1035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645;g1bc6e687a7d_0_1525" hidden="0"/>
          <p:cNvCxnSpPr>
            <a:cxnSpLocks/>
          </p:cNvCxnSpPr>
          <p:nvPr isPhoto="0" userDrawn="0"/>
        </p:nvCxnSpPr>
        <p:spPr bwMode="auto">
          <a:xfrm>
            <a:off x="1078812" y="282305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" name="Google Shape;646;g1bc6e687a7d_0_1525" hidden="0"/>
          <p:cNvCxnSpPr>
            <a:cxnSpLocks/>
          </p:cNvCxnSpPr>
          <p:nvPr isPhoto="0" userDrawn="0"/>
        </p:nvCxnSpPr>
        <p:spPr bwMode="auto">
          <a:xfrm>
            <a:off x="1078812" y="4331508"/>
            <a:ext cx="0" cy="320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" name="Google Shape;647;g1bc6e687a7d_0_1525" hidden="0"/>
          <p:cNvCxnSpPr>
            <a:cxnSpLocks/>
          </p:cNvCxnSpPr>
          <p:nvPr isPhoto="0" userDrawn="0"/>
        </p:nvCxnSpPr>
        <p:spPr bwMode="auto">
          <a:xfrm>
            <a:off x="7216812" y="27465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" name="Google Shape;648;g1bc6e687a7d_0_1525" hidden="0"/>
          <p:cNvCxnSpPr>
            <a:cxnSpLocks/>
          </p:cNvCxnSpPr>
          <p:nvPr isPhoto="0" userDrawn="0"/>
        </p:nvCxnSpPr>
        <p:spPr bwMode="auto">
          <a:xfrm>
            <a:off x="7216812" y="4376746"/>
            <a:ext cx="0" cy="599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6;g1bc6e687a7d_0_0" hidden="0"/>
          <p:cNvSpPr/>
          <p:nvPr isPhoto="0" userDrawn="0"/>
        </p:nvSpPr>
        <p:spPr bwMode="auto">
          <a:xfrm>
            <a:off x="787226" y="452436"/>
            <a:ext cx="10786842" cy="535501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84473" tIns="42225" rIns="84473" bIns="42225" anchor="ctr" anchorCtr="0">
            <a:noAutofit/>
          </a:bodyPr>
          <a:lstStyle/>
          <a:p>
            <a:pPr algn="ctr" defTabSz="844896">
              <a:buSzPts val="1895"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8;g1bc6e687a7d_0_0" hidden="0"/>
          <p:cNvSpPr/>
          <p:nvPr isPhoto="0" userDrawn="0"/>
        </p:nvSpPr>
        <p:spPr bwMode="auto">
          <a:xfrm>
            <a:off x="2625906" y="452437"/>
            <a:ext cx="696825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73" tIns="42225" rIns="84473" bIns="42225" anchor="t" anchorCtr="0">
            <a:noAutofit/>
          </a:bodyPr>
          <a:lstStyle/>
          <a:p>
            <a:pPr algn="ctr" defTabSz="844896">
              <a:buSzPts val="1100"/>
              <a:defRPr/>
            </a:pPr>
            <a:r>
              <a:rPr lang="kk-KZ" sz="1800" b="1">
                <a:solidFill>
                  <a:srgbClr val="002060"/>
                </a:solidFill>
              </a:rPr>
              <a:t>СОДЕРЖАНИЕ</a:t>
            </a:r>
            <a:endParaRPr lang="kk-KZ" sz="1800" b="1">
              <a:solidFill>
                <a:srgbClr val="002060"/>
              </a:solidFill>
            </a:endParaRPr>
          </a:p>
        </p:txBody>
      </p:sp>
      <p:sp>
        <p:nvSpPr>
          <p:cNvPr id="6" name="Номер слайда 2" hidden="0"/>
          <p:cNvSpPr>
            <a:spLocks noGrp="1"/>
          </p:cNvSpPr>
          <p:nvPr isPhoto="0" userDrawn="0">
            <p:ph type="sldNum" idx="12" hasCustomPrompt="0"/>
          </p:nvPr>
        </p:nvSpPr>
        <p:spPr bwMode="auto"/>
        <p:txBody>
          <a:bodyPr/>
          <a:lstStyle/>
          <a:p>
            <a:pPr defTabSz="844896">
              <a:defRPr/>
            </a:pPr>
            <a:r>
              <a:rPr lang="kk-KZ"/>
              <a:t>2</a:t>
            </a:r>
            <a:endParaRPr lang="en-US"/>
          </a:p>
        </p:txBody>
      </p:sp>
      <p:sp>
        <p:nvSpPr>
          <p:cNvPr id="7" name="Прямоугольник 3" hidden="0"/>
          <p:cNvSpPr/>
          <p:nvPr isPhoto="0" userDrawn="0"/>
        </p:nvSpPr>
        <p:spPr bwMode="auto">
          <a:xfrm>
            <a:off x="942340" y="1232208"/>
            <a:ext cx="10631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1. </a:t>
            </a:r>
            <a:r>
              <a:rPr lang="ru-RU" sz="1800" b="1" i="1">
                <a:solidFill>
                  <a:srgbClr val="002060"/>
                </a:solidFill>
              </a:rPr>
              <a:t>АЛГОРИТМ</a:t>
            </a:r>
            <a:r>
              <a:rPr lang="ru-RU" sz="1800" i="1">
                <a:solidFill>
                  <a:srgbClr val="002060"/>
                </a:solidFill>
              </a:rPr>
              <a:t> </a:t>
            </a:r>
            <a:r>
              <a:rPr lang="ru-RU" sz="1800" i="1">
                <a:solidFill>
                  <a:srgbClr val="002060"/>
                </a:solidFill>
              </a:rPr>
              <a:t>оперативного реагирования на факты насилия детей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2. </a:t>
            </a:r>
            <a:r>
              <a:rPr lang="ru-RU" sz="1800" b="1" i="1">
                <a:solidFill>
                  <a:srgbClr val="002060"/>
                </a:solidFill>
              </a:rPr>
              <a:t>АЛГОРИТМ </a:t>
            </a:r>
            <a:r>
              <a:rPr lang="ru-RU" sz="1800" i="1">
                <a:solidFill>
                  <a:srgbClr val="002060"/>
                </a:solidFill>
              </a:rPr>
              <a:t>действий  при обнаружении подозрительного предмета </a:t>
            </a:r>
            <a:r>
              <a:rPr lang="ru-RU" sz="1800" i="1">
                <a:solidFill>
                  <a:srgbClr val="002060"/>
                </a:solidFill>
              </a:rPr>
              <a:t>………………….......4-6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3. </a:t>
            </a:r>
            <a:r>
              <a:rPr lang="ru-RU" sz="1800" b="1" i="1">
                <a:solidFill>
                  <a:srgbClr val="002060"/>
                </a:solidFill>
              </a:rPr>
              <a:t>АЛГОРИ</a:t>
            </a:r>
            <a:r>
              <a:rPr lang="ru-RU" sz="1800" i="1">
                <a:solidFill>
                  <a:srgbClr val="002060"/>
                </a:solidFill>
              </a:rPr>
              <a:t>ТМ </a:t>
            </a:r>
            <a:r>
              <a:rPr lang="ru-RU" sz="1800" i="1">
                <a:solidFill>
                  <a:srgbClr val="002060"/>
                </a:solidFill>
              </a:rPr>
              <a:t>действий при вооруженном нападении на сотрудников, педагогов, обучающихся и воспитанников организаций образования </a:t>
            </a:r>
            <a:r>
              <a:rPr lang="ru-RU" sz="1800" i="1">
                <a:solidFill>
                  <a:srgbClr val="002060"/>
                </a:solidFill>
              </a:rPr>
              <a:t>………………………………………………………….. </a:t>
            </a:r>
            <a:r>
              <a:rPr lang="ru-RU" sz="1800" i="1">
                <a:solidFill>
                  <a:srgbClr val="002060"/>
                </a:solidFill>
              </a:rPr>
              <a:t>7-10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4. </a:t>
            </a:r>
            <a:r>
              <a:rPr lang="ru-RU" sz="1800" b="1" i="1">
                <a:solidFill>
                  <a:srgbClr val="002060"/>
                </a:solidFill>
              </a:rPr>
              <a:t>АЛГОРИТМ</a:t>
            </a:r>
            <a:r>
              <a:rPr lang="ru-RU" sz="1800" i="1">
                <a:solidFill>
                  <a:srgbClr val="002060"/>
                </a:solidFill>
              </a:rPr>
              <a:t> </a:t>
            </a:r>
            <a:r>
              <a:rPr lang="ru-RU" sz="1800" i="1">
                <a:solidFill>
                  <a:srgbClr val="002060"/>
                </a:solidFill>
              </a:rPr>
              <a:t>действий при захвате заложников в организации образования </a:t>
            </a:r>
            <a:r>
              <a:rPr lang="ru-RU" sz="1800" i="1">
                <a:solidFill>
                  <a:srgbClr val="002060"/>
                </a:solidFill>
              </a:rPr>
              <a:t>…………….. </a:t>
            </a:r>
            <a:r>
              <a:rPr lang="ru-RU" sz="1800" i="1">
                <a:solidFill>
                  <a:srgbClr val="002060"/>
                </a:solidFill>
              </a:rPr>
              <a:t>11-13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5. </a:t>
            </a:r>
            <a:r>
              <a:rPr lang="ru-RU" sz="1800" b="1" i="1">
                <a:solidFill>
                  <a:srgbClr val="002060"/>
                </a:solidFill>
              </a:rPr>
              <a:t>АЛГОРИТМ</a:t>
            </a:r>
            <a:r>
              <a:rPr lang="ru-RU" sz="1800" i="1">
                <a:solidFill>
                  <a:srgbClr val="002060"/>
                </a:solidFill>
              </a:rPr>
              <a:t> </a:t>
            </a:r>
            <a:r>
              <a:rPr lang="ru-RU" sz="1800" i="1">
                <a:solidFill>
                  <a:srgbClr val="002060"/>
                </a:solidFill>
              </a:rPr>
              <a:t>действий при атаке организации образования террористами </a:t>
            </a:r>
            <a:r>
              <a:rPr lang="ru-RU" sz="1800" i="1">
                <a:solidFill>
                  <a:srgbClr val="002060"/>
                </a:solidFill>
              </a:rPr>
              <a:t>…………….. </a:t>
            </a:r>
            <a:r>
              <a:rPr lang="ru-RU" sz="1800" i="1">
                <a:solidFill>
                  <a:srgbClr val="002060"/>
                </a:solidFill>
              </a:rPr>
              <a:t>14-15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6. </a:t>
            </a:r>
            <a:r>
              <a:rPr lang="ru-RU" sz="1800" b="1" i="1">
                <a:solidFill>
                  <a:srgbClr val="002060"/>
                </a:solidFill>
              </a:rPr>
              <a:t>ПРАКТИЧЕСКИЕ </a:t>
            </a:r>
            <a:r>
              <a:rPr lang="ru-RU" sz="1800" b="1" i="1">
                <a:solidFill>
                  <a:srgbClr val="002060"/>
                </a:solidFill>
              </a:rPr>
              <a:t>МЕРОПРИЯТИЯ </a:t>
            </a:r>
            <a:r>
              <a:rPr lang="ru-RU" sz="1800" i="1">
                <a:solidFill>
                  <a:srgbClr val="002060"/>
                </a:solidFill>
              </a:rPr>
              <a:t>по предупреждению актов терроризма в организациях образования и на ее территории </a:t>
            </a:r>
            <a:r>
              <a:rPr lang="ru-RU" sz="1800" i="1">
                <a:solidFill>
                  <a:srgbClr val="002060"/>
                </a:solidFill>
              </a:rPr>
              <a:t>…………………………………………………………………... </a:t>
            </a:r>
            <a:r>
              <a:rPr lang="ru-RU" sz="1800" i="1">
                <a:solidFill>
                  <a:srgbClr val="002060"/>
                </a:solidFill>
              </a:rPr>
              <a:t>16 - 19</a:t>
            </a:r>
            <a:endParaRPr/>
          </a:p>
          <a:p>
            <a:pPr>
              <a:defRPr/>
            </a:pPr>
            <a:endParaRPr lang="ru-RU" sz="1800" i="1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800" i="1">
                <a:solidFill>
                  <a:srgbClr val="002060"/>
                </a:solidFill>
              </a:rPr>
              <a:t>7. </a:t>
            </a:r>
            <a:r>
              <a:rPr lang="ru-RU" sz="1800" b="1" i="1">
                <a:solidFill>
                  <a:srgbClr val="002060"/>
                </a:solidFill>
              </a:rPr>
              <a:t>АЛГОРИТМ </a:t>
            </a:r>
            <a:r>
              <a:rPr lang="ru-RU" sz="1800" b="1" i="1">
                <a:solidFill>
                  <a:srgbClr val="002060"/>
                </a:solidFill>
              </a:rPr>
              <a:t>ДЕЙСТВИЙ </a:t>
            </a:r>
            <a:r>
              <a:rPr lang="ru-RU" sz="1800" i="1">
                <a:solidFill>
                  <a:srgbClr val="002060"/>
                </a:solidFill>
              </a:rPr>
              <a:t>сотрудников, обучающихся и воспитанников организаций образования при возникновении чрезвычайных ситуаций техногенного характера </a:t>
            </a:r>
            <a:r>
              <a:rPr lang="ru-RU" sz="1800" i="1">
                <a:solidFill>
                  <a:srgbClr val="002060"/>
                </a:solidFill>
              </a:rPr>
              <a:t>…..... </a:t>
            </a:r>
            <a:r>
              <a:rPr lang="ru-RU" sz="1800" i="1">
                <a:solidFill>
                  <a:srgbClr val="002060"/>
                </a:solidFill>
              </a:rPr>
              <a:t>20 - 22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53;g1bc6e687a7d_0_1609" hidden="0"/>
          <p:cNvSpPr/>
          <p:nvPr isPhoto="0" userDrawn="0"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5" name="Google Shape;654;g1bc6e687a7d_0_1609" hidden="0"/>
          <p:cNvSpPr/>
          <p:nvPr isPhoto="0" userDrawn="0"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655;g1bc6e687a7d_0_1609" hidden="0"/>
          <p:cNvSpPr/>
          <p:nvPr isPhoto="0" userDrawn="0"/>
        </p:nvSpPr>
        <p:spPr bwMode="auto">
          <a:xfrm>
            <a:off x="6848537" y="1998974"/>
            <a:ext cx="23907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656;g1bc6e687a7d_0_1609" hidden="0"/>
          <p:cNvSpPr/>
          <p:nvPr isPhoto="0" userDrawn="0"/>
        </p:nvSpPr>
        <p:spPr bwMode="auto">
          <a:xfrm>
            <a:off x="3439958" y="1998974"/>
            <a:ext cx="33000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657;g1bc6e687a7d_0_1609" hidden="0"/>
          <p:cNvSpPr/>
          <p:nvPr isPhoto="0" userDrawn="0"/>
        </p:nvSpPr>
        <p:spPr bwMode="auto">
          <a:xfrm>
            <a:off x="597150" y="1998974"/>
            <a:ext cx="27738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58;g1bc6e687a7d_0_1609" hidden="0"/>
          <p:cNvSpPr/>
          <p:nvPr isPhoto="0" userDrawn="0"/>
        </p:nvSpPr>
        <p:spPr bwMode="auto">
          <a:xfrm>
            <a:off x="655150" y="2116684"/>
            <a:ext cx="2535900" cy="17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немедленно сообщить об этом по телефону в государственную противопожарную службу (далее - ГПС) по номеру 101 или единую дежурно-диспетчерскую службу 112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659;g1bc6e687a7d_0_1609" hidden="0"/>
          <p:cNvSpPr/>
          <p:nvPr isPhoto="0" userDrawn="0"/>
        </p:nvSpPr>
        <p:spPr bwMode="auto">
          <a:xfrm>
            <a:off x="3613829" y="2299159"/>
            <a:ext cx="2967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принять посильные меры по спасению и эвакуации людей, тушению пожара первичными средствами пожаротушения и сохранности материальных ценностей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660;g1bc6e687a7d_0_1609" hidden="0"/>
          <p:cNvSpPr/>
          <p:nvPr isPhoto="0" userDrawn="0"/>
        </p:nvSpPr>
        <p:spPr bwMode="auto">
          <a:xfrm>
            <a:off x="3146842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661;g1bc6e687a7d_0_1609" hidden="0"/>
          <p:cNvSpPr/>
          <p:nvPr isPhoto="0" userDrawn="0"/>
        </p:nvSpPr>
        <p:spPr bwMode="auto">
          <a:xfrm>
            <a:off x="6509796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662;g1bc6e687a7d_0_1609" hidden="0"/>
          <p:cNvSpPr/>
          <p:nvPr isPhoto="0" userDrawn="0"/>
        </p:nvSpPr>
        <p:spPr bwMode="auto">
          <a:xfrm>
            <a:off x="9369067" y="1998974"/>
            <a:ext cx="2610900" cy="18249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663;g1bc6e687a7d_0_1609" hidden="0"/>
          <p:cNvSpPr/>
          <p:nvPr isPhoto="0" userDrawn="0"/>
        </p:nvSpPr>
        <p:spPr bwMode="auto">
          <a:xfrm>
            <a:off x="9660928" y="2116684"/>
            <a:ext cx="2169300" cy="15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 необходимости отключить электроэнергию (за исключением систем противопожарной защиты), остановить работу систем вентиляции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664;g1bc6e687a7d_0_1609" hidden="0"/>
          <p:cNvSpPr/>
          <p:nvPr isPhoto="0" userDrawn="0"/>
        </p:nvSpPr>
        <p:spPr bwMode="auto">
          <a:xfrm>
            <a:off x="9091945" y="2827112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665;g1bc6e687a7d_0_1609" hidden="0"/>
          <p:cNvSpPr/>
          <p:nvPr isPhoto="0" userDrawn="0"/>
        </p:nvSpPr>
        <p:spPr bwMode="auto">
          <a:xfrm>
            <a:off x="1507295" y="16089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666;g1bc6e687a7d_0_1609" hidden="0"/>
          <p:cNvSpPr/>
          <p:nvPr isPhoto="0" userDrawn="0"/>
        </p:nvSpPr>
        <p:spPr bwMode="auto">
          <a:xfrm>
            <a:off x="6907685" y="2264838"/>
            <a:ext cx="22020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проверить включение в работу автоматических систем противопожарной защиты (оповещения людей при пожаре)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667;g1bc6e687a7d_0_1609" hidden="0"/>
          <p:cNvSpPr/>
          <p:nvPr isPhoto="0" userDrawn="0"/>
        </p:nvSpPr>
        <p:spPr bwMode="auto">
          <a:xfrm>
            <a:off x="6022132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668;g1bc6e687a7d_0_1609" hidden="0"/>
          <p:cNvSpPr/>
          <p:nvPr isPhoto="0" userDrawn="0"/>
        </p:nvSpPr>
        <p:spPr bwMode="auto">
          <a:xfrm>
            <a:off x="2970751" y="3920300"/>
            <a:ext cx="29673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669;g1bc6e687a7d_0_1609" hidden="0"/>
          <p:cNvSpPr/>
          <p:nvPr isPhoto="0" userDrawn="0"/>
        </p:nvSpPr>
        <p:spPr bwMode="auto">
          <a:xfrm>
            <a:off x="115167" y="3920300"/>
            <a:ext cx="27738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670;g1bc6e687a7d_0_1609" hidden="0"/>
          <p:cNvSpPr/>
          <p:nvPr isPhoto="0" userDrawn="0"/>
        </p:nvSpPr>
        <p:spPr bwMode="auto">
          <a:xfrm>
            <a:off x="173167" y="4156188"/>
            <a:ext cx="27159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выполнить другие мероприятия, способствующие предотвращению развитию пожара и задымления помещений здания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671;g1bc6e687a7d_0_1609" hidden="0"/>
          <p:cNvSpPr/>
          <p:nvPr isPhoto="0" userDrawn="0"/>
        </p:nvSpPr>
        <p:spPr bwMode="auto">
          <a:xfrm>
            <a:off x="3127093" y="4161413"/>
            <a:ext cx="2668199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осуществлять общее руководство по тушению пожара (с учетом специфических особенностей объекта) до прибытия подразделения ГПС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672;g1bc6e687a7d_0_1609" hidden="0"/>
          <p:cNvSpPr/>
          <p:nvPr isPhoto="0" userDrawn="0"/>
        </p:nvSpPr>
        <p:spPr bwMode="auto">
          <a:xfrm>
            <a:off x="2664861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673;g1bc6e687a7d_0_1609" hidden="0"/>
          <p:cNvSpPr/>
          <p:nvPr isPhoto="0" userDrawn="0"/>
        </p:nvSpPr>
        <p:spPr bwMode="auto">
          <a:xfrm>
            <a:off x="5707902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674;g1bc6e687a7d_0_1609" hidden="0"/>
          <p:cNvSpPr/>
          <p:nvPr isPhoto="0" userDrawn="0"/>
        </p:nvSpPr>
        <p:spPr bwMode="auto">
          <a:xfrm>
            <a:off x="8706760" y="3920300"/>
            <a:ext cx="2610900" cy="16215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675;g1bc6e687a7d_0_1609" hidden="0"/>
          <p:cNvSpPr/>
          <p:nvPr isPhoto="0" userDrawn="0"/>
        </p:nvSpPr>
        <p:spPr bwMode="auto">
          <a:xfrm>
            <a:off x="8815322" y="4024889"/>
            <a:ext cx="25359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организовать встречу подразделений ГПС и оказать помощь в выборе кратчайшего пути для подъезда к очагу пожара и противопожарного водоснабжения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676;g1bc6e687a7d_0_1609" hidden="0"/>
          <p:cNvSpPr/>
          <p:nvPr isPhoto="0" userDrawn="0"/>
        </p:nvSpPr>
        <p:spPr bwMode="auto">
          <a:xfrm>
            <a:off x="8429638" y="4656132"/>
            <a:ext cx="454800" cy="3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677;g1bc6e687a7d_0_1609" hidden="0"/>
          <p:cNvSpPr/>
          <p:nvPr isPhoto="0" userDrawn="0"/>
        </p:nvSpPr>
        <p:spPr bwMode="auto">
          <a:xfrm>
            <a:off x="6157700" y="4103725"/>
            <a:ext cx="2267100" cy="1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обеспечить соблюдение требования безопасности сотрудниками, принимающими участие в тушении пожара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678;g1bc6e687a7d_0_1609" hidden="0"/>
          <p:cNvSpPr/>
          <p:nvPr isPhoto="0" userDrawn="0"/>
        </p:nvSpPr>
        <p:spPr bwMode="auto">
          <a:xfrm>
            <a:off x="0" y="6281725"/>
            <a:ext cx="12239700" cy="1194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0" name="Google Shape;679;g1bc6e687a7d_0_1609" hidden="0"/>
          <p:cNvSpPr/>
          <p:nvPr isPhoto="0" userDrawn="0"/>
        </p:nvSpPr>
        <p:spPr bwMode="auto">
          <a:xfrm>
            <a:off x="3245200" y="6436850"/>
            <a:ext cx="8380200" cy="10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Руководитель организации образования информирует руководителя тушения пожара о конструктивных особенностях объекта, прилегающих строений и сооружений, количестве и пожароопасных свойствах хранимых веществ – и других сведениях, необходимых для успешной ликвидации пожара, безопасности.</a:t>
            </a:r>
            <a:endParaRPr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" name="Google Shape;680;g1bc6e687a7d_0_1609" hidden="0"/>
          <p:cNvSpPr/>
          <p:nvPr isPhoto="0" userDrawn="0"/>
        </p:nvSpPr>
        <p:spPr bwMode="auto">
          <a:xfrm>
            <a:off x="653095" y="5874175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980000"/>
                </a:solidFill>
              </a:rPr>
              <a:t>По прибытии пожарного подразделения</a:t>
            </a:r>
            <a:endParaRPr sz="1600" b="1" i="0" u="none" strike="noStrike" cap="none">
              <a:solidFill>
                <a:srgbClr val="98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2" name="Google Shape;681;g1bc6e687a7d_0_1609" hidden="0"/>
          <p:cNvPicPr/>
          <p:nvPr isPhoto="0" userDrawn="0"/>
        </p:nvPicPr>
        <p:blipFill>
          <a:blip r:embed="rId2">
            <a:alphaModFix/>
          </a:blip>
          <a:srcRect l="0" t="0" r="68210" b="0"/>
          <a:stretch/>
        </p:blipFill>
        <p:spPr bwMode="auto">
          <a:xfrm>
            <a:off x="389727" y="5874175"/>
            <a:ext cx="806150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682;g1bc6e687a7d_0_1609" hidden="0"/>
          <p:cNvPicPr/>
          <p:nvPr isPhoto="0" userDrawn="0"/>
        </p:nvPicPr>
        <p:blipFill>
          <a:blip r:embed="rId2">
            <a:alphaModFix/>
          </a:blip>
          <a:srcRect l="68197" t="0" r="-3786" b="0"/>
          <a:stretch/>
        </p:blipFill>
        <p:spPr bwMode="auto">
          <a:xfrm>
            <a:off x="773924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683;g1bc6e687a7d_0_1609" hidden="0"/>
          <p:cNvPicPr/>
          <p:nvPr isPhoto="0" userDrawn="0"/>
        </p:nvPicPr>
        <p:blipFill>
          <a:blip r:embed="rId2">
            <a:alphaModFix/>
          </a:blip>
          <a:srcRect l="30301" t="0" r="34109" b="0"/>
          <a:stretch/>
        </p:blipFill>
        <p:spPr bwMode="auto">
          <a:xfrm>
            <a:off x="1290287" y="5874175"/>
            <a:ext cx="902524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684;g1bc6e687a7d_0_1609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1">
            <a:off x="2384900" y="5813950"/>
            <a:ext cx="806150" cy="15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685;g1bc6e687a7d_0_1609" hidden="0"/>
          <p:cNvPicPr/>
          <p:nvPr isPhoto="0" userDrawn="0"/>
        </p:nvPicPr>
        <p:blipFill>
          <a:blip r:embed="rId4">
            <a:alphaModFix/>
          </a:blip>
          <a:srcRect l="7670" t="0" r="-7668" b="0"/>
          <a:stretch/>
        </p:blipFill>
        <p:spPr bwMode="auto">
          <a:xfrm>
            <a:off x="11119385" y="4125767"/>
            <a:ext cx="806150" cy="144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686;g1bc6e687a7d_0_1609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0" y="2189043"/>
            <a:ext cx="902525" cy="1503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91;g1bc6e687a7d_0_1693" hidden="0"/>
          <p:cNvSpPr/>
          <p:nvPr isPhoto="0" userDrawn="0"/>
        </p:nvSpPr>
        <p:spPr bwMode="auto">
          <a:xfrm>
            <a:off x="2965239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692;g1bc6e687a7d_0_1693" hidden="0"/>
          <p:cNvSpPr/>
          <p:nvPr isPhoto="0" userDrawn="0"/>
        </p:nvSpPr>
        <p:spPr bwMode="auto">
          <a:xfrm>
            <a:off x="138013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693;g1bc6e687a7d_0_1693" hidden="0"/>
          <p:cNvSpPr/>
          <p:nvPr isPhoto="0" userDrawn="0"/>
        </p:nvSpPr>
        <p:spPr bwMode="auto">
          <a:xfrm>
            <a:off x="18043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обучающиеся, услышав тревогу о пожаре, по указанию преподавателя, покидают кабинет и здание, согласно плана эвакуации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694;g1bc6e687a7d_0_1693" hidden="0"/>
          <p:cNvSpPr/>
          <p:nvPr isPhoto="0" userDrawn="0"/>
        </p:nvSpPr>
        <p:spPr bwMode="auto">
          <a:xfrm>
            <a:off x="3067810" y="61600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 ходе эвакуации не поднимать панику и не толкаться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695;g1bc6e687a7d_0_1693" hidden="0"/>
          <p:cNvSpPr/>
          <p:nvPr isPhoto="0" userDrawn="0"/>
        </p:nvSpPr>
        <p:spPr bwMode="auto">
          <a:xfrm>
            <a:off x="27726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696;g1bc6e687a7d_0_1693" hidden="0"/>
          <p:cNvSpPr/>
          <p:nvPr isPhoto="0" userDrawn="0"/>
        </p:nvSpPr>
        <p:spPr bwMode="auto">
          <a:xfrm>
            <a:off x="7440663" y="5936675"/>
            <a:ext cx="17790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697;g1bc6e687a7d_0_1693" hidden="0"/>
          <p:cNvSpPr/>
          <p:nvPr isPhoto="0" userDrawn="0"/>
        </p:nvSpPr>
        <p:spPr bwMode="auto">
          <a:xfrm>
            <a:off x="4816738" y="5936675"/>
            <a:ext cx="25359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698;g1bc6e687a7d_0_1693" hidden="0"/>
          <p:cNvSpPr/>
          <p:nvPr isPhoto="0" userDrawn="0"/>
        </p:nvSpPr>
        <p:spPr bwMode="auto">
          <a:xfrm>
            <a:off x="4905962" y="610162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при сильном задымлении обязательно использовать средства защиты органов дыхания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699;g1bc6e687a7d_0_1693" hidden="0"/>
          <p:cNvSpPr/>
          <p:nvPr isPhoto="0" userDrawn="0"/>
        </p:nvSpPr>
        <p:spPr bwMode="auto">
          <a:xfrm>
            <a:off x="7512135" y="6039867"/>
            <a:ext cx="1605000" cy="11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 разбегаясь собраться в одном месте сбора, указанного в плане эвакуации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00;g1bc6e687a7d_0_1693" hidden="0"/>
          <p:cNvSpPr/>
          <p:nvPr isPhoto="0" userDrawn="0"/>
        </p:nvSpPr>
        <p:spPr bwMode="auto">
          <a:xfrm>
            <a:off x="46572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701;g1bc6e687a7d_0_1693" hidden="0"/>
          <p:cNvSpPr/>
          <p:nvPr isPhoto="0" userDrawn="0"/>
        </p:nvSpPr>
        <p:spPr bwMode="auto">
          <a:xfrm>
            <a:off x="720472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702;g1bc6e687a7d_0_1693" hidden="0"/>
          <p:cNvSpPr/>
          <p:nvPr isPhoto="0" userDrawn="0"/>
        </p:nvSpPr>
        <p:spPr bwMode="auto">
          <a:xfrm>
            <a:off x="9343388" y="5936675"/>
            <a:ext cx="2773800" cy="135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703;g1bc6e687a7d_0_1693" hidden="0"/>
          <p:cNvSpPr/>
          <p:nvPr isPhoto="0" userDrawn="0"/>
        </p:nvSpPr>
        <p:spPr bwMode="auto">
          <a:xfrm>
            <a:off x="9401387" y="6024275"/>
            <a:ext cx="2535900" cy="12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 случае отсутствия рядом сидящего согруппника на месте сбора, немедленно сообщите педагогу или сотруднику организации образования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704;g1bc6e687a7d_0_1693" hidden="0"/>
          <p:cNvSpPr/>
          <p:nvPr isPhoto="0" userDrawn="0"/>
        </p:nvSpPr>
        <p:spPr bwMode="auto">
          <a:xfrm>
            <a:off x="9089279" y="6442487"/>
            <a:ext cx="454800" cy="434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705;g1bc6e687a7d_0_1693" hidden="0"/>
          <p:cNvSpPr/>
          <p:nvPr isPhoto="0" userDrawn="0"/>
        </p:nvSpPr>
        <p:spPr bwMode="auto">
          <a:xfrm>
            <a:off x="0" y="5146206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706;g1bc6e687a7d_0_1693" hidden="0"/>
          <p:cNvSpPr/>
          <p:nvPr isPhoto="0" userDrawn="0"/>
        </p:nvSpPr>
        <p:spPr bwMode="auto">
          <a:xfrm>
            <a:off x="0" y="1114693"/>
            <a:ext cx="12239700" cy="6459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707;g1bc6e687a7d_0_1693" hidden="0"/>
          <p:cNvSpPr/>
          <p:nvPr isPhoto="0" userDrawn="0"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21" name="Google Shape;708;g1bc6e687a7d_0_1693" hidden="0"/>
          <p:cNvSpPr/>
          <p:nvPr isPhoto="0" userDrawn="0"/>
        </p:nvSpPr>
        <p:spPr bwMode="auto">
          <a:xfrm>
            <a:off x="1949375" y="11572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709;g1bc6e687a7d_0_1693" hidden="0"/>
          <p:cNvSpPr/>
          <p:nvPr isPhoto="0" userDrawn="0"/>
        </p:nvSpPr>
        <p:spPr bwMode="auto">
          <a:xfrm>
            <a:off x="1507295" y="1384850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персонала (сотрудники, педагоги):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710;g1bc6e687a7d_0_1693" hidden="0"/>
          <p:cNvSpPr/>
          <p:nvPr isPhoto="0" userDrawn="0"/>
        </p:nvSpPr>
        <p:spPr bwMode="auto">
          <a:xfrm>
            <a:off x="1395700" y="1877325"/>
            <a:ext cx="5680200" cy="1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немедленно сообщить руководству, а также по телефону в государственную противопожарную службу (далее - ГПС) по номеру 101 или единую дежурно-диспетчерскую службу 112, назвав адрес и номер объекта, место возникновения пожара, свою фамилию и должность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4" name="Google Shape;711;g1bc6e687a7d_0_1693" hidden="0"/>
          <p:cNvSpPr/>
          <p:nvPr isPhoto="0" userDrawn="0"/>
        </p:nvSpPr>
        <p:spPr bwMode="auto">
          <a:xfrm>
            <a:off x="1493948" y="2978449"/>
            <a:ext cx="5178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прекратить занятие, обесточить электрические приборы и оборудование, выключить свет и закрыть окна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5" name="Google Shape;712;g1bc6e687a7d_0_1693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-13302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713;g1bc6e687a7d_0_1693" hidden="0"/>
          <p:cNvSpPr/>
          <p:nvPr isPhoto="0" userDrawn="0"/>
        </p:nvSpPr>
        <p:spPr bwMode="auto">
          <a:xfrm>
            <a:off x="1395700" y="3531150"/>
            <a:ext cx="5533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выдать обучающимся имеющиеся в кабинете средства защиты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7" name="Google Shape;714;g1bc6e687a7d_0_1693" hidden="0"/>
          <p:cNvSpPr/>
          <p:nvPr isPhoto="0" userDrawn="0"/>
        </p:nvSpPr>
        <p:spPr bwMode="auto">
          <a:xfrm>
            <a:off x="1493950" y="3924625"/>
            <a:ext cx="51783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соблюдая выдержку и спокойствие, не допуская паники, вывести учащихся на первый этаж и далее к основному или запасному выходам из школы согласно утвержденному плану эвакуации при пожаре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715;g1bc6e687a7d_0_1693" hidden="0"/>
          <p:cNvSpPr/>
          <p:nvPr isPhoto="0" userDrawn="0"/>
        </p:nvSpPr>
        <p:spPr bwMode="auto">
          <a:xfrm>
            <a:off x="7061400" y="1877325"/>
            <a:ext cx="40406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оказать первую помощь пострадавшим </a:t>
            </a:r>
            <a:br>
              <a:rPr lang="en-US" sz="1300" b="1">
                <a:solidFill>
                  <a:schemeClr val="dk1"/>
                </a:solidFill>
              </a:rPr>
            </a:br>
            <a:r>
              <a:rPr lang="en-US" sz="1300" b="1">
                <a:solidFill>
                  <a:schemeClr val="dk1"/>
                </a:solidFill>
              </a:rPr>
              <a:t>по мере возможности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9" name="Google Shape;716;g1bc6e687a7d_0_1693" hidden="0"/>
          <p:cNvSpPr/>
          <p:nvPr isPhoto="0" userDrawn="0"/>
        </p:nvSpPr>
        <p:spPr bwMode="auto">
          <a:xfrm>
            <a:off x="7163725" y="2486800"/>
            <a:ext cx="45864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организовать встречу пожарных и спасателей, показать им места подъезда к школе, размещение люков пожарных гидрантов, план эвакуации и место возгорания на плане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717;g1bc6e687a7d_0_1693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5532675" y="3353825"/>
            <a:ext cx="2925175" cy="1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718;g1bc6e687a7d_0_1693" hidden="0"/>
          <p:cNvSpPr/>
          <p:nvPr isPhoto="0" userDrawn="0"/>
        </p:nvSpPr>
        <p:spPr bwMode="auto">
          <a:xfrm>
            <a:off x="7061400" y="3511788"/>
            <a:ext cx="46887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осуществить перекличку обучающихся, о ее результатах доложить руководителю организации образования и информировать родителей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32" name="Google Shape;719;g1bc6e687a7d_0_1693" hidden="0"/>
          <p:cNvSpPr/>
          <p:nvPr isPhoto="0" userDrawn="0"/>
        </p:nvSpPr>
        <p:spPr bwMode="auto">
          <a:xfrm>
            <a:off x="7163723" y="4258250"/>
            <a:ext cx="4040699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одеть воспитанников и вывести из групп, провести перекличку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720;g1bc6e687a7d_0_1693" hidden="0"/>
          <p:cNvPicPr/>
          <p:nvPr isPhoto="0" userDrawn="0"/>
        </p:nvPicPr>
        <p:blipFill>
          <a:blip r:embed="rId3">
            <a:alphaModFix/>
          </a:blip>
          <a:srcRect l="58004" t="0" r="25456" b="0"/>
          <a:stretch/>
        </p:blipFill>
        <p:spPr bwMode="auto">
          <a:xfrm>
            <a:off x="146675" y="1768360"/>
            <a:ext cx="1161201" cy="292446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721;g1bc6e687a7d_0_1693" hidden="0"/>
          <p:cNvSpPr/>
          <p:nvPr isPhoto="0" userDrawn="0"/>
        </p:nvSpPr>
        <p:spPr bwMode="auto">
          <a:xfrm>
            <a:off x="1507295" y="5244838"/>
            <a:ext cx="90261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/>
              <a:t>Действия обучающихся: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5" name="Google Shape;722;g1bc6e687a7d_0_1693" hidden="0"/>
          <p:cNvPicPr/>
          <p:nvPr isPhoto="0" userDrawn="0"/>
        </p:nvPicPr>
        <p:blipFill>
          <a:blip r:embed="rId4">
            <a:alphaModFix/>
          </a:blip>
          <a:srcRect l="0" t="0" r="51862" b="0"/>
          <a:stretch/>
        </p:blipFill>
        <p:spPr bwMode="auto">
          <a:xfrm>
            <a:off x="343936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723;g1bc6e687a7d_0_1693" hidden="0"/>
          <p:cNvPicPr/>
          <p:nvPr isPhoto="0" userDrawn="0"/>
        </p:nvPicPr>
        <p:blipFill>
          <a:blip r:embed="rId5">
            <a:alphaModFix/>
          </a:blip>
          <a:srcRect l="51411" t="0" r="0" b="0"/>
          <a:stretch/>
        </p:blipFill>
        <p:spPr bwMode="auto">
          <a:xfrm>
            <a:off x="4073339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724;g1bc6e687a7d_0_1693" hidden="0"/>
          <p:cNvPicPr/>
          <p:nvPr isPhoto="0" userDrawn="0"/>
        </p:nvPicPr>
        <p:blipFill>
          <a:blip r:embed="rId4">
            <a:alphaModFix/>
          </a:blip>
          <a:srcRect l="51862" t="0" r="0" b="0"/>
          <a:stretch/>
        </p:blipFill>
        <p:spPr bwMode="auto">
          <a:xfrm>
            <a:off x="8337913" y="4825350"/>
            <a:ext cx="633985" cy="11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725;g1bc6e687a7d_0_1693" hidden="0"/>
          <p:cNvPicPr/>
          <p:nvPr isPhoto="0" userDrawn="0"/>
        </p:nvPicPr>
        <p:blipFill>
          <a:blip r:embed="rId5">
            <a:alphaModFix/>
          </a:blip>
          <a:srcRect l="0" t="0" r="51411" b="0"/>
          <a:stretch/>
        </p:blipFill>
        <p:spPr bwMode="auto">
          <a:xfrm>
            <a:off x="7576556" y="4893926"/>
            <a:ext cx="825549" cy="106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726;g1bc6e687a7d_0_1693" hidden="0"/>
          <p:cNvPicPr/>
          <p:nvPr isPhoto="0" userDrawn="0"/>
        </p:nvPicPr>
        <p:blipFill>
          <a:blip r:embed="rId6">
            <a:alphaModFix/>
          </a:blip>
          <a:srcRect l="0" t="36180" r="45699" b="4096"/>
          <a:stretch/>
        </p:blipFill>
        <p:spPr bwMode="auto">
          <a:xfrm>
            <a:off x="0" y="4719665"/>
            <a:ext cx="1161202" cy="1277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727;g1bc6e687a7d_0_1693" hidden="0"/>
          <p:cNvPicPr/>
          <p:nvPr isPhoto="0" userDrawn="0"/>
        </p:nvPicPr>
        <p:blipFill>
          <a:blip r:embed="rId7">
            <a:alphaModFix/>
          </a:blip>
          <a:srcRect l="0" t="0" r="35691" b="0"/>
          <a:stretch/>
        </p:blipFill>
        <p:spPr bwMode="auto">
          <a:xfrm>
            <a:off x="10862501" y="604450"/>
            <a:ext cx="1161199" cy="1787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32;g1bc6e687a7d_0_1800" hidden="0"/>
          <p:cNvSpPr/>
          <p:nvPr isPhoto="0" userDrawn="0"/>
        </p:nvSpPr>
        <p:spPr bwMode="auto">
          <a:xfrm>
            <a:off x="0" y="1300032"/>
            <a:ext cx="12239700" cy="52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733;g1bc6e687a7d_0_1800" hidden="0"/>
          <p:cNvSpPr/>
          <p:nvPr isPhoto="0" userDrawn="0"/>
        </p:nvSpPr>
        <p:spPr bwMode="auto">
          <a:xfrm>
            <a:off x="885144" y="1396075"/>
            <a:ext cx="10270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Google Shape;734;g1bc6e687a7d_0_1800" hidden="0"/>
          <p:cNvSpPr/>
          <p:nvPr isPhoto="0" userDrawn="0"/>
        </p:nvSpPr>
        <p:spPr bwMode="auto">
          <a:xfrm>
            <a:off x="3151675" y="1950813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немедленно сообщить руководству, а также по телефону в государственную противопожарную службу (далее - ГПС) по номеру 101 или единую дежурно-диспетчерскую службу 112, назвав адрес и номер объекта, место возникновения пожара, свою фамилию и должность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" name="Google Shape;735;g1bc6e687a7d_0_1800" hidden="0"/>
          <p:cNvSpPr/>
          <p:nvPr isPhoto="0" userDrawn="0"/>
        </p:nvSpPr>
        <p:spPr bwMode="auto">
          <a:xfrm>
            <a:off x="3294377" y="3132309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задействовать системы оповещения объекта и проинформировать о возникновении возгорания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736;g1bc6e687a7d_0_1800" hidden="0"/>
          <p:cNvSpPr/>
          <p:nvPr isPhoto="0" userDrawn="0"/>
        </p:nvSpPr>
        <p:spPr bwMode="auto">
          <a:xfrm>
            <a:off x="138025" y="92425"/>
            <a:ext cx="12101700" cy="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СОТРУДНИКОВ, ОБУЧАЮЩИХСЯ И ВОСПИТАННИКОВ ОРГАНИЗАЦИЙ ОБРАЗОВАНИЯ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ПРИ ВОЗНИКНОВЕНИИ ЧРЕЗВЫЧАЙНЫХ СИТУАЦИЙ ТЕХНОГЕННОГО ХАРАКТЕРА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737;g1bc6e687a7d_0_1800" hidden="0"/>
          <p:cNvSpPr/>
          <p:nvPr isPhoto="0" userDrawn="0"/>
        </p:nvSpPr>
        <p:spPr bwMode="auto">
          <a:xfrm>
            <a:off x="3151675" y="3864927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начать своевременную эвакуацию людей с объекта, проверив наличие лиц в каждой части объекта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0" name="Google Shape;738;g1bc6e687a7d_0_1800" hidden="0"/>
          <p:cNvSpPr/>
          <p:nvPr isPhoto="0" userDrawn="0"/>
        </p:nvSpPr>
        <p:spPr bwMode="auto">
          <a:xfrm>
            <a:off x="3294377" y="4651411"/>
            <a:ext cx="7522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принять меры по локализации и тушению пожара первичными средствами пожаротушения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739;g1bc6e687a7d_0_1800" hidden="0"/>
          <p:cNvSpPr/>
          <p:nvPr isPhoto="0" userDrawn="0"/>
        </p:nvSpPr>
        <p:spPr bwMode="auto">
          <a:xfrm>
            <a:off x="3151675" y="5234238"/>
            <a:ext cx="73764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оказать первую помощь пострадавшим по мере возможности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2" name="Google Shape;740;g1bc6e687a7d_0_1800" hidden="0"/>
          <p:cNvSpPr/>
          <p:nvPr isPhoto="0" userDrawn="0"/>
        </p:nvSpPr>
        <p:spPr bwMode="auto">
          <a:xfrm>
            <a:off x="3294375" y="5747388"/>
            <a:ext cx="75225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>
                <a:solidFill>
                  <a:srgbClr val="2F5496"/>
                </a:solidFill>
              </a:rPr>
              <a:t>организовать встречу пожарных и спасателей, показать им места подъезда к объекту, размещение люков пожарных гидрантов, план эвакуации и место возгорания на плане</a:t>
            </a:r>
            <a:endParaRPr sz="15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741;g1bc6e687a7d_0_1800" hidden="0"/>
          <p:cNvSpPr/>
          <p:nvPr isPhoto="0" userDrawn="0"/>
        </p:nvSpPr>
        <p:spPr bwMode="auto">
          <a:xfrm>
            <a:off x="3151675" y="6587225"/>
            <a:ext cx="7376400" cy="8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>
                <a:solidFill>
                  <a:schemeClr val="dk1"/>
                </a:solidFill>
              </a:rPr>
              <a:t>после приезда пожарных необходимо оцепить территорию до прибытия сотрудников органов внутренних дел и запретить вход на нее лицам, не задействованным в тушении</a:t>
            </a:r>
            <a:endParaRPr sz="1500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4" name="Google Shape;742;g1bc6e687a7d_0_1800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1687455" y="1932274"/>
            <a:ext cx="1098110" cy="105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743;g1bc6e687a7d_0_1800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1">
            <a:off x="1508649" y="3611266"/>
            <a:ext cx="1303327" cy="8304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744;g1bc6e687a7d_0_1800" hidden="0"/>
          <p:cNvCxnSpPr>
            <a:cxnSpLocks/>
          </p:cNvCxnSpPr>
          <p:nvPr isPhoto="0" userDrawn="0"/>
        </p:nvCxnSpPr>
        <p:spPr bwMode="auto">
          <a:xfrm>
            <a:off x="2236503" y="3081406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7" name="Google Shape;745;g1bc6e687a7d_0_1800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 flipH="1">
            <a:off x="1687454" y="4886523"/>
            <a:ext cx="1184151" cy="70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746;g1bc6e687a7d_0_1800" hidden="0"/>
          <p:cNvCxnSpPr>
            <a:cxnSpLocks/>
          </p:cNvCxnSpPr>
          <p:nvPr isPhoto="0" userDrawn="0"/>
        </p:nvCxnSpPr>
        <p:spPr bwMode="auto">
          <a:xfrm>
            <a:off x="2236503" y="4499003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" name="Google Shape;747;g1bc6e687a7d_0_1800" hidden="0"/>
          <p:cNvCxnSpPr>
            <a:cxnSpLocks/>
          </p:cNvCxnSpPr>
          <p:nvPr isPhoto="0" userDrawn="0"/>
        </p:nvCxnSpPr>
        <p:spPr bwMode="auto">
          <a:xfrm>
            <a:off x="2236503" y="5646279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" name="Google Shape;748;g1bc6e687a7d_0_1800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1422760" y="6285575"/>
            <a:ext cx="1627471" cy="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749;g1bc6e687a7d_0_1800" hidden="0"/>
          <p:cNvSpPr/>
          <p:nvPr isPhoto="0" userDrawn="0"/>
        </p:nvSpPr>
        <p:spPr bwMode="auto">
          <a:xfrm>
            <a:off x="1949375" y="1030896"/>
            <a:ext cx="83802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Возникновение пожара (взрыва)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5" hidden="0"/>
          <p:cNvSpPr/>
          <p:nvPr isPhoto="0" userDrawn="0"/>
        </p:nvSpPr>
        <p:spPr bwMode="auto">
          <a:xfrm>
            <a:off x="-1" y="6215190"/>
            <a:ext cx="12239625" cy="138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66" hidden="0"/>
          <p:cNvSpPr/>
          <p:nvPr isPhoto="0" userDrawn="0"/>
        </p:nvSpPr>
        <p:spPr bwMode="auto">
          <a:xfrm>
            <a:off x="0" y="6150786"/>
            <a:ext cx="12239625" cy="3371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3" hidden="0"/>
          <p:cNvSpPr/>
          <p:nvPr isPhoto="0" userDrawn="0"/>
        </p:nvSpPr>
        <p:spPr bwMode="auto">
          <a:xfrm>
            <a:off x="1777479" y="208142"/>
            <a:ext cx="8612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АЛГОРИТМ ОПЕРАТИВНОГО РЕАГИРОВАНИЯ НА ФАКТЫ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НАСИЛИЯ ДЕТЕЙ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1" hidden="0"/>
          <p:cNvSpPr/>
          <p:nvPr isPhoto="0" userDrawn="0"/>
        </p:nvSpPr>
        <p:spPr bwMode="auto">
          <a:xfrm>
            <a:off x="290278" y="1632390"/>
            <a:ext cx="57932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</a:t>
            </a:r>
            <a:r>
              <a:rPr lang="ru-RU" sz="1100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осуществление постоянного мониторинга положения детей и выявление фактов насилия (мониторинг СМИ, патронажное посещение, рейды, прием и рассмотрение обращений граждан и др.) органами внутренних дел (ОВД), органами и организациями образования (ОО), здравоохранения (ОЗ), социальной защиты (ОСЗ). Рабочим органом оперативного реагирования на факты насилия над детьми является Министерство просвещения РК (МП). На региональном уровне ответственность за </a:t>
            </a:r>
            <a:r>
              <a:rPr lang="ru-RU" sz="1100">
                <a:latin typeface="Arial"/>
                <a:cs typeface="Arial"/>
              </a:rPr>
              <a:t>координацю</a:t>
            </a:r>
            <a:r>
              <a:rPr lang="ru-RU" sz="1100">
                <a:latin typeface="Arial"/>
                <a:cs typeface="Arial"/>
              </a:rPr>
              <a:t> всей работы по </a:t>
            </a:r>
            <a:r>
              <a:rPr lang="ru-RU" sz="1100">
                <a:latin typeface="Arial"/>
                <a:cs typeface="Arial"/>
              </a:rPr>
              <a:t>оператвиному</a:t>
            </a:r>
            <a:r>
              <a:rPr lang="ru-RU" sz="1100">
                <a:latin typeface="Arial"/>
                <a:cs typeface="Arial"/>
              </a:rPr>
              <a:t> реагированию несут заместители </a:t>
            </a:r>
            <a:r>
              <a:rPr lang="ru-RU" sz="1100">
                <a:latin typeface="Arial"/>
                <a:cs typeface="Arial"/>
              </a:rPr>
              <a:t>акимов</a:t>
            </a:r>
            <a:r>
              <a:rPr lang="ru-RU" sz="1100">
                <a:latin typeface="Arial"/>
                <a:cs typeface="Arial"/>
              </a:rPr>
              <a:t> регионов.</a:t>
            </a:r>
            <a:endParaRPr/>
          </a:p>
        </p:txBody>
      </p:sp>
      <p:sp>
        <p:nvSpPr>
          <p:cNvPr id="8" name="Прямоугольник 2" hidden="0"/>
          <p:cNvSpPr/>
          <p:nvPr isPhoto="0" userDrawn="0"/>
        </p:nvSpPr>
        <p:spPr bwMode="auto">
          <a:xfrm>
            <a:off x="291965" y="4222652"/>
            <a:ext cx="57915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при </a:t>
            </a:r>
            <a:r>
              <a:rPr lang="ru-RU" sz="1100">
                <a:latin typeface="Arial"/>
                <a:cs typeface="Arial"/>
              </a:rPr>
              <a:t>выявлении фактов насилия одним из органов либо организаций,</a:t>
            </a:r>
            <a:r>
              <a:rPr lang="ru-RU" sz="1100" b="1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информирование </a:t>
            </a:r>
            <a:r>
              <a:rPr lang="ru-RU" sz="1100" b="1">
                <a:latin typeface="Arial"/>
                <a:cs typeface="Arial"/>
              </a:rPr>
              <a:t>в течение 1 (одного) часа </a:t>
            </a:r>
            <a:r>
              <a:rPr lang="ru-RU" sz="1100">
                <a:latin typeface="Arial"/>
                <a:cs typeface="Arial"/>
              </a:rPr>
              <a:t>ОВД, органов прокуратуры, ОО, ОЗ;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осуществление </a:t>
            </a:r>
            <a:r>
              <a:rPr lang="ru-RU" sz="1100">
                <a:latin typeface="Arial"/>
                <a:cs typeface="Arial"/>
              </a:rPr>
              <a:t>выезда следственной группы и незамедлительное проведение следственных мероприятий ОВД (осмотр места происшествия, медицинское освидетельствование, назначение СМЭ, допрос потерпевшего, свидетелей и т.д.)</a:t>
            </a:r>
            <a:r>
              <a:rPr lang="kk-KZ" sz="1100">
                <a:latin typeface="Arial"/>
                <a:cs typeface="Arial"/>
              </a:rPr>
              <a:t>;</a:t>
            </a:r>
            <a:endParaRPr lang="ru-RU" sz="1100">
              <a:latin typeface="Arial"/>
              <a:cs typeface="Arial"/>
            </a:endParaRPr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идентификация </a:t>
            </a:r>
            <a:r>
              <a:rPr lang="ru-RU" sz="1100">
                <a:latin typeface="Arial"/>
                <a:cs typeface="Arial"/>
              </a:rPr>
              <a:t>случая: выявление признаков насилия (ОЗ), определение угроз жизни и здоровью ребенка (ОЗ, ОО), установление предварительного диагноза (ОЗ);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назначение </a:t>
            </a:r>
            <a:r>
              <a:rPr lang="ru-RU" sz="1100">
                <a:latin typeface="Arial"/>
                <a:cs typeface="Arial"/>
              </a:rPr>
              <a:t>процессуального прокурора и обеспечение надзора (органы прокуратуры);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предоставление </a:t>
            </a:r>
            <a:r>
              <a:rPr lang="ru-RU" sz="1100">
                <a:latin typeface="Arial"/>
                <a:cs typeface="Arial"/>
              </a:rPr>
              <a:t>адвоката (ОВД).</a:t>
            </a:r>
            <a:endParaRPr/>
          </a:p>
        </p:txBody>
      </p:sp>
      <p:sp>
        <p:nvSpPr>
          <p:cNvPr id="9" name="Прямоугольник 4" hidden="0"/>
          <p:cNvSpPr/>
          <p:nvPr isPhoto="0" userDrawn="0"/>
        </p:nvSpPr>
        <p:spPr bwMode="auto">
          <a:xfrm>
            <a:off x="6235307" y="1632390"/>
            <a:ext cx="5810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организация </a:t>
            </a:r>
            <a:r>
              <a:rPr lang="ru-RU" sz="1100">
                <a:latin typeface="Arial"/>
                <a:cs typeface="Arial"/>
              </a:rPr>
              <a:t>своевременной комплексной поддержки жертв насилия, в </a:t>
            </a:r>
            <a:r>
              <a:rPr lang="ru-RU" sz="1100">
                <a:latin typeface="Arial"/>
                <a:cs typeface="Arial"/>
              </a:rPr>
              <a:t>т.ч</a:t>
            </a:r>
            <a:r>
              <a:rPr lang="ru-RU" sz="1100">
                <a:latin typeface="Arial"/>
                <a:cs typeface="Arial"/>
              </a:rPr>
              <a:t>. родственников жертвы насилия, включающее: психологическое сопровождение (ОО); обеспечение первичной безопасности ребенка с учетом мнения родителей (за исключением случаев насилия родителем/законным представителем); изолирование жертвы от насильника в безопасное помещение (ОВД, ОО)</a:t>
            </a:r>
            <a:r>
              <a:rPr lang="kk-KZ" sz="1100">
                <a:latin typeface="Arial"/>
                <a:cs typeface="Arial"/>
              </a:rPr>
              <a:t>; </a:t>
            </a:r>
            <a:r>
              <a:rPr lang="ru-RU" sz="1100">
                <a:latin typeface="Arial"/>
                <a:cs typeface="Arial"/>
              </a:rPr>
              <a:t>обеспечение первичных потребностей ребенка в еде, тепле, одежде (ОО, ОСЗ); при угрозе жизни и здоровью размещение ребенка в медицинские организации (ОЗ) и т.д.;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kk-KZ" sz="1100">
                <a:latin typeface="Arial"/>
                <a:cs typeface="Arial"/>
              </a:rPr>
              <a:t>осуществление </a:t>
            </a:r>
            <a:r>
              <a:rPr lang="kk-KZ" sz="1100">
                <a:latin typeface="Arial"/>
                <a:cs typeface="Arial"/>
              </a:rPr>
              <a:t>контроля за оказанием комплексной поддержки </a:t>
            </a:r>
            <a:r>
              <a:rPr lang="ru-RU" sz="1100">
                <a:latin typeface="Arial"/>
                <a:cs typeface="Arial"/>
              </a:rPr>
              <a:t>жертв насилия.</a:t>
            </a:r>
            <a:endParaRPr/>
          </a:p>
        </p:txBody>
      </p:sp>
      <p:sp>
        <p:nvSpPr>
          <p:cNvPr id="10" name="Прямоугольник 7" hidden="0"/>
          <p:cNvSpPr/>
          <p:nvPr isPhoto="0" userDrawn="0"/>
        </p:nvSpPr>
        <p:spPr bwMode="auto">
          <a:xfrm>
            <a:off x="6235307" y="4222527"/>
            <a:ext cx="58105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</a:t>
            </a:r>
            <a:r>
              <a:rPr lang="ru-RU" sz="1100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Комиссии по делам несовершеннолетних (КДН) </a:t>
            </a:r>
            <a:r>
              <a:rPr lang="ru-RU" sz="1100" b="1">
                <a:latin typeface="Arial"/>
                <a:cs typeface="Arial"/>
              </a:rPr>
              <a:t>в течение 1 (одного) рабочего дня </a:t>
            </a:r>
            <a:r>
              <a:rPr lang="ru-RU" sz="1100">
                <a:latin typeface="Arial"/>
                <a:cs typeface="Arial"/>
              </a:rPr>
              <a:t>принимает решение о дальнейшем устройстве ребенка в организации (ЦАН, ЦПД, Дома ребенка, кризисные центры независимо от форм собственности) либо оставления ребенка в семье;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</a:t>
            </a:r>
            <a:r>
              <a:rPr lang="ru-RU" sz="1100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оказание комплекса специальных социальных услуг (</a:t>
            </a:r>
            <a:r>
              <a:rPr lang="ru-RU" sz="1100">
                <a:latin typeface="Arial"/>
                <a:cs typeface="Arial"/>
              </a:rPr>
              <a:t>социально-бытовые</a:t>
            </a:r>
            <a:r>
              <a:rPr lang="ru-RU" sz="1100">
                <a:latin typeface="Arial"/>
                <a:cs typeface="Arial"/>
              </a:rPr>
              <a:t>, -медицинские, </a:t>
            </a:r>
            <a:r>
              <a:rPr lang="ru-RU" sz="1100">
                <a:latin typeface="Arial"/>
                <a:cs typeface="Arial"/>
              </a:rPr>
              <a:t>- психологические</a:t>
            </a:r>
            <a:r>
              <a:rPr lang="ru-RU" sz="1100">
                <a:latin typeface="Arial"/>
                <a:cs typeface="Arial"/>
              </a:rPr>
              <a:t>, </a:t>
            </a:r>
            <a:r>
              <a:rPr lang="ru-RU" sz="1100">
                <a:latin typeface="Arial"/>
                <a:cs typeface="Arial"/>
              </a:rPr>
              <a:t>- педагогические</a:t>
            </a:r>
            <a:r>
              <a:rPr lang="ru-RU" sz="1100">
                <a:latin typeface="Arial"/>
                <a:cs typeface="Arial"/>
              </a:rPr>
              <a:t>, </a:t>
            </a:r>
            <a:r>
              <a:rPr lang="ru-RU" sz="1100">
                <a:latin typeface="Arial"/>
                <a:cs typeface="Arial"/>
              </a:rPr>
              <a:t>- культурные</a:t>
            </a:r>
            <a:r>
              <a:rPr lang="ru-RU" sz="1100">
                <a:latin typeface="Arial"/>
                <a:cs typeface="Arial"/>
              </a:rPr>
              <a:t>, </a:t>
            </a:r>
            <a:r>
              <a:rPr lang="ru-RU" sz="1100">
                <a:latin typeface="Arial"/>
                <a:cs typeface="Arial"/>
              </a:rPr>
              <a:t>- правовые </a:t>
            </a:r>
            <a:r>
              <a:rPr lang="ru-RU" sz="1100">
                <a:latin typeface="Arial"/>
                <a:cs typeface="Arial"/>
              </a:rPr>
              <a:t>услуги и др.) на базе организаций (ОО, ОЗ, ОСЗ);</a:t>
            </a:r>
            <a:endParaRPr/>
          </a:p>
          <a:p>
            <a:pPr algn="just"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solidFill>
                  <a:srgbClr val="00B0F0"/>
                </a:solidFill>
              </a:rPr>
              <a:t> </a:t>
            </a:r>
            <a:r>
              <a:rPr lang="ru-RU" sz="1100">
                <a:latin typeface="Arial"/>
                <a:cs typeface="Arial"/>
              </a:rPr>
              <a:t>при </a:t>
            </a:r>
            <a:r>
              <a:rPr lang="ru-RU" sz="1100">
                <a:latin typeface="Arial"/>
                <a:cs typeface="Arial"/>
              </a:rPr>
              <a:t>принятии КДН решения об оставлении ребенка в семье: оказание помощи в социальной реабилитации ребенка и психологической помощи родителям (ОО, ОСЗ, ОЗ).</a:t>
            </a:r>
            <a:endParaRPr/>
          </a:p>
        </p:txBody>
      </p:sp>
      <p:sp>
        <p:nvSpPr>
          <p:cNvPr id="11" name="Прямоугольник 15" hidden="0"/>
          <p:cNvSpPr/>
          <p:nvPr isPhoto="0" userDrawn="0"/>
        </p:nvSpPr>
        <p:spPr bwMode="auto">
          <a:xfrm>
            <a:off x="3249185" y="6215190"/>
            <a:ext cx="866311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>
                <a:solidFill>
                  <a:srgbClr val="002060"/>
                </a:solidFill>
                <a:latin typeface="Arial"/>
                <a:cs typeface="Arial"/>
              </a:rPr>
              <a:t>ПОРЯДОК РАБОТЫ СО СМИ И СОЦИАЛЬНЫМИ СЕТЯМИ:</a:t>
            </a:r>
            <a:endParaRPr/>
          </a:p>
          <a:p>
            <a:pPr algn="ctr">
              <a:defRPr/>
            </a:pPr>
            <a:endParaRPr lang="ru-RU" sz="11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1100">
                <a:solidFill>
                  <a:srgbClr val="00B0F0"/>
                </a:solidFill>
              </a:rPr>
              <a:t>■</a:t>
            </a:r>
            <a:r>
              <a:rPr lang="ru-RU" sz="1100" b="1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круглосуточный мониторинг и анализ информационного пространства, СМИ и социальных сетей на факты насилия (МИОР);</a:t>
            </a:r>
            <a:endParaRPr/>
          </a:p>
          <a:p>
            <a:pPr>
              <a:defRPr/>
            </a:pPr>
            <a:r>
              <a:rPr lang="ru-RU" sz="1100">
                <a:solidFill>
                  <a:srgbClr val="00B0F0"/>
                </a:solidFill>
              </a:rPr>
              <a:t>■</a:t>
            </a:r>
            <a:r>
              <a:rPr lang="ru-RU" sz="1100">
                <a:latin typeface="Arial"/>
                <a:cs typeface="Arial"/>
              </a:rPr>
              <a:t> </a:t>
            </a:r>
            <a:r>
              <a:rPr lang="ru-RU" sz="1100">
                <a:latin typeface="Arial"/>
                <a:cs typeface="Arial"/>
              </a:rPr>
              <a:t>по каждой опубликованной информации о факте насилия в отношении ребенка оперативное информирование официального представителя </a:t>
            </a:r>
            <a:r>
              <a:rPr lang="ru-RU" sz="1100">
                <a:latin typeface="Arial"/>
                <a:cs typeface="Arial"/>
              </a:rPr>
              <a:t>МП;</a:t>
            </a:r>
            <a:endParaRPr/>
          </a:p>
          <a:p>
            <a:pPr>
              <a:defRPr/>
            </a:pPr>
            <a:r>
              <a:rPr lang="ru-RU" sz="1100">
                <a:solidFill>
                  <a:srgbClr val="00B0F0"/>
                </a:solidFill>
              </a:rPr>
              <a:t>■ </a:t>
            </a:r>
            <a:r>
              <a:rPr lang="ru-RU" sz="1100">
                <a:latin typeface="Arial"/>
                <a:cs typeface="Arial"/>
              </a:rPr>
              <a:t>по </a:t>
            </a:r>
            <a:r>
              <a:rPr lang="ru-RU" sz="1100">
                <a:latin typeface="Arial"/>
                <a:cs typeface="Arial"/>
              </a:rPr>
              <a:t>отдельным резонансным случаям насилия не позже 3-х часов выход в СМИ официального представителя МП, которому представляют информации все структуры (МП, МВД, МЗ, МИОР, МИО).</a:t>
            </a:r>
            <a:endParaRPr/>
          </a:p>
        </p:txBody>
      </p:sp>
      <p:pic>
        <p:nvPicPr>
          <p:cNvPr id="12" name="Google Shape;292;p35" descr="03.png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7177621" y="793496"/>
            <a:ext cx="1200363" cy="784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93;p35" descr="02.png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9562209" y="802426"/>
            <a:ext cx="1336934" cy="75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33;p32" hidden="0"/>
          <p:cNvPicPr/>
          <p:nvPr isPhoto="0" userDrawn="0"/>
        </p:nvPicPr>
        <p:blipFill>
          <a:blip r:embed="rId4">
            <a:alphaModFix/>
          </a:blip>
          <a:srcRect l="0" t="0" r="84540" b="55052"/>
          <a:stretch/>
        </p:blipFill>
        <p:spPr bwMode="auto">
          <a:xfrm>
            <a:off x="1854577" y="740543"/>
            <a:ext cx="988940" cy="89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4;p34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3546478" y="802425"/>
            <a:ext cx="1310051" cy="853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9" hidden="0"/>
          <p:cNvSpPr>
            <a:spLocks noAdjustHandles="0" noChangeArrowheads="0"/>
          </p:cNvSpPr>
          <p:nvPr isPhoto="0" userDrawn="0"/>
        </p:nvSpPr>
        <p:spPr bwMode="auto">
          <a:xfrm>
            <a:off x="3004815" y="577152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1</a:t>
            </a:r>
            <a:endParaRPr/>
          </a:p>
        </p:txBody>
      </p:sp>
      <p:sp>
        <p:nvSpPr>
          <p:cNvPr id="17" name="Стрелка вправо 21" hidden="0"/>
          <p:cNvSpPr/>
          <p:nvPr isPhoto="0" userDrawn="0"/>
        </p:nvSpPr>
        <p:spPr bwMode="auto">
          <a:xfrm rot="5400000">
            <a:off x="3095611" y="130415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51" hidden="0"/>
          <p:cNvSpPr/>
          <p:nvPr isPhoto="0" userDrawn="0"/>
        </p:nvSpPr>
        <p:spPr bwMode="auto">
          <a:xfrm rot="5400000">
            <a:off x="3108853" y="3846516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22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1892014" y="3417670"/>
            <a:ext cx="951503" cy="761553"/>
          </a:xfrm>
          <a:prstGeom prst="rect">
            <a:avLst/>
          </a:prstGeom>
        </p:spPr>
      </p:pic>
      <p:pic>
        <p:nvPicPr>
          <p:cNvPr id="20" name="Рисунок 23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3694210" y="3339290"/>
            <a:ext cx="974427" cy="838360"/>
          </a:xfrm>
          <a:prstGeom prst="rect">
            <a:avLst/>
          </a:prstGeom>
        </p:spPr>
      </p:pic>
      <p:cxnSp>
        <p:nvCxnSpPr>
          <p:cNvPr id="21" name="Прямая соединительная линия 33" hidden="0"/>
          <p:cNvCxnSpPr>
            <a:cxnSpLocks/>
          </p:cNvCxnSpPr>
          <p:nvPr isPhoto="0" userDrawn="0"/>
        </p:nvCxnSpPr>
        <p:spPr bwMode="auto">
          <a:xfrm>
            <a:off x="475986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54" hidden="0"/>
          <p:cNvCxnSpPr>
            <a:cxnSpLocks/>
          </p:cNvCxnSpPr>
          <p:nvPr isPhoto="0" userDrawn="0"/>
        </p:nvCxnSpPr>
        <p:spPr bwMode="auto">
          <a:xfrm>
            <a:off x="6284165" y="3143343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55" hidden="0"/>
          <p:cNvCxnSpPr>
            <a:cxnSpLocks/>
          </p:cNvCxnSpPr>
          <p:nvPr isPhoto="0" userDrawn="0"/>
        </p:nvCxnSpPr>
        <p:spPr bwMode="auto">
          <a:xfrm>
            <a:off x="475986" y="6046997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56" hidden="0"/>
          <p:cNvCxnSpPr>
            <a:cxnSpLocks/>
          </p:cNvCxnSpPr>
          <p:nvPr isPhoto="0" userDrawn="0"/>
        </p:nvCxnSpPr>
        <p:spPr bwMode="auto">
          <a:xfrm>
            <a:off x="6358813" y="6041542"/>
            <a:ext cx="540242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61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7554983" y="3327700"/>
            <a:ext cx="1010520" cy="849950"/>
          </a:xfrm>
          <a:prstGeom prst="rect">
            <a:avLst/>
          </a:prstGeom>
        </p:spPr>
      </p:pic>
      <p:pic>
        <p:nvPicPr>
          <p:cNvPr id="26" name="Рисунок 62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9669321" y="3291048"/>
            <a:ext cx="704500" cy="830423"/>
          </a:xfrm>
          <a:prstGeom prst="rect">
            <a:avLst/>
          </a:prstGeom>
        </p:spPr>
      </p:pic>
      <p:pic>
        <p:nvPicPr>
          <p:cNvPr id="27" name="Google Shape;234;p32" hidden="0"/>
          <p:cNvPicPr/>
          <p:nvPr isPhoto="0" userDrawn="0"/>
        </p:nvPicPr>
        <p:blipFill>
          <a:blip r:embed="rId10">
            <a:alphaModFix/>
          </a:blip>
          <a:stretch/>
        </p:blipFill>
        <p:spPr bwMode="auto">
          <a:xfrm>
            <a:off x="1892014" y="6618819"/>
            <a:ext cx="1061953" cy="83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0;p29" hidden="0"/>
          <p:cNvPicPr/>
          <p:nvPr isPhoto="0" userDrawn="0"/>
        </p:nvPicPr>
        <p:blipFill>
          <a:blip r:embed="rId11">
            <a:alphaModFix/>
          </a:blip>
          <a:stretch/>
        </p:blipFill>
        <p:spPr bwMode="auto">
          <a:xfrm>
            <a:off x="554394" y="6543815"/>
            <a:ext cx="794161" cy="905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Стрелка вправо 65" hidden="0"/>
          <p:cNvSpPr/>
          <p:nvPr isPhoto="0" userDrawn="0"/>
        </p:nvSpPr>
        <p:spPr bwMode="auto">
          <a:xfrm>
            <a:off x="1466710" y="6761413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5" hidden="0"/>
          <p:cNvSpPr/>
          <p:nvPr isPhoto="0" userDrawn="0"/>
        </p:nvSpPr>
        <p:spPr bwMode="auto">
          <a:xfrm>
            <a:off x="2938460" y="999390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1" name="TextBox 34" hidden="0"/>
          <p:cNvSpPr>
            <a:spLocks noAdjustHandles="0" noChangeArrowheads="0"/>
          </p:cNvSpPr>
          <p:nvPr isPhoto="0" userDrawn="0"/>
        </p:nvSpPr>
        <p:spPr bwMode="auto">
          <a:xfrm>
            <a:off x="3026873" y="3118181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2</a:t>
            </a:r>
            <a:endParaRPr/>
          </a:p>
        </p:txBody>
      </p:sp>
      <p:sp>
        <p:nvSpPr>
          <p:cNvPr id="32" name="Прямоугольник 36" hidden="0"/>
          <p:cNvSpPr/>
          <p:nvPr isPhoto="0" userDrawn="0"/>
        </p:nvSpPr>
        <p:spPr bwMode="auto">
          <a:xfrm>
            <a:off x="2960518" y="3540419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3" name="Стрелка вправо 37" hidden="0"/>
          <p:cNvSpPr/>
          <p:nvPr isPhoto="0" userDrawn="0"/>
        </p:nvSpPr>
        <p:spPr bwMode="auto">
          <a:xfrm rot="5400000">
            <a:off x="8873885" y="3857907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Box 38" hidden="0"/>
          <p:cNvSpPr>
            <a:spLocks noAdjustHandles="0" noChangeArrowheads="0"/>
          </p:cNvSpPr>
          <p:nvPr isPhoto="0" userDrawn="0"/>
        </p:nvSpPr>
        <p:spPr bwMode="auto">
          <a:xfrm>
            <a:off x="8791905" y="3129572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4</a:t>
            </a:r>
            <a:endParaRPr/>
          </a:p>
        </p:txBody>
      </p:sp>
      <p:sp>
        <p:nvSpPr>
          <p:cNvPr id="35" name="Прямоугольник 39" hidden="0"/>
          <p:cNvSpPr/>
          <p:nvPr isPhoto="0" userDrawn="0"/>
        </p:nvSpPr>
        <p:spPr bwMode="auto">
          <a:xfrm>
            <a:off x="8725550" y="3551810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Стрелка вправо 40" hidden="0"/>
          <p:cNvSpPr/>
          <p:nvPr isPhoto="0" userDrawn="0"/>
        </p:nvSpPr>
        <p:spPr bwMode="auto">
          <a:xfrm rot="5400000">
            <a:off x="8817463" y="1296354"/>
            <a:ext cx="307148" cy="3582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TextBox 41" hidden="0"/>
          <p:cNvSpPr>
            <a:spLocks noAdjustHandles="0" noChangeArrowheads="0"/>
          </p:cNvSpPr>
          <p:nvPr isPhoto="0" userDrawn="0"/>
        </p:nvSpPr>
        <p:spPr bwMode="auto">
          <a:xfrm>
            <a:off x="8735483" y="568019"/>
            <a:ext cx="40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002060"/>
                </a:solidFill>
              </a:rPr>
              <a:t>3</a:t>
            </a:r>
            <a:endParaRPr/>
          </a:p>
        </p:txBody>
      </p:sp>
      <p:sp>
        <p:nvSpPr>
          <p:cNvPr id="38" name="Прямоугольник 43" hidden="0"/>
          <p:cNvSpPr/>
          <p:nvPr isPhoto="0" userDrawn="0"/>
        </p:nvSpPr>
        <p:spPr bwMode="auto">
          <a:xfrm>
            <a:off x="8669128" y="990257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k-KZ" sz="2000" b="1">
                <a:solidFill>
                  <a:srgbClr val="002060"/>
                </a:solidFill>
                <a:latin typeface="Arial"/>
                <a:cs typeface="Arial"/>
              </a:rPr>
              <a:t>шаг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4;g1bc6e687a7d_0_0" hidden="0"/>
          <p:cNvSpPr/>
          <p:nvPr isPhoto="0" userDrawn="0"/>
        </p:nvSpPr>
        <p:spPr bwMode="auto">
          <a:xfrm>
            <a:off x="0" y="2552475"/>
            <a:ext cx="12239700" cy="28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85;g1bc6e687a7d_0_0" hidden="0"/>
          <p:cNvSpPr/>
          <p:nvPr isPhoto="0" userDrawn="0"/>
        </p:nvSpPr>
        <p:spPr bwMode="auto">
          <a:xfrm>
            <a:off x="208100" y="4634375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86;g1bc6e687a7d_0_0" hidden="0"/>
          <p:cNvSpPr/>
          <p:nvPr isPhoto="0" userDrawn="0"/>
        </p:nvSpPr>
        <p:spPr bwMode="auto">
          <a:xfrm>
            <a:off x="208100" y="3906298"/>
            <a:ext cx="11756100" cy="57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7" name="Google Shape;87;g1bc6e687a7d_0_0" hidden="0"/>
          <p:cNvGrpSpPr/>
          <p:nvPr isPhoto="0" userDrawn="0"/>
        </p:nvGrpSpPr>
        <p:grpSpPr bwMode="auto">
          <a:xfrm>
            <a:off x="193790" y="3596149"/>
            <a:ext cx="588055" cy="882852"/>
            <a:chOff x="10278625" y="4626425"/>
            <a:chExt cx="908474" cy="1363900"/>
          </a:xfrm>
        </p:grpSpPr>
        <p:pic>
          <p:nvPicPr>
            <p:cNvPr id="8" name="Google Shape;88;g1bc6e687a7d_0_0" hidden="0"/>
            <p:cNvPicPr/>
            <p:nvPr isPhoto="0" userDrawn="0"/>
          </p:nvPicPr>
          <p:blipFill>
            <a:blip r:embed="rId2">
              <a:alphaModFix/>
            </a:blip>
            <a:srcRect l="-3904" t="0" r="55276" b="52812"/>
            <a:stretch/>
          </p:blipFill>
          <p:spPr bwMode="auto">
            <a:xfrm>
              <a:off x="10278625" y="4813121"/>
              <a:ext cx="908474" cy="1177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Google Shape;89;g1bc6e687a7d_0_0" hidden="0"/>
            <p:cNvSpPr/>
            <p:nvPr isPhoto="0" userDrawn="0"/>
          </p:nvSpPr>
          <p:spPr bwMode="auto">
            <a:xfrm>
              <a:off x="10317375" y="4626425"/>
              <a:ext cx="408300" cy="584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10" name="Google Shape;90;g1bc6e687a7d_0_0" hidden="0"/>
          <p:cNvSpPr/>
          <p:nvPr isPhoto="0" userDrawn="0"/>
        </p:nvSpPr>
        <p:spPr bwMode="auto">
          <a:xfrm>
            <a:off x="901306" y="100105"/>
            <a:ext cx="10563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обнаружении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подозрительного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91;g1bc6e687a7d_0_0" hidden="0"/>
          <p:cNvSpPr/>
          <p:nvPr isPhoto="0" userDrawn="0"/>
        </p:nvSpPr>
        <p:spPr bwMode="auto">
          <a:xfrm>
            <a:off x="208100" y="2976000"/>
            <a:ext cx="11756100" cy="792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92;g1bc6e687a7d_0_0" hidden="0"/>
          <p:cNvSpPr/>
          <p:nvPr isPhoto="0" userDrawn="0"/>
        </p:nvSpPr>
        <p:spPr bwMode="auto">
          <a:xfrm>
            <a:off x="1493838" y="926425"/>
            <a:ext cx="9875700" cy="88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Под подозрительным предметом понимаются бесхозная сумка, пакет, ящик, коробка, игрушка с торчащими проводами, издающая подозрительные звуки (щелчки, тикание)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и необычные запахи (миндаля, хлора, аммиака).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93;g1bc6e687a7d_0_0" hidden="0"/>
          <p:cNvSpPr/>
          <p:nvPr isPhoto="0" userDrawn="0"/>
        </p:nvSpPr>
        <p:spPr bwMode="auto">
          <a:xfrm>
            <a:off x="1860474" y="3102025"/>
            <a:ext cx="100374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 сообщают об этом на канал «102» органов внутренних дел или единую дежурно-диспетчерскую службу «112» (в случае, если это воспитанник или обучающийся, то воспитателю или классному руководителю)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94;g1bc6e687a7d_0_0" hidden="0"/>
          <p:cNvSpPr/>
          <p:nvPr isPhoto="0" userDrawn="0"/>
        </p:nvSpPr>
        <p:spPr bwMode="auto">
          <a:xfrm>
            <a:off x="1679898" y="4014163"/>
            <a:ext cx="98817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до прибытия сил экстренного реагирования находятся на безопасном расстоянии от предмета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95;g1bc6e687a7d_0_0" hidden="0"/>
          <p:cNvSpPr/>
          <p:nvPr isPhoto="0" userDrawn="0"/>
        </p:nvSpPr>
        <p:spPr bwMode="auto">
          <a:xfrm>
            <a:off x="1679898" y="4793858"/>
            <a:ext cx="97011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быть готовым дать показания, касающиеся случившегося.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96;g1bc6e687a7d_0_0" hidden="0"/>
          <p:cNvSpPr/>
          <p:nvPr isPhoto="0" userDrawn="0"/>
        </p:nvSpPr>
        <p:spPr bwMode="auto">
          <a:xfrm>
            <a:off x="2235441" y="2628687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700" b="1" i="1">
                <a:solidFill>
                  <a:schemeClr val="dk1"/>
                </a:solidFill>
              </a:rPr>
              <a:t>Лица, обнаружившие опасный или подозрительный предмет</a:t>
            </a:r>
            <a:endParaRPr sz="1700" b="1" i="1">
              <a:solidFill>
                <a:schemeClr val="dk1"/>
              </a:solidFill>
            </a:endParaRPr>
          </a:p>
        </p:txBody>
      </p:sp>
      <p:pic>
        <p:nvPicPr>
          <p:cNvPr id="17" name="Google Shape;97;g1bc6e687a7d_0_0" hidden="0"/>
          <p:cNvPicPr/>
          <p:nvPr isPhoto="0" userDrawn="0"/>
        </p:nvPicPr>
        <p:blipFill>
          <a:blip r:embed="rId2">
            <a:alphaModFix/>
          </a:blip>
          <a:srcRect l="43374" t="28581" r="0" b="44434"/>
          <a:stretch/>
        </p:blipFill>
        <p:spPr bwMode="auto">
          <a:xfrm>
            <a:off x="-123" y="562437"/>
            <a:ext cx="1630096" cy="1037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8;g1bc6e687a7d_0_0" hidden="0"/>
          <p:cNvSpPr/>
          <p:nvPr isPhoto="0" userDrawn="0"/>
        </p:nvSpPr>
        <p:spPr bwMode="auto">
          <a:xfrm>
            <a:off x="289325" y="1820125"/>
            <a:ext cx="10563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Данный предмет может оказаться взрывным устройством, или начиненным отравляющими химическими веществами (ОХВ), биологическими агентами (возбудителями опасных инфекций, типа сибирской язвы, натуральной оспы, туляремии) пакетом.</a:t>
            </a:r>
            <a:endParaRPr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9" name="Google Shape;99;g1bc6e687a7d_0_0" hidden="0"/>
          <p:cNvPicPr/>
          <p:nvPr isPhoto="0" userDrawn="0"/>
        </p:nvPicPr>
        <p:blipFill>
          <a:blip r:embed="rId3">
            <a:alphaModFix/>
          </a:blip>
          <a:srcRect l="0" t="-2616" r="0" b="53533"/>
          <a:stretch/>
        </p:blipFill>
        <p:spPr bwMode="auto">
          <a:xfrm>
            <a:off x="561860" y="2885342"/>
            <a:ext cx="1079548" cy="88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00;g1bc6e687a7d_0_0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756094" y="3935150"/>
            <a:ext cx="614915" cy="512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01;g1bc6e687a7d_0_0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0853212" y="1435389"/>
            <a:ext cx="1235188" cy="102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02;g1bc6e687a7d_0_0" hidden="0"/>
          <p:cNvPicPr/>
          <p:nvPr isPhoto="0" userDrawn="0"/>
        </p:nvPicPr>
        <p:blipFill>
          <a:blip r:embed="rId5">
            <a:alphaModFix/>
          </a:blip>
          <a:srcRect l="0" t="0" r="-27533" b="56070"/>
          <a:stretch/>
        </p:blipFill>
        <p:spPr bwMode="auto">
          <a:xfrm flipH="1">
            <a:off x="972609" y="4678791"/>
            <a:ext cx="983016" cy="5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03;g1bc6e687a7d_0_0" descr="F:\Преза ЕН\Новая папка (2)\03.png" hidden="0"/>
          <p:cNvPicPr/>
          <p:nvPr isPhoto="0" userDrawn="0"/>
        </p:nvPicPr>
        <p:blipFill>
          <a:blip r:embed="rId6">
            <a:alphaModFix/>
          </a:blip>
          <a:srcRect l="-15684" t="0" r="49616" b="54046"/>
          <a:stretch/>
        </p:blipFill>
        <p:spPr bwMode="auto">
          <a:xfrm>
            <a:off x="275947" y="4665055"/>
            <a:ext cx="587268" cy="56641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04;g1bc6e687a7d_0_0" hidden="0"/>
          <p:cNvSpPr/>
          <p:nvPr isPhoto="0" userDrawn="0"/>
        </p:nvSpPr>
        <p:spPr bwMode="auto">
          <a:xfrm>
            <a:off x="927200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05;g1bc6e687a7d_0_0" hidden="0"/>
          <p:cNvSpPr/>
          <p:nvPr isPhoto="0" userDrawn="0"/>
        </p:nvSpPr>
        <p:spPr bwMode="auto">
          <a:xfrm>
            <a:off x="4137050" y="5959925"/>
            <a:ext cx="4439100" cy="1394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06;g1bc6e687a7d_0_0" hidden="0"/>
          <p:cNvSpPr/>
          <p:nvPr isPhoto="0" userDrawn="0"/>
        </p:nvSpPr>
        <p:spPr bwMode="auto">
          <a:xfrm>
            <a:off x="756050" y="5959925"/>
            <a:ext cx="2773800" cy="1394100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07;g1bc6e687a7d_0_0" hidden="0"/>
          <p:cNvSpPr/>
          <p:nvPr isPhoto="0" userDrawn="0"/>
        </p:nvSpPr>
        <p:spPr bwMode="auto">
          <a:xfrm>
            <a:off x="4221003" y="556991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8" name="Google Shape;108;g1bc6e687a7d_0_0" hidden="0"/>
          <p:cNvSpPr/>
          <p:nvPr isPhoto="0" userDrawn="0"/>
        </p:nvSpPr>
        <p:spPr bwMode="auto">
          <a:xfrm>
            <a:off x="863350" y="6287675"/>
            <a:ext cx="277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выставить оцепление из числа постоянных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9;g1bc6e687a7d_0_0" hidden="0"/>
          <p:cNvSpPr/>
          <p:nvPr isPhoto="0" userDrawn="0"/>
        </p:nvSpPr>
        <p:spPr bwMode="auto">
          <a:xfrm>
            <a:off x="4141200" y="5970100"/>
            <a:ext cx="4439100" cy="13941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обеспечить беспрепятственный подъезд к месту обнаружения опасного или подозрительного предмета служб экстренного реагирования (подразделения органов внутренних дел, службы скорой медицинской помощи, пожарные расчеты, оперативно–спасательные службы)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10;g1bc6e687a7d_0_0" hidden="0"/>
          <p:cNvSpPr/>
          <p:nvPr isPhoto="0" userDrawn="0"/>
        </p:nvSpPr>
        <p:spPr bwMode="auto">
          <a:xfrm>
            <a:off x="9398450" y="6287675"/>
            <a:ext cx="2520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50">
                <a:solidFill>
                  <a:schemeClr val="dk1"/>
                </a:solidFill>
              </a:rPr>
              <a:t>принять меры по эвакуации обучающихся и сотрудников организации образования</a:t>
            </a: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111;g1bc6e687a7d_0_0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>
            <a:off x="112400" y="5665705"/>
            <a:ext cx="750825" cy="168242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2;g1bc6e687a7d_0_0" hidden="0"/>
          <p:cNvSpPr/>
          <p:nvPr isPhoto="0" userDrawn="0"/>
        </p:nvSpPr>
        <p:spPr bwMode="auto">
          <a:xfrm>
            <a:off x="36822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13;g1bc6e687a7d_0_0" hidden="0"/>
          <p:cNvSpPr/>
          <p:nvPr isPhoto="0" userDrawn="0"/>
        </p:nvSpPr>
        <p:spPr bwMode="auto">
          <a:xfrm>
            <a:off x="8813050" y="6520301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14;g1bc6e687a7d_0_0" hidden="0"/>
          <p:cNvSpPr/>
          <p:nvPr isPhoto="0" userDrawn="0"/>
        </p:nvSpPr>
        <p:spPr bwMode="auto">
          <a:xfrm flipH="1">
            <a:off x="831267" y="4050788"/>
            <a:ext cx="799200" cy="313800"/>
          </a:xfrm>
          <a:prstGeom prst="rightArrow">
            <a:avLst>
              <a:gd name="adj1" fmla="val 100000"/>
              <a:gd name="adj2" fmla="val 254616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19;g1bc6e687a7d_0_123" hidden="0"/>
          <p:cNvSpPr/>
          <p:nvPr isPhoto="0" userDrawn="0"/>
        </p:nvSpPr>
        <p:spPr bwMode="auto">
          <a:xfrm>
            <a:off x="0" y="4763683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20;g1bc6e687a7d_0_123" hidden="0"/>
          <p:cNvSpPr/>
          <p:nvPr isPhoto="0" userDrawn="0"/>
        </p:nvSpPr>
        <p:spPr bwMode="auto">
          <a:xfrm>
            <a:off x="1052031" y="252505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обнаружении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подозрительного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121;g1bc6e687a7d_0_123" hidden="0"/>
          <p:cNvSpPr/>
          <p:nvPr isPhoto="0" userDrawn="0"/>
        </p:nvSpPr>
        <p:spPr bwMode="auto">
          <a:xfrm>
            <a:off x="2235391" y="10393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22;g1bc6e687a7d_0_123" hidden="0"/>
          <p:cNvSpPr/>
          <p:nvPr isPhoto="0" userDrawn="0"/>
        </p:nvSpPr>
        <p:spPr bwMode="auto">
          <a:xfrm>
            <a:off x="900425" y="3358253"/>
            <a:ext cx="4035000" cy="1076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23;g1bc6e687a7d_0_123" hidden="0"/>
          <p:cNvSpPr/>
          <p:nvPr isPhoto="0" userDrawn="0"/>
        </p:nvSpPr>
        <p:spPr bwMode="auto">
          <a:xfrm>
            <a:off x="4277087" y="1530509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24;g1bc6e687a7d_0_123" hidden="0"/>
          <p:cNvSpPr/>
          <p:nvPr isPhoto="0" userDrawn="0"/>
        </p:nvSpPr>
        <p:spPr bwMode="auto">
          <a:xfrm>
            <a:off x="900425" y="15305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125;g1bc6e687a7d_0_123" hidden="0"/>
          <p:cNvSpPr/>
          <p:nvPr isPhoto="0" userDrawn="0"/>
        </p:nvSpPr>
        <p:spPr bwMode="auto">
          <a:xfrm>
            <a:off x="1010475" y="15958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сообщить администрации организации образования (по телефону) и в здание 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никого не допускать (до их прибытия)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26;g1bc6e687a7d_0_123" hidden="0"/>
          <p:cNvSpPr/>
          <p:nvPr isPhoto="0" userDrawn="0"/>
        </p:nvSpPr>
        <p:spPr bwMode="auto">
          <a:xfrm>
            <a:off x="4368850" y="15520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перевести обучающихся, воспитанников на безопасное расстояние от подозрительного предмета (не ближе 100 метров), не приближаться, не трогать, не вскрывать и не перемещать находку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7;g1bc6e687a7d_0_123" hidden="0"/>
          <p:cNvSpPr/>
          <p:nvPr isPhoto="0" userDrawn="0"/>
        </p:nvSpPr>
        <p:spPr bwMode="auto">
          <a:xfrm>
            <a:off x="1010475" y="35339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лицам, обнаружившим подозрительный предмет, до прибытия сил экстренного реагирования находиться на безопасном расстоянии и быть готовыми дать показания, касающиеся случившегося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28;g1bc6e687a7d_0_123" hidden="0"/>
          <p:cNvSpPr/>
          <p:nvPr isPhoto="0" userDrawn="0"/>
        </p:nvSpPr>
        <p:spPr bwMode="auto">
          <a:xfrm>
            <a:off x="4600175" y="2646375"/>
            <a:ext cx="3652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29;g1bc6e687a7d_0_123" hidden="0"/>
          <p:cNvSpPr/>
          <p:nvPr isPhoto="0" userDrawn="0"/>
        </p:nvSpPr>
        <p:spPr bwMode="auto">
          <a:xfrm>
            <a:off x="900425" y="2609625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30;g1bc6e687a7d_0_123" hidden="0"/>
          <p:cNvSpPr/>
          <p:nvPr isPhoto="0" userDrawn="0"/>
        </p:nvSpPr>
        <p:spPr bwMode="auto">
          <a:xfrm>
            <a:off x="1010475" y="2674949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опросить окружающих с целью установления возможного владельца бесхозного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31;g1bc6e687a7d_0_123" hidden="0"/>
          <p:cNvSpPr/>
          <p:nvPr isPhoto="0" userDrawn="0"/>
        </p:nvSpPr>
        <p:spPr bwMode="auto">
          <a:xfrm>
            <a:off x="8471008" y="15305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132;g1bc6e687a7d_0_123" hidden="0"/>
          <p:cNvSpPr/>
          <p:nvPr isPhoto="0" userDrawn="0"/>
        </p:nvSpPr>
        <p:spPr bwMode="auto">
          <a:xfrm>
            <a:off x="8497383" y="15788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воздержаться от использования средств радиосвязи, в том числе и сотового телефона, вблизи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33;g1bc6e687a7d_0_123" hidden="0"/>
          <p:cNvSpPr/>
          <p:nvPr isPhoto="0" userDrawn="0"/>
        </p:nvSpPr>
        <p:spPr bwMode="auto">
          <a:xfrm>
            <a:off x="4032254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34;g1bc6e687a7d_0_123" hidden="0"/>
          <p:cNvSpPr/>
          <p:nvPr isPhoto="0" userDrawn="0"/>
        </p:nvSpPr>
        <p:spPr bwMode="auto">
          <a:xfrm>
            <a:off x="8252571" y="17550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35;g1bc6e687a7d_0_123" hidden="0"/>
          <p:cNvSpPr/>
          <p:nvPr isPhoto="0" userDrawn="0"/>
        </p:nvSpPr>
        <p:spPr bwMode="auto">
          <a:xfrm>
            <a:off x="5165825" y="35156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36;g1bc6e687a7d_0_123" hidden="0"/>
          <p:cNvSpPr/>
          <p:nvPr isPhoto="0" userDrawn="0"/>
        </p:nvSpPr>
        <p:spPr bwMode="auto">
          <a:xfrm>
            <a:off x="8854675" y="35156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2" name="Google Shape;137;g1bc6e687a7d_0_123" hidden="0"/>
          <p:cNvSpPr/>
          <p:nvPr isPhoto="0" userDrawn="0"/>
        </p:nvSpPr>
        <p:spPr bwMode="auto">
          <a:xfrm>
            <a:off x="8964725" y="35809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38;g1bc6e687a7d_0_123" hidden="0"/>
          <p:cNvSpPr/>
          <p:nvPr isPhoto="0" userDrawn="0"/>
        </p:nvSpPr>
        <p:spPr bwMode="auto">
          <a:xfrm>
            <a:off x="5275875" y="35809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толстое дерево, автомашина), вести наблюдение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" name="Google Shape;139;g1bc6e687a7d_0_123" hidden="0"/>
          <p:cNvSpPr/>
          <p:nvPr isPhoto="0" userDrawn="0"/>
        </p:nvSpPr>
        <p:spPr bwMode="auto">
          <a:xfrm>
            <a:off x="8471008" y="25230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140;g1bc6e687a7d_0_123" hidden="0"/>
          <p:cNvSpPr/>
          <p:nvPr isPhoto="0" userDrawn="0"/>
        </p:nvSpPr>
        <p:spPr bwMode="auto">
          <a:xfrm>
            <a:off x="8504559" y="25883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оказать содействие в организации эвакуации обучающихся, воспитанников с территории, прилегающей к опасной зоне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141;g1bc6e687a7d_0_123" hidden="0"/>
          <p:cNvSpPr/>
          <p:nvPr isPhoto="0" userDrawn="0"/>
        </p:nvSpPr>
        <p:spPr bwMode="auto">
          <a:xfrm>
            <a:off x="4454179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42;g1bc6e687a7d_0_123" hidden="0"/>
          <p:cNvSpPr/>
          <p:nvPr isPhoto="0" userDrawn="0"/>
        </p:nvSpPr>
        <p:spPr bwMode="auto">
          <a:xfrm>
            <a:off x="8252578" y="2719312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43;g1bc6e687a7d_0_123" hidden="0"/>
          <p:cNvSpPr/>
          <p:nvPr isPhoto="0" userDrawn="0"/>
        </p:nvSpPr>
        <p:spPr bwMode="auto">
          <a:xfrm>
            <a:off x="4935429" y="37034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44;g1bc6e687a7d_0_123" hidden="0"/>
          <p:cNvSpPr/>
          <p:nvPr isPhoto="0" userDrawn="0"/>
        </p:nvSpPr>
        <p:spPr bwMode="auto">
          <a:xfrm>
            <a:off x="8643379" y="37401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0" name="Google Shape;145;g1bc6e687a7d_0_123" hidden="0"/>
          <p:cNvPicPr/>
          <p:nvPr isPhoto="0" userDrawn="0"/>
        </p:nvPicPr>
        <p:blipFill>
          <a:blip r:embed="rId2">
            <a:alphaModFix/>
          </a:blip>
          <a:srcRect l="0" t="0" r="58545" b="0"/>
          <a:stretch/>
        </p:blipFill>
        <p:spPr bwMode="auto">
          <a:xfrm flipH="1">
            <a:off x="302113" y="1462100"/>
            <a:ext cx="368200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46;g1bc6e687a7d_0_123" hidden="0"/>
          <p:cNvSpPr/>
          <p:nvPr isPhoto="0" userDrawn="0"/>
        </p:nvSpPr>
        <p:spPr bwMode="auto">
          <a:xfrm>
            <a:off x="2235391" y="47989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обучающихся: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147;g1bc6e687a7d_0_123" hidden="0"/>
          <p:cNvSpPr/>
          <p:nvPr isPhoto="0" userDrawn="0"/>
        </p:nvSpPr>
        <p:spPr bwMode="auto">
          <a:xfrm>
            <a:off x="6214199" y="5336049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" name="Google Shape;148;g1bc6e687a7d_0_123" hidden="0"/>
          <p:cNvSpPr/>
          <p:nvPr isPhoto="0" userDrawn="0"/>
        </p:nvSpPr>
        <p:spPr bwMode="auto">
          <a:xfrm>
            <a:off x="1537025" y="5336049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" name="Google Shape;149;g1bc6e687a7d_0_123" hidden="0"/>
          <p:cNvSpPr/>
          <p:nvPr isPhoto="0" userDrawn="0"/>
        </p:nvSpPr>
        <p:spPr bwMode="auto">
          <a:xfrm>
            <a:off x="1694630" y="54920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паниковать, во всем слушать педагогов и сотрудников организации образования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150;g1bc6e687a7d_0_123" hidden="0"/>
          <p:cNvSpPr/>
          <p:nvPr isPhoto="0" userDrawn="0"/>
        </p:nvSpPr>
        <p:spPr bwMode="auto">
          <a:xfrm>
            <a:off x="6315950" y="5492050"/>
            <a:ext cx="427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трогать, не вскрывать и не передвигать подозрительный предмет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6" name="Google Shape;151;g1bc6e687a7d_0_123" hidden="0"/>
          <p:cNvPicPr/>
          <p:nvPr isPhoto="0" userDrawn="0"/>
        </p:nvPicPr>
        <p:blipFill>
          <a:blip r:embed="rId3">
            <a:alphaModFix/>
          </a:blip>
          <a:srcRect l="0" t="0" r="47616" b="0"/>
          <a:stretch/>
        </p:blipFill>
        <p:spPr bwMode="auto">
          <a:xfrm>
            <a:off x="568633" y="5479300"/>
            <a:ext cx="8536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52;g1bc6e687a7d_0_123" hidden="0"/>
          <p:cNvSpPr/>
          <p:nvPr isPhoto="0" userDrawn="0"/>
        </p:nvSpPr>
        <p:spPr bwMode="auto">
          <a:xfrm>
            <a:off x="6214199" y="6293475"/>
            <a:ext cx="44742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153;g1bc6e687a7d_0_123" hidden="0"/>
          <p:cNvSpPr/>
          <p:nvPr isPhoto="0" userDrawn="0"/>
        </p:nvSpPr>
        <p:spPr bwMode="auto">
          <a:xfrm>
            <a:off x="1537025" y="6293475"/>
            <a:ext cx="45624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9" name="Google Shape;154;g1bc6e687a7d_0_123" hidden="0"/>
          <p:cNvSpPr/>
          <p:nvPr isPhoto="0" userDrawn="0"/>
        </p:nvSpPr>
        <p:spPr bwMode="auto">
          <a:xfrm>
            <a:off x="1654480" y="6365350"/>
            <a:ext cx="4327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толстое дерево, автомашина)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" name="Google Shape;155;g1bc6e687a7d_0_123" hidden="0"/>
          <p:cNvSpPr/>
          <p:nvPr isPhoto="0" userDrawn="0"/>
        </p:nvSpPr>
        <p:spPr bwMode="auto">
          <a:xfrm>
            <a:off x="6315950" y="6394075"/>
            <a:ext cx="42711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покинуть объект, при невозможности - укрыться за капитальным сооружением и на необходимом удалении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41" name="Google Shape;156;g1bc6e687a7d_0_123" hidden="0"/>
          <p:cNvCxnSpPr>
            <a:cxnSpLocks/>
          </p:cNvCxnSpPr>
          <p:nvPr isPhoto="0" userDrawn="0"/>
        </p:nvCxnSpPr>
        <p:spPr bwMode="auto">
          <a:xfrm rot="-5400000" flipH="1">
            <a:off x="1426092" y="600446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" name="Google Shape;157;g1bc6e687a7d_0_123" hidden="0"/>
          <p:cNvPicPr/>
          <p:nvPr isPhoto="0" userDrawn="0"/>
        </p:nvPicPr>
        <p:blipFill>
          <a:blip r:embed="rId3">
            <a:alphaModFix/>
          </a:blip>
          <a:srcRect l="52276" t="0" r="0" b="0"/>
          <a:stretch/>
        </p:blipFill>
        <p:spPr bwMode="auto">
          <a:xfrm>
            <a:off x="10880474" y="5479300"/>
            <a:ext cx="777676" cy="142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" name="Google Shape;158;g1bc6e687a7d_0_123" hidden="0"/>
          <p:cNvCxnSpPr>
            <a:cxnSpLocks/>
          </p:cNvCxnSpPr>
          <p:nvPr isPhoto="0" userDrawn="0"/>
        </p:nvCxnSpPr>
        <p:spPr bwMode="auto">
          <a:xfrm rot="5400000">
            <a:off x="10248775" y="5987119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" name="Google Shape;159;g1bc6e687a7d_0_123" hidden="0"/>
          <p:cNvPicPr/>
          <p:nvPr isPhoto="0" userDrawn="0"/>
        </p:nvPicPr>
        <p:blipFill>
          <a:blip r:embed="rId2">
            <a:alphaModFix/>
          </a:blip>
          <a:srcRect l="41451" t="0" r="0" b="0"/>
          <a:stretch/>
        </p:blipFill>
        <p:spPr bwMode="auto">
          <a:xfrm flipH="1">
            <a:off x="226200" y="3002038"/>
            <a:ext cx="520025" cy="1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60;g1bc6e687a7d_0_123" hidden="0"/>
          <p:cNvSpPr/>
          <p:nvPr isPhoto="0" userDrawn="0"/>
        </p:nvSpPr>
        <p:spPr bwMode="auto">
          <a:xfrm>
            <a:off x="4786425" y="2745850"/>
            <a:ext cx="332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зафиксировать время и место обнаружения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65;g1bc6e687a7d_0_265" hidden="0"/>
          <p:cNvSpPr/>
          <p:nvPr isPhoto="0" userDrawn="0"/>
        </p:nvSpPr>
        <p:spPr bwMode="auto">
          <a:xfrm>
            <a:off x="308613" y="3210825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166;g1bc6e687a7d_0_265" hidden="0"/>
          <p:cNvSpPr/>
          <p:nvPr isPhoto="0" userDrawn="0"/>
        </p:nvSpPr>
        <p:spPr bwMode="auto">
          <a:xfrm>
            <a:off x="1052031" y="252505"/>
            <a:ext cx="10273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обнаружении подозрительного предмета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6" name="Google Shape;167;g1bc6e687a7d_0_265" hidden="0"/>
          <p:cNvSpPr/>
          <p:nvPr isPhoto="0" userDrawn="0"/>
        </p:nvSpPr>
        <p:spPr bwMode="auto">
          <a:xfrm>
            <a:off x="2235391" y="8869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Действия лиц, обеспечивающих безопасность организации образования: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168;g1bc6e687a7d_0_265" hidden="0"/>
          <p:cNvSpPr/>
          <p:nvPr isPhoto="0" userDrawn="0"/>
        </p:nvSpPr>
        <p:spPr bwMode="auto">
          <a:xfrm>
            <a:off x="4200887" y="1301908"/>
            <a:ext cx="4035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169;g1bc6e687a7d_0_265" hidden="0"/>
          <p:cNvSpPr/>
          <p:nvPr isPhoto="0" userDrawn="0"/>
        </p:nvSpPr>
        <p:spPr bwMode="auto">
          <a:xfrm>
            <a:off x="824224" y="13019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170;g1bc6e687a7d_0_265" hidden="0"/>
          <p:cNvSpPr/>
          <p:nvPr isPhoto="0" userDrawn="0"/>
        </p:nvSpPr>
        <p:spPr bwMode="auto">
          <a:xfrm>
            <a:off x="934275" y="1367225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трогать, не подходить, не передвигать подозрительный предмет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1;g1bc6e687a7d_0_265" hidden="0"/>
          <p:cNvSpPr/>
          <p:nvPr isPhoto="0" userDrawn="0"/>
        </p:nvSpPr>
        <p:spPr bwMode="auto">
          <a:xfrm>
            <a:off x="4292650" y="132343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опросить окружающих для установления возможного владельца бесхозного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72;g1bc6e687a7d_0_265" hidden="0"/>
          <p:cNvSpPr/>
          <p:nvPr isPhoto="0" userDrawn="0"/>
        </p:nvSpPr>
        <p:spPr bwMode="auto">
          <a:xfrm>
            <a:off x="371013" y="3229125"/>
            <a:ext cx="403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немедленно сообщить об обнаружении подозрительного предмета на канал "102" органов внутренних дел или единую дежурно-диспетчерскую службу "112"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73;g1bc6e687a7d_0_265" hidden="0"/>
          <p:cNvSpPr/>
          <p:nvPr isPhoto="0" userDrawn="0"/>
        </p:nvSpPr>
        <p:spPr bwMode="auto">
          <a:xfrm>
            <a:off x="4523975" y="2258056"/>
            <a:ext cx="36525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174;g1bc6e687a7d_0_265" hidden="0"/>
          <p:cNvSpPr/>
          <p:nvPr isPhoto="0" userDrawn="0"/>
        </p:nvSpPr>
        <p:spPr bwMode="auto">
          <a:xfrm>
            <a:off x="824224" y="2304824"/>
            <a:ext cx="3568500" cy="596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75;g1bc6e687a7d_0_265" hidden="0"/>
          <p:cNvSpPr/>
          <p:nvPr isPhoto="0" userDrawn="0"/>
        </p:nvSpPr>
        <p:spPr bwMode="auto">
          <a:xfrm>
            <a:off x="934275" y="23701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 возможности зафиксировать время и место обнаружения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176;g1bc6e687a7d_0_265" hidden="0"/>
          <p:cNvSpPr/>
          <p:nvPr isPhoto="0" userDrawn="0"/>
        </p:nvSpPr>
        <p:spPr bwMode="auto">
          <a:xfrm>
            <a:off x="8394808" y="1301900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77;g1bc6e687a7d_0_265" hidden="0"/>
          <p:cNvSpPr/>
          <p:nvPr isPhoto="0" userDrawn="0"/>
        </p:nvSpPr>
        <p:spPr bwMode="auto">
          <a:xfrm>
            <a:off x="8421183" y="1350200"/>
            <a:ext cx="3568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воздержаться от использования средств радиосвязи, в том числе и сотового телефона, вблизи данного предмета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8;g1bc6e687a7d_0_265" hidden="0"/>
          <p:cNvSpPr/>
          <p:nvPr isPhoto="0" userDrawn="0"/>
        </p:nvSpPr>
        <p:spPr bwMode="auto">
          <a:xfrm>
            <a:off x="3956054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179;g1bc6e687a7d_0_265" hidden="0"/>
          <p:cNvSpPr/>
          <p:nvPr isPhoto="0" userDrawn="0"/>
        </p:nvSpPr>
        <p:spPr bwMode="auto">
          <a:xfrm>
            <a:off x="8176371" y="1526459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180;g1bc6e687a7d_0_265" hidden="0"/>
          <p:cNvSpPr/>
          <p:nvPr isPhoto="0" userDrawn="0"/>
        </p:nvSpPr>
        <p:spPr bwMode="auto">
          <a:xfrm>
            <a:off x="4526363" y="3210831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181;g1bc6e687a7d_0_265" hidden="0"/>
          <p:cNvSpPr/>
          <p:nvPr isPhoto="0" userDrawn="0"/>
        </p:nvSpPr>
        <p:spPr bwMode="auto">
          <a:xfrm>
            <a:off x="8215213" y="3210800"/>
            <a:ext cx="3185699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Google Shape;182;g1bc6e687a7d_0_265" hidden="0"/>
          <p:cNvSpPr/>
          <p:nvPr isPhoto="0" userDrawn="0"/>
        </p:nvSpPr>
        <p:spPr bwMode="auto">
          <a:xfrm>
            <a:off x="8325263" y="3276125"/>
            <a:ext cx="310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обеспечить организованную эвакуацию людей с территории, прилегающей к опасной зоне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183;g1bc6e687a7d_0_265" hidden="0"/>
          <p:cNvSpPr/>
          <p:nvPr isPhoto="0" userDrawn="0"/>
        </p:nvSpPr>
        <p:spPr bwMode="auto">
          <a:xfrm>
            <a:off x="4636413" y="3276138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обеспечить ограничение доступа посторонних лиц к подозрительному предмету и опасной зоне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184;g1bc6e687a7d_0_265" hidden="0"/>
          <p:cNvSpPr/>
          <p:nvPr isPhoto="0" userDrawn="0"/>
        </p:nvSpPr>
        <p:spPr bwMode="auto">
          <a:xfrm>
            <a:off x="8394808" y="2218243"/>
            <a:ext cx="35685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185;g1bc6e687a7d_0_265" hidden="0"/>
          <p:cNvSpPr/>
          <p:nvPr isPhoto="0" userDrawn="0"/>
        </p:nvSpPr>
        <p:spPr bwMode="auto">
          <a:xfrm>
            <a:off x="8428359" y="2283550"/>
            <a:ext cx="344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сообщать об угрозе взрыва никому, кроме тех, кому необходимо знать о случившемся, чтобы не создавать панику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186;g1bc6e687a7d_0_265" hidden="0"/>
          <p:cNvSpPr/>
          <p:nvPr isPhoto="0" userDrawn="0"/>
        </p:nvSpPr>
        <p:spPr bwMode="auto">
          <a:xfrm>
            <a:off x="43779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187;g1bc6e687a7d_0_265" hidden="0"/>
          <p:cNvSpPr/>
          <p:nvPr isPhoto="0" userDrawn="0"/>
        </p:nvSpPr>
        <p:spPr bwMode="auto">
          <a:xfrm>
            <a:off x="8176379" y="24145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" name="Google Shape;188;g1bc6e687a7d_0_265" hidden="0"/>
          <p:cNvSpPr/>
          <p:nvPr isPhoto="0" userDrawn="0"/>
        </p:nvSpPr>
        <p:spPr bwMode="auto">
          <a:xfrm>
            <a:off x="4295967" y="339861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8" name="Google Shape;189;g1bc6e687a7d_0_265" hidden="0"/>
          <p:cNvSpPr/>
          <p:nvPr isPhoto="0" userDrawn="0"/>
        </p:nvSpPr>
        <p:spPr bwMode="auto">
          <a:xfrm>
            <a:off x="8003917" y="3435363"/>
            <a:ext cx="336600" cy="38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Google Shape;190;g1bc6e687a7d_0_265" hidden="0"/>
          <p:cNvSpPr/>
          <p:nvPr isPhoto="0" userDrawn="0"/>
        </p:nvSpPr>
        <p:spPr bwMode="auto">
          <a:xfrm>
            <a:off x="4710225" y="2283550"/>
            <a:ext cx="33261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быть готовым описать внешний вид подозрительного предмета, и обстоятельства его обнаружения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0" name="Google Shape;191;g1bc6e687a7d_0_265" hidden="0"/>
          <p:cNvPicPr/>
          <p:nvPr isPhoto="0" userDrawn="0"/>
        </p:nvPicPr>
        <p:blipFill>
          <a:blip r:embed="rId2">
            <a:alphaModFix/>
          </a:blip>
          <a:srcRect l="49909" t="0" r="0" b="0"/>
          <a:stretch/>
        </p:blipFill>
        <p:spPr bwMode="auto">
          <a:xfrm>
            <a:off x="220700" y="1496825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92;g1bc6e687a7d_0_265" hidden="0"/>
          <p:cNvSpPr/>
          <p:nvPr isPhoto="0" userDrawn="0"/>
        </p:nvSpPr>
        <p:spPr bwMode="auto">
          <a:xfrm>
            <a:off x="308613" y="4202708"/>
            <a:ext cx="11091299" cy="386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2" name="Google Shape;193;g1bc6e687a7d_0_265" hidden="0"/>
          <p:cNvSpPr/>
          <p:nvPr isPhoto="0" userDrawn="0"/>
        </p:nvSpPr>
        <p:spPr bwMode="auto">
          <a:xfrm>
            <a:off x="581913" y="4237017"/>
            <a:ext cx="10456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при необходимости укрыться за предметами, обеспечивающими защиту (угол здания, колона, толстое дерево, автомашина), вести наблюдение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194;g1bc6e687a7d_0_265" hidden="0"/>
          <p:cNvPicPr/>
          <p:nvPr isPhoto="0" userDrawn="0"/>
        </p:nvPicPr>
        <p:blipFill>
          <a:blip r:embed="rId2">
            <a:alphaModFix/>
          </a:blip>
          <a:srcRect l="-3366" t="0" r="53275" b="0"/>
          <a:stretch/>
        </p:blipFill>
        <p:spPr bwMode="auto">
          <a:xfrm flipH="1">
            <a:off x="11662475" y="3174350"/>
            <a:ext cx="477050" cy="15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95;g1bc6e687a7d_0_265" hidden="0"/>
          <p:cNvSpPr/>
          <p:nvPr isPhoto="0" userDrawn="0"/>
        </p:nvSpPr>
        <p:spPr bwMode="auto">
          <a:xfrm>
            <a:off x="0" y="5499619"/>
            <a:ext cx="12239700" cy="19764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5" name="Google Shape;196;g1bc6e687a7d_0_265" hidden="0"/>
          <p:cNvSpPr/>
          <p:nvPr isPhoto="0" userDrawn="0"/>
        </p:nvSpPr>
        <p:spPr bwMode="auto">
          <a:xfrm>
            <a:off x="1631025" y="4908000"/>
            <a:ext cx="91155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>
                <a:solidFill>
                  <a:schemeClr val="dk1"/>
                </a:solidFill>
              </a:rPr>
              <a:t>Рекомендуемые зоны эвакуации и оцепления при обнаружении </a:t>
            </a:r>
            <a:br>
              <a:rPr lang="en-US" sz="1600" b="1">
                <a:solidFill>
                  <a:schemeClr val="dk1"/>
                </a:solidFill>
              </a:rPr>
            </a:br>
            <a:r>
              <a:rPr lang="en-US" sz="1600" b="1">
                <a:solidFill>
                  <a:schemeClr val="dk1"/>
                </a:solidFill>
              </a:rPr>
              <a:t>взрывного устройства или предмета, похожего на взрывное устройство:</a:t>
            </a:r>
            <a:endParaRPr sz="1600" b="1" i="0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6" name="Google Shape;197;g1bc6e687a7d_0_265" hidden="0"/>
          <p:cNvSpPr>
            <a:spLocks noAdjustHandles="0" noChangeArrowheads="0"/>
          </p:cNvSpPr>
          <p:nvPr isPhoto="0" userDrawn="0"/>
        </p:nvSpPr>
        <p:spPr bwMode="auto">
          <a:xfrm>
            <a:off x="1619775" y="5649100"/>
            <a:ext cx="4292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chemeClr val="dk1"/>
                </a:solidFill>
              </a:rPr>
              <a:t>граната–</a:t>
            </a:r>
            <a:r>
              <a:rPr lang="en-US" b="1">
                <a:solidFill>
                  <a:schemeClr val="dk1"/>
                </a:solidFill>
              </a:rPr>
              <a:t> 50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chemeClr val="dk1"/>
                </a:solidFill>
              </a:rPr>
              <a:t>тротиловая шашка </a:t>
            </a:r>
            <a:r>
              <a:rPr lang="en-US" sz="1200">
                <a:solidFill>
                  <a:schemeClr val="dk1"/>
                </a:solidFill>
              </a:rPr>
              <a:t>массой 200 грамм</a:t>
            </a:r>
            <a:r>
              <a:rPr lang="en-US">
                <a:solidFill>
                  <a:schemeClr val="dk1"/>
                </a:solidFill>
              </a:rPr>
              <a:t> – </a:t>
            </a:r>
            <a:r>
              <a:rPr lang="en-US" b="1">
                <a:solidFill>
                  <a:schemeClr val="dk1"/>
                </a:solidFill>
              </a:rPr>
              <a:t>45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>
                <a:solidFill>
                  <a:schemeClr val="dk1"/>
                </a:solidFill>
              </a:rPr>
              <a:t>взрывное устройство – </a:t>
            </a:r>
            <a:r>
              <a:rPr lang="en-US" b="1">
                <a:solidFill>
                  <a:schemeClr val="dk1"/>
                </a:solidFill>
              </a:rPr>
              <a:t>не менее 200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пивная банка 0,33 литра – </a:t>
            </a:r>
            <a:r>
              <a:rPr lang="en-US" b="1">
                <a:solidFill>
                  <a:schemeClr val="dk1"/>
                </a:solidFill>
              </a:rPr>
              <a:t>60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дипломат (кейс) – </a:t>
            </a:r>
            <a:r>
              <a:rPr lang="en-US" b="1">
                <a:solidFill>
                  <a:schemeClr val="dk1"/>
                </a:solidFill>
              </a:rPr>
              <a:t>230 метров.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7" name="Google Shape;198;g1bc6e687a7d_0_265" hidden="0"/>
          <p:cNvPicPr/>
          <p:nvPr isPhoto="0" userDrawn="0"/>
        </p:nvPicPr>
        <p:blipFill>
          <a:blip r:embed="rId3">
            <a:alphaModFix/>
          </a:blip>
          <a:srcRect l="66288" t="54887" r="20269" b="25878"/>
          <a:stretch/>
        </p:blipFill>
        <p:spPr bwMode="auto">
          <a:xfrm>
            <a:off x="272402" y="5739598"/>
            <a:ext cx="1347364" cy="15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99;g1bc6e687a7d_0_265" hidden="0"/>
          <p:cNvSpPr>
            <a:spLocks noAdjustHandles="0" noChangeArrowheads="0"/>
          </p:cNvSpPr>
          <p:nvPr isPhoto="0" userDrawn="0"/>
        </p:nvSpPr>
        <p:spPr bwMode="auto">
          <a:xfrm>
            <a:off x="7492125" y="5810799"/>
            <a:ext cx="44751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дорожный чемодан – </a:t>
            </a:r>
            <a:r>
              <a:rPr lang="en-US" b="1">
                <a:solidFill>
                  <a:schemeClr val="dk1"/>
                </a:solidFill>
              </a:rPr>
              <a:t>350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легковая автомашина – </a:t>
            </a:r>
            <a:r>
              <a:rPr lang="en-US" b="1">
                <a:solidFill>
                  <a:schemeClr val="dk1"/>
                </a:solidFill>
              </a:rPr>
              <a:t>не менее 600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микроавтобус – </a:t>
            </a:r>
            <a:r>
              <a:rPr lang="en-US" b="1">
                <a:solidFill>
                  <a:schemeClr val="dk1"/>
                </a:solidFill>
              </a:rPr>
              <a:t>920 метров;</a:t>
            </a:r>
            <a:endParaRPr b="1">
              <a:solidFill>
                <a:schemeClr val="dk1"/>
              </a:solidFill>
            </a:endParaRPr>
          </a:p>
          <a:p>
            <a:pPr marL="0" lvl="0" indent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грузовая машина (фургон) – </a:t>
            </a:r>
            <a:r>
              <a:rPr lang="en-US" b="1">
                <a:solidFill>
                  <a:schemeClr val="dk1"/>
                </a:solidFill>
              </a:rPr>
              <a:t>1240 метров.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9" name="Google Shape;200;g1bc6e687a7d_0_265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6483400" y="5967450"/>
            <a:ext cx="1347375" cy="11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5;g1bc6e687a7d_0_342" hidden="0"/>
          <p:cNvSpPr/>
          <p:nvPr isPhoto="0" userDrawn="0"/>
        </p:nvSpPr>
        <p:spPr bwMode="auto">
          <a:xfrm>
            <a:off x="0" y="5045070"/>
            <a:ext cx="12239700" cy="420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06;g1bc6e687a7d_0_342" hidden="0"/>
          <p:cNvSpPr/>
          <p:nvPr isPhoto="0" userDrawn="0"/>
        </p:nvSpPr>
        <p:spPr bwMode="auto">
          <a:xfrm>
            <a:off x="7972274" y="202605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07;g1bc6e687a7d_0_342" hidden="0"/>
          <p:cNvSpPr/>
          <p:nvPr isPhoto="0" userDrawn="0"/>
        </p:nvSpPr>
        <p:spPr bwMode="auto">
          <a:xfrm>
            <a:off x="7972274" y="3628800"/>
            <a:ext cx="4023900" cy="11643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08;g1bc6e687a7d_0_342" hidden="0"/>
          <p:cNvSpPr/>
          <p:nvPr isPhoto="0" userDrawn="0"/>
        </p:nvSpPr>
        <p:spPr bwMode="auto">
          <a:xfrm>
            <a:off x="243450" y="3788113"/>
            <a:ext cx="37830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09;g1bc6e687a7d_0_342" hidden="0"/>
          <p:cNvSpPr/>
          <p:nvPr isPhoto="0" userDrawn="0"/>
        </p:nvSpPr>
        <p:spPr bwMode="auto">
          <a:xfrm>
            <a:off x="335550" y="2086650"/>
            <a:ext cx="3598800" cy="83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" name="Google Shape;210;g1bc6e687a7d_0_342" hidden="0"/>
          <p:cNvSpPr/>
          <p:nvPr isPhoto="0" userDrawn="0"/>
        </p:nvSpPr>
        <p:spPr bwMode="auto">
          <a:xfrm>
            <a:off x="0" y="1251150"/>
            <a:ext cx="12239700" cy="528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11;g1bc6e687a7d_0_342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при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вооруженном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нападении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на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сотрудников</a:t>
            </a:r>
            <a:r>
              <a:rPr lang="en-US" sz="1600" b="1">
                <a:solidFill>
                  <a:srgbClr val="002060"/>
                </a:solidFill>
              </a:rPr>
              <a:t>, </a:t>
            </a:r>
            <a:r>
              <a:rPr lang="en-US" sz="1600" b="1">
                <a:solidFill>
                  <a:srgbClr val="002060"/>
                </a:solidFill>
              </a:rPr>
              <a:t>педагогов</a:t>
            </a:r>
            <a:r>
              <a:rPr lang="en-US" sz="1600" b="1">
                <a:solidFill>
                  <a:srgbClr val="002060"/>
                </a:solidFill>
              </a:rPr>
              <a:t>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</a:t>
            </a:r>
            <a:r>
              <a:rPr lang="en-US" sz="1600" b="1">
                <a:solidFill>
                  <a:srgbClr val="002060"/>
                </a:solidFill>
              </a:rPr>
              <a:t> и </a:t>
            </a:r>
            <a:r>
              <a:rPr lang="en-US" sz="1600" b="1">
                <a:solidFill>
                  <a:srgbClr val="002060"/>
                </a:solidFill>
              </a:rPr>
              <a:t>воспитанников</a:t>
            </a:r>
            <a:r>
              <a:rPr lang="en-US" sz="1600" b="1">
                <a:solidFill>
                  <a:srgbClr val="002060"/>
                </a:solidFill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организаций</a:t>
            </a:r>
            <a:r>
              <a:rPr lang="en-US" sz="1600" b="1">
                <a:solidFill>
                  <a:srgbClr val="002060"/>
                </a:solidFill>
              </a:rPr>
              <a:t>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1" name="Google Shape;212;g1bc6e687a7d_0_342" hidden="0"/>
          <p:cNvSpPr/>
          <p:nvPr isPhoto="0" userDrawn="0"/>
        </p:nvSpPr>
        <p:spPr bwMode="auto">
          <a:xfrm>
            <a:off x="723675" y="1334099"/>
            <a:ext cx="10930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00" b="1"/>
              <a:t>При вооруженном нападении на сотрудников, педагогов, обучающихся и воспитанников необходимо: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g1bc6e687a7d_0_342" hidden="0"/>
          <p:cNvSpPr/>
          <p:nvPr isPhoto="0" userDrawn="0"/>
        </p:nvSpPr>
        <p:spPr bwMode="auto">
          <a:xfrm>
            <a:off x="351225" y="2296200"/>
            <a:ext cx="35988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принять меры для самоизоляции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3" name="Google Shape;214;g1bc6e687a7d_0_342" hidden="0"/>
          <p:cNvCxnSpPr>
            <a:cxnSpLocks/>
            <a:stCxn id="14" idx="1"/>
            <a:endCxn id="12" idx="3"/>
          </p:cNvCxnSpPr>
          <p:nvPr isPhoto="0" userDrawn="0"/>
        </p:nvCxnSpPr>
        <p:spPr bwMode="auto">
          <a:xfrm rot="10800000">
            <a:off x="3950061" y="2504153"/>
            <a:ext cx="493800" cy="6999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" name="Google Shape;216;g1bc6e687a7d_0_342" hidden="0"/>
          <p:cNvSpPr/>
          <p:nvPr isPhoto="0" userDrawn="0"/>
        </p:nvSpPr>
        <p:spPr bwMode="auto">
          <a:xfrm>
            <a:off x="259125" y="3997663"/>
            <a:ext cx="3783000" cy="4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немедленно покинуть опасную зону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6" name="Google Shape;217;g1bc6e687a7d_0_342" hidden="0"/>
          <p:cNvCxnSpPr>
            <a:cxnSpLocks/>
            <a:endCxn id="15" idx="3"/>
          </p:cNvCxnSpPr>
          <p:nvPr isPhoto="0" userDrawn="0"/>
        </p:nvCxnSpPr>
        <p:spPr bwMode="auto">
          <a:xfrm flipH="1">
            <a:off x="4042125" y="3693013"/>
            <a:ext cx="519600" cy="51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" name="Google Shape;218;g1bc6e687a7d_0_342" hidden="0"/>
          <p:cNvSpPr/>
          <p:nvPr isPhoto="0" userDrawn="0"/>
        </p:nvSpPr>
        <p:spPr bwMode="auto">
          <a:xfrm>
            <a:off x="7972274" y="2192402"/>
            <a:ext cx="40239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сообщить на канал «102» органов внутренних дел или единую дежурно-диспетчерскую службу «112»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18" name="Google Shape;219;g1bc6e687a7d_0_342" hidden="0"/>
          <p:cNvCxnSpPr>
            <a:cxnSpLocks/>
            <a:stCxn id="14" idx="3"/>
            <a:endCxn id="17" idx="1"/>
          </p:cNvCxnSpPr>
          <p:nvPr isPhoto="0" userDrawn="0"/>
        </p:nvCxnSpPr>
        <p:spPr bwMode="auto">
          <a:xfrm rot="10800000" flipH="1">
            <a:off x="7261261" y="2608253"/>
            <a:ext cx="711000" cy="5958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" name="Google Shape;220;g1bc6e687a7d_0_342" hidden="0"/>
          <p:cNvSpPr/>
          <p:nvPr isPhoto="0" userDrawn="0"/>
        </p:nvSpPr>
        <p:spPr bwMode="auto">
          <a:xfrm>
            <a:off x="7972274" y="3757400"/>
            <a:ext cx="39033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>
                <a:solidFill>
                  <a:schemeClr val="dk1"/>
                </a:solidFill>
              </a:rPr>
              <a:t>спрятавшись, дождитесь ухода террористов, и при первой возможности покиньте здание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0" name="Google Shape;221;g1bc6e687a7d_0_342" hidden="0"/>
          <p:cNvCxnSpPr>
            <a:cxnSpLocks/>
            <a:endCxn id="19" idx="1"/>
          </p:cNvCxnSpPr>
          <p:nvPr isPhoto="0" userDrawn="0"/>
        </p:nvCxnSpPr>
        <p:spPr bwMode="auto">
          <a:xfrm>
            <a:off x="6690675" y="3637400"/>
            <a:ext cx="1281600" cy="53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4" name="Google Shape;215;g1bc6e687a7d_0_342" hidden="0"/>
          <p:cNvPicPr/>
          <p:nvPr isPhoto="0" userDrawn="0"/>
        </p:nvPicPr>
        <p:blipFill>
          <a:blip r:embed="rId2">
            <a:alphaModFix/>
          </a:blip>
          <a:srcRect l="30843" t="0" r="0" b="0"/>
          <a:stretch/>
        </p:blipFill>
        <p:spPr bwMode="auto">
          <a:xfrm>
            <a:off x="4443861" y="2151144"/>
            <a:ext cx="2817400" cy="210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2;g1bc6e687a7d_0_342" hidden="0"/>
          <p:cNvSpPr/>
          <p:nvPr isPhoto="0" userDrawn="0"/>
        </p:nvSpPr>
        <p:spPr bwMode="auto">
          <a:xfrm>
            <a:off x="4221003" y="5113968"/>
            <a:ext cx="35988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215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ДЕЙСТВИЯ РУКОВОДИТЕЛЯ: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" name="Google Shape;223;g1bc6e687a7d_0_342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261150" y="5565767"/>
            <a:ext cx="519600" cy="11643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24;g1bc6e687a7d_0_342" hidden="0"/>
          <p:cNvSpPr/>
          <p:nvPr isPhoto="0" userDrawn="0"/>
        </p:nvSpPr>
        <p:spPr bwMode="auto">
          <a:xfrm>
            <a:off x="4302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" name="Google Shape;225;g1bc6e687a7d_0_342" hidden="0"/>
          <p:cNvSpPr/>
          <p:nvPr isPhoto="0" userDrawn="0"/>
        </p:nvSpPr>
        <p:spPr bwMode="auto">
          <a:xfrm>
            <a:off x="8427350" y="5909776"/>
            <a:ext cx="454800" cy="29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26;g1bc6e687a7d_0_342" hidden="0"/>
          <p:cNvSpPr/>
          <p:nvPr isPhoto="0" userDrawn="0"/>
        </p:nvSpPr>
        <p:spPr bwMode="auto">
          <a:xfrm>
            <a:off x="799875" y="5640825"/>
            <a:ext cx="33462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незамедлительное информирование правоохранительных и/или специальных государственных органов о факте и обстоятельствах вооруженного нападения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Google Shape;227;g1bc6e687a7d_0_342" hidden="0"/>
          <p:cNvSpPr/>
          <p:nvPr isPhoto="0" userDrawn="0"/>
        </p:nvSpPr>
        <p:spPr bwMode="auto">
          <a:xfrm>
            <a:off x="4766550" y="5617475"/>
            <a:ext cx="3588600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организация работы по обеспечению безопасности людей на объекте (эвакуация, блокирование внутренних барьеров, оповещение о нештатной ситуации на объекте)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28;g1bc6e687a7d_0_342" hidden="0"/>
          <p:cNvSpPr/>
          <p:nvPr isPhoto="0" userDrawn="0"/>
        </p:nvSpPr>
        <p:spPr bwMode="auto">
          <a:xfrm>
            <a:off x="8962400" y="5778250"/>
            <a:ext cx="31398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взаимодействие с прибывающими силами оперативного штаба по борьбе с терроризмом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33;g1bc6e687a7d_0_427" hidden="0"/>
          <p:cNvSpPr/>
          <p:nvPr isPhoto="0" userDrawn="0"/>
        </p:nvSpPr>
        <p:spPr bwMode="auto">
          <a:xfrm>
            <a:off x="0" y="1008525"/>
            <a:ext cx="12239700" cy="1933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34;g1bc6e687a7d_0_427" hidden="0"/>
          <p:cNvSpPr/>
          <p:nvPr isPhoto="0" userDrawn="0"/>
        </p:nvSpPr>
        <p:spPr bwMode="auto">
          <a:xfrm>
            <a:off x="2495100" y="1530500"/>
            <a:ext cx="57789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35;g1bc6e687a7d_0_427" hidden="0"/>
          <p:cNvSpPr/>
          <p:nvPr isPhoto="0" userDrawn="0"/>
        </p:nvSpPr>
        <p:spPr bwMode="auto">
          <a:xfrm>
            <a:off x="2235391" y="1115599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rPr>
              <a:t>ДЕЙСТВИЯ ПЕРСОНАЛА (СОТРУДНИКИ, ПЕДАГОГИ)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Google Shape;236;g1bc6e687a7d_0_427" hidden="0"/>
          <p:cNvSpPr/>
          <p:nvPr isPhoto="0" userDrawn="0"/>
        </p:nvSpPr>
        <p:spPr bwMode="auto">
          <a:xfrm>
            <a:off x="2495100" y="2184350"/>
            <a:ext cx="5778900" cy="52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Google Shape;237;g1bc6e687a7d_0_427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9" name="Google Shape;238;g1bc6e687a7d_0_427" hidden="0"/>
          <p:cNvSpPr/>
          <p:nvPr isPhoto="0" userDrawn="0"/>
        </p:nvSpPr>
        <p:spPr bwMode="auto">
          <a:xfrm>
            <a:off x="8364100" y="153050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39;g1bc6e687a7d_0_427" hidden="0"/>
          <p:cNvSpPr/>
          <p:nvPr isPhoto="0" userDrawn="0"/>
        </p:nvSpPr>
        <p:spPr bwMode="auto">
          <a:xfrm>
            <a:off x="8364100" y="2184950"/>
            <a:ext cx="3464100" cy="52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1" name="Google Shape;240;g1bc6e687a7d_0_427" hidden="0"/>
          <p:cNvCxnSpPr>
            <a:cxnSpLocks/>
          </p:cNvCxnSpPr>
          <p:nvPr isPhoto="0" userDrawn="0"/>
        </p:nvCxnSpPr>
        <p:spPr bwMode="auto">
          <a:xfrm rot="-5400000" flipH="1">
            <a:off x="2352138" y="2003556"/>
            <a:ext cx="549900" cy="264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" name="Google Shape;241;g1bc6e687a7d_0_427" hidden="0"/>
          <p:cNvCxnSpPr>
            <a:cxnSpLocks/>
          </p:cNvCxnSpPr>
          <p:nvPr isPhoto="0" userDrawn="0"/>
        </p:nvCxnSpPr>
        <p:spPr bwMode="auto">
          <a:xfrm rot="5400000">
            <a:off x="11396162" y="1931114"/>
            <a:ext cx="596700" cy="292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Google Shape;242;g1bc6e687a7d_0_427" hidden="0"/>
          <p:cNvSpPr/>
          <p:nvPr isPhoto="0" userDrawn="0"/>
        </p:nvSpPr>
        <p:spPr bwMode="auto">
          <a:xfrm>
            <a:off x="894739" y="3079759"/>
            <a:ext cx="105000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990000"/>
                </a:solidFill>
              </a:rPr>
              <a:t>В случае отсутствия возможности покинуть здание следует:</a:t>
            </a:r>
            <a:endParaRPr sz="1700" b="1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3;g1bc6e687a7d_0_427" hidden="0"/>
          <p:cNvSpPr/>
          <p:nvPr isPhoto="0" userDrawn="0"/>
        </p:nvSpPr>
        <p:spPr bwMode="auto">
          <a:xfrm>
            <a:off x="2450125" y="1557725"/>
            <a:ext cx="6053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оцените ситуацию, продумайте четкий план, как вы будете вместе 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с обучающимися покидать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4;g1bc6e687a7d_0_427" hidden="0"/>
          <p:cNvSpPr/>
          <p:nvPr isPhoto="0" userDrawn="0"/>
        </p:nvSpPr>
        <p:spPr bwMode="auto">
          <a:xfrm>
            <a:off x="2649375" y="2205875"/>
            <a:ext cx="5624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при возможности безопасно эвакуироваться вместе с воспитанниками, обучающимися, покиньте здание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5;g1bc6e687a7d_0_427" hidden="0"/>
          <p:cNvSpPr/>
          <p:nvPr isPhoto="0" userDrawn="0"/>
        </p:nvSpPr>
        <p:spPr bwMode="auto">
          <a:xfrm>
            <a:off x="8503820" y="1661150"/>
            <a:ext cx="30603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оставьте вещи и сумки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6;g1bc6e687a7d_0_427" hidden="0"/>
          <p:cNvSpPr/>
          <p:nvPr isPhoto="0" userDrawn="0"/>
        </p:nvSpPr>
        <p:spPr bwMode="auto">
          <a:xfrm>
            <a:off x="8474150" y="2324002"/>
            <a:ext cx="3354000" cy="2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>
                <a:solidFill>
                  <a:schemeClr val="dk1"/>
                </a:solidFill>
              </a:rPr>
              <a:t>не прячьте руки, держите их на виду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47;g1bc6e687a7d_0_427" hidden="0"/>
          <p:cNvSpPr/>
          <p:nvPr isPhoto="0" userDrawn="0"/>
        </p:nvSpPr>
        <p:spPr bwMode="auto">
          <a:xfrm>
            <a:off x="1300875" y="3470675"/>
            <a:ext cx="37410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быстро выглянуть из кабинета, группы и направить всех обучающихся, воспитанников или сотрудников, находящихся в коридоре, </a:t>
            </a:r>
            <a:br>
              <a:rPr lang="en-US" sz="1300" b="1">
                <a:solidFill>
                  <a:schemeClr val="dk1"/>
                </a:solidFill>
              </a:rPr>
            </a:br>
            <a:r>
              <a:rPr lang="en-US" sz="1300" b="1">
                <a:solidFill>
                  <a:schemeClr val="dk1"/>
                </a:solidFill>
              </a:rPr>
              <a:t>в свой кабинет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" name="Google Shape;248;g1bc6e687a7d_0_427" hidden="0"/>
          <p:cNvSpPr/>
          <p:nvPr isPhoto="0" userDrawn="0"/>
        </p:nvSpPr>
        <p:spPr bwMode="auto">
          <a:xfrm>
            <a:off x="1373253" y="4545400"/>
            <a:ext cx="381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не впускать в кабинет, группу взрослых, которые вам не знакомы или у которых нет пропуска на посещение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Google Shape;249;g1bc6e687a7d_0_427" hidden="0"/>
          <p:cNvSpPr/>
          <p:nvPr isPhoto="0" userDrawn="0"/>
        </p:nvSpPr>
        <p:spPr bwMode="auto">
          <a:xfrm>
            <a:off x="1300875" y="5239111"/>
            <a:ext cx="3815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плотно закрыть дверь, желательно на ключ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1" name="Google Shape;250;g1bc6e687a7d_0_427" hidden="0"/>
          <p:cNvSpPr/>
          <p:nvPr isPhoto="0" userDrawn="0"/>
        </p:nvSpPr>
        <p:spPr bwMode="auto">
          <a:xfrm>
            <a:off x="1373250" y="5587475"/>
            <a:ext cx="4001700" cy="3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закрыть окна, опустить или закрыть все жалюзи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51;g1bc6e687a7d_0_427" hidden="0"/>
          <p:cNvSpPr/>
          <p:nvPr isPhoto="0" userDrawn="0"/>
        </p:nvSpPr>
        <p:spPr bwMode="auto">
          <a:xfrm>
            <a:off x="5449527" y="3470675"/>
            <a:ext cx="676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поставить обучающихся, воспитанников у стены так, чтобы злоумышленник не мог видеть их, заглядывая в дверь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" name="Google Shape;252;g1bc6e687a7d_0_427" hidden="0"/>
          <p:cNvSpPr/>
          <p:nvPr isPhoto="0" userDrawn="0"/>
        </p:nvSpPr>
        <p:spPr bwMode="auto">
          <a:xfrm>
            <a:off x="5521900" y="3976228"/>
            <a:ext cx="4965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найти для обучающихся, воспитанников «Безопасный угол»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4" name="Google Shape;253;g1bc6e687a7d_0_427" hidden="0"/>
          <p:cNvSpPr/>
          <p:nvPr isPhoto="0" userDrawn="0"/>
        </p:nvSpPr>
        <p:spPr bwMode="auto">
          <a:xfrm>
            <a:off x="5449527" y="4483775"/>
            <a:ext cx="581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выключить свет и мониторы компьютеров, сотовые телефоны поставить на беззвучный сигнал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" name="Google Shape;254;g1bc6e687a7d_0_427" hidden="0"/>
          <p:cNvSpPr/>
          <p:nvPr isPhoto="0" userDrawn="0"/>
        </p:nvSpPr>
        <p:spPr bwMode="auto">
          <a:xfrm>
            <a:off x="5520832" y="5036750"/>
            <a:ext cx="6499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 b="1">
                <a:solidFill>
                  <a:schemeClr val="dk1"/>
                </a:solidFill>
              </a:rPr>
              <a:t>обеспечить тишину для обучающихся, воспитанников</a:t>
            </a:r>
            <a:endParaRPr sz="1300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26" name="Google Shape;255;g1bc6e687a7d_0_427" hidden="0"/>
          <p:cNvSpPr/>
          <p:nvPr isPhoto="0" userDrawn="0"/>
        </p:nvSpPr>
        <p:spPr bwMode="auto">
          <a:xfrm>
            <a:off x="5449525" y="5388100"/>
            <a:ext cx="669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заполнить лист посещаемости (перечислить учеников, которых забрали из коридоров (как указано выше), и составить список обучающихся, воспитанников, которые должны находиться в данном классе, но отсутствуют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7" name="Google Shape;256;g1bc6e687a7d_0_427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-1263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57;g1bc6e687a7d_0_427" descr="F:\Преза ЕН\15 марта\011.png" hidden="0"/>
          <p:cNvPicPr/>
          <p:nvPr isPhoto="0" userDrawn="0"/>
        </p:nvPicPr>
        <p:blipFill>
          <a:blip r:embed="rId2">
            <a:alphaModFix/>
          </a:blip>
          <a:srcRect l="0" t="46927" r="0" b="44778"/>
          <a:stretch/>
        </p:blipFill>
        <p:spPr bwMode="auto">
          <a:xfrm rot="5400000">
            <a:off x="4072836" y="4740788"/>
            <a:ext cx="2492201" cy="11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58;g1bc6e687a7d_0_427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 flipH="1">
            <a:off x="180400" y="3755350"/>
            <a:ext cx="990275" cy="201846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59;g1bc6e687a7d_0_427" hidden="0"/>
          <p:cNvSpPr/>
          <p:nvPr isPhoto="0" userDrawn="0"/>
        </p:nvSpPr>
        <p:spPr bwMode="auto">
          <a:xfrm>
            <a:off x="614213" y="6362700"/>
            <a:ext cx="11011200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>
                <a:solidFill>
                  <a:schemeClr val="dk1"/>
                </a:solidFill>
              </a:rPr>
              <a:t>Примечание: </a:t>
            </a:r>
            <a:r>
              <a:rPr lang="en-US" sz="1600" b="1">
                <a:solidFill>
                  <a:schemeClr val="dk1"/>
                </a:solidFill>
              </a:rPr>
              <a:t>Перед выключением света сотрудники находят и держат в руках свой журнал посещаемости. Это поможет обеспечить эвакуацию всех обучающихся, воспитанников.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" name="Google Shape;260;g1bc6e687a7d_0_427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1049023" y="6185187"/>
            <a:ext cx="791875" cy="9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61;g1bc6e687a7d_0_427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 flipH="1">
            <a:off x="143717" y="1462913"/>
            <a:ext cx="2121547" cy="135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66;g1bc6e687a7d_0_547" hidden="0"/>
          <p:cNvSpPr/>
          <p:nvPr isPhoto="0" userDrawn="0"/>
        </p:nvSpPr>
        <p:spPr bwMode="auto">
          <a:xfrm>
            <a:off x="1133075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267;g1bc6e687a7d_0_547" hidden="0"/>
          <p:cNvSpPr/>
          <p:nvPr isPhoto="0" userDrawn="0"/>
        </p:nvSpPr>
        <p:spPr bwMode="auto">
          <a:xfrm>
            <a:off x="1133050" y="1013224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Google Shape;268;g1bc6e687a7d_0_547" hidden="0"/>
          <p:cNvSpPr/>
          <p:nvPr isPhoto="0" userDrawn="0"/>
        </p:nvSpPr>
        <p:spPr bwMode="auto">
          <a:xfrm>
            <a:off x="6160125" y="1013226"/>
            <a:ext cx="49464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269;g1bc6e687a7d_0_547" hidden="0"/>
          <p:cNvSpPr/>
          <p:nvPr isPhoto="0" userDrawn="0"/>
        </p:nvSpPr>
        <p:spPr bwMode="auto">
          <a:xfrm>
            <a:off x="1243113" y="1020763"/>
            <a:ext cx="45642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 находящихся в спортивном зале, необходимо перевести в раздевалку, запереть все двери, найти безопасное место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" name="Google Shape;270;g1bc6e687a7d_0_547" hidden="0"/>
          <p:cNvSpPr/>
          <p:nvPr isPhoto="0" userDrawn="0"/>
        </p:nvSpPr>
        <p:spPr bwMode="auto">
          <a:xfrm>
            <a:off x="6447950" y="1093025"/>
            <a:ext cx="42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все, кто находится в коридоре, немедленно проходят в ближайший класс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Google Shape;271;g1bc6e687a7d_0_547" hidden="0"/>
          <p:cNvSpPr/>
          <p:nvPr isPhoto="0" userDrawn="0"/>
        </p:nvSpPr>
        <p:spPr bwMode="auto">
          <a:xfrm>
            <a:off x="1133063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Google Shape;272;g1bc6e687a7d_0_547" hidden="0"/>
          <p:cNvSpPr/>
          <p:nvPr isPhoto="0" userDrawn="0"/>
        </p:nvSpPr>
        <p:spPr bwMode="auto">
          <a:xfrm>
            <a:off x="1243113" y="2740507"/>
            <a:ext cx="4836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воспитанники находящиеся вне здания организации образования, добегают до ближайшего безопасного места, останавливаются, занимают лежащее положение и не двигаются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73;g1bc6e687a7d_0_547" hidden="0"/>
          <p:cNvSpPr/>
          <p:nvPr isPhoto="0" userDrawn="0"/>
        </p:nvSpPr>
        <p:spPr bwMode="auto">
          <a:xfrm>
            <a:off x="1133063" y="3856850"/>
            <a:ext cx="9973500" cy="523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74;g1bc6e687a7d_0_547" hidden="0"/>
          <p:cNvSpPr/>
          <p:nvPr isPhoto="0" userDrawn="0"/>
        </p:nvSpPr>
        <p:spPr bwMode="auto">
          <a:xfrm>
            <a:off x="1318125" y="3956723"/>
            <a:ext cx="95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сотрудники и обучающиеся, которые находятся в туалетах закрывают кабинку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75;g1bc6e687a7d_0_547" hidden="0"/>
          <p:cNvSpPr/>
          <p:nvPr isPhoto="0" userDrawn="0"/>
        </p:nvSpPr>
        <p:spPr bwMode="auto">
          <a:xfrm>
            <a:off x="138025" y="92425"/>
            <a:ext cx="121017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/>
            </a:pPr>
            <a:r>
              <a:rPr lang="en-US" sz="1600" b="1">
                <a:solidFill>
                  <a:srgbClr val="002060"/>
                </a:solidFill>
              </a:rPr>
              <a:t>АЛГОРИТМ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действий при вооруженном нападении на сотрудников, педагогов, </a:t>
            </a:r>
            <a:br>
              <a:rPr lang="en-US" sz="1600" b="1">
                <a:solidFill>
                  <a:srgbClr val="002060"/>
                </a:solidFill>
              </a:rPr>
            </a:br>
            <a:r>
              <a:rPr lang="en-US" sz="1600" b="1">
                <a:solidFill>
                  <a:srgbClr val="002060"/>
                </a:solidFill>
              </a:rPr>
              <a:t>обучающихся и воспитанников организаций образования</a:t>
            </a:r>
            <a:endParaRPr sz="1600" b="1">
              <a:solidFill>
                <a:srgbClr val="002060"/>
              </a:solidFill>
            </a:endParaRPr>
          </a:p>
        </p:txBody>
      </p:sp>
      <p:sp>
        <p:nvSpPr>
          <p:cNvPr id="14" name="Google Shape;276;g1bc6e687a7d_0_547" hidden="0"/>
          <p:cNvSpPr/>
          <p:nvPr isPhoto="0" userDrawn="0"/>
        </p:nvSpPr>
        <p:spPr bwMode="auto">
          <a:xfrm>
            <a:off x="0" y="4286375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277;g1bc6e687a7d_0_547" hidden="0"/>
          <p:cNvSpPr>
            <a:spLocks noAdjustHandles="0" noChangeArrowheads="0"/>
          </p:cNvSpPr>
          <p:nvPr isPhoto="0" userDrawn="0"/>
        </p:nvSpPr>
        <p:spPr bwMode="auto">
          <a:xfrm>
            <a:off x="1619775" y="4349150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руководителя.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6" name="Google Shape;278;g1bc6e687a7d_0_547" hidden="0"/>
          <p:cNvSpPr/>
          <p:nvPr isPhoto="0" userDrawn="0"/>
        </p:nvSpPr>
        <p:spPr bwMode="auto">
          <a:xfrm>
            <a:off x="6160138" y="2666324"/>
            <a:ext cx="4946400" cy="11004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Google Shape;279;g1bc6e687a7d_0_547" hidden="0"/>
          <p:cNvSpPr/>
          <p:nvPr isPhoto="0" userDrawn="0"/>
        </p:nvSpPr>
        <p:spPr bwMode="auto">
          <a:xfrm>
            <a:off x="6438838" y="2750775"/>
            <a:ext cx="42921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обучающиеся и сотрудники библиотеки остаются в библиотеке. Библиотекари закрывают двери, находят для детей и для себя безопасное место и выключают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0;g1bc6e687a7d_0_547" hidden="0"/>
          <p:cNvSpPr/>
          <p:nvPr isPhoto="0" userDrawn="0"/>
        </p:nvSpPr>
        <p:spPr bwMode="auto">
          <a:xfrm>
            <a:off x="1561975" y="6140975"/>
            <a:ext cx="4035000" cy="634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281;g1bc6e687a7d_0_547" hidden="0"/>
          <p:cNvSpPr/>
          <p:nvPr isPhoto="0" userDrawn="0"/>
        </p:nvSpPr>
        <p:spPr bwMode="auto">
          <a:xfrm>
            <a:off x="1561975" y="5409225"/>
            <a:ext cx="40350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" name="Google Shape;282;g1bc6e687a7d_0_547" hidden="0"/>
          <p:cNvSpPr/>
          <p:nvPr isPhoto="0" userDrawn="0"/>
        </p:nvSpPr>
        <p:spPr bwMode="auto">
          <a:xfrm>
            <a:off x="1723475" y="6249475"/>
            <a:ext cx="3712199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незаметно покинуть объект, при невозможности - укрыться в безопасном месте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" name="Google Shape;283;g1bc6e687a7d_0_547" hidden="0"/>
          <p:cNvSpPr/>
          <p:nvPr isPhoto="0" userDrawn="0"/>
        </p:nvSpPr>
        <p:spPr bwMode="auto">
          <a:xfrm>
            <a:off x="2235391" y="4918124"/>
            <a:ext cx="7906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700" b="1">
                <a:solidFill>
                  <a:srgbClr val="2F5496"/>
                </a:solidFill>
              </a:rPr>
              <a:t>Действия обучающихся:</a:t>
            </a:r>
            <a:endParaRPr sz="1700" b="1" i="0" u="none" strike="noStrike" cap="none">
              <a:solidFill>
                <a:srgbClr val="2F5496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" name="Google Shape;284;g1bc6e687a7d_0_547" hidden="0"/>
          <p:cNvSpPr/>
          <p:nvPr isPhoto="0" userDrawn="0"/>
        </p:nvSpPr>
        <p:spPr bwMode="auto">
          <a:xfrm>
            <a:off x="1730203" y="5445135"/>
            <a:ext cx="374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не паниковать, во всем слушать сотрудников </a:t>
            </a:r>
            <a:br>
              <a:rPr lang="en-US" sz="1200">
                <a:solidFill>
                  <a:schemeClr val="dk1"/>
                </a:solidFill>
              </a:rPr>
            </a:br>
            <a:r>
              <a:rPr lang="en-US" sz="1200">
                <a:solidFill>
                  <a:schemeClr val="dk1"/>
                </a:solidFill>
              </a:rPr>
              <a:t>и педагогов школы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3" name="Google Shape;285;g1bc6e687a7d_0_547" hidden="0"/>
          <p:cNvCxnSpPr>
            <a:cxnSpLocks/>
          </p:cNvCxnSpPr>
          <p:nvPr isPhoto="0" userDrawn="0"/>
        </p:nvCxnSpPr>
        <p:spPr bwMode="auto">
          <a:xfrm rot="-5400000" flipH="1">
            <a:off x="1489675" y="5801254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" name="Google Shape;286;g1bc6e687a7d_0_547" hidden="0"/>
          <p:cNvSpPr/>
          <p:nvPr isPhoto="0" userDrawn="0"/>
        </p:nvSpPr>
        <p:spPr bwMode="auto">
          <a:xfrm>
            <a:off x="5727675" y="6032758"/>
            <a:ext cx="6339300" cy="738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" name="Google Shape;287;g1bc6e687a7d_0_547" hidden="0"/>
          <p:cNvSpPr/>
          <p:nvPr isPhoto="0" userDrawn="0"/>
        </p:nvSpPr>
        <p:spPr bwMode="auto">
          <a:xfrm>
            <a:off x="5727675" y="5333024"/>
            <a:ext cx="5748900" cy="5652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6" name="Google Shape;288;g1bc6e687a7d_0_547" hidden="0"/>
          <p:cNvSpPr/>
          <p:nvPr isPhoto="0" userDrawn="0"/>
        </p:nvSpPr>
        <p:spPr bwMode="auto">
          <a:xfrm>
            <a:off x="5905204" y="6141258"/>
            <a:ext cx="583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по возможности информировать любым способом правоохранительные и/или специальные государственные органы, охрану, персонал, руководство объекта о факте и обстоятельствах вооруженного нападения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Google Shape;289;g1bc6e687a7d_0_547" hidden="0"/>
          <p:cNvSpPr/>
          <p:nvPr isPhoto="0" userDrawn="0"/>
        </p:nvSpPr>
        <p:spPr bwMode="auto">
          <a:xfrm>
            <a:off x="5891150" y="5437303"/>
            <a:ext cx="533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>
                <a:solidFill>
                  <a:schemeClr val="dk1"/>
                </a:solidFill>
              </a:rPr>
              <a:t>заблокировать дверь, дождаться прибытия сотрудников правопорядка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28" name="Google Shape;290;g1bc6e687a7d_0_547" hidden="0"/>
          <p:cNvCxnSpPr>
            <a:cxnSpLocks/>
          </p:cNvCxnSpPr>
          <p:nvPr isPhoto="0" userDrawn="0"/>
        </p:nvCxnSpPr>
        <p:spPr bwMode="auto">
          <a:xfrm rot="5400000">
            <a:off x="10983650" y="5725053"/>
            <a:ext cx="565200" cy="420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9" name="Google Shape;291;g1bc6e687a7d_0_547" hidden="0"/>
          <p:cNvPicPr/>
          <p:nvPr isPhoto="0" userDrawn="0"/>
        </p:nvPicPr>
        <p:blipFill>
          <a:blip r:embed="rId2">
            <a:alphaModFix/>
          </a:blip>
          <a:stretch/>
        </p:blipFill>
        <p:spPr bwMode="auto">
          <a:xfrm>
            <a:off x="41675" y="5409225"/>
            <a:ext cx="1576226" cy="13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292;g1bc6e687a7d_0_547" hidden="0"/>
          <p:cNvSpPr/>
          <p:nvPr isPhoto="0" userDrawn="0"/>
        </p:nvSpPr>
        <p:spPr bwMode="auto">
          <a:xfrm>
            <a:off x="6160150" y="1761525"/>
            <a:ext cx="4946400" cy="811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2700000" rotWithShape="0" algn="tl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c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293;g1bc6e687a7d_0_547" hidden="0"/>
          <p:cNvSpPr/>
          <p:nvPr isPhoto="0" userDrawn="0"/>
        </p:nvSpPr>
        <p:spPr bwMode="auto">
          <a:xfrm>
            <a:off x="6659038" y="1850085"/>
            <a:ext cx="3851699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обучающихся, находящихся в столовых, необходимо передислоцировать в ближайшие классы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2" name="Google Shape;294;g1bc6e687a7d_0_547" hidden="0"/>
          <p:cNvSpPr/>
          <p:nvPr isPhoto="0" userDrawn="0"/>
        </p:nvSpPr>
        <p:spPr bwMode="auto">
          <a:xfrm>
            <a:off x="1133075" y="1779713"/>
            <a:ext cx="49464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300">
                <a:solidFill>
                  <a:schemeClr val="dk1"/>
                </a:solidFill>
              </a:rPr>
              <a:t>медицинские работники, работники столовой, вспомогательный персонал остается в помещении, в котором они находятся, закрывают двери и выключить свет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3" name="Google Shape;295;g1bc6e687a7d_0_547" hidden="0"/>
          <p:cNvPicPr/>
          <p:nvPr isPhoto="0" userDrawn="0"/>
        </p:nvPicPr>
        <p:blipFill>
          <a:blip r:embed="rId3">
            <a:alphaModFix/>
          </a:blip>
          <a:srcRect l="65804" t="0" r="-2167" b="49768"/>
          <a:stretch/>
        </p:blipFill>
        <p:spPr bwMode="auto">
          <a:xfrm flipH="1">
            <a:off x="10745891" y="1052780"/>
            <a:ext cx="1321081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96;g1bc6e687a7d_0_547" hidden="0"/>
          <p:cNvPicPr/>
          <p:nvPr isPhoto="0" userDrawn="0"/>
        </p:nvPicPr>
        <p:blipFill>
          <a:blip r:embed="rId3">
            <a:alphaModFix/>
          </a:blip>
          <a:srcRect l="31352" t="0" r="41764" b="49768"/>
          <a:stretch/>
        </p:blipFill>
        <p:spPr bwMode="auto">
          <a:xfrm flipH="1">
            <a:off x="10669167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297;g1bc6e687a7d_0_547" hidden="0"/>
          <p:cNvPicPr/>
          <p:nvPr isPhoto="0" userDrawn="0"/>
        </p:nvPicPr>
        <p:blipFill>
          <a:blip r:embed="rId3">
            <a:alphaModFix/>
          </a:blip>
          <a:srcRect l="0" t="49768" r="73117" b="0"/>
          <a:stretch/>
        </p:blipFill>
        <p:spPr bwMode="auto">
          <a:xfrm>
            <a:off x="341450" y="1052775"/>
            <a:ext cx="976670" cy="202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298;g1bc6e687a7d_0_547" hidden="0"/>
          <p:cNvPicPr/>
          <p:nvPr isPhoto="0" userDrawn="0"/>
        </p:nvPicPr>
        <p:blipFill>
          <a:blip r:embed="rId3">
            <a:alphaModFix/>
          </a:blip>
          <a:srcRect l="0" t="0" r="73117" b="49768"/>
          <a:stretch/>
        </p:blipFill>
        <p:spPr bwMode="auto">
          <a:xfrm>
            <a:off x="557875" y="2362450"/>
            <a:ext cx="976670" cy="202786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99;g1bc6e687a7d_0_547" hidden="0"/>
          <p:cNvSpPr/>
          <p:nvPr isPhoto="0" userDrawn="0"/>
        </p:nvSpPr>
        <p:spPr bwMode="auto">
          <a:xfrm>
            <a:off x="0" y="6943750"/>
            <a:ext cx="12239700" cy="5652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8" name="Google Shape;300;g1bc6e687a7d_0_547" hidden="0"/>
          <p:cNvSpPr>
            <a:spLocks noAdjustHandles="0" noChangeArrowheads="0"/>
          </p:cNvSpPr>
          <p:nvPr isPhoto="0" userDrawn="0"/>
        </p:nvSpPr>
        <p:spPr bwMode="auto">
          <a:xfrm>
            <a:off x="1619775" y="7006525"/>
            <a:ext cx="942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>
                <a:solidFill>
                  <a:schemeClr val="dk1"/>
                </a:solidFill>
              </a:rPr>
              <a:t>Примечание: Оставайтесь в безопасных местах до распоряжения руководителя или педагогов.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39" name="Google Shape;301;g1bc6e687a7d_0_547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5371639" y="5663875"/>
            <a:ext cx="640554" cy="6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ONLYOFFICE/6.1.1.53</Application>
  <DocSecurity>0</DocSecurity>
  <PresentationFormat>Произвольный</PresentationFormat>
  <Paragraphs>0</Paragraphs>
  <Slides>22</Slides>
  <Notes>22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aser</dc:creator>
  <cp:keywords/>
  <dc:description/>
  <dc:identifier/>
  <dc:language/>
  <cp:lastModifiedBy>Жиренбай Ержан Сапарович</cp:lastModifiedBy>
  <cp:revision>3</cp:revision>
  <dcterms:created xsi:type="dcterms:W3CDTF">2018-04-23T11:08:41Z</dcterms:created>
  <dcterms:modified xsi:type="dcterms:W3CDTF">2023-01-25T08:12:58Z</dcterms:modified>
  <cp:category/>
  <cp:contentStatus/>
  <cp:version/>
</cp:coreProperties>
</file>