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258" r:id="rId4"/>
    <p:sldId id="259" r:id="rId5"/>
    <p:sldId id="285" r:id="rId6"/>
    <p:sldId id="261" r:id="rId7"/>
    <p:sldId id="260" r:id="rId8"/>
    <p:sldId id="262" r:id="rId9"/>
    <p:sldId id="263" r:id="rId10"/>
    <p:sldId id="274" r:id="rId11"/>
    <p:sldId id="276" r:id="rId12"/>
    <p:sldId id="277" r:id="rId13"/>
    <p:sldId id="272" r:id="rId14"/>
    <p:sldId id="270" r:id="rId15"/>
    <p:sldId id="256" r:id="rId16"/>
    <p:sldId id="287" r:id="rId17"/>
    <p:sldId id="279" r:id="rId18"/>
    <p:sldId id="282" r:id="rId19"/>
    <p:sldId id="288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Сабыржан" initials="ТС" lastIdx="1" clrIdx="0">
    <p:extLst>
      <p:ext uri="{19B8F6BF-5375-455C-9EA6-DF929625EA0E}">
        <p15:presenceInfo xmlns:p15="http://schemas.microsoft.com/office/powerpoint/2012/main" userId="bacd523a4e6c46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0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5T15:39:02.451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C167-A674-4BD3-9A26-0AEA1D02364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E3C2F-BC2C-4942-928D-57DE251E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23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3C2F-BC2C-4942-928D-57DE251E1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50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108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987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1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AC57-8B0B-4C50-AF14-EFBE33B8E84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FED2-6BC8-4778-AE4A-6F6EDB5D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84841" y="1725106"/>
            <a:ext cx="7277494" cy="39638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ru-RU" sz="2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24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10-11 </a:t>
            </a:r>
            <a:r>
              <a:rPr lang="ru-RU" sz="24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Ата-аналарына</a:t>
            </a:r>
            <a:r>
              <a:rPr lang="ru-RU" sz="2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</a:t>
            </a:r>
            <a:br>
              <a:rPr lang="ru-RU" sz="44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 ТАМАҚТАНУ ӘДЕТТЕРІН ҚАЛЫПТАСТЫРУ– «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 денсаулығын нығайту»</a:t>
            </a:r>
            <a:br>
              <a:rPr lang="ru-RU" altLang="ru-KZ" sz="1200" b="1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ru-RU" sz="4800" b="1" dirty="0">
                <a:ea typeface="Times New Roman" panose="02020603050405020304" pitchFamily="18" charset="0"/>
              </a:rPr>
              <a:t> </a:t>
            </a:r>
            <a:endParaRPr lang="ru-RU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EF0E5-6F14-47A9-945C-020BD2F493A8}"/>
              </a:ext>
            </a:extLst>
          </p:cNvPr>
          <p:cNvSpPr txBox="1"/>
          <p:nvPr/>
        </p:nvSpPr>
        <p:spPr>
          <a:xfrm>
            <a:off x="160773" y="170822"/>
            <a:ext cx="10905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«ӨРКЕН»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әл-ауқатын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ҰҒП институты </a:t>
            </a: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C942D-CBE1-9459-EE29-376DEE682176}"/>
              </a:ext>
            </a:extLst>
          </p:cNvPr>
          <p:cNvSpPr txBox="1"/>
          <p:nvPr/>
        </p:nvSpPr>
        <p:spPr>
          <a:xfrm rot="10800000" flipV="1">
            <a:off x="5734606" y="5688914"/>
            <a:ext cx="5816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Нағашыбаева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Сағым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Көпбайқызы</a:t>
            </a:r>
            <a:endParaRPr lang="ru-RU" sz="2000" b="1" i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69eefbfb-f187-45d9-8c52-e05ab013c4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lob:https://web.whatsapp.com/69eefbfb-f187-45d9-8c52-e05ab013c48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C3BFC5B8-6676-F03E-1D52-8F2E3C4D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54" y="2168140"/>
            <a:ext cx="4009501" cy="28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7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438A-0DD5-C152-1C34-DF04BCFB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3433"/>
            <a:ext cx="9053564" cy="1021600"/>
          </a:xfrm>
        </p:spPr>
        <p:txBody>
          <a:bodyPr/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іншектердің тамақтану ережелері </a:t>
            </a:r>
            <a:endParaRPr lang="ru-K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13759"/>
              </p:ext>
            </p:extLst>
          </p:nvPr>
        </p:nvGraphicFramePr>
        <p:xfrm>
          <a:off x="197963" y="1234911"/>
          <a:ext cx="11783505" cy="438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423">
                  <a:extLst>
                    <a:ext uri="{9D8B030D-6E8A-4147-A177-3AD203B41FA5}">
                      <a16:colId xmlns:a16="http://schemas.microsoft.com/office/drawing/2014/main" val="1076569906"/>
                    </a:ext>
                  </a:extLst>
                </a:gridCol>
                <a:gridCol w="5872082">
                  <a:extLst>
                    <a:ext uri="{9D8B030D-6E8A-4147-A177-3AD203B41FA5}">
                      <a16:colId xmlns:a16="http://schemas.microsoft.com/office/drawing/2014/main" val="4236531318"/>
                    </a:ext>
                  </a:extLst>
                </a:gridCol>
              </a:tblGrid>
              <a:tr h="4528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Санитарлық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дәрігер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мәзірін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құрастырған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мынадай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білуі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kk-KZ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76840"/>
                  </a:ext>
                </a:extLst>
              </a:tr>
              <a:tr h="3930607">
                <a:tc>
                  <a:txBody>
                    <a:bodyPr/>
                    <a:lstStyle/>
                    <a:p>
                      <a:r>
                        <a:rPr lang="kk-KZ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рационы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мөлшеріне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еңбегінің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жүктемесіне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мезгіліне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климатқа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заттарға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энергияға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қажеттілігіне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керек.  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Ас м</a:t>
                      </a:r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зірі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мекемелерінің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қызметінің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ұзақтығына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3-5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ретке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есептеледі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Ас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әрбір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типтегі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жеткіншектер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жасалған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таңертеңгі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жэне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асқа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кешкі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асқа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көкөніс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жармадан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жасалатын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Рационның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құрамында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міндетті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күнделікті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май,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көкөніс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Ас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әртүрлі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тағамдардан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қүралады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күндегі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қайталанбауы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5.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мекемелерінде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академиясының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институты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жағдайларға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мэзірін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апталық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Сонымен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жазғы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дайындалады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рационының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калориясын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химиялық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қүрамын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арнаулы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кестелер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тамақтануына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жүргізіледі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Күнделікті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мәзірінің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құрамында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әрбір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мерзіміндегі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тамақтардың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тізімі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осы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барлығының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салмағы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сұрыптама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Сұрыптама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мәзірінде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тамақтанатын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қызметкерлердің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 саны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көрсетіледі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мектепке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мекемелерінде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түсте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мектеп-интернаттарда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мезгіл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313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64372"/>
              </p:ext>
            </p:extLst>
          </p:nvPr>
        </p:nvGraphicFramePr>
        <p:xfrm>
          <a:off x="197963" y="5602035"/>
          <a:ext cx="1178350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05">
                  <a:extLst>
                    <a:ext uri="{9D8B030D-6E8A-4147-A177-3AD203B41FA5}">
                      <a16:colId xmlns:a16="http://schemas.microsoft.com/office/drawing/2014/main" val="2767317418"/>
                    </a:ext>
                  </a:extLst>
                </a:gridCol>
              </a:tblGrid>
              <a:tr h="1043861">
                <a:tc>
                  <a:txBody>
                    <a:bodyPr/>
                    <a:lstStyle/>
                    <a:p>
                      <a:r>
                        <a:rPr lang="kk-KZ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уақытын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аралықтарын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қатаң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қабылдаудың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физиологиялық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рационалдылығы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Жеке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уақыттарына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мөлшері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сапасына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жэне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кезіндегі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6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1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438A-0DD5-C152-1C34-DF04BCFB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3433"/>
            <a:ext cx="9053564" cy="1021600"/>
          </a:xfrm>
        </p:spPr>
        <p:txBody>
          <a:bodyPr/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іншектердің тамақтану ережелері </a:t>
            </a:r>
            <a:endParaRPr lang="ru-K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44385"/>
              </p:ext>
            </p:extLst>
          </p:nvPr>
        </p:nvGraphicFramePr>
        <p:xfrm>
          <a:off x="197963" y="1234911"/>
          <a:ext cx="11783505" cy="438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8886">
                  <a:extLst>
                    <a:ext uri="{9D8B030D-6E8A-4147-A177-3AD203B41FA5}">
                      <a16:colId xmlns:a16="http://schemas.microsoft.com/office/drawing/2014/main" val="1076569906"/>
                    </a:ext>
                  </a:extLst>
                </a:gridCol>
                <a:gridCol w="5844619">
                  <a:extLst>
                    <a:ext uri="{9D8B030D-6E8A-4147-A177-3AD203B41FA5}">
                      <a16:colId xmlns:a16="http://schemas.microsoft.com/office/drawing/2014/main" val="4236531318"/>
                    </a:ext>
                  </a:extLst>
                </a:gridCol>
              </a:tblGrid>
              <a:tr h="4528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Санитарлық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дәрігер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мәзірін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құрастырған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мынадай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білуі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kk-KZ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76840"/>
                  </a:ext>
                </a:extLst>
              </a:tr>
              <a:tr h="3930607">
                <a:tc>
                  <a:txBody>
                    <a:bodyPr/>
                    <a:lstStyle/>
                    <a:p>
                      <a:r>
                        <a:rPr lang="kk-KZ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мәзірінде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кейбір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бірін-бірі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алмастыра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алатын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химиялық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құрамы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жағынан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келетін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тағамдармен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ауыстыруға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рационында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қорыту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органының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жақсарту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бидай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сұлы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ботқасы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тобындағы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витаминге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бай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керек.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Рациондағы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ақуыздардың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меншікті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үлесі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мезгіліне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түрақты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мекемелерінің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жүмыстарына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санитарлық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жүмысы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мекемелерінің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асхана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жүмыстарына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санитарлық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жүмысы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Келіп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түскен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тамақтардың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сапасы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тасымалдануын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сақталуы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таратылуы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мерзімінің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сақталуын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технологиясын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сапасын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Асхананың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санитарлық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індетке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қарсы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жүргізілетін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ыдыс-аяқтарды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тазалау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Асхана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қызметкерлерінің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бас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гигиенасын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рационының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құрамын</a:t>
                      </a: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313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33699"/>
              </p:ext>
            </p:extLst>
          </p:nvPr>
        </p:nvGraphicFramePr>
        <p:xfrm>
          <a:off x="197963" y="5326143"/>
          <a:ext cx="1178350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05">
                  <a:extLst>
                    <a:ext uri="{9D8B030D-6E8A-4147-A177-3AD203B41FA5}">
                      <a16:colId xmlns:a16="http://schemas.microsoft.com/office/drawing/2014/main" val="2767317418"/>
                    </a:ext>
                  </a:extLst>
                </a:gridCol>
              </a:tblGrid>
              <a:tr h="1340490">
                <a:tc>
                  <a:txBody>
                    <a:bodyPr/>
                    <a:lstStyle/>
                    <a:p>
                      <a:r>
                        <a:rPr lang="kk-KZ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уақытын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аралықтарын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қатаң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қабылдаудың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физиологиялық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рационалдылығы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Жеке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уақыттарына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мөлшері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сапасына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жэне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кезіндегі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6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9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6" y="528034"/>
            <a:ext cx="9581882" cy="695459"/>
          </a:xfrm>
        </p:spPr>
        <p:txBody>
          <a:bodyPr/>
          <a:lstStyle/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және 10-11 жастағы балалардың 1 кг салмағына байланысты тәулігіне орташа энергия шығынына  90-80-70 ккал құрайды.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997"/>
              </p:ext>
            </p:extLst>
          </p:nvPr>
        </p:nvGraphicFramePr>
        <p:xfrm>
          <a:off x="307699" y="1788653"/>
          <a:ext cx="11636062" cy="468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6062">
                  <a:extLst>
                    <a:ext uri="{9D8B030D-6E8A-4147-A177-3AD203B41FA5}">
                      <a16:colId xmlns:a16="http://schemas.microsoft.com/office/drawing/2014/main" val="953243053"/>
                    </a:ext>
                  </a:extLst>
                </a:gridCol>
              </a:tblGrid>
              <a:tr h="45862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Толыққанды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тамақтанбаудың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жагымсыз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жэне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балалармен</a:t>
                      </a:r>
                      <a:r>
                        <a:rPr lang="ru-RU" sz="2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жеткіншект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ердің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режимінің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бүзылуы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kk-KZ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9983"/>
                  </a:ext>
                </a:extLst>
              </a:tr>
              <a:tr h="3980665">
                <a:tc>
                  <a:txBody>
                    <a:bodyPr/>
                    <a:lstStyle/>
                    <a:p>
                      <a:r>
                        <a:rPr lang="kk-KZ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0686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22128"/>
              </p:ext>
            </p:extLst>
          </p:nvPr>
        </p:nvGraphicFramePr>
        <p:xfrm>
          <a:off x="422514" y="2554664"/>
          <a:ext cx="11406432" cy="1018095"/>
        </p:xfrm>
        <a:graphic>
          <a:graphicData uri="http://schemas.openxmlformats.org/drawingml/2006/table">
            <a:tbl>
              <a:tblPr/>
              <a:tblGrid>
                <a:gridCol w="11406432">
                  <a:extLst>
                    <a:ext uri="{9D8B030D-6E8A-4147-A177-3AD203B41FA5}">
                      <a16:colId xmlns:a16="http://schemas.microsoft.com/office/drawing/2014/main" val="3308725642"/>
                    </a:ext>
                  </a:extLst>
                </a:gridCol>
              </a:tblGrid>
              <a:tr h="1018095">
                <a:tc>
                  <a:txBody>
                    <a:bodyPr/>
                    <a:lstStyle/>
                    <a:p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тамақтандырғанда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тағамдардың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әртүрлілігіне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әсіресе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сүт-қышқылды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өнімдер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сиыр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бұзау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тауық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бауыр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жұмыртқа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уылдырық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картоп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көкөністер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жеміс-жидектер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қарақұмық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ұнтақ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күріш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жармасы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макарон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өнімдеріне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көңіл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бөлу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20946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22513" y="5225851"/>
            <a:ext cx="11406433" cy="99122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465B3F-6D9E-B013-0855-037274F8E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01" y="3657600"/>
            <a:ext cx="6242780" cy="2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438A-0DD5-C152-1C34-DF04BCFB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3433"/>
            <a:ext cx="9053564" cy="1021600"/>
          </a:xfrm>
        </p:spPr>
        <p:txBody>
          <a:bodyPr/>
          <a:lstStyle/>
          <a:p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арналған пайдалы және пайдасыз сусындар</a:t>
            </a:r>
            <a:endParaRPr lang="ru-KZ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10406"/>
              </p:ext>
            </p:extLst>
          </p:nvPr>
        </p:nvGraphicFramePr>
        <p:xfrm>
          <a:off x="452488" y="1857080"/>
          <a:ext cx="11067066" cy="466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533">
                  <a:extLst>
                    <a:ext uri="{9D8B030D-6E8A-4147-A177-3AD203B41FA5}">
                      <a16:colId xmlns:a16="http://schemas.microsoft.com/office/drawing/2014/main" val="1076569906"/>
                    </a:ext>
                  </a:extLst>
                </a:gridCol>
                <a:gridCol w="5533533">
                  <a:extLst>
                    <a:ext uri="{9D8B030D-6E8A-4147-A177-3AD203B41FA5}">
                      <a16:colId xmlns:a16="http://schemas.microsoft.com/office/drawing/2014/main" val="4236531318"/>
                    </a:ext>
                  </a:extLst>
                </a:gridCol>
              </a:tblGrid>
              <a:tr h="730157">
                <a:tc>
                  <a:txBody>
                    <a:bodyPr/>
                    <a:lstStyle/>
                    <a:p>
                      <a:pPr algn="ctr"/>
                      <a:endParaRPr lang="kk-KZ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ПАЙДАЛЫ</a:t>
                      </a:r>
                      <a:r>
                        <a:rPr lang="kk-KZ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СУСЫНДАР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ПАЙДАСЫЗ  СУСЫНДАР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76840"/>
                  </a:ext>
                </a:extLst>
              </a:tr>
              <a:tr h="1965909">
                <a:tc>
                  <a:txBody>
                    <a:bodyPr/>
                    <a:lstStyle/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3135"/>
                  </a:ext>
                </a:extLst>
              </a:tr>
              <a:tr h="1965909">
                <a:tc>
                  <a:txBody>
                    <a:bodyPr/>
                    <a:lstStyle/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0357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29771"/>
              </p:ext>
            </p:extLst>
          </p:nvPr>
        </p:nvGraphicFramePr>
        <p:xfrm>
          <a:off x="452488" y="5433319"/>
          <a:ext cx="10312922" cy="130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922">
                  <a:extLst>
                    <a:ext uri="{9D8B030D-6E8A-4147-A177-3AD203B41FA5}">
                      <a16:colId xmlns:a16="http://schemas.microsoft.com/office/drawing/2014/main" val="2767317418"/>
                    </a:ext>
                  </a:extLst>
                </a:gridCol>
              </a:tblGrid>
              <a:tr h="1309872">
                <a:tc>
                  <a:txBody>
                    <a:bodyPr/>
                    <a:lstStyle/>
                    <a:p>
                      <a:r>
                        <a:rPr lang="kk-KZ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 әр баланың жеке қажеттіліктерін, оның ішінде аллергиямен артықшылықтарды ескеру маңызды. Ата-аналар жеке ұсыныстар алу үшін педиатрға немесе диетолог және аллерголог мамандарына хабарласуы керек.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69749"/>
                  </a:ext>
                </a:extLst>
              </a:tr>
            </a:tbl>
          </a:graphicData>
        </a:graphic>
      </p:graphicFrame>
      <p:pic>
        <p:nvPicPr>
          <p:cNvPr id="5" name="Picture 2" descr="https://martebe.kz/wp-content/uploads/2018/04/%D0%B3%D0%B0%D0%B7%D0%B4%D1%8B-%D1%81%D1%83%D1%81%D1%8B%D0%BD%D0%B4%D0%B0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1" y="2573517"/>
            <a:ext cx="4044099" cy="28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eb1a806d-6afc-4cd1-9abb-27374b56da4a"/>
          <p:cNvSpPr>
            <a:spLocks noChangeAspect="1" noChangeArrowheads="1"/>
          </p:cNvSpPr>
          <p:nvPr/>
        </p:nvSpPr>
        <p:spPr bwMode="auto">
          <a:xfrm>
            <a:off x="1008669" y="2573518"/>
            <a:ext cx="4128940" cy="18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15" y="2573518"/>
            <a:ext cx="1753388" cy="140369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8" y="2587210"/>
            <a:ext cx="1484618" cy="134893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81" y="2587210"/>
            <a:ext cx="1454241" cy="1376313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8" y="4029623"/>
            <a:ext cx="1847655" cy="130071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8" y="3977214"/>
            <a:ext cx="1781664" cy="1456105"/>
          </a:xfrm>
          <a:prstGeom prst="rect">
            <a:avLst/>
          </a:prstGeom>
          <a:noFill/>
        </p:spPr>
      </p:pic>
      <p:sp>
        <p:nvSpPr>
          <p:cNvPr id="4" name="AutoShape 4" descr="blob:https://web.whatsapp.com/db13a8c9-7878-43d8-9cd4-ab08afd6ac0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29623"/>
            <a:ext cx="1698367" cy="1403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25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55DFA-6213-85B8-33C6-CF536529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5864"/>
            <a:ext cx="8653806" cy="3057082"/>
          </a:xfrm>
        </p:spPr>
        <p:txBody>
          <a:bodyPr/>
          <a:lstStyle/>
          <a:p>
            <a:pPr algn="ctr"/>
            <a:b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10-11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Ата-аналарына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</a:t>
            </a:r>
            <a:br>
              <a:rPr lang="ru-RU" sz="80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тағамдардың құрамындағы дәрумендердің мөлшерлері</a:t>
            </a:r>
            <a:endParaRPr lang="ru-KZ" sz="20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BB3DF4-2C5C-3A73-0288-D7453720A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2" y="2331218"/>
            <a:ext cx="7346866" cy="4526782"/>
          </a:xfrm>
        </p:spPr>
        <p:txBody>
          <a:bodyPr/>
          <a:lstStyle/>
          <a:p>
            <a:pPr marL="101598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1598" indent="0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5240" indent="0">
              <a:buNone/>
              <a:tabLst>
                <a:tab pos="1437181" algn="l"/>
              </a:tabLst>
            </a:pPr>
            <a:r>
              <a:rPr lang="ru-RU" sz="2133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01597" indent="0">
              <a:buNone/>
            </a:pPr>
            <a:endParaRPr lang="ru-KZ" dirty="0"/>
          </a:p>
        </p:txBody>
      </p:sp>
      <p:sp>
        <p:nvSpPr>
          <p:cNvPr id="5" name="Прямоугольник 4"/>
          <p:cNvSpPr/>
          <p:nvPr/>
        </p:nvSpPr>
        <p:spPr>
          <a:xfrm rot="238720">
            <a:off x="8521210" y="20080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AutoShape 2" descr="blob:https://web.whatsapp.com/8ea894c4-4102-4dd0-81b2-8cb80305c0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8ea894c4-4102-4dd0-81b2-8cb80305c00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12" y="3236581"/>
            <a:ext cx="2777088" cy="245987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48681"/>
              </p:ext>
            </p:extLst>
          </p:nvPr>
        </p:nvGraphicFramePr>
        <p:xfrm>
          <a:off x="307971" y="1797345"/>
          <a:ext cx="8895236" cy="36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809">
                  <a:extLst>
                    <a:ext uri="{9D8B030D-6E8A-4147-A177-3AD203B41FA5}">
                      <a16:colId xmlns:a16="http://schemas.microsoft.com/office/drawing/2014/main" val="1421315237"/>
                    </a:ext>
                  </a:extLst>
                </a:gridCol>
                <a:gridCol w="2223809">
                  <a:extLst>
                    <a:ext uri="{9D8B030D-6E8A-4147-A177-3AD203B41FA5}">
                      <a16:colId xmlns:a16="http://schemas.microsoft.com/office/drawing/2014/main" val="1699785921"/>
                    </a:ext>
                  </a:extLst>
                </a:gridCol>
                <a:gridCol w="2223809">
                  <a:extLst>
                    <a:ext uri="{9D8B030D-6E8A-4147-A177-3AD203B41FA5}">
                      <a16:colId xmlns:a16="http://schemas.microsoft.com/office/drawing/2014/main" val="1787893379"/>
                    </a:ext>
                  </a:extLst>
                </a:gridCol>
                <a:gridCol w="2223809">
                  <a:extLst>
                    <a:ext uri="{9D8B030D-6E8A-4147-A177-3AD203B41FA5}">
                      <a16:colId xmlns:a16="http://schemas.microsoft.com/office/drawing/2014/main" val="375306365"/>
                    </a:ext>
                  </a:extLst>
                </a:gridCol>
              </a:tblGrid>
              <a:tr h="874922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 Дәрумені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В5 Дәрумені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 Дәрумені</a:t>
                      </a:r>
                      <a:r>
                        <a:rPr lang="kk-K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(Никотин қышқылы)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862493"/>
                  </a:ext>
                </a:extLst>
              </a:tr>
              <a:tr h="349969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 ірімшік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6996"/>
                  </a:ext>
                </a:extLst>
              </a:tr>
              <a:tr h="349969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Қырық қабат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20321"/>
                  </a:ext>
                </a:extLst>
              </a:tr>
              <a:tr h="349969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Картоп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0799"/>
                  </a:ext>
                </a:extLst>
              </a:tr>
              <a:tr h="349969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Жұмыртқа</a:t>
                      </a:r>
                      <a:r>
                        <a:rPr lang="kk-KZ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556384"/>
                  </a:ext>
                </a:extLst>
              </a:tr>
              <a:tr h="354366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 нан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0,05-0,07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43139"/>
                  </a:ext>
                </a:extLst>
              </a:tr>
              <a:tr h="349969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 нан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0,2-0,3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69309"/>
                  </a:ext>
                </a:extLst>
              </a:tr>
              <a:tr h="389610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7824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33785"/>
              </p:ext>
            </p:extLst>
          </p:nvPr>
        </p:nvGraphicFramePr>
        <p:xfrm>
          <a:off x="307973" y="5388299"/>
          <a:ext cx="8895232" cy="9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808">
                  <a:extLst>
                    <a:ext uri="{9D8B030D-6E8A-4147-A177-3AD203B41FA5}">
                      <a16:colId xmlns:a16="http://schemas.microsoft.com/office/drawing/2014/main" val="115603580"/>
                    </a:ext>
                  </a:extLst>
                </a:gridCol>
                <a:gridCol w="2223808">
                  <a:extLst>
                    <a:ext uri="{9D8B030D-6E8A-4147-A177-3AD203B41FA5}">
                      <a16:colId xmlns:a16="http://schemas.microsoft.com/office/drawing/2014/main" val="4022479262"/>
                    </a:ext>
                  </a:extLst>
                </a:gridCol>
                <a:gridCol w="2223808">
                  <a:extLst>
                    <a:ext uri="{9D8B030D-6E8A-4147-A177-3AD203B41FA5}">
                      <a16:colId xmlns:a16="http://schemas.microsoft.com/office/drawing/2014/main" val="823524482"/>
                    </a:ext>
                  </a:extLst>
                </a:gridCol>
                <a:gridCol w="2223808">
                  <a:extLst>
                    <a:ext uri="{9D8B030D-6E8A-4147-A177-3AD203B41FA5}">
                      <a16:colId xmlns:a16="http://schemas.microsoft.com/office/drawing/2014/main" val="3402729594"/>
                    </a:ext>
                  </a:extLst>
                </a:gridCol>
              </a:tblGrid>
              <a:tr h="231745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Ет,</a:t>
                      </a:r>
                      <a:r>
                        <a:rPr lang="kk-KZ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балық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0.1-0.3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1574"/>
                  </a:ext>
                </a:extLst>
              </a:tr>
              <a:tr h="234712">
                <a:tc>
                  <a:txBody>
                    <a:bodyPr/>
                    <a:lstStyle/>
                    <a:p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Қарақұмық жармасы</a:t>
                      </a:r>
                      <a:r>
                        <a:rPr lang="kk-KZ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80775"/>
                  </a:ext>
                </a:extLst>
              </a:tr>
              <a:tr h="325544">
                <a:tc gridSpan="4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79752"/>
                  </a:ext>
                </a:extLst>
              </a:tr>
            </a:tbl>
          </a:graphicData>
        </a:graphic>
      </p:graphicFrame>
      <p:pic>
        <p:nvPicPr>
          <p:cNvPr id="11" name="Picture 2" descr="C:\Users\Светлана\Desktop\a8ad51e8bb9013979067dea000334ec0.jpg">
            <a:extLst>
              <a:ext uri="{FF2B5EF4-FFF2-40B4-BE49-F238E27FC236}">
                <a16:creationId xmlns:a16="http://schemas.microsoft.com/office/drawing/2014/main" id="{774B33F6-3397-C012-FF4B-C6692C7C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4912" y="169439"/>
            <a:ext cx="2777088" cy="2762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03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73AC4-ED58-3AB6-A62D-E2A46F15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033" y="0"/>
            <a:ext cx="9319967" cy="867266"/>
          </a:xfrm>
        </p:spPr>
        <p:txBody>
          <a:bodyPr>
            <a:noAutofit/>
          </a:bodyPr>
          <a:lstStyle/>
          <a:p>
            <a:r>
              <a:rPr lang="kk-KZ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ДӘРУМЕНДЕР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EC5ABB-8198-38A8-9D36-A2425AF5D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80AB73B-DF24-4F73-7431-58BAC086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09433"/>
              </p:ext>
            </p:extLst>
          </p:nvPr>
        </p:nvGraphicFramePr>
        <p:xfrm>
          <a:off x="663190" y="791852"/>
          <a:ext cx="1098833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03">
                  <a:extLst>
                    <a:ext uri="{9D8B030D-6E8A-4147-A177-3AD203B41FA5}">
                      <a16:colId xmlns:a16="http://schemas.microsoft.com/office/drawing/2014/main" val="3858387985"/>
                    </a:ext>
                  </a:extLst>
                </a:gridCol>
                <a:gridCol w="8688536">
                  <a:extLst>
                    <a:ext uri="{9D8B030D-6E8A-4147-A177-3AD203B41FA5}">
                      <a16:colId xmlns:a16="http://schemas.microsoft.com/office/drawing/2014/main" val="1531140545"/>
                    </a:ext>
                  </a:extLst>
                </a:gridCol>
              </a:tblGrid>
              <a:tr h="8111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Дәрумендер</a:t>
                      </a:r>
                      <a:endParaRPr lang="ru-RU" sz="32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 көздері </a:t>
                      </a:r>
                      <a:endParaRPr lang="ru-RU" sz="32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67064"/>
                  </a:ext>
                </a:extLst>
              </a:tr>
              <a:tr h="1303648">
                <a:tc>
                  <a:txBody>
                    <a:bodyPr/>
                    <a:lstStyle/>
                    <a:p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</a:t>
                      </a:r>
                    </a:p>
                    <a:p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(өсу дәрумені)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Сәбіз, шпинат, жасыл шөпті өсімдіктер, қауын, қызанақ, қызыл бұрыш, цитрус жемістері, өрік, балық майы, сүт, сары май,</a:t>
                      </a:r>
                      <a:r>
                        <a:rPr lang="ru-RU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жұмыртқа, бауыр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1672"/>
                  </a:ext>
                </a:extLst>
              </a:tr>
              <a:tr h="898069">
                <a:tc>
                  <a:txBody>
                    <a:bodyPr/>
                    <a:lstStyle/>
                    <a:p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Өсімдік майлары, теңіз шырғанағы, көкөніс-дақылдар, өндірілген бидай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85327"/>
                  </a:ext>
                </a:extLst>
              </a:tr>
              <a:tr h="492489">
                <a:tc>
                  <a:txBody>
                    <a:bodyPr/>
                    <a:lstStyle/>
                    <a:p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Сүт, жұмыртқа, бауыр, балық майы, сары май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66590"/>
                  </a:ext>
                </a:extLst>
              </a:tr>
              <a:tr h="898069">
                <a:tc>
                  <a:txBody>
                    <a:bodyPr/>
                    <a:lstStyle/>
                    <a:p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Қырыққабат, шпинат, салат, қалақай, тұтас дәндер, дәнді-дақылдар.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80312"/>
                  </a:ext>
                </a:extLst>
              </a:tr>
              <a:tr h="898069">
                <a:tc>
                  <a:txBody>
                    <a:bodyPr/>
                    <a:lstStyle/>
                    <a:p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–</a:t>
                      </a:r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Тәтті бұрыш, қырыққабат, қарақат, аронира, шетен, шпинат, цитрус жемістері, құлпынай, картоп   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03180"/>
                  </a:ext>
                </a:extLst>
              </a:tr>
              <a:tr h="34763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1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7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C4CF-A49B-A825-9403-2A2CC00FE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79ECB-61F1-2E5A-7917-FCE2889E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1650"/>
            <a:ext cx="9144000" cy="772688"/>
          </a:xfrm>
        </p:spPr>
        <p:txBody>
          <a:bodyPr>
            <a:noAutofit/>
          </a:bodyPr>
          <a:lstStyle/>
          <a:p>
            <a:r>
              <a:rPr lang="kk-KZ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ДӘРУМЕНДЕР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1962CF-DEFB-FC4F-FE04-D88375944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6F790E4-B051-5697-B343-4715A6379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4177"/>
              </p:ext>
            </p:extLst>
          </p:nvPr>
        </p:nvGraphicFramePr>
        <p:xfrm>
          <a:off x="612742" y="1112363"/>
          <a:ext cx="1103878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62">
                  <a:extLst>
                    <a:ext uri="{9D8B030D-6E8A-4147-A177-3AD203B41FA5}">
                      <a16:colId xmlns:a16="http://schemas.microsoft.com/office/drawing/2014/main" val="3858387985"/>
                    </a:ext>
                  </a:extLst>
                </a:gridCol>
                <a:gridCol w="8728426">
                  <a:extLst>
                    <a:ext uri="{9D8B030D-6E8A-4147-A177-3AD203B41FA5}">
                      <a16:colId xmlns:a16="http://schemas.microsoft.com/office/drawing/2014/main" val="1531140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Дәрумендер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 көздері 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67064"/>
                  </a:ext>
                </a:extLst>
              </a:tr>
              <a:tr h="772495">
                <a:tc>
                  <a:txBody>
                    <a:bodyPr/>
                    <a:lstStyle/>
                    <a:p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Жарма (сұлы) және бұршақ дақылдары, бауыр, фундук, өскіндер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бидай, шошқа еті.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1672"/>
                  </a:ext>
                </a:extLst>
              </a:tr>
              <a:tr h="409437">
                <a:tc>
                  <a:txBody>
                    <a:bodyPr/>
                    <a:lstStyle/>
                    <a:p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Жарма (қарақұмық, сұлы) және бұршақ дақылдары, жұмыртқа, сүт,</a:t>
                      </a:r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ірімшік, ет, балық, бауыр, қырыққабат, салат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85327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B6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Дәнді дақылдар (күріш, қарақұмық) және бұршақ дақылдары (бұршақ, соя), бидай кебекі, ет, балық, бауыр, жұмыртқа, сүт, сүзбе, картоп, қырыққабат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66590"/>
                  </a:ext>
                </a:extLst>
              </a:tr>
              <a:tr h="403820">
                <a:tc>
                  <a:txBody>
                    <a:bodyPr/>
                    <a:lstStyle/>
                    <a:p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B9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Жасылдар (пияз, ақжелкен, салат), жемістер, бұршақ, тұтас дәндер,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80312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r>
                        <a:rPr lang="kk-KZ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В12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Бауыр, сиыр еті, тауық еті, балық, жұмыртқа, сүзбе, сүт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0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777" y="678730"/>
            <a:ext cx="7211505" cy="546755"/>
          </a:xfrm>
        </p:spPr>
        <p:txBody>
          <a:bodyPr/>
          <a:lstStyle/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2050: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Н.Ә Назарбаев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366" y="1828800"/>
            <a:ext cx="11104774" cy="4135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49353"/>
              </p:ext>
            </p:extLst>
          </p:nvPr>
        </p:nvGraphicFramePr>
        <p:xfrm>
          <a:off x="339366" y="1828800"/>
          <a:ext cx="1138757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413">
                  <a:extLst>
                    <a:ext uri="{9D8B030D-6E8A-4147-A177-3AD203B41FA5}">
                      <a16:colId xmlns:a16="http://schemas.microsoft.com/office/drawing/2014/main" val="3516235179"/>
                    </a:ext>
                  </a:extLst>
                </a:gridCol>
                <a:gridCol w="8447165">
                  <a:extLst>
                    <a:ext uri="{9D8B030D-6E8A-4147-A177-3AD203B41FA5}">
                      <a16:colId xmlns:a16="http://schemas.microsoft.com/office/drawing/2014/main" val="2475555029"/>
                    </a:ext>
                  </a:extLst>
                </a:gridCol>
              </a:tblGrid>
              <a:tr h="214460">
                <a:tc gridSpan="2">
                  <a:txBody>
                    <a:bodyPr/>
                    <a:lstStyle/>
                    <a:p>
                      <a:pPr algn="ctr"/>
                      <a:r>
                        <a:rPr lang="kk-KZ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 мәдениеті</a:t>
                      </a:r>
                      <a:r>
                        <a:rPr lang="kk-KZ" sz="2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жоқ адамдарда кездесетін салдардың тізімі 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079174"/>
                  </a:ext>
                </a:extLst>
              </a:tr>
              <a:tr h="214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kk-KZ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Шаршаудың үнемі жоғарылауы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калория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тапшылығы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көмірсулар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жеткіліксіз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күнделікті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орындауға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күштің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болмауы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Соңғылары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энергияның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бай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екенін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ұмытпаңыз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Тонус пен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күштің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жетіспеушілігін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үнемі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сезінеді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38877"/>
                  </a:ext>
                </a:extLst>
              </a:tr>
              <a:tr h="214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Атеросклероз,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жүрек-тамыр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жүйесінің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аурулары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Трансмайлармен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қаныққан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тағамдарды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шамадан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холестерин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бляшкаларының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болуына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тамырлардың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нәзіктігіне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тромбоциттер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агрегациясының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жоғарылауына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әкеледі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жүректің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ишемиялық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инфаркт пен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инсультті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тудырады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11720"/>
                  </a:ext>
                </a:extLst>
              </a:tr>
              <a:tr h="214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Қант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диабеті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Гормондардың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теңгерімсіздігі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сіңетін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көмірсуларды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қандағы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қанттың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үнемі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көтерілуі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қант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диабетіне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апаратын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табылады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Мұндай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аурумен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ауыратын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өмірі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инсулинді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уақтылы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салуға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3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3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4" y="747252"/>
            <a:ext cx="8377083" cy="547059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мен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тағамдық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қарқындылығына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/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366" y="1828800"/>
            <a:ext cx="11104774" cy="4135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95686"/>
              </p:ext>
            </p:extLst>
          </p:nvPr>
        </p:nvGraphicFramePr>
        <p:xfrm>
          <a:off x="339366" y="1828800"/>
          <a:ext cx="1138757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413">
                  <a:extLst>
                    <a:ext uri="{9D8B030D-6E8A-4147-A177-3AD203B41FA5}">
                      <a16:colId xmlns:a16="http://schemas.microsoft.com/office/drawing/2014/main" val="3516235179"/>
                    </a:ext>
                  </a:extLst>
                </a:gridCol>
                <a:gridCol w="8447165">
                  <a:extLst>
                    <a:ext uri="{9D8B030D-6E8A-4147-A177-3AD203B41FA5}">
                      <a16:colId xmlns:a16="http://schemas.microsoft.com/office/drawing/2014/main" val="2475555029"/>
                    </a:ext>
                  </a:extLst>
                </a:gridCol>
              </a:tblGrid>
              <a:tr h="214460">
                <a:tc gridSpan="2"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 мәдениеті</a:t>
                      </a:r>
                      <a:r>
                        <a:rPr lang="kk-K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жоқ адамдарда кездесетін салдардың тізімі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079174"/>
                  </a:ext>
                </a:extLst>
              </a:tr>
              <a:tr h="214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Семіздік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Режимнің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гигиенасының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болмауы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тұтынылатын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калориялардың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тәуліктік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нормаларына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назар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аудармау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алмасуын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бұзады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салмақтың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қосылуына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ықпал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етеді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Сонымен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майдың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жиналуы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ішкі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органдардың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айналымын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бұзады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бүйрек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репродуктивті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бауыр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тудырады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38877"/>
                  </a:ext>
                </a:extLst>
              </a:tr>
              <a:tr h="214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Онкология. 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Калориялары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трансмайлары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канцерогендері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мәзірлер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ішекте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несеп-жыныс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органдарында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қатерлі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ісіктердің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қаупін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арттырады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11720"/>
                  </a:ext>
                </a:extLst>
              </a:tr>
              <a:tr h="2144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Тиімді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тамақтану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қатерлі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ісіктің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алдын-алу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3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675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8F00-47BA-64B8-13C3-8F6EFD3C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457445"/>
            <a:ext cx="9096865" cy="1021600"/>
          </a:xfrm>
        </p:spPr>
        <p:txBody>
          <a:bodyPr/>
          <a:lstStyle/>
          <a:p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 ТАМАҚТАНУ ӘДЕТТЕРІН ҚАЛЫПТАСТЫРУ ЖӘРМЕҢКЕСІ 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39E7941-7BA3-C413-1A32-F63977B26F2B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085700" y="1772240"/>
            <a:ext cx="8176800" cy="41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F606F-C21B-A413-D05A-A398A339B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6824"/>
            <a:ext cx="10407192" cy="47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F26D1-314D-5E10-22EB-D635104B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КІРІСПЕ.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0FA3A-8144-BF38-1FD7-567729437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41" y="1769800"/>
            <a:ext cx="6297104" cy="4194000"/>
          </a:xfrm>
        </p:spPr>
        <p:txBody>
          <a:bodyPr/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әдеттері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пен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сақтаудың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қадамы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>
              <a:buNone/>
            </a:pP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тамақтануды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үйренейік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0F936-EC76-75A2-05BB-3C6A21363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27" y="1545033"/>
            <a:ext cx="4462806" cy="41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>
            <a:extLst>
              <a:ext uri="{FF2B5EF4-FFF2-40B4-BE49-F238E27FC236}">
                <a16:creationId xmlns:a16="http://schemas.microsoft.com/office/drawing/2014/main" id="{82C4F587-BAF8-1475-315B-5EEA170D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88" y="1116013"/>
            <a:ext cx="6843712" cy="5505851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тағамдардың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тәбетін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kk-KZ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дізгі тамақтану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тамақтануын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көңіл-күйін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Ата-анамен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Чек –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парақтарын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пайдаландыру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ұмыт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тағамдарды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Бау-бақшадағы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дәнді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дақылдардың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тазалап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кептіріп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сусындармен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даярлай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9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9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дамыту </a:t>
            </a:r>
            <a:r>
              <a:rPr lang="ru-RU" sz="9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9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9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Дерек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көздерімен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altLang="ru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98127F-56F2-EF38-1683-6C75CA5CA476}"/>
              </a:ext>
            </a:extLst>
          </p:cNvPr>
          <p:cNvSpPr/>
          <p:nvPr/>
        </p:nvSpPr>
        <p:spPr>
          <a:xfrm>
            <a:off x="330200" y="1966452"/>
            <a:ext cx="4349750" cy="4537536"/>
          </a:xfrm>
          <a:prstGeom prst="rect">
            <a:avLst/>
          </a:prstGeom>
          <a:solidFill>
            <a:srgbClr val="549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344DE2-587B-F814-0E1F-35B3642FF21A}"/>
              </a:ext>
            </a:extLst>
          </p:cNvPr>
          <p:cNvSpPr/>
          <p:nvPr/>
        </p:nvSpPr>
        <p:spPr>
          <a:xfrm>
            <a:off x="5018088" y="69850"/>
            <a:ext cx="6494462" cy="1046163"/>
          </a:xfrm>
          <a:prstGeom prst="rect">
            <a:avLst/>
          </a:prstGeom>
          <a:solidFill>
            <a:srgbClr val="549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ЖҰМЫСЫНЫҢ НӘТИЖЕСІ</a:t>
            </a:r>
          </a:p>
        </p:txBody>
      </p:sp>
      <p:pic>
        <p:nvPicPr>
          <p:cNvPr id="19462" name="Рисунок 7">
            <a:extLst>
              <a:ext uri="{FF2B5EF4-FFF2-40B4-BE49-F238E27FC236}">
                <a16:creationId xmlns:a16="http://schemas.microsoft.com/office/drawing/2014/main" id="{BD3B7D23-A002-38D3-909C-A04F7A0C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25" y="3279767"/>
            <a:ext cx="9128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1">
            <a:extLst>
              <a:ext uri="{FF2B5EF4-FFF2-40B4-BE49-F238E27FC236}">
                <a16:creationId xmlns:a16="http://schemas.microsoft.com/office/drawing/2014/main" id="{F8087655-2D5E-2B3D-EE56-BA19BCB1D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33" y="2827439"/>
            <a:ext cx="25980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KZ" sz="1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қорыту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жасауы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194" y="514443"/>
            <a:ext cx="4595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2050: 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Н.Ә Назарбаев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6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B2E4A-B75B-046C-C785-DE3F6D49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33"/>
            <a:ext cx="7418895" cy="1021600"/>
          </a:xfrm>
        </p:spPr>
        <p:txBody>
          <a:bodyPr/>
          <a:lstStyle/>
          <a:p>
            <a:pPr algn="r"/>
            <a:r>
              <a:rPr lang="kk-KZ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Ішіп-жеген тағамың – балдай батып, судай сіңсін!</a:t>
            </a:r>
            <a:br>
              <a:rPr lang="kk-KZ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 даналығы</a:t>
            </a:r>
            <a:endParaRPr lang="ru-KZ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3D51C-FAAD-DD03-88C0-3D0EA98C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28" y="2724346"/>
            <a:ext cx="10840825" cy="1021600"/>
          </a:xfrm>
        </p:spPr>
        <p:txBody>
          <a:bodyPr/>
          <a:lstStyle/>
          <a:p>
            <a:pPr marL="10159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 algn="ctr">
              <a:buNone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калория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диетологпен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эндокринологпен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талқыланады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1598" indent="0" algn="ctr">
              <a:buNone/>
            </a:pPr>
            <a:endParaRPr lang="kk-KZ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1598" indent="0">
              <a:buNone/>
            </a:pP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НАЗАР АУДАРҒАНДАРЫҢЫЗҒА РАҚМЕТ! </a:t>
            </a:r>
          </a:p>
          <a:p>
            <a:pPr marL="101598" indent="0">
              <a:buNone/>
            </a:pPr>
            <a:endParaRPr lang="kk-KZ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6549C25-8364-9FF4-72D7-E8457EC7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54" y="4185501"/>
            <a:ext cx="6268824" cy="25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7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55DFA-6213-85B8-33C6-CF536529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3" y="1131216"/>
            <a:ext cx="8069346" cy="367646"/>
          </a:xfrm>
        </p:spPr>
        <p:txBody>
          <a:bodyPr/>
          <a:lstStyle/>
          <a:p>
            <a:pPr algn="ctr"/>
            <a:r>
              <a:rPr lang="ru-RU" sz="20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20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10-11 </a:t>
            </a:r>
            <a:r>
              <a:rPr lang="ru-RU" sz="20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0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Ата-аналарына</a:t>
            </a:r>
            <a:r>
              <a:rPr lang="ru-RU" sz="20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арналған БАҒДАРЛАМА</a:t>
            </a:r>
            <a:br>
              <a:rPr lang="ru-RU" sz="80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BB3DF4-2C5C-3A73-0288-D7453720A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523" y="1828800"/>
            <a:ext cx="8069345" cy="5029200"/>
          </a:xfrm>
        </p:spPr>
        <p:txBody>
          <a:bodyPr/>
          <a:lstStyle/>
          <a:p>
            <a:pPr marL="101598" indent="0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1598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6-7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10-11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әдеттерін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қалыпына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1598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Тапсырмалар: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тамақтануды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жеміс-жидек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астық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ет-сүт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өнімдерді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тұтынудың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түсіндіріңіз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азық-түліктің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түсінуге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көмектесіңіз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Қызығушылықтарын ояту: </a:t>
            </a: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дұрыс тамақтануға қызығушылықты дамыту үшін тағамды таңдауға және пісіруге үйрету.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әдеттерін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33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68" y="2007910"/>
            <a:ext cx="3629319" cy="357275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AB4181D-FB1F-B864-F495-D3A9356DB2CF}"/>
              </a:ext>
            </a:extLst>
          </p:cNvPr>
          <p:cNvSpPr/>
          <p:nvPr/>
        </p:nvSpPr>
        <p:spPr>
          <a:xfrm>
            <a:off x="8323868" y="5580669"/>
            <a:ext cx="3613609" cy="6033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Академик. </a:t>
            </a:r>
          </a:p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Төрегелді Шарманов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0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DD9A6E0-2B4C-9BDE-0B0E-2424202CC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874" y="2391303"/>
            <a:ext cx="10176035" cy="69093"/>
          </a:xfrm>
        </p:spPr>
        <p:txBody>
          <a:bodyPr/>
          <a:lstStyle/>
          <a:p>
            <a:pPr marL="101598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>
              <a:buNone/>
            </a:pP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Денсаулықтың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тірегі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KZ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157" y="2894029"/>
            <a:ext cx="7051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ешке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жеген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қойдың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ертең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батқанша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сіңеді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Сиыр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сарғайып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атқанша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жылқы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төсек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жатқанша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жылдамдықпен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сіңеді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«ТАҒАМТАНУ МӘСЕЛЕЛЕРІ»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whatsapp.com/38633ba8-c313-499a-afdd-a65881af45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blob:https://web.whatsapp.com/38633ba8-c313-499a-afdd-a65881af45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blob:https://web.whatsapp.com/38633ba8-c313-499a-afdd-a65881af45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blob:https://web.whatsapp.com/38633ba8-c313-499a-afdd-a65881af45e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D19B2D4-80D0-E848-714A-7F39ECB1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9" y="3054285"/>
            <a:ext cx="3310348" cy="28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53464-3117-66BF-7EFC-C02E6CEA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00" y="523433"/>
            <a:ext cx="5588478" cy="102160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ТАМАҚТАНУ ӘДЕТТЕРІН ҚАЛЫПТАСТЫРУ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ҮШІН МАҢЫЗДЫ? 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006F2-DE1F-E98D-7492-3E9FA947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1" y="1769799"/>
            <a:ext cx="6012684" cy="4285829"/>
          </a:xfrm>
        </p:spPr>
        <p:txBody>
          <a:bodyPr/>
          <a:lstStyle/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Тармақтары. </a:t>
            </a:r>
          </a:p>
          <a:p>
            <a:pPr marL="101598" indent="0">
              <a:buNone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денсаулықты нығайтады. </a:t>
            </a:r>
          </a:p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физикалық қалыпты сақтауға көмектеседі. </a:t>
            </a:r>
          </a:p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деңгейі мен концентрацияны арттырады.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75381-92DD-D25A-BE40-1B3DDF05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38" y="2347863"/>
            <a:ext cx="3714161" cy="31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55DFA-6213-85B8-33C6-CF536529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896" y="90152"/>
            <a:ext cx="9493568" cy="2241066"/>
          </a:xfrm>
        </p:spPr>
        <p:txBody>
          <a:bodyPr/>
          <a:lstStyle/>
          <a:p>
            <a:pPr algn="ctr"/>
            <a:b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10-11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Ата-аналарына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i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</a:t>
            </a:r>
            <a:br>
              <a:rPr lang="ru-RU" sz="80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1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BB3DF4-2C5C-3A73-0288-D7453720A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2" y="2331218"/>
            <a:ext cx="7346866" cy="4526782"/>
          </a:xfrm>
        </p:spPr>
        <p:txBody>
          <a:bodyPr/>
          <a:lstStyle/>
          <a:p>
            <a:pPr marL="101598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1598" indent="0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5240" indent="0">
              <a:buNone/>
              <a:tabLst>
                <a:tab pos="1437181" algn="l"/>
              </a:tabLst>
            </a:pPr>
            <a:r>
              <a:rPr lang="ru-RU" sz="2133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01597" indent="0">
              <a:buNone/>
            </a:pPr>
            <a:endParaRPr lang="ru-KZ" dirty="0"/>
          </a:p>
        </p:txBody>
      </p:sp>
      <p:sp>
        <p:nvSpPr>
          <p:cNvPr id="5" name="Прямоугольник 4"/>
          <p:cNvSpPr/>
          <p:nvPr/>
        </p:nvSpPr>
        <p:spPr>
          <a:xfrm rot="238720">
            <a:off x="8521210" y="20080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7185"/>
              </p:ext>
            </p:extLst>
          </p:nvPr>
        </p:nvGraphicFramePr>
        <p:xfrm>
          <a:off x="229592" y="1797346"/>
          <a:ext cx="6670829" cy="499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05">
                  <a:extLst>
                    <a:ext uri="{9D8B030D-6E8A-4147-A177-3AD203B41FA5}">
                      <a16:colId xmlns:a16="http://schemas.microsoft.com/office/drawing/2014/main" val="2106354762"/>
                    </a:ext>
                  </a:extLst>
                </a:gridCol>
                <a:gridCol w="3308724">
                  <a:extLst>
                    <a:ext uri="{9D8B030D-6E8A-4147-A177-3AD203B41FA5}">
                      <a16:colId xmlns:a16="http://schemas.microsoft.com/office/drawing/2014/main" val="2567541872"/>
                    </a:ext>
                  </a:extLst>
                </a:gridCol>
              </a:tblGrid>
              <a:tr h="879530">
                <a:tc gridSpan="2">
                  <a:txBody>
                    <a:bodyPr/>
                    <a:lstStyle/>
                    <a:p>
                      <a:pPr algn="ctr"/>
                      <a:endParaRPr lang="kk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 АРНАЛҒАН ДҰРЫС ТАМАҚТАНУ КЕСТЕСІ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83990"/>
                  </a:ext>
                </a:extLst>
              </a:tr>
              <a:tr h="791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Таңғы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ас: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 00-8: 00</a:t>
                      </a: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41500"/>
                  </a:ext>
                </a:extLst>
              </a:tr>
              <a:tr h="791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 00-10: 30</a:t>
                      </a: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77437"/>
                  </a:ext>
                </a:extLst>
              </a:tr>
              <a:tr h="791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ас: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 30-13: 30</a:t>
                      </a: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962680"/>
                  </a:ext>
                </a:extLst>
              </a:tr>
              <a:tr h="79157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Іңірдегі ас: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 30-16: 00</a:t>
                      </a: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49202"/>
                  </a:ext>
                </a:extLst>
              </a:tr>
              <a:tr h="79157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Кешкі ас: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 00-19: 00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55069"/>
                  </a:ext>
                </a:extLst>
              </a:tr>
            </a:tbl>
          </a:graphicData>
        </a:graphic>
      </p:graphicFrame>
      <p:sp>
        <p:nvSpPr>
          <p:cNvPr id="4" name="AutoShape 2" descr="blob:https://web.whatsapp.com/8ea894c4-4102-4dd0-81b2-8cb80305c0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8ea894c4-4102-4dd0-81b2-8cb80305c00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2FABC2-E5B3-07E5-303B-F6E2D73C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7" y="1797344"/>
            <a:ext cx="5137402" cy="49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F0FDB-0568-73A5-FBA8-D9934EDB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659875"/>
            <a:ext cx="8264238" cy="754145"/>
          </a:xfrm>
        </p:spPr>
        <p:txBody>
          <a:bodyPr/>
          <a:lstStyle/>
          <a:p>
            <a:pPr algn="ctr"/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арналған дұрыс тамақтану кестесі </a:t>
            </a:r>
            <a:b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blob:https://web.whatsapp.com/69eefbfb-f187-45d9-8c52-e05ab013c4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-75414" y="1536569"/>
            <a:ext cx="12267413" cy="522245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Таңғы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сүттен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май,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қарын май,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құймақ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айран, йогурт, 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жеміс-жидектер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қайнатпалары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кампот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жидектер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Таңертеңгілік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жаңғақтар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йогурт, айран,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құйрық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тары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ботқа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сүтке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бұқтырылған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шұбат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қымыз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ешкі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сүті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жүгері ботқасы,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Amiran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сүт өнімдері.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Түскі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сорпасы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күріш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сорпасы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қуырылған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қызылша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сорпасы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бешбармақ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сорпасы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сорпасы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жілік майы,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тары,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қуырылған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асқабақ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асқабақ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тары,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мақым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тәтті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нандар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йогурт, айран,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Кешкі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бешбармақ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ботқа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01598" indent="0">
              <a:buNone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тосап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йогурт.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7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9387-A944-D75A-3AE7-2F1FC4EE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1595" y="523433"/>
            <a:ext cx="10303496" cy="1021600"/>
          </a:xfrm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денсаулығының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endParaRPr lang="ru-KZ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6F0CCD-A5D6-EFDD-564D-B71187FFCFBF}"/>
              </a:ext>
            </a:extLst>
          </p:cNvPr>
          <p:cNvSpPr/>
          <p:nvPr/>
        </p:nvSpPr>
        <p:spPr>
          <a:xfrm>
            <a:off x="378688" y="1803782"/>
            <a:ext cx="4758920" cy="19292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10-11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әдеттерді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қолдаңыз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ағзаға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дәрумендердің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/>
            <a:endParaRPr lang="ru-RU" b="1" dirty="0"/>
          </a:p>
          <a:p>
            <a:pPr marL="237061"/>
            <a:r>
              <a:rPr lang="ru-RU" b="1" dirty="0"/>
              <a:t>  </a:t>
            </a:r>
            <a:endParaRPr lang="ru-KZ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F3224E1-0D1D-E190-F5E9-196F3C934E3C}"/>
              </a:ext>
            </a:extLst>
          </p:cNvPr>
          <p:cNvSpPr/>
          <p:nvPr/>
        </p:nvSpPr>
        <p:spPr>
          <a:xfrm>
            <a:off x="6570483" y="1803783"/>
            <a:ext cx="5552388" cy="11373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Тамағыңды тауыс»-деп, бұйрық бергеннен пайдалы дәрумендердің көптігін білдіріп, өзіңіз рақаттанып жеп көрсетіңіз. </a:t>
            </a:r>
            <a:endParaRPr lang="ru-K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4">
            <a:extLst>
              <a:ext uri="{FF2B5EF4-FFF2-40B4-BE49-F238E27FC236}">
                <a16:creationId xmlns:a16="http://schemas.microsoft.com/office/drawing/2014/main" id="{1444905B-2A3D-99A7-71E7-A18F5A15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72" y="1777594"/>
            <a:ext cx="1502215" cy="18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688" y="3866588"/>
            <a:ext cx="4758920" cy="277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Тағамға дұрыс көзқарас қалыптастырыңыз.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Тағамға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диабеті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ашықтықты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сезінуін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бағыттауыңыз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бағыттауға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6616711" y="3016577"/>
            <a:ext cx="5506159" cy="850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Табақтағы тамақ мөлшерін бақылаңыз. Шамадан тыс болса, бала да семіздік пайда болуы мүмкін</a:t>
            </a:r>
            <a:r>
              <a:rPr lang="kk-KZ" dirty="0"/>
              <a:t>.  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2449" y="3942003"/>
            <a:ext cx="6900421" cy="1107035"/>
          </a:xfrm>
          <a:prstGeom prst="roundRect">
            <a:avLst>
              <a:gd name="adj" fmla="val 17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Таңғы ас – кальций мен қоректік заттарды алмасуға көмектеседі. Жаңа піскен жемістер мен табиғи айран және талқан даярлаңыз.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449" y="5124453"/>
            <a:ext cx="6900421" cy="109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 белсенділікке 60 минут уақыт бөлген дұрыс. Қозғалысты қажет ететін белсеңді ойындарға назар аудару. Суда жүзу немесе шомылу.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2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438A-0DD5-C152-1C34-DF04BCFB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36"/>
            <a:ext cx="9219414" cy="1593129"/>
          </a:xfrm>
        </p:spPr>
        <p:txBody>
          <a:bodyPr/>
          <a:lstStyle/>
          <a:p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арналған пайдалы және пайдасыз тағамдар</a:t>
            </a:r>
            <a:endParaRPr lang="ru-KZ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3529"/>
              </p:ext>
            </p:extLst>
          </p:nvPr>
        </p:nvGraphicFramePr>
        <p:xfrm>
          <a:off x="452488" y="1781666"/>
          <a:ext cx="11067066" cy="304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533">
                  <a:extLst>
                    <a:ext uri="{9D8B030D-6E8A-4147-A177-3AD203B41FA5}">
                      <a16:colId xmlns:a16="http://schemas.microsoft.com/office/drawing/2014/main" val="1076569906"/>
                    </a:ext>
                  </a:extLst>
                </a:gridCol>
                <a:gridCol w="5533533">
                  <a:extLst>
                    <a:ext uri="{9D8B030D-6E8A-4147-A177-3AD203B41FA5}">
                      <a16:colId xmlns:a16="http://schemas.microsoft.com/office/drawing/2014/main" val="4236531318"/>
                    </a:ext>
                  </a:extLst>
                </a:gridCol>
              </a:tblGrid>
              <a:tr h="759308">
                <a:tc>
                  <a:txBody>
                    <a:bodyPr/>
                    <a:lstStyle/>
                    <a:p>
                      <a:pPr algn="ctr"/>
                      <a:endParaRPr lang="kk-KZ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ПАЙДАЛЫ</a:t>
                      </a:r>
                      <a:r>
                        <a:rPr lang="kk-KZ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ТАҒАМДАР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ПАЙДАСЫЗ ТАҒАМДАР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76840"/>
                  </a:ext>
                </a:extLst>
              </a:tr>
              <a:tr h="2181853">
                <a:tc>
                  <a:txBody>
                    <a:bodyPr/>
                    <a:lstStyle/>
                    <a:p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Жемістер мен көкөністер: дәрумендер мен минералдарға бай. </a:t>
                      </a:r>
                    </a:p>
                    <a:p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Тұтас дәндер: қоңыр күріш және тұтас дәнді нан сияқты талшықтарға бай. </a:t>
                      </a:r>
                    </a:p>
                    <a:p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Ақуыздар: майсыз ет, балық, бұршақ, жаңғақтар және тұқымдар. </a:t>
                      </a:r>
                    </a:p>
                    <a:p>
                      <a:r>
                        <a:rPr lang="kk-KZ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 өнімдері: кальций мен D дәрумені үшін сүт, йогурт және ірімшік.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Қант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Қантты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сусындар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кәмпиттер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семіздік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тістің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бұзылуына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әкелуі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мүмкін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Майлы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фастфуд пен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майлы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жүрек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ауруының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қаупін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арттырады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Тұзды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тағамдар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Чипсылар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жеңіл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тағамдарда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натрий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сіздің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қан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қысымыңызға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теріс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әсер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етуі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мүмкін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313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37848"/>
              </p:ext>
            </p:extLst>
          </p:nvPr>
        </p:nvGraphicFramePr>
        <p:xfrm>
          <a:off x="452488" y="4826974"/>
          <a:ext cx="975674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741">
                  <a:extLst>
                    <a:ext uri="{9D8B030D-6E8A-4147-A177-3AD203B41FA5}">
                      <a16:colId xmlns:a16="http://schemas.microsoft.com/office/drawing/2014/main" val="2767317418"/>
                    </a:ext>
                  </a:extLst>
                </a:gridCol>
              </a:tblGrid>
              <a:tr h="1319301">
                <a:tc>
                  <a:txBody>
                    <a:bodyPr/>
                    <a:lstStyle/>
                    <a:p>
                      <a:r>
                        <a:rPr lang="kk-KZ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 әр баланың жеке қажеттіліктерін, оның ішінде аллергия мен артықшылықтарды ескеру маңызды. Ата-аналар жеке ұсыныстар алу үшін педиатрға немесе диетологқа, нутрициологке хабарласуы керек.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6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7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2076</Words>
  <Application>Microsoft Office PowerPoint</Application>
  <PresentationFormat>Широкоэкранный</PresentationFormat>
  <Paragraphs>222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Arvo</vt:lpstr>
      <vt:lpstr>Calibri</vt:lpstr>
      <vt:lpstr>Calibri Light</vt:lpstr>
      <vt:lpstr>Times New Roman</vt:lpstr>
      <vt:lpstr>Тема Office</vt:lpstr>
      <vt:lpstr>6-7 және 10-11 жастағы балалардың Ата-аналарына арналған БАҒДАРЛАМА  САЛАУАТТЫ ТАМАҚТАНУ ӘДЕТТЕРІН ҚАЛЫПТАСТЫРУ– «баланың дағдыларын дамыту және денсаулығын нығайту»  </vt:lpstr>
      <vt:lpstr>КІРІСПЕ.</vt:lpstr>
      <vt:lpstr>6-7 және 10-11 жастағы балалардың Ата-аналарына арналған БАҒДАРЛАМА </vt:lpstr>
      <vt:lpstr>«ТАҒАМТАНУ МӘСЕЛЕЛЕРІ»</vt:lpstr>
      <vt:lpstr>ДҰРЫС ТАМАҚТАНУ ӘДЕТТЕРІН ҚАЛЫПТАСТЫРУ НЕ ҮШІН МАҢЫЗДЫ? </vt:lpstr>
      <vt:lpstr> 6-7 және 10-11 жастағы балалардың Ата-аналарына арналған БАҒДАРЛАМА </vt:lpstr>
      <vt:lpstr>Балаларға арналған дұрыс тамақтану кестесі   </vt:lpstr>
      <vt:lpstr>Дұрыс тамақтану балалар денсаулығының негізі</vt:lpstr>
      <vt:lpstr>Балаларға арналған пайдалы және пайдасыз тағамдар</vt:lpstr>
      <vt:lpstr>Балалар мен жеткіншектердің тамақтану ережелері </vt:lpstr>
      <vt:lpstr>Балалар мен жеткіншектердің тамақтану ережелері </vt:lpstr>
      <vt:lpstr>6-7 және 10-11 жастағы балалардың 1 кг салмағына байланысты тәулігіне орташа энергия шығынына  90-80-70 ккал құрайды. </vt:lpstr>
      <vt:lpstr>Балаларға арналған пайдалы және пайдасыз сусындар</vt:lpstr>
      <vt:lpstr> 6-7 Және 10-11 жастағы балалардың Ата-аналарына арналған БАҒДАРЛАМА Кейбір тағамдардың құрамындағы дәрумендердің мөлшерлері</vt:lpstr>
      <vt:lpstr>ДӘРУМЕНДЕР</vt:lpstr>
      <vt:lpstr>ДӘРУМЕНДЕР</vt:lpstr>
      <vt:lpstr>«Қазақстан жолы – 2050:   Бір мақсат, бір мүдде, бір болашақ»  Н.Ә Назарбаев </vt:lpstr>
      <vt:lpstr>Энергия мен тағамдық қажеттіліктер физикалық белсенділіктің қарқындылығына байланысты ерекшеленеді. Қарқынды физикалық еңбек қосымша энергияны қажет етеді. </vt:lpstr>
      <vt:lpstr>САЛАУАТТЫ ТАМАҚТАНУ ӘДЕТТЕРІН ҚАЛЫПТАСТЫРУ ЖӘРМЕҢКЕСІ  </vt:lpstr>
      <vt:lpstr>Презентация PowerPoint</vt:lpstr>
      <vt:lpstr>Ішіп-жеген тағамың – балдай батып, судай сіңсін! Халық даналығы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6-7 және 10-11 жастағы балалардың Ата-аналарына арналған БАҒДАРЛАМА  «ДҰРЫС ТАМАҚТАНУ ӘДЕТТЕРІН ҚАЛЫПТАСТЫРУ»</dc:title>
  <dc:creator>User</dc:creator>
  <cp:lastModifiedBy>Темирлан Сабыржан</cp:lastModifiedBy>
  <cp:revision>109</cp:revision>
  <dcterms:created xsi:type="dcterms:W3CDTF">2024-06-27T09:55:34Z</dcterms:created>
  <dcterms:modified xsi:type="dcterms:W3CDTF">2024-11-05T11:22:13Z</dcterms:modified>
</cp:coreProperties>
</file>