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AF3E914-9093-4DFC-B9C6-53F0EB60B3FE}">
  <a:tblStyle styleId="{7AF3E914-9093-4DFC-B9C6-53F0EB60B3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4" name="Google Shape;42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Google Shape;44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6" name="Google Shape;496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Google Shape;51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" name="Google Shape;53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4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599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</a:t>
            </a:fld>
            <a:endParaRPr/>
          </a:p>
        </p:txBody>
      </p:sp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t="15457"/>
          <a:stretch/>
        </p:blipFill>
        <p:spPr>
          <a:xfrm>
            <a:off x="-1" y="-19050"/>
            <a:ext cx="12201525" cy="687705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/>
          <p:nvPr/>
        </p:nvSpPr>
        <p:spPr>
          <a:xfrm>
            <a:off x="0" y="-19050"/>
            <a:ext cx="12192000" cy="6877050"/>
          </a:xfrm>
          <a:prstGeom prst="rect">
            <a:avLst/>
          </a:prstGeom>
          <a:solidFill>
            <a:srgbClr val="FEE599">
              <a:alpha val="62745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1741711" y="4238673"/>
            <a:ext cx="8240489" cy="1354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 i="0" u="none" strike="noStrike" cap="none">
                <a:solidFill>
                  <a:srgbClr val="1E4E79"/>
                </a:solidFill>
                <a:latin typeface="Oswald"/>
                <a:ea typeface="Oswald"/>
                <a:cs typeface="Oswald"/>
                <a:sym typeface="Oswald"/>
              </a:rPr>
              <a:t>ПРОФЕССИОНАЛЬНЫЙ УЧИТЕЛЬ –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 b="1">
                <a:solidFill>
                  <a:srgbClr val="1E4E79"/>
                </a:solidFill>
                <a:latin typeface="Oswald"/>
                <a:ea typeface="Oswald"/>
                <a:cs typeface="Oswald"/>
                <a:sym typeface="Oswald"/>
              </a:rPr>
              <a:t>УСПЕШНЫЙ УЧЕНИК</a:t>
            </a:r>
            <a:endParaRPr/>
          </a:p>
        </p:txBody>
      </p:sp>
      <p:sp>
        <p:nvSpPr>
          <p:cNvPr id="92" name="Google Shape;92;p13"/>
          <p:cNvSpPr/>
          <p:nvPr/>
        </p:nvSpPr>
        <p:spPr>
          <a:xfrm>
            <a:off x="-9525" y="4100536"/>
            <a:ext cx="1409700" cy="1630490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10115550" y="4100536"/>
            <a:ext cx="2076450" cy="1630490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2"/>
          <p:cNvSpPr txBox="1">
            <a:spLocks noGrp="1"/>
          </p:cNvSpPr>
          <p:nvPr>
            <p:ph type="sldNum" idx="12"/>
          </p:nvPr>
        </p:nvSpPr>
        <p:spPr>
          <a:xfrm>
            <a:off x="8054419" y="627435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10</a:t>
            </a:fld>
            <a:endParaRPr/>
          </a:p>
        </p:txBody>
      </p:sp>
      <p:sp>
        <p:nvSpPr>
          <p:cNvPr id="379" name="Google Shape;379;p22"/>
          <p:cNvSpPr/>
          <p:nvPr/>
        </p:nvSpPr>
        <p:spPr>
          <a:xfrm>
            <a:off x="2804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0" name="Google Shape;380;p22"/>
          <p:cNvSpPr txBox="1"/>
          <p:nvPr/>
        </p:nvSpPr>
        <p:spPr>
          <a:xfrm>
            <a:off x="946199" y="251824"/>
            <a:ext cx="3986237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УСЛОВИЯ И ПОРЯДОК АТТЕСТАЦИИ </a:t>
            </a:r>
            <a:endParaRPr/>
          </a:p>
        </p:txBody>
      </p:sp>
      <p:sp>
        <p:nvSpPr>
          <p:cNvPr id="381" name="Google Shape;381;p22"/>
          <p:cNvSpPr/>
          <p:nvPr/>
        </p:nvSpPr>
        <p:spPr>
          <a:xfrm>
            <a:off x="4961303" y="171596"/>
            <a:ext cx="7233500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2" name="Google Shape;382;p22"/>
          <p:cNvSpPr/>
          <p:nvPr/>
        </p:nvSpPr>
        <p:spPr>
          <a:xfrm>
            <a:off x="1106987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22"/>
          <p:cNvSpPr/>
          <p:nvPr/>
        </p:nvSpPr>
        <p:spPr>
          <a:xfrm>
            <a:off x="1116873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22"/>
          <p:cNvSpPr/>
          <p:nvPr/>
        </p:nvSpPr>
        <p:spPr>
          <a:xfrm>
            <a:off x="1127218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5" name="Google Shape;385;p22"/>
          <p:cNvCxnSpPr/>
          <p:nvPr/>
        </p:nvCxnSpPr>
        <p:spPr>
          <a:xfrm>
            <a:off x="21658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6" name="Google Shape;386;p22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7" name="Google Shape;387;p22"/>
          <p:cNvSpPr/>
          <p:nvPr/>
        </p:nvSpPr>
        <p:spPr>
          <a:xfrm>
            <a:off x="2290622" y="937274"/>
            <a:ext cx="85978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СДАЧА ОЗП</a:t>
            </a:r>
            <a:endParaRPr/>
          </a:p>
        </p:txBody>
      </p:sp>
      <p:sp>
        <p:nvSpPr>
          <p:cNvPr id="388" name="Google Shape;388;p22"/>
          <p:cNvSpPr/>
          <p:nvPr/>
        </p:nvSpPr>
        <p:spPr>
          <a:xfrm>
            <a:off x="876900" y="1370664"/>
            <a:ext cx="10476900" cy="473104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22"/>
          <p:cNvSpPr/>
          <p:nvPr/>
        </p:nvSpPr>
        <p:spPr>
          <a:xfrm>
            <a:off x="1665310" y="1424204"/>
            <a:ext cx="95034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согласно графику, утвержденному УО сдается в пунктах центра тестирования </a:t>
            </a:r>
            <a:endParaRPr/>
          </a:p>
        </p:txBody>
      </p:sp>
      <p:sp>
        <p:nvSpPr>
          <p:cNvPr id="390" name="Google Shape;390;p22"/>
          <p:cNvSpPr/>
          <p:nvPr/>
        </p:nvSpPr>
        <p:spPr>
          <a:xfrm>
            <a:off x="2290622" y="1906207"/>
            <a:ext cx="85978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СБОР МАТЕРИАЛОВ</a:t>
            </a:r>
            <a:endParaRPr/>
          </a:p>
        </p:txBody>
      </p:sp>
      <p:sp>
        <p:nvSpPr>
          <p:cNvPr id="391" name="Google Shape;391;p22"/>
          <p:cNvSpPr/>
          <p:nvPr/>
        </p:nvSpPr>
        <p:spPr>
          <a:xfrm>
            <a:off x="876900" y="2339597"/>
            <a:ext cx="10476900" cy="473104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22"/>
          <p:cNvSpPr/>
          <p:nvPr/>
        </p:nvSpPr>
        <p:spPr>
          <a:xfrm>
            <a:off x="1665310" y="2393137"/>
            <a:ext cx="950342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материалы портфолио формируются на Платформе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22"/>
          <p:cNvSpPr/>
          <p:nvPr/>
        </p:nvSpPr>
        <p:spPr>
          <a:xfrm>
            <a:off x="2290622" y="2971602"/>
            <a:ext cx="85978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ПОДАЧА ЗАЯВЛЕНИЯ</a:t>
            </a:r>
            <a:endParaRPr/>
          </a:p>
        </p:txBody>
      </p:sp>
      <p:sp>
        <p:nvSpPr>
          <p:cNvPr id="394" name="Google Shape;394;p22"/>
          <p:cNvSpPr/>
          <p:nvPr/>
        </p:nvSpPr>
        <p:spPr>
          <a:xfrm>
            <a:off x="876900" y="3404991"/>
            <a:ext cx="10476900" cy="66983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22"/>
          <p:cNvSpPr/>
          <p:nvPr/>
        </p:nvSpPr>
        <p:spPr>
          <a:xfrm>
            <a:off x="1665310" y="3458532"/>
            <a:ext cx="954914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государственная услуга, подается лично педагогом электронно (с 1 сентября по 31 декабря текущего учебного года)</a:t>
            </a:r>
            <a:endParaRPr/>
          </a:p>
        </p:txBody>
      </p:sp>
      <p:sp>
        <p:nvSpPr>
          <p:cNvPr id="396" name="Google Shape;396;p22"/>
          <p:cNvSpPr/>
          <p:nvPr/>
        </p:nvSpPr>
        <p:spPr>
          <a:xfrm>
            <a:off x="2290622" y="4202209"/>
            <a:ext cx="85978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РАССМОТРЕНИЕ ЭКСПЕРТНОЙ КОМИССИЕЙ</a:t>
            </a:r>
            <a:endParaRPr sz="1600" b="1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22"/>
          <p:cNvSpPr/>
          <p:nvPr/>
        </p:nvSpPr>
        <p:spPr>
          <a:xfrm>
            <a:off x="876900" y="4635599"/>
            <a:ext cx="10476900" cy="47862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22"/>
          <p:cNvSpPr/>
          <p:nvPr/>
        </p:nvSpPr>
        <p:spPr>
          <a:xfrm>
            <a:off x="1665310" y="4689139"/>
            <a:ext cx="954914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течение 1 месяца с момента подачи заявления </a:t>
            </a:r>
            <a:endParaRPr/>
          </a:p>
        </p:txBody>
      </p:sp>
      <p:sp>
        <p:nvSpPr>
          <p:cNvPr id="399" name="Google Shape;399;p22"/>
          <p:cNvSpPr/>
          <p:nvPr/>
        </p:nvSpPr>
        <p:spPr>
          <a:xfrm>
            <a:off x="2290622" y="5237029"/>
            <a:ext cx="859784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ВЫНЕСЕНИЕ РЕШЕНИЯ АТТЕСТАЦИОННОЙ КОМИССИЕЙ</a:t>
            </a:r>
            <a:endParaRPr/>
          </a:p>
        </p:txBody>
      </p:sp>
      <p:sp>
        <p:nvSpPr>
          <p:cNvPr id="400" name="Google Shape;400;p22"/>
          <p:cNvSpPr/>
          <p:nvPr/>
        </p:nvSpPr>
        <p:spPr>
          <a:xfrm>
            <a:off x="876900" y="5670419"/>
            <a:ext cx="10476900" cy="47862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22"/>
          <p:cNvSpPr/>
          <p:nvPr/>
        </p:nvSpPr>
        <p:spPr>
          <a:xfrm>
            <a:off x="1665310" y="5723959"/>
            <a:ext cx="9549142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до 30 августа 2024 года</a:t>
            </a:r>
            <a:endParaRPr/>
          </a:p>
        </p:txBody>
      </p:sp>
      <p:sp>
        <p:nvSpPr>
          <p:cNvPr id="402" name="Google Shape;402;p22"/>
          <p:cNvSpPr txBox="1"/>
          <p:nvPr/>
        </p:nvSpPr>
        <p:spPr>
          <a:xfrm>
            <a:off x="1112363" y="875718"/>
            <a:ext cx="3898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rPr>
              <a:t>1</a:t>
            </a:r>
            <a:endParaRPr/>
          </a:p>
        </p:txBody>
      </p:sp>
      <p:sp>
        <p:nvSpPr>
          <p:cNvPr id="403" name="Google Shape;403;p22"/>
          <p:cNvSpPr txBox="1"/>
          <p:nvPr/>
        </p:nvSpPr>
        <p:spPr>
          <a:xfrm>
            <a:off x="1112363" y="1867137"/>
            <a:ext cx="3898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endParaRPr/>
          </a:p>
        </p:txBody>
      </p:sp>
      <p:sp>
        <p:nvSpPr>
          <p:cNvPr id="404" name="Google Shape;404;p22"/>
          <p:cNvSpPr txBox="1"/>
          <p:nvPr/>
        </p:nvSpPr>
        <p:spPr>
          <a:xfrm>
            <a:off x="1112363" y="2884994"/>
            <a:ext cx="3898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endParaRPr/>
          </a:p>
        </p:txBody>
      </p:sp>
      <p:sp>
        <p:nvSpPr>
          <p:cNvPr id="405" name="Google Shape;405;p22"/>
          <p:cNvSpPr txBox="1"/>
          <p:nvPr/>
        </p:nvSpPr>
        <p:spPr>
          <a:xfrm>
            <a:off x="1112363" y="4122089"/>
            <a:ext cx="3898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rPr>
              <a:t>4</a:t>
            </a:r>
            <a:endParaRPr/>
          </a:p>
        </p:txBody>
      </p:sp>
      <p:sp>
        <p:nvSpPr>
          <p:cNvPr id="406" name="Google Shape;406;p22"/>
          <p:cNvSpPr txBox="1"/>
          <p:nvPr/>
        </p:nvSpPr>
        <p:spPr>
          <a:xfrm>
            <a:off x="1112363" y="5175473"/>
            <a:ext cx="38985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rPr>
              <a:t>5</a:t>
            </a:r>
            <a:endParaRPr/>
          </a:p>
        </p:txBody>
      </p:sp>
      <p:cxnSp>
        <p:nvCxnSpPr>
          <p:cNvPr id="407" name="Google Shape;407;p22"/>
          <p:cNvCxnSpPr/>
          <p:nvPr/>
        </p:nvCxnSpPr>
        <p:spPr>
          <a:xfrm>
            <a:off x="876900" y="1424204"/>
            <a:ext cx="0" cy="338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8" name="Google Shape;408;p22"/>
          <p:cNvCxnSpPr/>
          <p:nvPr/>
        </p:nvCxnSpPr>
        <p:spPr>
          <a:xfrm>
            <a:off x="876900" y="2393137"/>
            <a:ext cx="0" cy="338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9" name="Google Shape;409;p22"/>
          <p:cNvCxnSpPr/>
          <p:nvPr/>
        </p:nvCxnSpPr>
        <p:spPr>
          <a:xfrm>
            <a:off x="876900" y="3458532"/>
            <a:ext cx="0" cy="58477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0" name="Google Shape;410;p22"/>
          <p:cNvCxnSpPr/>
          <p:nvPr/>
        </p:nvCxnSpPr>
        <p:spPr>
          <a:xfrm>
            <a:off x="876900" y="4705636"/>
            <a:ext cx="0" cy="338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11" name="Google Shape;411;p22"/>
          <p:cNvCxnSpPr/>
          <p:nvPr/>
        </p:nvCxnSpPr>
        <p:spPr>
          <a:xfrm>
            <a:off x="876900" y="5740456"/>
            <a:ext cx="0" cy="33855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2" name="Google Shape;412;p22"/>
          <p:cNvSpPr/>
          <p:nvPr/>
        </p:nvSpPr>
        <p:spPr>
          <a:xfrm>
            <a:off x="1502213" y="968230"/>
            <a:ext cx="703659" cy="26923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22"/>
          <p:cNvSpPr txBox="1"/>
          <p:nvPr/>
        </p:nvSpPr>
        <p:spPr>
          <a:xfrm>
            <a:off x="1570404" y="90071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шаг</a:t>
            </a:r>
            <a:endParaRPr/>
          </a:p>
        </p:txBody>
      </p:sp>
      <p:sp>
        <p:nvSpPr>
          <p:cNvPr id="414" name="Google Shape;414;p22"/>
          <p:cNvSpPr/>
          <p:nvPr/>
        </p:nvSpPr>
        <p:spPr>
          <a:xfrm>
            <a:off x="1502213" y="1958626"/>
            <a:ext cx="703659" cy="26923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22"/>
          <p:cNvSpPr txBox="1"/>
          <p:nvPr/>
        </p:nvSpPr>
        <p:spPr>
          <a:xfrm>
            <a:off x="1570404" y="1891111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шаг</a:t>
            </a:r>
            <a:endParaRPr/>
          </a:p>
        </p:txBody>
      </p:sp>
      <p:sp>
        <p:nvSpPr>
          <p:cNvPr id="416" name="Google Shape;416;p22"/>
          <p:cNvSpPr/>
          <p:nvPr/>
        </p:nvSpPr>
        <p:spPr>
          <a:xfrm>
            <a:off x="1502213" y="2959382"/>
            <a:ext cx="703659" cy="26923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22"/>
          <p:cNvSpPr txBox="1"/>
          <p:nvPr/>
        </p:nvSpPr>
        <p:spPr>
          <a:xfrm>
            <a:off x="1570404" y="2891867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шаг</a:t>
            </a:r>
            <a:endParaRPr/>
          </a:p>
        </p:txBody>
      </p:sp>
      <p:sp>
        <p:nvSpPr>
          <p:cNvPr id="418" name="Google Shape;418;p22"/>
          <p:cNvSpPr/>
          <p:nvPr/>
        </p:nvSpPr>
        <p:spPr>
          <a:xfrm>
            <a:off x="1502213" y="4197150"/>
            <a:ext cx="703659" cy="26923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22"/>
          <p:cNvSpPr txBox="1"/>
          <p:nvPr/>
        </p:nvSpPr>
        <p:spPr>
          <a:xfrm>
            <a:off x="1570404" y="4129635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шаг</a:t>
            </a:r>
            <a:endParaRPr/>
          </a:p>
        </p:txBody>
      </p:sp>
      <p:sp>
        <p:nvSpPr>
          <p:cNvPr id="420" name="Google Shape;420;p22"/>
          <p:cNvSpPr/>
          <p:nvPr/>
        </p:nvSpPr>
        <p:spPr>
          <a:xfrm>
            <a:off x="1502213" y="5243293"/>
            <a:ext cx="703659" cy="26923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22"/>
          <p:cNvSpPr txBox="1"/>
          <p:nvPr/>
        </p:nvSpPr>
        <p:spPr>
          <a:xfrm>
            <a:off x="1570404" y="5175778"/>
            <a:ext cx="54373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шаг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3"/>
          <p:cNvSpPr/>
          <p:nvPr/>
        </p:nvSpPr>
        <p:spPr>
          <a:xfrm>
            <a:off x="889263" y="143237"/>
            <a:ext cx="9453281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КРИТЕРИИ ОЦЕНИВАНИЯ ПОРТФОЛИО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В материалы (портфолио) включается эссе педагога</a:t>
            </a:r>
            <a:endParaRPr sz="2000" b="1" i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7" name="Google Shape;427;p23"/>
          <p:cNvGrpSpPr/>
          <p:nvPr/>
        </p:nvGrpSpPr>
        <p:grpSpPr>
          <a:xfrm>
            <a:off x="381000" y="1495831"/>
            <a:ext cx="11429998" cy="4577041"/>
            <a:chOff x="0" y="67952"/>
            <a:chExt cx="11429998" cy="4577041"/>
          </a:xfrm>
        </p:grpSpPr>
        <p:sp>
          <p:nvSpPr>
            <p:cNvPr id="428" name="Google Shape;428;p23"/>
            <p:cNvSpPr/>
            <p:nvPr/>
          </p:nvSpPr>
          <p:spPr>
            <a:xfrm>
              <a:off x="0" y="451712"/>
              <a:ext cx="11429998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8575" cap="flat" cmpd="sng">
              <a:solidFill>
                <a:srgbClr val="0070C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3"/>
            <p:cNvSpPr/>
            <p:nvPr/>
          </p:nvSpPr>
          <p:spPr>
            <a:xfrm>
              <a:off x="571499" y="67952"/>
              <a:ext cx="8417851" cy="76752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3"/>
            <p:cNvSpPr txBox="1"/>
            <p:nvPr/>
          </p:nvSpPr>
          <p:spPr>
            <a:xfrm>
              <a:off x="608966" y="105419"/>
              <a:ext cx="8342917" cy="6925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02400" tIns="0" rIns="3024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b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Обеспечение качества образования: 2 показателя</a:t>
              </a:r>
              <a:endParaRPr sz="2000" b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23"/>
            <p:cNvSpPr/>
            <p:nvPr/>
          </p:nvSpPr>
          <p:spPr>
            <a:xfrm>
              <a:off x="0" y="1631072"/>
              <a:ext cx="11429998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8575" cap="flat" cmpd="sng">
              <a:solidFill>
                <a:srgbClr val="0070C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3"/>
            <p:cNvSpPr/>
            <p:nvPr/>
          </p:nvSpPr>
          <p:spPr>
            <a:xfrm>
              <a:off x="508263" y="1247312"/>
              <a:ext cx="8417851" cy="76752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3"/>
            <p:cNvSpPr txBox="1"/>
            <p:nvPr/>
          </p:nvSpPr>
          <p:spPr>
            <a:xfrm>
              <a:off x="545730" y="1284779"/>
              <a:ext cx="8342917" cy="6925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02400" tIns="0" rIns="3024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 b="0" i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Достижения: 2 показателя</a:t>
              </a:r>
              <a:endParaRPr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23"/>
            <p:cNvSpPr/>
            <p:nvPr/>
          </p:nvSpPr>
          <p:spPr>
            <a:xfrm>
              <a:off x="0" y="2810432"/>
              <a:ext cx="11429998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8575" cap="flat" cmpd="sng">
              <a:solidFill>
                <a:srgbClr val="0070C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571499" y="2426672"/>
              <a:ext cx="8417851" cy="76752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3"/>
            <p:cNvSpPr txBox="1"/>
            <p:nvPr/>
          </p:nvSpPr>
          <p:spPr>
            <a:xfrm>
              <a:off x="608966" y="2464139"/>
              <a:ext cx="8342917" cy="6925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02400" tIns="0" rIns="3024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Обобщение и трансляция опыта: 5 показателей</a:t>
              </a:r>
              <a:endParaRPr/>
            </a:p>
          </p:txBody>
        </p:sp>
        <p:sp>
          <p:nvSpPr>
            <p:cNvPr id="437" name="Google Shape;437;p23"/>
            <p:cNvSpPr/>
            <p:nvPr/>
          </p:nvSpPr>
          <p:spPr>
            <a:xfrm>
              <a:off x="0" y="3989793"/>
              <a:ext cx="11429998" cy="655200"/>
            </a:xfrm>
            <a:prstGeom prst="rect">
              <a:avLst/>
            </a:prstGeom>
            <a:solidFill>
              <a:schemeClr val="lt1">
                <a:alpha val="89803"/>
              </a:schemeClr>
            </a:solidFill>
            <a:ln w="28575" cap="flat" cmpd="sng">
              <a:solidFill>
                <a:srgbClr val="0070C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571499" y="3606033"/>
              <a:ext cx="8417851" cy="76752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3"/>
            <p:cNvSpPr txBox="1"/>
            <p:nvPr/>
          </p:nvSpPr>
          <p:spPr>
            <a:xfrm>
              <a:off x="608966" y="3643500"/>
              <a:ext cx="8342917" cy="6925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02400" tIns="0" rIns="302400" bIns="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Повышение квалификации </a:t>
              </a:r>
              <a:endParaRPr/>
            </a:p>
          </p:txBody>
        </p:sp>
      </p:grpSp>
      <p:sp>
        <p:nvSpPr>
          <p:cNvPr id="440" name="Google Shape;440;p23"/>
          <p:cNvSpPr/>
          <p:nvPr/>
        </p:nvSpPr>
        <p:spPr>
          <a:xfrm>
            <a:off x="0" y="54410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23"/>
          <p:cNvSpPr/>
          <p:nvPr/>
        </p:nvSpPr>
        <p:spPr>
          <a:xfrm>
            <a:off x="5581291" y="54410"/>
            <a:ext cx="6610708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24"/>
          <p:cNvSpPr txBox="1">
            <a:spLocks noGrp="1"/>
          </p:cNvSpPr>
          <p:nvPr>
            <p:ph type="sldNum" idx="12"/>
          </p:nvPr>
        </p:nvSpPr>
        <p:spPr>
          <a:xfrm>
            <a:off x="8124217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12</a:t>
            </a:fld>
            <a:endParaRPr/>
          </a:p>
        </p:txBody>
      </p:sp>
      <p:sp>
        <p:nvSpPr>
          <p:cNvPr id="447" name="Google Shape;447;p24"/>
          <p:cNvSpPr/>
          <p:nvPr/>
        </p:nvSpPr>
        <p:spPr>
          <a:xfrm>
            <a:off x="-7526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24"/>
          <p:cNvSpPr txBox="1"/>
          <p:nvPr/>
        </p:nvSpPr>
        <p:spPr>
          <a:xfrm>
            <a:off x="751043" y="251824"/>
            <a:ext cx="933717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800"/>
              <a:buFont typeface="Calibri"/>
              <a:buNone/>
            </a:pPr>
            <a:r>
              <a:rPr lang="ru-RU" sz="2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РАСПРЕДЕЛЕНИЕ БАЛЛОВ ОЦЕНКИ ЗНАНИЙ ПЕДАГОГОВ </a:t>
            </a:r>
            <a:endParaRPr sz="2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24"/>
          <p:cNvSpPr/>
          <p:nvPr/>
        </p:nvSpPr>
        <p:spPr>
          <a:xfrm>
            <a:off x="9902757" y="171596"/>
            <a:ext cx="228171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24"/>
          <p:cNvSpPr/>
          <p:nvPr/>
        </p:nvSpPr>
        <p:spPr>
          <a:xfrm>
            <a:off x="1105954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24"/>
          <p:cNvSpPr/>
          <p:nvPr/>
        </p:nvSpPr>
        <p:spPr>
          <a:xfrm>
            <a:off x="1115840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24"/>
          <p:cNvSpPr/>
          <p:nvPr/>
        </p:nvSpPr>
        <p:spPr>
          <a:xfrm>
            <a:off x="1126185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3" name="Google Shape;453;p24"/>
          <p:cNvCxnSpPr/>
          <p:nvPr/>
        </p:nvCxnSpPr>
        <p:spPr>
          <a:xfrm>
            <a:off x="21658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54" name="Google Shape;454;p24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55" name="Google Shape;455;p24"/>
          <p:cNvSpPr/>
          <p:nvPr/>
        </p:nvSpPr>
        <p:spPr>
          <a:xfrm>
            <a:off x="913132" y="1708123"/>
            <a:ext cx="2455346" cy="217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6" name="Google Shape;456;p24"/>
          <p:cNvCxnSpPr/>
          <p:nvPr/>
        </p:nvCxnSpPr>
        <p:spPr>
          <a:xfrm>
            <a:off x="680632" y="720237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57" name="Google Shape;457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5576" y="757712"/>
            <a:ext cx="615467" cy="615467"/>
          </a:xfrm>
          <a:prstGeom prst="rect">
            <a:avLst/>
          </a:prstGeom>
          <a:noFill/>
          <a:ln>
            <a:noFill/>
          </a:ln>
        </p:spPr>
      </p:pic>
      <p:sp>
        <p:nvSpPr>
          <p:cNvPr id="458" name="Google Shape;458;p24"/>
          <p:cNvSpPr/>
          <p:nvPr/>
        </p:nvSpPr>
        <p:spPr>
          <a:xfrm>
            <a:off x="1535501" y="800465"/>
            <a:ext cx="8367255" cy="338554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Для педагогов </a:t>
            </a:r>
            <a:r>
              <a:rPr lang="ru-RU" sz="16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дошкольных организаций и предшкольных классов школ, лицеев и гимназий</a:t>
            </a:r>
            <a:endParaRPr sz="1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59" name="Google Shape;459;p24"/>
          <p:cNvGraphicFramePr/>
          <p:nvPr/>
        </p:nvGraphicFramePr>
        <p:xfrm>
          <a:off x="1535501" y="122234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{7AF3E914-9093-4DFC-B9C6-53F0EB60B3FE}</a:tableStyleId>
              </a:tblPr>
              <a:tblGrid>
                <a:gridCol w="188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4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9200"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Квалификационная категория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Блок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Баллы по предметам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прохождения квалификационного теста (%)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прохождения квалификационного теста (баллы)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200">
                <a:tc>
                  <a:txBody>
                    <a:bodyPr/>
                    <a:lstStyle/>
                    <a:p>
                      <a:pPr marL="0" marR="0" lvl="0" indent="3746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Знание методик по профилю, дошкольная педагогика и психология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275">
                <a:tc>
                  <a:txBody>
                    <a:bodyPr/>
                    <a:lstStyle/>
                    <a:p>
                      <a:pPr marL="0" marR="0" lvl="0" indent="3746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модератор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3200">
                <a:tc>
                  <a:txBody>
                    <a:bodyPr/>
                    <a:lstStyle/>
                    <a:p>
                      <a:pPr marL="0" marR="0" lvl="0" indent="3746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эксперт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275">
                <a:tc>
                  <a:txBody>
                    <a:bodyPr/>
                    <a:lstStyle/>
                    <a:p>
                      <a:pPr marL="0" marR="0" lvl="0" indent="3746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исследователь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625">
                <a:tc>
                  <a:txBody>
                    <a:bodyPr/>
                    <a:lstStyle/>
                    <a:p>
                      <a:pPr marL="0" marR="0" lvl="0" indent="3746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мастер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90%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3746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</a:t>
                      </a:r>
                      <a:endParaRPr/>
                    </a:p>
                  </a:txBody>
                  <a:tcPr marL="68575" marR="6857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60" name="Google Shape;460;p24"/>
          <p:cNvSpPr/>
          <p:nvPr/>
        </p:nvSpPr>
        <p:spPr>
          <a:xfrm>
            <a:off x="310551" y="3465201"/>
            <a:ext cx="11602528" cy="338554"/>
          </a:xfrm>
          <a:prstGeom prst="rect">
            <a:avLst/>
          </a:prstGeom>
          <a:noFill/>
          <a:ln w="28575" cap="flat" cmpd="sng">
            <a:solidFill>
              <a:srgbClr val="FFC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Для педагогов </a:t>
            </a:r>
            <a:r>
              <a:rPr lang="ru-RU" sz="16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начального образования, основного среднего и общего среднего образования, методистов организаций образования</a:t>
            </a:r>
            <a:endParaRPr sz="1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61" name="Google Shape;461;p24"/>
          <p:cNvGraphicFramePr/>
          <p:nvPr/>
        </p:nvGraphicFramePr>
        <p:xfrm>
          <a:off x="1535501" y="397248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{7AF3E914-9093-4DFC-B9C6-53F0EB60B3FE}</a:tableStyleId>
              </a:tblPr>
              <a:tblGrid>
                <a:gridCol w="1852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5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15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346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73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Категории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Блок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Баллы по предметам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прохождения квалификационного теста (%)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1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прохождения квалификационного теста (баллы)</a:t>
                      </a:r>
                      <a:endParaRPr sz="11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Предметные знания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модератор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60%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5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эксперт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70%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35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исследователь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80%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 - мастер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90%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</a:t>
                      </a:r>
                      <a:endParaRPr/>
                    </a:p>
                  </a:txBody>
                  <a:tcPr marL="47625" marR="47625" marT="28575" marB="2857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25"/>
          <p:cNvSpPr txBox="1">
            <a:spLocks noGrp="1"/>
          </p:cNvSpPr>
          <p:nvPr>
            <p:ph type="sldNum" idx="12"/>
          </p:nvPr>
        </p:nvSpPr>
        <p:spPr>
          <a:xfrm>
            <a:off x="8141470" y="645353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13</a:t>
            </a:fld>
            <a:endParaRPr/>
          </a:p>
        </p:txBody>
      </p:sp>
      <p:sp>
        <p:nvSpPr>
          <p:cNvPr id="467" name="Google Shape;467;p25"/>
          <p:cNvSpPr/>
          <p:nvPr/>
        </p:nvSpPr>
        <p:spPr>
          <a:xfrm>
            <a:off x="-7526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5"/>
          <p:cNvSpPr txBox="1"/>
          <p:nvPr/>
        </p:nvSpPr>
        <p:spPr>
          <a:xfrm>
            <a:off x="751043" y="251824"/>
            <a:ext cx="933717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ru-RU" sz="24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ЛИСТ ОЦЕНИВАНИЯ МАТЕРИАЛОВ (ПОРТФОЛИО) ПЕДАГОГА</a:t>
            </a:r>
            <a:endParaRPr sz="2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25"/>
          <p:cNvSpPr/>
          <p:nvPr/>
        </p:nvSpPr>
        <p:spPr>
          <a:xfrm>
            <a:off x="9902757" y="171596"/>
            <a:ext cx="228171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25"/>
          <p:cNvSpPr/>
          <p:nvPr/>
        </p:nvSpPr>
        <p:spPr>
          <a:xfrm>
            <a:off x="1105954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25"/>
          <p:cNvSpPr/>
          <p:nvPr/>
        </p:nvSpPr>
        <p:spPr>
          <a:xfrm>
            <a:off x="1115840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25"/>
          <p:cNvSpPr/>
          <p:nvPr/>
        </p:nvSpPr>
        <p:spPr>
          <a:xfrm>
            <a:off x="1126185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3" name="Google Shape;473;p25"/>
          <p:cNvCxnSpPr/>
          <p:nvPr/>
        </p:nvCxnSpPr>
        <p:spPr>
          <a:xfrm>
            <a:off x="0" y="6636099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74" name="Google Shape;474;p25"/>
          <p:cNvCxnSpPr/>
          <p:nvPr/>
        </p:nvCxnSpPr>
        <p:spPr>
          <a:xfrm>
            <a:off x="10962469" y="6639923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75" name="Google Shape;475;p25"/>
          <p:cNvSpPr/>
          <p:nvPr/>
        </p:nvSpPr>
        <p:spPr>
          <a:xfrm>
            <a:off x="913132" y="1708123"/>
            <a:ext cx="2455346" cy="217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6" name="Google Shape;476;p25"/>
          <p:cNvCxnSpPr/>
          <p:nvPr/>
        </p:nvCxnSpPr>
        <p:spPr>
          <a:xfrm>
            <a:off x="680632" y="720237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477" name="Google Shape;477;p25"/>
          <p:cNvGraphicFramePr/>
          <p:nvPr/>
        </p:nvGraphicFramePr>
        <p:xfrm>
          <a:off x="199508" y="77156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{7AF3E914-9093-4DFC-B9C6-53F0EB60B3FE}</a:tableStyleId>
              </a:tblPr>
              <a:tblGrid>
                <a:gridCol w="30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0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02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4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№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Критерии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Квалификационная категория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Педагог-модератор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Педагог-эксперт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Педагог-исследователь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Педагог-мастер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ОБЕСПЕЧЕНИЕ КАЧЕСТВА ОБРАЗОВАНИЯ </a:t>
                      </a:r>
                      <a:endParaRPr sz="9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375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184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Качество знаний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(динамика) /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184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Динамика освоения образовательной программы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(за исключением вожатых, педагогов-организаторов НВТП, педагогов-организаторов,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педагогов-ассистентов, педагогов-психологов, психологов, социальных педагогов)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мониторинг качества с выводами по анализу результатов, сравнительные таблицы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/ 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согласно диагностическому инструментарию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(заверяется печатью организации образования и подписью руководителя)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нестабильная динамика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течение 3 лет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 одном уровне в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течение 3 лет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рост на 1–2%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рост на 3 и более %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7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Динамика сформированности навыков у детей с ограниченными возможностями по итогам реализации коррекционного компонента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 исключением ПМПК)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40 %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50 % </a:t>
                      </a:r>
                      <a:endParaRPr/>
                    </a:p>
                    <a:p>
                      <a:pPr marL="0" marR="0" lvl="0" indent="450215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60 % 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70 % </a:t>
                      </a:r>
                      <a:endParaRPr/>
                    </a:p>
                  </a:txBody>
                  <a:tcPr marL="10825" marR="10825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6850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Качество преподавания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(организации, проведения)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20955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листов оценивания урока (занятия, организованной деятельности, мероприятия, процедуры обследования и консультирования) (руководителя, заместителя руководителя, методиста, педагога организации образования; методиста методического кабинета (центра);</a:t>
                      </a:r>
                      <a:endParaRPr/>
                    </a:p>
                    <a:p>
                      <a:pPr marL="0" marR="0" lvl="0" indent="20955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члена аттестационной комиссии (экспертного совета) соответствующего уровня) - за последний учебный год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(не менее одного)</a:t>
                      </a:r>
                      <a:r>
                        <a:rPr lang="ru-RU" sz="900" i="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(лист наблюдения заверяется печатью организации образования и подписью руководителя)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222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Количество наблюдений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(ежегодно)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222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222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222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222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91 (102)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5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ДОСТИЖЕНИЯ  </a:t>
                      </a:r>
                      <a:endParaRPr sz="9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копии сертификата, грамоты, благодарственного письма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(заверяется печатью организации образования и подписью руководителя)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88425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Участие обучающихся (воспитанников) в конкурсах или олимпиадах, или соревнованиях в соответствии с перечнем, утвержденным уполномоченным органом в области образования или планом органа управления образованием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(соответствующего уровня),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или уполномоченного органа соответствующей отрасли, согласованного с уполномоченным органом в области образования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Примечание</a:t>
                      </a:r>
                      <a:r>
                        <a:rPr lang="ru-RU" sz="900" i="1" u="none" strike="noStrike" cap="none" baseline="300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: для вожатых, педагогов-организаторов НВТП, педагогов-организаторов,  педагогов-психологов, психологов, социальных педагогов, педагогов, работающих с детьми с ограниченными возможностями,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заведующих отделов, методистов организаций образования – при наличии.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Примечание</a:t>
                      </a:r>
                      <a:r>
                        <a:rPr lang="ru-RU" sz="900" i="1" u="none" strike="noStrike" cap="none" baseline="300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: прибавляется 1 балл, если есть победитель/призёр, независимо от количества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организация образования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район/ город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область (город республиканского значения и столица)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республиканский (международный)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69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(5)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731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Участие в профессиональных конкурсах или олимпиадах или соревнованиях в соответствии с перечнем, утвержденным уполномоченным органом или планом органа управления образованием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(соответствующего уровня),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или уполномоченного органа соответствующей отрасли, согласованного с уполномоченным органом в области образования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Примечание</a:t>
                      </a:r>
                      <a:r>
                        <a:rPr lang="ru-RU" sz="900" i="1" u="none" strike="noStrike" cap="none" baseline="300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: или является тренером курсов повышения квалификации с действующим сертификатом -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квалификационных категорий «педагог-исследователь», «педагог-мастер».  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Примечание</a:t>
                      </a:r>
                      <a:r>
                        <a:rPr lang="ru-RU" sz="900" i="1" u="none" strike="noStrike" cap="none" baseline="3000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: прибавляется 1 балл, если есть победитель/призёр, независимо от количества.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организация образования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район/    город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область (город республиканского значения и столица)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республиканский (международный)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52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(5)</a:t>
                      </a:r>
                      <a:endParaRPr/>
                    </a:p>
                  </a:txBody>
                  <a:tcPr marL="10825" marR="108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26"/>
          <p:cNvSpPr txBox="1">
            <a:spLocks noGrp="1"/>
          </p:cNvSpPr>
          <p:nvPr>
            <p:ph type="sldNum" idx="12"/>
          </p:nvPr>
        </p:nvSpPr>
        <p:spPr>
          <a:xfrm>
            <a:off x="8141470" y="645353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14</a:t>
            </a:fld>
            <a:endParaRPr/>
          </a:p>
        </p:txBody>
      </p:sp>
      <p:sp>
        <p:nvSpPr>
          <p:cNvPr id="483" name="Google Shape;483;p26"/>
          <p:cNvSpPr/>
          <p:nvPr/>
        </p:nvSpPr>
        <p:spPr>
          <a:xfrm>
            <a:off x="-7526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26"/>
          <p:cNvSpPr txBox="1"/>
          <p:nvPr/>
        </p:nvSpPr>
        <p:spPr>
          <a:xfrm>
            <a:off x="751043" y="251824"/>
            <a:ext cx="933717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ru-RU" sz="24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ЛИСТ ОЦЕНИВАНИЯ МАТЕРИАЛОВ (ПОРТФОЛИО) ПЕДАГОГА</a:t>
            </a:r>
            <a:endParaRPr sz="2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26"/>
          <p:cNvSpPr/>
          <p:nvPr/>
        </p:nvSpPr>
        <p:spPr>
          <a:xfrm>
            <a:off x="9902757" y="171596"/>
            <a:ext cx="228171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26"/>
          <p:cNvSpPr/>
          <p:nvPr/>
        </p:nvSpPr>
        <p:spPr>
          <a:xfrm>
            <a:off x="1105954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26"/>
          <p:cNvSpPr/>
          <p:nvPr/>
        </p:nvSpPr>
        <p:spPr>
          <a:xfrm>
            <a:off x="1115840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26"/>
          <p:cNvSpPr/>
          <p:nvPr/>
        </p:nvSpPr>
        <p:spPr>
          <a:xfrm>
            <a:off x="1126185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89" name="Google Shape;489;p26"/>
          <p:cNvCxnSpPr/>
          <p:nvPr/>
        </p:nvCxnSpPr>
        <p:spPr>
          <a:xfrm>
            <a:off x="0" y="6636099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90" name="Google Shape;490;p26"/>
          <p:cNvCxnSpPr/>
          <p:nvPr/>
        </p:nvCxnSpPr>
        <p:spPr>
          <a:xfrm>
            <a:off x="10962469" y="6639923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91" name="Google Shape;491;p26"/>
          <p:cNvSpPr/>
          <p:nvPr/>
        </p:nvSpPr>
        <p:spPr>
          <a:xfrm>
            <a:off x="913132" y="1708123"/>
            <a:ext cx="2455346" cy="217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2" name="Google Shape;492;p26"/>
          <p:cNvCxnSpPr/>
          <p:nvPr/>
        </p:nvCxnSpPr>
        <p:spPr>
          <a:xfrm>
            <a:off x="680632" y="720237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493" name="Google Shape;493;p26"/>
          <p:cNvGraphicFramePr/>
          <p:nvPr/>
        </p:nvGraphicFramePr>
        <p:xfrm>
          <a:off x="97108" y="77989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{7AF3E914-9093-4DFC-B9C6-53F0EB60B3FE}</a:tableStyleId>
              </a:tblPr>
              <a:tblGrid>
                <a:gridCol w="38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6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5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1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4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46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ОБОБЩЕНИЕ И ТРАНСЛЯЦИЯ ОПЫТА </a:t>
                      </a:r>
                      <a:endParaRPr sz="9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675">
                <a:tc row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3.1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Трансляция практики на основе авторских материалов, рекомендованных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выписка из приказа (копия приказа)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(заверяется печатью органа управления образования, уполномоченного органа в области образования, республиканским учебно-методическим объединением для организаций образования уполномоченного органа соответствующей отрасли и подписью руководителя)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ссылка на материалы мероприятия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8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учебно-методическим советом при управлении образования области, республиканским учебно-методическим объединением для организаций образования уполномоченного органа соответствующей отрасли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область (город республиканского значения и столица) </a:t>
                      </a:r>
                      <a:endParaRPr/>
                    </a:p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(охват не менее 3 районов (городов))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0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республиканским учебно-методическим советом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республиканский 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(охват не менее 3 областей)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 </a:t>
                      </a:r>
                      <a:r>
                        <a:rPr lang="ru-RU" sz="900" b="1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(2 б. за 1)</a:t>
                      </a:r>
                      <a:endParaRPr sz="9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 </a:t>
                      </a:r>
                      <a:r>
                        <a:rPr lang="ru-RU" sz="900" b="1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(3 б. за 1)</a:t>
                      </a:r>
                      <a:endParaRPr sz="9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3900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3.2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Выступление на семинарах, конференциях, форумах, тренингах, мастер-классах, курсах повышения квалификации, и др.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выписка из приказа (копия приказа), программа (копия программы)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(заверяется печатью организации образования, органа управления образованием, уполномоченного органа в области образования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республиканским учебно-методическим объединением для организаций образования уполномоченного органа соответствующей отрасли и подписью руководителя)</a:t>
                      </a: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ссылка на материалы мероприятия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04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организация образования   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район/город 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область (город республиканского значения и столица)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республиканский (международный)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6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(5)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675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3.3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2222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Публикация на основе исследовательской деятельности (исследования практики)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Примечание: в случае соавторства выставляется 2 балла по показателю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копия публикации (ссылка на издание)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59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 издании Национальной академии образования имени Ыбырая Алтынсарина, РУМЦДО МП РК</a:t>
                      </a:r>
                      <a:endParaRPr/>
                    </a:p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Института раннего развития детей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 издании, рекомендованном КОКСО МНВО, РУМЦДО МП РК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6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-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5100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3.4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Участие в творческих (экспертных, рабочих) группах, проектах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выписка из приказа (копия приказа) </a:t>
                      </a:r>
                      <a:r>
                        <a:rPr lang="ru-RU" sz="9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(заверяется печатью организации образования, органа управления образованием, уполномоченного органа в области образования и подписью руководителя)</a:t>
                      </a:r>
                      <a:endParaRPr sz="9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46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(5)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6675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3.5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Учебно-методические материалы, рекомендованные  </a:t>
                      </a:r>
                      <a:endParaRPr/>
                    </a:p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выписка из протокола учебно-методического совета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608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методическим советом организации образования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учебно-методическим советом отдела образования района/города 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учебно-методическим советом при управлении образования, республиканским учебно-методическим объединением для организаций образования уполномоченного органа соответствующей отрасли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республиканским учебно-методическим советом при уполномоченном органе в области образования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466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</a:t>
                      </a:r>
                      <a:endParaRPr/>
                    </a:p>
                  </a:txBody>
                  <a:tcPr marL="11125" marR="1112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27"/>
          <p:cNvSpPr txBox="1">
            <a:spLocks noGrp="1"/>
          </p:cNvSpPr>
          <p:nvPr>
            <p:ph type="sldNum" idx="12"/>
          </p:nvPr>
        </p:nvSpPr>
        <p:spPr>
          <a:xfrm>
            <a:off x="8141470" y="645353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15</a:t>
            </a:fld>
            <a:endParaRPr/>
          </a:p>
        </p:txBody>
      </p:sp>
      <p:sp>
        <p:nvSpPr>
          <p:cNvPr id="499" name="Google Shape;499;p27"/>
          <p:cNvSpPr/>
          <p:nvPr/>
        </p:nvSpPr>
        <p:spPr>
          <a:xfrm>
            <a:off x="-7526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27"/>
          <p:cNvSpPr txBox="1"/>
          <p:nvPr/>
        </p:nvSpPr>
        <p:spPr>
          <a:xfrm>
            <a:off x="751043" y="251824"/>
            <a:ext cx="933717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Font typeface="Calibri"/>
              <a:buNone/>
            </a:pPr>
            <a:r>
              <a:rPr lang="ru-RU" sz="24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ЛИСТ ОЦЕНИВАНИЯ МАТЕРИАЛОВ (ПОРТФОЛИО) ПЕДАГОГА</a:t>
            </a:r>
            <a:endParaRPr sz="24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27"/>
          <p:cNvSpPr/>
          <p:nvPr/>
        </p:nvSpPr>
        <p:spPr>
          <a:xfrm>
            <a:off x="9902757" y="171596"/>
            <a:ext cx="228171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27"/>
          <p:cNvSpPr/>
          <p:nvPr/>
        </p:nvSpPr>
        <p:spPr>
          <a:xfrm>
            <a:off x="1105954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27"/>
          <p:cNvSpPr/>
          <p:nvPr/>
        </p:nvSpPr>
        <p:spPr>
          <a:xfrm>
            <a:off x="1115840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27"/>
          <p:cNvSpPr/>
          <p:nvPr/>
        </p:nvSpPr>
        <p:spPr>
          <a:xfrm>
            <a:off x="1126185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5" name="Google Shape;505;p27"/>
          <p:cNvCxnSpPr/>
          <p:nvPr/>
        </p:nvCxnSpPr>
        <p:spPr>
          <a:xfrm>
            <a:off x="0" y="6636099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06" name="Google Shape;506;p27"/>
          <p:cNvCxnSpPr/>
          <p:nvPr/>
        </p:nvCxnSpPr>
        <p:spPr>
          <a:xfrm>
            <a:off x="10962469" y="6639923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507" name="Google Shape;507;p27"/>
          <p:cNvSpPr/>
          <p:nvPr/>
        </p:nvSpPr>
        <p:spPr>
          <a:xfrm>
            <a:off x="913132" y="1708123"/>
            <a:ext cx="2455346" cy="217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08" name="Google Shape;508;p27"/>
          <p:cNvCxnSpPr/>
          <p:nvPr/>
        </p:nvCxnSpPr>
        <p:spPr>
          <a:xfrm>
            <a:off x="680632" y="720237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graphicFrame>
        <p:nvGraphicFramePr>
          <p:cNvPr id="509" name="Google Shape;509;p27"/>
          <p:cNvGraphicFramePr/>
          <p:nvPr/>
        </p:nvGraphicFramePr>
        <p:xfrm>
          <a:off x="159634" y="759206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{7AF3E914-9093-4DFC-B9C6-53F0EB60B3FE}</a:tableStyleId>
              </a:tblPr>
              <a:tblGrid>
                <a:gridCol w="23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8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60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6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6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9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ПОВЫШЕНИЕ КВАЛИФИКАЦИИ  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025">
                <a:tc rowSpan="4"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Курсы повышения квалификации по образовательным программам, согласованным с уполномоченным органом в области образования  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(Общее количество часов)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копии сертификата </a:t>
                      </a: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(заверяется печатью организации образования и подписью руководителя)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26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108 и более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2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организации дошкольного, дополнительного и специального образования, методистов методического кабинета (центра)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(общее количество часов)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 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36 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72 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 и более 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балл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 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050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ИТОГО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68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84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113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134 (148)</a:t>
                      </a:r>
                      <a:endParaRPr sz="1000" b="1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40575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вожатых, педагогов-организаторов НВТП, педагогов-организаторов, педагогов-психологов, психологов, социальных педагогов, педагогов, работающих с детьми с ограниченными возможностями,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заведующих отделов, методистов организаций образования – при наличии.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67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110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130 (144)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9025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педагогов ПМПК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66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107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b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126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2650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для классных руководителей и кураторов ТиПО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45021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наличие доказательств: мониторинг воспитательной работы с выводами по анализу результатов, сравнительные таблицы / согласно диагностическому инструментарию (заверяется печатью организации образования и подписью руководителя)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575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1778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 течение 3 лет</a:t>
                      </a: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 течение 3-8 лет</a:t>
                      </a: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 течение 9-15 лет</a:t>
                      </a:r>
                      <a:endParaRPr sz="1000" u="none" strike="noStrike" cap="none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i="1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свыше 16 лет</a:t>
                      </a: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 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7600">
                <a:tc>
                  <a:txBody>
                    <a:bodyPr/>
                    <a:lstStyle/>
                    <a:p>
                      <a:pPr marL="0" marR="0" lvl="0" indent="45021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  <a:endParaRPr/>
                    </a:p>
                  </a:txBody>
                  <a:tcPr marL="26750" marR="26750" marT="0" marB="0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Рекомендации: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Соответствует (не соответствует) заявляемой квалификационной категории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000" u="none" strike="noStrike" cap="none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Соответствует квалификационной категории _________________________ </a:t>
                      </a:r>
                      <a:endParaRPr/>
                    </a:p>
                  </a:txBody>
                  <a:tcPr marL="26750" marR="2675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4" name="Google Shape;514;p28"/>
          <p:cNvGraphicFramePr/>
          <p:nvPr/>
        </p:nvGraphicFramePr>
        <p:xfrm>
          <a:off x="728379" y="1314688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324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1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35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1625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</a:rPr>
                        <a:t>Качество знаний </a:t>
                      </a:r>
                      <a:r>
                        <a:rPr lang="ru-RU" sz="2000" i="1" u="none" strike="noStrike" cap="none">
                          <a:solidFill>
                            <a:srgbClr val="002060"/>
                          </a:solidFill>
                        </a:rPr>
                        <a:t>(динамика) / </a:t>
                      </a: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</a:rPr>
                        <a:t>Динамика освоения образовательной программы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</a:rPr>
                        <a:t>Педагог-модератор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нестабильная динамика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i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в</a:t>
                      </a: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2000" i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течение 3 лет</a:t>
                      </a: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2000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2032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на одном уровне в </a:t>
                      </a:r>
                      <a:r>
                        <a:rPr lang="ru-RU" sz="2000" i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течение 3 лет</a:t>
                      </a: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рост на 1–2%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032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рост на 3 и более %</a:t>
                      </a:r>
                      <a:endParaRPr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15" name="Google Shape;515;p28"/>
          <p:cNvSpPr txBox="1"/>
          <p:nvPr/>
        </p:nvSpPr>
        <p:spPr>
          <a:xfrm>
            <a:off x="728379" y="659548"/>
            <a:ext cx="11102788" cy="40011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1841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1.1 Качество знаний </a:t>
            </a:r>
            <a:r>
              <a:rPr lang="ru-RU" sz="20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(динамика) / </a:t>
            </a: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Динамика освоения образовательной программы</a:t>
            </a:r>
            <a:endParaRPr sz="20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28"/>
          <p:cNvSpPr txBox="1"/>
          <p:nvPr/>
        </p:nvSpPr>
        <p:spPr>
          <a:xfrm>
            <a:off x="607358" y="3892061"/>
            <a:ext cx="10977283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20955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– наличие листов оценивания урока (занятия, организованной деятельности, мероприятия, процедуры обследования и консультирования) (руководителя, заместителя руководителя, методиста, педагога организации образования; методиста методического кабинета (центра); члена аттестационной комиссии (экспертного совета) соответствующего уровня) – за последний учебный год </a:t>
            </a: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(не менее одного)</a:t>
            </a: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(лист наблюдения заверяется печатью организации образования и подписью руководителя)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1.2</a:t>
            </a: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– 5 листов оценивания </a:t>
            </a: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ежегодно</a:t>
            </a: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17" name="Google Shape;517;p28"/>
          <p:cNvCxnSpPr/>
          <p:nvPr/>
        </p:nvCxnSpPr>
        <p:spPr>
          <a:xfrm>
            <a:off x="739588" y="3179830"/>
            <a:ext cx="1109157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518" name="Google Shape;518;p28"/>
          <p:cNvSpPr/>
          <p:nvPr/>
        </p:nvSpPr>
        <p:spPr>
          <a:xfrm>
            <a:off x="6711350" y="18308"/>
            <a:ext cx="5480649" cy="533783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28"/>
          <p:cNvSpPr/>
          <p:nvPr/>
        </p:nvSpPr>
        <p:spPr>
          <a:xfrm>
            <a:off x="889263" y="79441"/>
            <a:ext cx="5965095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Критерий 1. ОБЕСПЕЧЕНИЕ КАЧЕСТВА ОБРАЗОВАНИЯ </a:t>
            </a:r>
            <a:endParaRPr sz="20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28"/>
          <p:cNvSpPr/>
          <p:nvPr/>
        </p:nvSpPr>
        <p:spPr>
          <a:xfrm>
            <a:off x="0" y="23710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28"/>
          <p:cNvSpPr/>
          <p:nvPr/>
        </p:nvSpPr>
        <p:spPr>
          <a:xfrm>
            <a:off x="0" y="3351123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28"/>
          <p:cNvSpPr/>
          <p:nvPr/>
        </p:nvSpPr>
        <p:spPr>
          <a:xfrm>
            <a:off x="1048537" y="3440777"/>
            <a:ext cx="6073458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18415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1.2 Качество преподавания</a:t>
            </a:r>
            <a:r>
              <a:rPr lang="ru-RU" sz="20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(организации, проведения)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29"/>
          <p:cNvSpPr/>
          <p:nvPr/>
        </p:nvSpPr>
        <p:spPr>
          <a:xfrm>
            <a:off x="883611" y="818495"/>
            <a:ext cx="10761539" cy="70788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2.1 </a:t>
            </a: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Участие</a:t>
            </a: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обучающихся (воспитанников) в конкурсах или олимпиадах, или соревнованиях </a:t>
            </a: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2.2 </a:t>
            </a: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Участие</a:t>
            </a: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педагога в профессиональных конкурсах или олимпиадах или соревнованиях </a:t>
            </a:r>
            <a:endParaRPr/>
          </a:p>
        </p:txBody>
      </p:sp>
      <p:graphicFrame>
        <p:nvGraphicFramePr>
          <p:cNvPr id="528" name="Google Shape;528;p29"/>
          <p:cNvGraphicFramePr/>
          <p:nvPr/>
        </p:nvGraphicFramePr>
        <p:xfrm>
          <a:off x="883611" y="1914041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2379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5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5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4000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</a:rPr>
                        <a:t>Перечень мероприятий по приказу №514 или перечень, утвержденный уполномоченным органом в области образования или планом органа управления образованием </a:t>
                      </a:r>
                      <a:r>
                        <a:rPr lang="ru-RU" sz="2000" i="1" u="none" strike="noStrike" cap="none">
                          <a:solidFill>
                            <a:srgbClr val="002060"/>
                          </a:solidFill>
                        </a:rPr>
                        <a:t>(соответствующего уровня),</a:t>
                      </a: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</a:rPr>
                        <a:t> или уполномоченного органа соответствующей отрасли, согласованного с уполномоченным органом в области образования.  </a:t>
                      </a:r>
                      <a:endParaRPr/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</a:rPr>
                        <a:t>Педагог-модератор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 sz="20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b="1" u="none" strike="noStrike" cap="none">
                          <a:solidFill>
                            <a:srgbClr val="002060"/>
                          </a:solidFill>
                        </a:rPr>
                        <a:t>Педагог-мастер</a:t>
                      </a:r>
                      <a:endParaRPr/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организация образования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район / город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область (город республиканского значения и столица)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20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республиканский (международный)</a:t>
                      </a:r>
                      <a:endParaRPr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29" name="Google Shape;529;p29"/>
          <p:cNvSpPr txBox="1"/>
          <p:nvPr/>
        </p:nvSpPr>
        <p:spPr>
          <a:xfrm>
            <a:off x="883613" y="4602941"/>
            <a:ext cx="10761538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Примечание: </a:t>
            </a:r>
            <a:r>
              <a:rPr lang="ru-RU" sz="2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прибавляется 1 балл, если есть победитель/призёр, независимо от количества</a:t>
            </a:r>
            <a:endParaRPr sz="20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29"/>
          <p:cNvSpPr/>
          <p:nvPr/>
        </p:nvSpPr>
        <p:spPr>
          <a:xfrm>
            <a:off x="1649258" y="99802"/>
            <a:ext cx="282320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Критерий 2. ДОСТИЖЕНИЯ</a:t>
            </a:r>
            <a:endParaRPr sz="18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29"/>
          <p:cNvSpPr/>
          <p:nvPr/>
        </p:nvSpPr>
        <p:spPr>
          <a:xfrm>
            <a:off x="0" y="54410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2" name="Google Shape;532;p29"/>
          <p:cNvSpPr/>
          <p:nvPr/>
        </p:nvSpPr>
        <p:spPr>
          <a:xfrm>
            <a:off x="5232462" y="54410"/>
            <a:ext cx="6959537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30"/>
          <p:cNvSpPr/>
          <p:nvPr/>
        </p:nvSpPr>
        <p:spPr>
          <a:xfrm>
            <a:off x="510987" y="755051"/>
            <a:ext cx="11384840" cy="1754326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3.1 Трансляция практики </a:t>
            </a:r>
            <a:r>
              <a:rPr lang="ru-RU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на основе авторских материалов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3.2 Выступление на семинарах, конференциях, форумах, тренингах, мастер-классах, курсах повышения квалификации и др.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3.3 Публикация </a:t>
            </a:r>
            <a:r>
              <a:rPr lang="ru-RU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на основе исследовательской деятельности </a:t>
            </a: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(исследования практики)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3.4 Участие в творческих (экспертных, рабочих) группах, проектах</a:t>
            </a:r>
            <a:endParaRPr sz="1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3.5 Учебно-методические материалы</a:t>
            </a:r>
            <a:endParaRPr sz="1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38" name="Google Shape;538;p30"/>
          <p:cNvGraphicFramePr/>
          <p:nvPr/>
        </p:nvGraphicFramePr>
        <p:xfrm>
          <a:off x="510986" y="2672015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1650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38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2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32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600"/>
                        <a:buFont typeface="Calibri"/>
                        <a:buNone/>
                      </a:pPr>
                      <a:r>
                        <a:rPr lang="ru-RU" sz="16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3.1 Трансляция практики на основе авторских материалов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2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модератор</a:t>
                      </a:r>
                      <a:endParaRPr sz="1600" b="0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1600" b="0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Педагог-исследователь: 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</a:t>
                      </a:r>
                      <a:r>
                        <a:rPr lang="ru-RU" sz="16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ru-RU" sz="16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учебно-методического совета при управлении образования области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Педагог-мастер: </a:t>
                      </a:r>
                      <a:r>
                        <a:rPr lang="ru-RU" sz="1600" b="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 </a:t>
                      </a:r>
                      <a:r>
                        <a:rPr lang="ru-RU" sz="16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республиканского учебно-методического совета 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– </a:t>
                      </a:r>
                      <a:endParaRPr sz="1600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–</a:t>
                      </a:r>
                      <a:endParaRPr sz="1600" b="1" u="none" strike="noStrike" cap="non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u="none" strike="noStrike" cap="non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область (город республиканского значения и столица)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i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(охват не менее 3 районов (городов)</a:t>
                      </a:r>
                      <a:endParaRPr sz="1600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республиканский 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i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(охват не менее 3 областей)</a:t>
                      </a:r>
                      <a:endParaRPr sz="1600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39" name="Google Shape;539;p30"/>
          <p:cNvSpPr/>
          <p:nvPr/>
        </p:nvSpPr>
        <p:spPr>
          <a:xfrm>
            <a:off x="0" y="43772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30"/>
          <p:cNvSpPr/>
          <p:nvPr/>
        </p:nvSpPr>
        <p:spPr>
          <a:xfrm>
            <a:off x="5775536" y="43772"/>
            <a:ext cx="64164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1" name="Google Shape;541;p30"/>
          <p:cNvSpPr/>
          <p:nvPr/>
        </p:nvSpPr>
        <p:spPr>
          <a:xfrm>
            <a:off x="889263" y="121998"/>
            <a:ext cx="488627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Критерий 3. ОБОБЩЕНИЕ И ТРАНСЛЯЦИЯ ОПЫТА</a:t>
            </a:r>
            <a:endParaRPr sz="18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42" name="Google Shape;542;p30"/>
          <p:cNvGraphicFramePr/>
          <p:nvPr/>
        </p:nvGraphicFramePr>
        <p:xfrm>
          <a:off x="510986" y="4766350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220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6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32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3.2 Выступление на семинарах, конференциях, форумах, тренингах, мастер-классах, курсах повышения квалификации и др.</a:t>
                      </a:r>
                      <a:endParaRPr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Педагог-модератор</a:t>
                      </a:r>
                      <a:endParaRPr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 sz="16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</a:t>
                      </a:r>
                      <a:endParaRPr/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организация образования    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район/город  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область (город республиканского значения и столица)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3495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республиканский (международный)</a:t>
                      </a:r>
                      <a:endParaRPr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7" name="Google Shape;547;p31"/>
          <p:cNvGraphicFramePr/>
          <p:nvPr/>
        </p:nvGraphicFramePr>
        <p:xfrm>
          <a:off x="506081" y="698689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164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3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70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4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780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Calibri"/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3.3 Публикация на основе исследовательской деятельности (исследования практики)</a:t>
                      </a:r>
                      <a:r>
                        <a:rPr lang="ru-RU" sz="1400" b="1" i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Педагог-модератор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/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</a:t>
                      </a:r>
                      <a:endParaRPr/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– </a:t>
                      </a:r>
                      <a:endParaRPr sz="1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–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издания Национальной академии образования имени И. Алтынсарина, РУМЦДО МП РК, </a:t>
                      </a:r>
                      <a:endParaRPr/>
                    </a:p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Института раннего развития детей</a:t>
                      </a:r>
                      <a:endParaRPr/>
                    </a:p>
                  </a:txBody>
                  <a:tcPr marL="68575" marR="68575" marT="0" marB="0" anchor="ctr"/>
                </a:tc>
                <a:tc>
                  <a:txBody>
                    <a:bodyPr/>
                    <a:lstStyle/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издание, рекомендованное КОКСНВО, </a:t>
                      </a:r>
                      <a:endParaRPr/>
                    </a:p>
                    <a:p>
                      <a:pPr marL="0" marR="0" lvl="0" indent="2413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РУМЦДО МП РК </a:t>
                      </a:r>
                      <a:endParaRPr/>
                    </a:p>
                  </a:txBody>
                  <a:tcPr marL="68575" marR="6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48" name="Google Shape;548;p31"/>
          <p:cNvGraphicFramePr/>
          <p:nvPr/>
        </p:nvGraphicFramePr>
        <p:xfrm>
          <a:off x="506080" y="3770241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2241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4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3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36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450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ts val="1400"/>
                        <a:buFont typeface="Calibri"/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3.5 Учебно-методические материалы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Педагог-модератор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/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</a:t>
                      </a:r>
                      <a:endParaRPr/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2775"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 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методического совета организации образования</a:t>
                      </a:r>
                      <a:endParaRPr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 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учебно-методического совета отдела образования района/города  </a:t>
                      </a:r>
                      <a:endParaRPr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 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учебно-методического совета при управлении образования</a:t>
                      </a:r>
                      <a:endParaRPr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23495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рекомендация </a:t>
                      </a:r>
                      <a:r>
                        <a:rPr lang="ru-RU" sz="1400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республиканского учебно-методическим советом при уполномоченном органе в области образования (МП РК)</a:t>
                      </a:r>
                      <a:endParaRPr/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49" name="Google Shape;549;p31"/>
          <p:cNvGraphicFramePr/>
          <p:nvPr/>
        </p:nvGraphicFramePr>
        <p:xfrm>
          <a:off x="506080" y="2237795"/>
          <a:ext cx="3000000" cy="3000000"/>
        </p:xfrm>
        <a:graphic>
          <a:graphicData uri="http://schemas.openxmlformats.org/drawingml/2006/table">
            <a:tbl>
              <a:tblPr firstRow="1" firstCol="1" bandRow="1">
                <a:noFill/>
                <a:tableStyleId>{7AF3E914-9093-4DFC-B9C6-53F0EB60B3FE}</a:tableStyleId>
              </a:tblPr>
              <a:tblGrid>
                <a:gridCol w="164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04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44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7800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3.4 Участие в творческих (экспертных, рабочих) группах, проектах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Педагог-модератор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Педагог-эксперт</a:t>
                      </a:r>
                      <a:endParaRPr sz="14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Педагог-исследователь</a:t>
                      </a:r>
                      <a:endParaRPr/>
                    </a:p>
                  </a:txBody>
                  <a:tcPr marL="47625" marR="47625" marT="28575" marB="28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1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Педагог-мастер</a:t>
                      </a:r>
                      <a:endParaRPr/>
                    </a:p>
                  </a:txBody>
                  <a:tcPr marL="47625" marR="47625" marT="28575" marB="28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800">
                <a:tc>
                  <a:txBody>
                    <a:bodyPr/>
                    <a:lstStyle/>
                    <a:p>
                      <a:pPr marL="0" marR="0" lvl="0" indent="27432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организация образования</a:t>
                      </a:r>
                      <a:endParaRPr sz="1400" b="0" i="0" u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0800" marR="10800" marT="9525" marB="0" anchor="ctr"/>
                </a:tc>
                <a:tc>
                  <a:txBody>
                    <a:bodyPr/>
                    <a:lstStyle/>
                    <a:p>
                      <a:pPr marL="0" marR="0" lvl="0" indent="27432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район/ город</a:t>
                      </a:r>
                      <a:endParaRPr sz="1400" b="0" i="0" u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0800" marR="10800" marT="9525" marB="0" anchor="ctr"/>
                </a:tc>
                <a:tc>
                  <a:txBody>
                    <a:bodyPr/>
                    <a:lstStyle/>
                    <a:p>
                      <a:pPr marL="0" marR="0" lvl="0" indent="27432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область (город республиканского значения и столица)</a:t>
                      </a:r>
                      <a:endParaRPr sz="1400" b="0" i="0" u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0800" marR="10800" marT="9525" marB="0" anchor="ctr"/>
                </a:tc>
                <a:tc>
                  <a:txBody>
                    <a:bodyPr/>
                    <a:lstStyle/>
                    <a:p>
                      <a:pPr marL="0" marR="0" lvl="0" indent="27432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i="0" u="none" strike="noStrike">
                          <a:solidFill>
                            <a:srgbClr val="00206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республиканский (международный)</a:t>
                      </a:r>
                      <a:endParaRPr sz="1400" b="0" i="0" u="none" strike="noStrike">
                        <a:solidFill>
                          <a:srgbClr val="00206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0800" marR="1080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50" name="Google Shape;550;p31"/>
          <p:cNvSpPr/>
          <p:nvPr/>
        </p:nvSpPr>
        <p:spPr>
          <a:xfrm>
            <a:off x="0" y="54410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1003332" y="144064"/>
            <a:ext cx="488627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Критерий 3. ОБОБЩЕНИЕ И ТРАНСЛЯЦИЯ ОПЫТА</a:t>
            </a:r>
            <a:endParaRPr/>
          </a:p>
        </p:txBody>
      </p:sp>
      <p:sp>
        <p:nvSpPr>
          <p:cNvPr id="552" name="Google Shape;552;p31"/>
          <p:cNvSpPr/>
          <p:nvPr/>
        </p:nvSpPr>
        <p:spPr>
          <a:xfrm>
            <a:off x="6003676" y="54410"/>
            <a:ext cx="618832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 rot="-5400000">
            <a:off x="5579352" y="401071"/>
            <a:ext cx="1208695" cy="11355239"/>
          </a:xfrm>
          <a:prstGeom prst="roundRect">
            <a:avLst>
              <a:gd name="adj" fmla="val 18907"/>
            </a:avLst>
          </a:prstGeom>
          <a:solidFill>
            <a:schemeClr val="lt1"/>
          </a:solidFill>
          <a:ln w="2857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710746" y="5570858"/>
            <a:ext cx="10945906" cy="1015663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Критерий 4. ПОВЫШЕНИЕ КВАЛИФИКАЦИИ</a:t>
            </a:r>
            <a:endParaRPr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Образовательная программа курса повышения квалификации </a:t>
            </a:r>
            <a:r>
              <a:rPr lang="ru-RU" sz="2000" b="1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должна быть согласована </a:t>
            </a:r>
            <a:r>
              <a:rPr lang="ru-RU" sz="2000" i="1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с уполномоченным органом в области образования (Экспертный совет МП РК)</a:t>
            </a:r>
            <a:endParaRPr sz="2000" b="1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/>
          <p:cNvSpPr/>
          <p:nvPr/>
        </p:nvSpPr>
        <p:spPr>
          <a:xfrm>
            <a:off x="1115506" y="1341060"/>
            <a:ext cx="945194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Фактор непрерывного профессионального развития педагога</a:t>
            </a:r>
            <a:endParaRPr/>
          </a:p>
        </p:txBody>
      </p:sp>
      <p:sp>
        <p:nvSpPr>
          <p:cNvPr id="99" name="Google Shape;99;p14"/>
          <p:cNvSpPr/>
          <p:nvPr/>
        </p:nvSpPr>
        <p:spPr>
          <a:xfrm>
            <a:off x="2714301" y="2116928"/>
            <a:ext cx="8019617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Система объективного оценивания деятельности педагога через </a:t>
            </a:r>
            <a:r>
              <a:rPr lang="ru-RU" sz="1800" b="1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достижения</a:t>
            </a: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обучающихся</a:t>
            </a:r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2287232" y="3188257"/>
            <a:ext cx="655791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Стимулирование самообразования и карьерного  роста</a:t>
            </a:r>
            <a:endParaRPr/>
          </a:p>
        </p:txBody>
      </p:sp>
      <p:sp>
        <p:nvSpPr>
          <p:cNvPr id="101" name="Google Shape;101;p14"/>
          <p:cNvSpPr/>
          <p:nvPr/>
        </p:nvSpPr>
        <p:spPr>
          <a:xfrm>
            <a:off x="2600136" y="4226649"/>
            <a:ext cx="33134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Социальная справедливость</a:t>
            </a:r>
            <a:endParaRPr/>
          </a:p>
        </p:txBody>
      </p:sp>
      <p:sp>
        <p:nvSpPr>
          <p:cNvPr id="102" name="Google Shape;102;p14"/>
          <p:cNvSpPr/>
          <p:nvPr/>
        </p:nvSpPr>
        <p:spPr>
          <a:xfrm>
            <a:off x="1981910" y="5249672"/>
            <a:ext cx="43897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Академическая честность</a:t>
            </a:r>
            <a:endParaRPr/>
          </a:p>
        </p:txBody>
      </p:sp>
      <p:sp>
        <p:nvSpPr>
          <p:cNvPr id="103" name="Google Shape;103;p14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 txBox="1"/>
          <p:nvPr/>
        </p:nvSpPr>
        <p:spPr>
          <a:xfrm>
            <a:off x="840287" y="251824"/>
            <a:ext cx="199093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</a:t>
            </a:r>
            <a:endParaRPr/>
          </a:p>
        </p:txBody>
      </p:sp>
      <p:sp>
        <p:nvSpPr>
          <p:cNvPr id="105" name="Google Shape;105;p14"/>
          <p:cNvSpPr/>
          <p:nvPr/>
        </p:nvSpPr>
        <p:spPr>
          <a:xfrm>
            <a:off x="2677212" y="171596"/>
            <a:ext cx="9514787" cy="5486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" name="Google Shape;106;p14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07" name="Google Shape;107;p14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8" name="Google Shape;108;p14"/>
          <p:cNvSpPr/>
          <p:nvPr/>
        </p:nvSpPr>
        <p:spPr>
          <a:xfrm>
            <a:off x="889263" y="1082631"/>
            <a:ext cx="10177806" cy="7744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4"/>
          <p:cNvSpPr/>
          <p:nvPr/>
        </p:nvSpPr>
        <p:spPr>
          <a:xfrm>
            <a:off x="889263" y="2076425"/>
            <a:ext cx="10177806" cy="7744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889263" y="3048839"/>
            <a:ext cx="10177806" cy="7744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889263" y="4045362"/>
            <a:ext cx="10177806" cy="7744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889263" y="5047113"/>
            <a:ext cx="10177806" cy="7744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4"/>
          <p:cNvSpPr txBox="1">
            <a:spLocks noGrp="1"/>
          </p:cNvSpPr>
          <p:nvPr>
            <p:ph type="sldNum" idx="12"/>
          </p:nvPr>
        </p:nvSpPr>
        <p:spPr>
          <a:xfrm>
            <a:off x="8544612" y="6336154"/>
            <a:ext cx="2277359" cy="2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2</a:t>
            </a:fld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10045" y="1209944"/>
            <a:ext cx="520413" cy="5204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72514" y="2145275"/>
            <a:ext cx="526476" cy="5264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610045" y="3188257"/>
            <a:ext cx="516477" cy="5164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14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594263" y="4192957"/>
            <a:ext cx="532259" cy="5322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14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565368" y="5172948"/>
            <a:ext cx="565323" cy="5653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5"/>
          <p:cNvSpPr txBox="1">
            <a:spLocks noGrp="1"/>
          </p:cNvSpPr>
          <p:nvPr>
            <p:ph type="sldNum" idx="12"/>
          </p:nvPr>
        </p:nvSpPr>
        <p:spPr>
          <a:xfrm>
            <a:off x="8073271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3</a:t>
            </a:fld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5"/>
          <p:cNvSpPr txBox="1"/>
          <p:nvPr/>
        </p:nvSpPr>
        <p:spPr>
          <a:xfrm>
            <a:off x="840287" y="251824"/>
            <a:ext cx="199093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</a:t>
            </a:r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2677212" y="171596"/>
            <a:ext cx="9514787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15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5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3" name="Google Shape;133;p15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4" name="Google Shape;134;p15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5" name="Google Shape;135;p15"/>
          <p:cNvSpPr/>
          <p:nvPr/>
        </p:nvSpPr>
        <p:spPr>
          <a:xfrm>
            <a:off x="926970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5"/>
          <p:cNvSpPr/>
          <p:nvPr/>
        </p:nvSpPr>
        <p:spPr>
          <a:xfrm>
            <a:off x="3607323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15"/>
          <p:cNvSpPr/>
          <p:nvPr/>
        </p:nvSpPr>
        <p:spPr>
          <a:xfrm>
            <a:off x="628767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5"/>
          <p:cNvSpPr/>
          <p:nvPr/>
        </p:nvSpPr>
        <p:spPr>
          <a:xfrm>
            <a:off x="893039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15"/>
          <p:cNvSpPr txBox="1"/>
          <p:nvPr/>
        </p:nvSpPr>
        <p:spPr>
          <a:xfrm>
            <a:off x="1166743" y="2686084"/>
            <a:ext cx="2057224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АТТЕСТАЦИОННАЯ КОМИССИЯ ПРИНИМАЕТ РЕШЕНИЕ ОДИН РАЗ В ГОД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5"/>
          <p:cNvSpPr txBox="1"/>
          <p:nvPr/>
        </p:nvSpPr>
        <p:spPr>
          <a:xfrm>
            <a:off x="9045573" y="2727041"/>
            <a:ext cx="219482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ОРГАНИЗАЦИЯ ОБРАЗОВАНИЯ содействует в формировании материалов педагогов</a:t>
            </a:r>
            <a:b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аттестации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15"/>
          <p:cNvSpPr txBox="1"/>
          <p:nvPr/>
        </p:nvSpPr>
        <p:spPr>
          <a:xfrm>
            <a:off x="3833932" y="2686084"/>
            <a:ext cx="2067247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УРОК </a:t>
            </a:r>
            <a:r>
              <a:rPr lang="ru-R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(занятие, мероприятие, организованная деятельность) </a:t>
            </a: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ОСНОВНОЙ ПОКАЗАТЕЛЬ 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ВЛАДЕНИЯ МЕТОДИКОЙ ПРЕПОДАВАНИЯ</a:t>
            </a:r>
            <a:endParaRPr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15"/>
          <p:cNvSpPr txBox="1"/>
          <p:nvPr/>
        </p:nvSpPr>
        <p:spPr>
          <a:xfrm>
            <a:off x="6458967" y="2727041"/>
            <a:ext cx="21979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ДИНАМИКА КАЧЕСТВА ЗНАНИЙ ОБУЧАЮЩИХСЯ - основной показатель эффективности деятельности для педагога  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43" name="Google Shape;143;p15"/>
          <p:cNvCxnSpPr/>
          <p:nvPr/>
        </p:nvCxnSpPr>
        <p:spPr>
          <a:xfrm>
            <a:off x="1310326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4" name="Google Shape;144;p15"/>
          <p:cNvCxnSpPr/>
          <p:nvPr/>
        </p:nvCxnSpPr>
        <p:spPr>
          <a:xfrm>
            <a:off x="396571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5" name="Google Shape;145;p15"/>
          <p:cNvCxnSpPr/>
          <p:nvPr/>
        </p:nvCxnSpPr>
        <p:spPr>
          <a:xfrm>
            <a:off x="663132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6" name="Google Shape;146;p15"/>
          <p:cNvCxnSpPr/>
          <p:nvPr/>
        </p:nvCxnSpPr>
        <p:spPr>
          <a:xfrm>
            <a:off x="9301988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7" name="Google Shape;147;p15"/>
          <p:cNvCxnSpPr/>
          <p:nvPr/>
        </p:nvCxnSpPr>
        <p:spPr>
          <a:xfrm>
            <a:off x="1310326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8" name="Google Shape;148;p15"/>
          <p:cNvCxnSpPr/>
          <p:nvPr/>
        </p:nvCxnSpPr>
        <p:spPr>
          <a:xfrm>
            <a:off x="396571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9" name="Google Shape;149;p15"/>
          <p:cNvCxnSpPr/>
          <p:nvPr/>
        </p:nvCxnSpPr>
        <p:spPr>
          <a:xfrm>
            <a:off x="663132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0" name="Google Shape;150;p15"/>
          <p:cNvCxnSpPr/>
          <p:nvPr/>
        </p:nvCxnSpPr>
        <p:spPr>
          <a:xfrm>
            <a:off x="9294829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51" name="Google Shape;15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18322" y="1885325"/>
            <a:ext cx="658803" cy="6588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38077" y="1884394"/>
            <a:ext cx="659734" cy="659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1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813374" y="1795062"/>
            <a:ext cx="659734" cy="659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1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57039" y="1795062"/>
            <a:ext cx="650450" cy="65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6"/>
          <p:cNvSpPr txBox="1">
            <a:spLocks noGrp="1"/>
          </p:cNvSpPr>
          <p:nvPr>
            <p:ph type="sldNum" idx="12"/>
          </p:nvPr>
        </p:nvSpPr>
        <p:spPr>
          <a:xfrm>
            <a:off x="8129833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4</a:t>
            </a:fld>
            <a:endParaRPr/>
          </a:p>
        </p:txBody>
      </p:sp>
      <p:sp>
        <p:nvSpPr>
          <p:cNvPr id="160" name="Google Shape;160;p16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6"/>
          <p:cNvSpPr txBox="1"/>
          <p:nvPr/>
        </p:nvSpPr>
        <p:spPr>
          <a:xfrm>
            <a:off x="943395" y="251824"/>
            <a:ext cx="3986237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УСЛОВИЯ И ПОРЯДОК АТТЕСТАЦИИ </a:t>
            </a:r>
            <a:endParaRPr/>
          </a:p>
        </p:txBody>
      </p:sp>
      <p:sp>
        <p:nvSpPr>
          <p:cNvPr id="162" name="Google Shape;162;p16"/>
          <p:cNvSpPr/>
          <p:nvPr/>
        </p:nvSpPr>
        <p:spPr>
          <a:xfrm>
            <a:off x="4958499" y="171596"/>
            <a:ext cx="7233500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16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6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6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6" name="Google Shape;166;p16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7" name="Google Shape;167;p16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68" name="Google Shape;168;p16"/>
          <p:cNvSpPr/>
          <p:nvPr/>
        </p:nvSpPr>
        <p:spPr>
          <a:xfrm>
            <a:off x="1053869" y="1197122"/>
            <a:ext cx="3239677" cy="474438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9" name="Google Shape;169;p16"/>
          <p:cNvCxnSpPr/>
          <p:nvPr/>
        </p:nvCxnSpPr>
        <p:spPr>
          <a:xfrm>
            <a:off x="1569200" y="1207799"/>
            <a:ext cx="225154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0" name="Google Shape;170;p16"/>
          <p:cNvCxnSpPr/>
          <p:nvPr/>
        </p:nvCxnSpPr>
        <p:spPr>
          <a:xfrm>
            <a:off x="1569200" y="5941507"/>
            <a:ext cx="225154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1" name="Google Shape;171;p16"/>
          <p:cNvSpPr/>
          <p:nvPr/>
        </p:nvSpPr>
        <p:spPr>
          <a:xfrm>
            <a:off x="4541787" y="1197122"/>
            <a:ext cx="3634775" cy="474438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2" name="Google Shape;172;p16"/>
          <p:cNvCxnSpPr/>
          <p:nvPr/>
        </p:nvCxnSpPr>
        <p:spPr>
          <a:xfrm>
            <a:off x="5218259" y="1207799"/>
            <a:ext cx="225154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3" name="Google Shape;173;p16"/>
          <p:cNvCxnSpPr/>
          <p:nvPr/>
        </p:nvCxnSpPr>
        <p:spPr>
          <a:xfrm>
            <a:off x="5233401" y="5941507"/>
            <a:ext cx="225154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4" name="Google Shape;174;p16"/>
          <p:cNvSpPr/>
          <p:nvPr/>
        </p:nvSpPr>
        <p:spPr>
          <a:xfrm>
            <a:off x="8382002" y="1197122"/>
            <a:ext cx="2887380" cy="474438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5" name="Google Shape;175;p16"/>
          <p:cNvCxnSpPr/>
          <p:nvPr/>
        </p:nvCxnSpPr>
        <p:spPr>
          <a:xfrm>
            <a:off x="8831969" y="1207799"/>
            <a:ext cx="2080841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76" name="Google Shape;176;p16"/>
          <p:cNvCxnSpPr/>
          <p:nvPr/>
        </p:nvCxnSpPr>
        <p:spPr>
          <a:xfrm>
            <a:off x="8822542" y="5941507"/>
            <a:ext cx="2090268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77" name="Google Shape;177;p16"/>
          <p:cNvSpPr txBox="1"/>
          <p:nvPr/>
        </p:nvSpPr>
        <p:spPr>
          <a:xfrm>
            <a:off x="1276529" y="2306595"/>
            <a:ext cx="2635594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ПЕДАГОГИ ВТОРОЙ, 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ПЕРВОЙ, ВЫСШЕЙ 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КАТЕГОРИИ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перейдут на действующий формат аттестации «модератор», «эксперт», «исследователь»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ОБЩИХ ОСНОВАНИЯХ</a:t>
            </a:r>
            <a:endParaRPr/>
          </a:p>
        </p:txBody>
      </p:sp>
      <p:sp>
        <p:nvSpPr>
          <p:cNvPr id="178" name="Google Shape;178;p16"/>
          <p:cNvSpPr/>
          <p:nvPr/>
        </p:nvSpPr>
        <p:spPr>
          <a:xfrm>
            <a:off x="4541787" y="1951833"/>
            <a:ext cx="3604490" cy="3807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ru-RU" sz="2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С 1 ГОДА ДО 2 ЛЕТ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продлен срок действия категории для: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временно нетрудоспособных;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лиц после декретного отпуска;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перешедших из организаций образования в  Министерство, управления образования, методкабинеты;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лицам, прибывшим в Республику Казахстан из-за рубежа;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переходе педагога в другую организацию, когда остается один год до истечения срока действия категории</a:t>
            </a:r>
            <a:endParaRPr/>
          </a:p>
        </p:txBody>
      </p:sp>
      <p:sp>
        <p:nvSpPr>
          <p:cNvPr id="179" name="Google Shape;179;p16"/>
          <p:cNvSpPr/>
          <p:nvPr/>
        </p:nvSpPr>
        <p:spPr>
          <a:xfrm>
            <a:off x="8504267" y="2364152"/>
            <a:ext cx="2585661" cy="1919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ГОСУДАРСТВЕННАЯ </a:t>
            </a:r>
            <a:r>
              <a:rPr lang="ru-RU" sz="2800" b="1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УСЛУГА ОКАЗЫВАЕТСЯ</a:t>
            </a:r>
            <a:endParaRPr/>
          </a:p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через Платформу</a:t>
            </a:r>
            <a:endParaRPr/>
          </a:p>
          <a:p>
            <a:pPr marL="0" marR="0" lvl="0" indent="0" algn="ctr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0" name="Google Shape;180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51245" y="1527860"/>
            <a:ext cx="687453" cy="687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523949" y="1527859"/>
            <a:ext cx="687453" cy="687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000304" y="1236090"/>
            <a:ext cx="687453" cy="687453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6"/>
          <p:cNvSpPr/>
          <p:nvPr/>
        </p:nvSpPr>
        <p:spPr>
          <a:xfrm>
            <a:off x="8607552" y="3880871"/>
            <a:ext cx="245951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2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Noto Sans Symbols"/>
              <a:buChar char="▪"/>
            </a:pPr>
            <a:r>
              <a:rPr lang="ru-RU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ЭССЕ</a:t>
            </a:r>
            <a:r>
              <a:rPr lang="ru-RU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включается в перечень документов для оказания государственной услуги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7"/>
          <p:cNvSpPr txBox="1">
            <a:spLocks noGrp="1"/>
          </p:cNvSpPr>
          <p:nvPr>
            <p:ph type="sldNum" idx="12"/>
          </p:nvPr>
        </p:nvSpPr>
        <p:spPr>
          <a:xfrm>
            <a:off x="8073271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5</a:t>
            </a:fld>
            <a:endParaRPr/>
          </a:p>
        </p:txBody>
      </p:sp>
      <p:sp>
        <p:nvSpPr>
          <p:cNvPr id="189" name="Google Shape;189;p17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17"/>
          <p:cNvSpPr txBox="1"/>
          <p:nvPr/>
        </p:nvSpPr>
        <p:spPr>
          <a:xfrm>
            <a:off x="840287" y="251824"/>
            <a:ext cx="199093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</a:t>
            </a:r>
            <a:endParaRPr/>
          </a:p>
        </p:txBody>
      </p:sp>
      <p:sp>
        <p:nvSpPr>
          <p:cNvPr id="191" name="Google Shape;191;p17"/>
          <p:cNvSpPr/>
          <p:nvPr/>
        </p:nvSpPr>
        <p:spPr>
          <a:xfrm>
            <a:off x="2677212" y="171596"/>
            <a:ext cx="9514787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7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7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17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5" name="Google Shape;195;p17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96" name="Google Shape;196;p17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7" name="Google Shape;197;p17"/>
          <p:cNvSpPr/>
          <p:nvPr/>
        </p:nvSpPr>
        <p:spPr>
          <a:xfrm>
            <a:off x="926970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17"/>
          <p:cNvSpPr/>
          <p:nvPr/>
        </p:nvSpPr>
        <p:spPr>
          <a:xfrm>
            <a:off x="3607323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17"/>
          <p:cNvSpPr/>
          <p:nvPr/>
        </p:nvSpPr>
        <p:spPr>
          <a:xfrm>
            <a:off x="628767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17"/>
          <p:cNvSpPr/>
          <p:nvPr/>
        </p:nvSpPr>
        <p:spPr>
          <a:xfrm>
            <a:off x="893039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1" name="Google Shape;201;p17"/>
          <p:cNvCxnSpPr/>
          <p:nvPr/>
        </p:nvCxnSpPr>
        <p:spPr>
          <a:xfrm>
            <a:off x="1310326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2" name="Google Shape;202;p17"/>
          <p:cNvCxnSpPr/>
          <p:nvPr/>
        </p:nvCxnSpPr>
        <p:spPr>
          <a:xfrm>
            <a:off x="396571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3" name="Google Shape;203;p17"/>
          <p:cNvCxnSpPr/>
          <p:nvPr/>
        </p:nvCxnSpPr>
        <p:spPr>
          <a:xfrm>
            <a:off x="663132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4" name="Google Shape;204;p17"/>
          <p:cNvCxnSpPr/>
          <p:nvPr/>
        </p:nvCxnSpPr>
        <p:spPr>
          <a:xfrm>
            <a:off x="9294829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5" name="Google Shape;205;p17"/>
          <p:cNvCxnSpPr/>
          <p:nvPr/>
        </p:nvCxnSpPr>
        <p:spPr>
          <a:xfrm>
            <a:off x="1310326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6" name="Google Shape;206;p17"/>
          <p:cNvCxnSpPr/>
          <p:nvPr/>
        </p:nvCxnSpPr>
        <p:spPr>
          <a:xfrm>
            <a:off x="396571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7" name="Google Shape;207;p17"/>
          <p:cNvCxnSpPr/>
          <p:nvPr/>
        </p:nvCxnSpPr>
        <p:spPr>
          <a:xfrm>
            <a:off x="663132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08" name="Google Shape;208;p17"/>
          <p:cNvCxnSpPr/>
          <p:nvPr/>
        </p:nvCxnSpPr>
        <p:spPr>
          <a:xfrm>
            <a:off x="9294829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9" name="Google Shape;209;p17"/>
          <p:cNvSpPr/>
          <p:nvPr/>
        </p:nvSpPr>
        <p:spPr>
          <a:xfrm>
            <a:off x="3742010" y="2680549"/>
            <a:ext cx="2358082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ОЗП для руководителей -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вопросов  Закона РК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«О противодействии коррупции» - </a:t>
            </a:r>
            <a:endParaRPr/>
          </a:p>
        </p:txBody>
      </p:sp>
      <p:sp>
        <p:nvSpPr>
          <p:cNvPr id="210" name="Google Shape;210;p17"/>
          <p:cNvSpPr/>
          <p:nvPr/>
        </p:nvSpPr>
        <p:spPr>
          <a:xfrm>
            <a:off x="1264607" y="2698999"/>
            <a:ext cx="1747335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ТЕСТ ОЗП СДАЮТ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заместители руководителей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 методисты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7"/>
          <p:cNvSpPr txBox="1"/>
          <p:nvPr/>
        </p:nvSpPr>
        <p:spPr>
          <a:xfrm>
            <a:off x="6438257" y="2667009"/>
            <a:ext cx="2245208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перечень достижений педагога включены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ТВОРЧЕСКИЕ, СПОРТИВНЫЕ КОНКУРСЫ И СОРЕВНОВАНИЯ 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7"/>
          <p:cNvSpPr txBox="1"/>
          <p:nvPr/>
        </p:nvSpPr>
        <p:spPr>
          <a:xfrm>
            <a:off x="9026019" y="2666288"/>
            <a:ext cx="224336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Срок действия категории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ЗАМЕСТИТЕЛЯ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РУКОВОДИТЕЛЯ 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организации образования, методического кабинета (центра)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ЛЕТ</a:t>
            </a:r>
            <a:endParaRPr/>
          </a:p>
        </p:txBody>
      </p:sp>
      <p:pic>
        <p:nvPicPr>
          <p:cNvPr id="213" name="Google Shape;2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791793" y="1789490"/>
            <a:ext cx="779113" cy="779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65457" y="1888128"/>
            <a:ext cx="609858" cy="609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51916" y="1888129"/>
            <a:ext cx="609858" cy="609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17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821303" y="1869739"/>
            <a:ext cx="643876" cy="6438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"/>
          <p:cNvSpPr txBox="1">
            <a:spLocks noGrp="1"/>
          </p:cNvSpPr>
          <p:nvPr>
            <p:ph type="sldNum" idx="12"/>
          </p:nvPr>
        </p:nvSpPr>
        <p:spPr>
          <a:xfrm>
            <a:off x="8129833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6</a:t>
            </a:fld>
            <a:endParaRPr/>
          </a:p>
        </p:txBody>
      </p:sp>
      <p:sp>
        <p:nvSpPr>
          <p:cNvPr id="222" name="Google Shape;222;p18"/>
          <p:cNvSpPr/>
          <p:nvPr/>
        </p:nvSpPr>
        <p:spPr>
          <a:xfrm>
            <a:off x="2804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18"/>
          <p:cNvSpPr txBox="1"/>
          <p:nvPr/>
        </p:nvSpPr>
        <p:spPr>
          <a:xfrm>
            <a:off x="946199" y="251824"/>
            <a:ext cx="5149801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БЕЗ ПРОХОЖДЕНИЯ ПРОЦЕДУРЫ АТТЕСТАЦИИ</a:t>
            </a:r>
            <a:endParaRPr/>
          </a:p>
        </p:txBody>
      </p:sp>
      <p:sp>
        <p:nvSpPr>
          <p:cNvPr id="224" name="Google Shape;224;p18"/>
          <p:cNvSpPr/>
          <p:nvPr/>
        </p:nvSpPr>
        <p:spPr>
          <a:xfrm>
            <a:off x="6095999" y="171596"/>
            <a:ext cx="609880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18"/>
          <p:cNvSpPr/>
          <p:nvPr/>
        </p:nvSpPr>
        <p:spPr>
          <a:xfrm>
            <a:off x="1106987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8"/>
          <p:cNvSpPr/>
          <p:nvPr/>
        </p:nvSpPr>
        <p:spPr>
          <a:xfrm>
            <a:off x="1116873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8"/>
          <p:cNvSpPr/>
          <p:nvPr/>
        </p:nvSpPr>
        <p:spPr>
          <a:xfrm>
            <a:off x="1127218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8" name="Google Shape;228;p18"/>
          <p:cNvCxnSpPr/>
          <p:nvPr/>
        </p:nvCxnSpPr>
        <p:spPr>
          <a:xfrm>
            <a:off x="21658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29" name="Google Shape;229;p18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30" name="Google Shape;230;p18"/>
          <p:cNvSpPr/>
          <p:nvPr/>
        </p:nvSpPr>
        <p:spPr>
          <a:xfrm>
            <a:off x="6013183" y="1507847"/>
            <a:ext cx="4674958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при наличии стажа на производстве по профилю 10 лет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8"/>
          <p:cNvSpPr/>
          <p:nvPr/>
        </p:nvSpPr>
        <p:spPr>
          <a:xfrm>
            <a:off x="1612169" y="902800"/>
            <a:ext cx="91314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Педагогам специальных дисциплин и мастерам производственного обучения ТиПО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момент принятия на работу присваивается: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8"/>
          <p:cNvSpPr/>
          <p:nvPr/>
        </p:nvSpPr>
        <p:spPr>
          <a:xfrm>
            <a:off x="876900" y="1553659"/>
            <a:ext cx="4821074" cy="50183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8"/>
          <p:cNvSpPr/>
          <p:nvPr/>
        </p:nvSpPr>
        <p:spPr>
          <a:xfrm>
            <a:off x="5911983" y="1553659"/>
            <a:ext cx="5638960" cy="50183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8"/>
          <p:cNvSpPr/>
          <p:nvPr/>
        </p:nvSpPr>
        <p:spPr>
          <a:xfrm>
            <a:off x="876900" y="1526013"/>
            <a:ext cx="436387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 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при наличии стажа на производстве  по профилю 5 лет</a:t>
            </a:r>
            <a:endParaRPr/>
          </a:p>
        </p:txBody>
      </p:sp>
      <p:pic>
        <p:nvPicPr>
          <p:cNvPr id="235" name="Google Shape;235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473" y="919839"/>
            <a:ext cx="550696" cy="550696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8"/>
          <p:cNvSpPr/>
          <p:nvPr/>
        </p:nvSpPr>
        <p:spPr>
          <a:xfrm>
            <a:off x="7611839" y="2944812"/>
            <a:ext cx="4053456" cy="636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педагогам иностранных языков, имеющим действующий сертификат Сэлта CELTA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8"/>
          <p:cNvSpPr/>
          <p:nvPr/>
        </p:nvSpPr>
        <p:spPr>
          <a:xfrm>
            <a:off x="1612169" y="2347402"/>
            <a:ext cx="6371805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Присваивается категория </a:t>
            </a:r>
            <a:r>
              <a:rPr lang="ru-RU" sz="16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» лицам,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8"/>
          <p:cNvSpPr/>
          <p:nvPr/>
        </p:nvSpPr>
        <p:spPr>
          <a:xfrm>
            <a:off x="876901" y="2859373"/>
            <a:ext cx="2547235" cy="584389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8"/>
          <p:cNvSpPr/>
          <p:nvPr/>
        </p:nvSpPr>
        <p:spPr>
          <a:xfrm>
            <a:off x="3518725" y="2848579"/>
            <a:ext cx="4214764" cy="584389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8"/>
          <p:cNvSpPr/>
          <p:nvPr/>
        </p:nvSpPr>
        <p:spPr>
          <a:xfrm>
            <a:off x="7801583" y="2859373"/>
            <a:ext cx="3749360" cy="57359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18"/>
          <p:cNvSpPr/>
          <p:nvPr/>
        </p:nvSpPr>
        <p:spPr>
          <a:xfrm>
            <a:off x="612079" y="2890418"/>
            <a:ext cx="29066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вошедшим в </a:t>
            </a: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Президентский кадровый резерв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8"/>
          <p:cNvSpPr/>
          <p:nvPr/>
        </p:nvSpPr>
        <p:spPr>
          <a:xfrm>
            <a:off x="3363437" y="2898947"/>
            <a:ext cx="424840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выпускникам </a:t>
            </a: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Nazarbayev University 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 других организаций программы </a:t>
            </a: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«Болашақ» 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3" name="Google Shape;24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1473" y="2167172"/>
            <a:ext cx="577090" cy="577090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18"/>
          <p:cNvSpPr/>
          <p:nvPr/>
        </p:nvSpPr>
        <p:spPr>
          <a:xfrm>
            <a:off x="5454304" y="4219414"/>
            <a:ext cx="5213903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один уровень выше, имеющим квалификационную категорию </a:t>
            </a:r>
            <a:r>
              <a:rPr lang="ru-RU" sz="1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«педагог-эксперт», «педагог-исследователь»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8"/>
          <p:cNvSpPr/>
          <p:nvPr/>
        </p:nvSpPr>
        <p:spPr>
          <a:xfrm>
            <a:off x="1612169" y="3687705"/>
            <a:ext cx="913145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Участникам «Специальной программы» присваивается квалификационная категория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8"/>
          <p:cNvSpPr/>
          <p:nvPr/>
        </p:nvSpPr>
        <p:spPr>
          <a:xfrm>
            <a:off x="876900" y="4254793"/>
            <a:ext cx="4514653" cy="50600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8"/>
          <p:cNvSpPr/>
          <p:nvPr/>
        </p:nvSpPr>
        <p:spPr>
          <a:xfrm>
            <a:off x="5542332" y="4254793"/>
            <a:ext cx="6053038" cy="50600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8"/>
          <p:cNvSpPr/>
          <p:nvPr/>
        </p:nvSpPr>
        <p:spPr>
          <a:xfrm>
            <a:off x="726121" y="4228497"/>
            <a:ext cx="46654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 </a:t>
            </a: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выпускникам организаций высшего, послевузовского образования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9" name="Google Shape;249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87867" y="3628751"/>
            <a:ext cx="550696" cy="550696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8"/>
          <p:cNvSpPr/>
          <p:nvPr/>
        </p:nvSpPr>
        <p:spPr>
          <a:xfrm>
            <a:off x="847238" y="5543059"/>
            <a:ext cx="444169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педагогам иностранных языков, имеющим действующий диплом </a:t>
            </a: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DELTA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8"/>
          <p:cNvSpPr/>
          <p:nvPr/>
        </p:nvSpPr>
        <p:spPr>
          <a:xfrm>
            <a:off x="1638563" y="5067169"/>
            <a:ext cx="216525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«Педагог-эксперт»:</a:t>
            </a:r>
            <a:endParaRPr/>
          </a:p>
        </p:txBody>
      </p:sp>
      <p:sp>
        <p:nvSpPr>
          <p:cNvPr id="252" name="Google Shape;252;p18"/>
          <p:cNvSpPr/>
          <p:nvPr/>
        </p:nvSpPr>
        <p:spPr>
          <a:xfrm>
            <a:off x="876900" y="5584640"/>
            <a:ext cx="4514653" cy="481639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3" name="Google Shape;253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36506" y="4942935"/>
            <a:ext cx="553436" cy="553436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8"/>
          <p:cNvSpPr/>
          <p:nvPr/>
        </p:nvSpPr>
        <p:spPr>
          <a:xfrm>
            <a:off x="5542332" y="5543059"/>
            <a:ext cx="444169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2857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присваивается лицам вошедшим в кадровый резерв «Лидеры изменений образования»</a:t>
            </a:r>
            <a:endParaRPr sz="1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8"/>
          <p:cNvSpPr/>
          <p:nvPr/>
        </p:nvSpPr>
        <p:spPr>
          <a:xfrm>
            <a:off x="6234797" y="5067169"/>
            <a:ext cx="4554544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Категория «руководитель первой категории»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8"/>
          <p:cNvSpPr/>
          <p:nvPr/>
        </p:nvSpPr>
        <p:spPr>
          <a:xfrm>
            <a:off x="5571994" y="5584640"/>
            <a:ext cx="6019811" cy="481639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7" name="Google Shape;257;p1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91577" y="4940094"/>
            <a:ext cx="542080" cy="542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9"/>
          <p:cNvSpPr txBox="1">
            <a:spLocks noGrp="1"/>
          </p:cNvSpPr>
          <p:nvPr>
            <p:ph type="sldNum" idx="12"/>
          </p:nvPr>
        </p:nvSpPr>
        <p:spPr>
          <a:xfrm>
            <a:off x="8124217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7</a:t>
            </a:fld>
            <a:endParaRPr/>
          </a:p>
        </p:txBody>
      </p:sp>
      <p:sp>
        <p:nvSpPr>
          <p:cNvPr id="263" name="Google Shape;263;p19"/>
          <p:cNvSpPr/>
          <p:nvPr/>
        </p:nvSpPr>
        <p:spPr>
          <a:xfrm>
            <a:off x="-7526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19"/>
          <p:cNvSpPr txBox="1"/>
          <p:nvPr/>
        </p:nvSpPr>
        <p:spPr>
          <a:xfrm>
            <a:off x="751043" y="251824"/>
            <a:ext cx="933717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ru-RU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 ПО ИТОГАМ КОМПЛЕКСНОГО АНАЛИТИЧЕСКОГО ОБОБЩЕНИЯ, БЕЗ СДАЧИ ОЗП</a:t>
            </a:r>
            <a:endParaRPr sz="18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9"/>
          <p:cNvSpPr/>
          <p:nvPr/>
        </p:nvSpPr>
        <p:spPr>
          <a:xfrm>
            <a:off x="9902757" y="171596"/>
            <a:ext cx="228171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9"/>
          <p:cNvSpPr/>
          <p:nvPr/>
        </p:nvSpPr>
        <p:spPr>
          <a:xfrm>
            <a:off x="1105954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9"/>
          <p:cNvSpPr/>
          <p:nvPr/>
        </p:nvSpPr>
        <p:spPr>
          <a:xfrm>
            <a:off x="11158403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9"/>
          <p:cNvSpPr/>
          <p:nvPr/>
        </p:nvSpPr>
        <p:spPr>
          <a:xfrm>
            <a:off x="11261856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9" name="Google Shape;269;p19"/>
          <p:cNvCxnSpPr/>
          <p:nvPr/>
        </p:nvCxnSpPr>
        <p:spPr>
          <a:xfrm>
            <a:off x="21658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0" name="Google Shape;270;p19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1" name="Google Shape;271;p19"/>
          <p:cNvSpPr/>
          <p:nvPr/>
        </p:nvSpPr>
        <p:spPr>
          <a:xfrm>
            <a:off x="926970" y="1542617"/>
            <a:ext cx="2441508" cy="1162876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2" name="Google Shape;272;p19"/>
          <p:cNvCxnSpPr/>
          <p:nvPr/>
        </p:nvCxnSpPr>
        <p:spPr>
          <a:xfrm>
            <a:off x="1310326" y="154261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3" name="Google Shape;273;p19"/>
          <p:cNvSpPr/>
          <p:nvPr/>
        </p:nvSpPr>
        <p:spPr>
          <a:xfrm>
            <a:off x="3533983" y="1542617"/>
            <a:ext cx="2441508" cy="1162876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4" name="Google Shape;274;p19"/>
          <p:cNvCxnSpPr/>
          <p:nvPr/>
        </p:nvCxnSpPr>
        <p:spPr>
          <a:xfrm>
            <a:off x="3917339" y="154261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5" name="Google Shape;275;p19"/>
          <p:cNvSpPr/>
          <p:nvPr/>
        </p:nvSpPr>
        <p:spPr>
          <a:xfrm>
            <a:off x="6091975" y="1542617"/>
            <a:ext cx="2545804" cy="151166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6" name="Google Shape;276;p19"/>
          <p:cNvCxnSpPr/>
          <p:nvPr/>
        </p:nvCxnSpPr>
        <p:spPr>
          <a:xfrm>
            <a:off x="6475331" y="154261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7" name="Google Shape;277;p19"/>
          <p:cNvSpPr/>
          <p:nvPr/>
        </p:nvSpPr>
        <p:spPr>
          <a:xfrm>
            <a:off x="8786537" y="1542617"/>
            <a:ext cx="2567444" cy="151166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8" name="Google Shape;278;p19"/>
          <p:cNvCxnSpPr/>
          <p:nvPr/>
        </p:nvCxnSpPr>
        <p:spPr>
          <a:xfrm>
            <a:off x="9239800" y="154261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79" name="Google Shape;279;p19"/>
          <p:cNvSpPr/>
          <p:nvPr/>
        </p:nvSpPr>
        <p:spPr>
          <a:xfrm>
            <a:off x="913132" y="1708123"/>
            <a:ext cx="2455346" cy="2173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«педагог-модератор»: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английский язык: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IELTS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6,5 баллов или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TOEFL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79-84 баллов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французский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DELF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В2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немецкий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GoetheZertifikat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В2</a:t>
            </a:r>
            <a:endParaRPr/>
          </a:p>
        </p:txBody>
      </p:sp>
      <p:sp>
        <p:nvSpPr>
          <p:cNvPr id="280" name="Google Shape;280;p19"/>
          <p:cNvSpPr/>
          <p:nvPr/>
        </p:nvSpPr>
        <p:spPr>
          <a:xfrm>
            <a:off x="3538078" y="1649203"/>
            <a:ext cx="2455346" cy="2429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«педагог-эксперт»: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английский язык: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IELTS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6,5 баллов или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TOEFL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85-93 баллов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французский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DELF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В2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немецкий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GoetheZertifikat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В2</a:t>
            </a:r>
            <a:endParaRPr/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9"/>
          <p:cNvSpPr/>
          <p:nvPr/>
        </p:nvSpPr>
        <p:spPr>
          <a:xfrm>
            <a:off x="8673590" y="1696132"/>
            <a:ext cx="2578540" cy="2716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«педагог-мастер»: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английский язык: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IELTS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7,5 баллов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или TOEFL IBT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102-109 баллов,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TKT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Modules 1-3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Band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3-4/4;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TKT CLIL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TKT YL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французский язык: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DELF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С1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немецкий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GoetheZertifikat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С1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9"/>
          <p:cNvSpPr/>
          <p:nvPr/>
        </p:nvSpPr>
        <p:spPr>
          <a:xfrm>
            <a:off x="6035947" y="1607769"/>
            <a:ext cx="2698979" cy="2659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«педагог-исследователь»: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английский язык: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IELTS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– 7 баллов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или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TOEFL IBT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94-101 баллов,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TKT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Modules 1-3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Band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3-4/4;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TKT CLIL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TKT YL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французский язык: 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DELF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С1;</a:t>
            </a:r>
            <a:endParaRPr/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немецкий язык: </a:t>
            </a: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GoetheZertifikat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С1</a:t>
            </a:r>
            <a:endParaRPr/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83" name="Google Shape;283;p19"/>
          <p:cNvCxnSpPr/>
          <p:nvPr/>
        </p:nvCxnSpPr>
        <p:spPr>
          <a:xfrm>
            <a:off x="680632" y="720237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84" name="Google Shape;284;p19"/>
          <p:cNvCxnSpPr/>
          <p:nvPr/>
        </p:nvCxnSpPr>
        <p:spPr>
          <a:xfrm>
            <a:off x="2101174" y="1216385"/>
            <a:ext cx="8394971" cy="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285" name="Google Shape;285;p19"/>
          <p:cNvGrpSpPr/>
          <p:nvPr/>
        </p:nvGrpSpPr>
        <p:grpSpPr>
          <a:xfrm>
            <a:off x="2101174" y="1216385"/>
            <a:ext cx="8404700" cy="178735"/>
            <a:chOff x="2101174" y="1602111"/>
            <a:chExt cx="8404700" cy="275327"/>
          </a:xfrm>
        </p:grpSpPr>
        <p:cxnSp>
          <p:nvCxnSpPr>
            <p:cNvPr id="286" name="Google Shape;286;p19"/>
            <p:cNvCxnSpPr/>
            <p:nvPr/>
          </p:nvCxnSpPr>
          <p:spPr>
            <a:xfrm>
              <a:off x="2101174" y="1602111"/>
              <a:ext cx="0" cy="275327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87" name="Google Shape;287;p19"/>
            <p:cNvCxnSpPr/>
            <p:nvPr/>
          </p:nvCxnSpPr>
          <p:spPr>
            <a:xfrm>
              <a:off x="4815192" y="1602111"/>
              <a:ext cx="0" cy="275327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88" name="Google Shape;288;p19"/>
            <p:cNvCxnSpPr/>
            <p:nvPr/>
          </p:nvCxnSpPr>
          <p:spPr>
            <a:xfrm>
              <a:off x="7305473" y="1602111"/>
              <a:ext cx="0" cy="275327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  <p:cxnSp>
          <p:nvCxnSpPr>
            <p:cNvPr id="289" name="Google Shape;289;p19"/>
            <p:cNvCxnSpPr/>
            <p:nvPr/>
          </p:nvCxnSpPr>
          <p:spPr>
            <a:xfrm>
              <a:off x="10505874" y="1602111"/>
              <a:ext cx="0" cy="275327"/>
            </a:xfrm>
            <a:prstGeom prst="straightConnector1">
              <a:avLst/>
            </a:prstGeom>
            <a:noFill/>
            <a:ln w="1905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triangle" w="med" len="med"/>
            </a:ln>
          </p:spPr>
        </p:cxnSp>
      </p:grpSp>
      <p:sp>
        <p:nvSpPr>
          <p:cNvPr id="290" name="Google Shape;290;p19"/>
          <p:cNvSpPr/>
          <p:nvPr/>
        </p:nvSpPr>
        <p:spPr>
          <a:xfrm rot="-5400000">
            <a:off x="5536129" y="65421"/>
            <a:ext cx="1208695" cy="10427013"/>
          </a:xfrm>
          <a:prstGeom prst="roundRect">
            <a:avLst>
              <a:gd name="adj" fmla="val 18907"/>
            </a:avLst>
          </a:prstGeom>
          <a:solidFill>
            <a:schemeClr val="lt1"/>
          </a:solidFill>
          <a:ln w="2857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9"/>
          <p:cNvSpPr/>
          <p:nvPr/>
        </p:nvSpPr>
        <p:spPr>
          <a:xfrm>
            <a:off x="1837479" y="4732305"/>
            <a:ext cx="9049350" cy="1036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Педагогам иностранных </a:t>
            </a: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(китайский, турецкий, арабский и другие) языков по итогам комплексного аналитического обобщения результатов деятельности, без прохождения процедуры ОЗП:</a:t>
            </a:r>
            <a:endParaRPr/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 – уровень В2;</a:t>
            </a:r>
            <a:endParaRPr/>
          </a:p>
          <a:p>
            <a:pPr marL="22860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rPr lang="ru-RU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 – уровень С1 или С2.</a:t>
            </a:r>
            <a:endParaRPr/>
          </a:p>
        </p:txBody>
      </p:sp>
      <p:pic>
        <p:nvPicPr>
          <p:cNvPr id="292" name="Google Shape;292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0326" y="4901744"/>
            <a:ext cx="615467" cy="615467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19"/>
          <p:cNvSpPr/>
          <p:nvPr/>
        </p:nvSpPr>
        <p:spPr>
          <a:xfrm>
            <a:off x="926970" y="2775881"/>
            <a:ext cx="2441508" cy="50369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9"/>
          <p:cNvSpPr/>
          <p:nvPr/>
        </p:nvSpPr>
        <p:spPr>
          <a:xfrm>
            <a:off x="926970" y="3371959"/>
            <a:ext cx="2441508" cy="104469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9"/>
          <p:cNvSpPr/>
          <p:nvPr/>
        </p:nvSpPr>
        <p:spPr>
          <a:xfrm>
            <a:off x="3538108" y="2775881"/>
            <a:ext cx="2441508" cy="503698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9"/>
          <p:cNvSpPr/>
          <p:nvPr/>
        </p:nvSpPr>
        <p:spPr>
          <a:xfrm>
            <a:off x="3538108" y="3371959"/>
            <a:ext cx="2441508" cy="104469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9"/>
          <p:cNvSpPr/>
          <p:nvPr/>
        </p:nvSpPr>
        <p:spPr>
          <a:xfrm>
            <a:off x="6091975" y="3115998"/>
            <a:ext cx="2545804" cy="53436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9"/>
          <p:cNvSpPr/>
          <p:nvPr/>
        </p:nvSpPr>
        <p:spPr>
          <a:xfrm>
            <a:off x="6091975" y="3709897"/>
            <a:ext cx="2545804" cy="706754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19"/>
          <p:cNvSpPr/>
          <p:nvPr/>
        </p:nvSpPr>
        <p:spPr>
          <a:xfrm>
            <a:off x="8786537" y="3106628"/>
            <a:ext cx="2567444" cy="521743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9"/>
          <p:cNvSpPr/>
          <p:nvPr/>
        </p:nvSpPr>
        <p:spPr>
          <a:xfrm>
            <a:off x="8786537" y="3709897"/>
            <a:ext cx="2567444" cy="706754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0"/>
          <p:cNvSpPr txBox="1">
            <a:spLocks noGrp="1"/>
          </p:cNvSpPr>
          <p:nvPr>
            <p:ph type="sldNum" idx="12"/>
          </p:nvPr>
        </p:nvSpPr>
        <p:spPr>
          <a:xfrm>
            <a:off x="8078564" y="6274798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8</a:t>
            </a:fld>
            <a:endParaRPr/>
          </a:p>
        </p:txBody>
      </p:sp>
      <p:sp>
        <p:nvSpPr>
          <p:cNvPr id="306" name="Google Shape;306;p20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0"/>
          <p:cNvSpPr txBox="1"/>
          <p:nvPr/>
        </p:nvSpPr>
        <p:spPr>
          <a:xfrm>
            <a:off x="1004312" y="251824"/>
            <a:ext cx="1799805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 </a:t>
            </a:r>
            <a:endParaRPr/>
          </a:p>
        </p:txBody>
      </p:sp>
      <p:sp>
        <p:nvSpPr>
          <p:cNvPr id="308" name="Google Shape;308;p20"/>
          <p:cNvSpPr/>
          <p:nvPr/>
        </p:nvSpPr>
        <p:spPr>
          <a:xfrm>
            <a:off x="2582944" y="171596"/>
            <a:ext cx="9609055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0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20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20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2" name="Google Shape;312;p20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13" name="Google Shape;313;p20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14" name="Google Shape;314;p20"/>
          <p:cNvSpPr/>
          <p:nvPr/>
        </p:nvSpPr>
        <p:spPr>
          <a:xfrm>
            <a:off x="1860201" y="1047215"/>
            <a:ext cx="913145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Нарушение порядка сдачи теста ОЗП: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20"/>
          <p:cNvSpPr/>
          <p:nvPr/>
        </p:nvSpPr>
        <p:spPr>
          <a:xfrm>
            <a:off x="889263" y="1559611"/>
            <a:ext cx="10576667" cy="1042187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20"/>
          <p:cNvSpPr/>
          <p:nvPr/>
        </p:nvSpPr>
        <p:spPr>
          <a:xfrm>
            <a:off x="1061473" y="1480187"/>
            <a:ext cx="10463546" cy="1143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запрет на участие снижен с 5 лет до 1 года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повторном нарушении: педагог, руководитель (заведующий) отделом, методист методического кабинета (центра), заместитель руководителя организации образования, методического кабинета (центра)  - на пять лет, первый руководитель  организации образования, методического кабинета (центра) – на три года. </a:t>
            </a:r>
            <a:endParaRPr/>
          </a:p>
        </p:txBody>
      </p:sp>
      <p:pic>
        <p:nvPicPr>
          <p:cNvPr id="317" name="Google Shape;317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473" y="919839"/>
            <a:ext cx="550696" cy="550696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20"/>
          <p:cNvSpPr/>
          <p:nvPr/>
        </p:nvSpPr>
        <p:spPr>
          <a:xfrm>
            <a:off x="6610488" y="3547292"/>
            <a:ext cx="4601160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повышении - категория не выше результатов ОЗП</a:t>
            </a:r>
            <a:endParaRPr/>
          </a:p>
        </p:txBody>
      </p:sp>
      <p:sp>
        <p:nvSpPr>
          <p:cNvPr id="319" name="Google Shape;319;p20"/>
          <p:cNvSpPr/>
          <p:nvPr/>
        </p:nvSpPr>
        <p:spPr>
          <a:xfrm>
            <a:off x="1860201" y="3033954"/>
            <a:ext cx="913145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случае не достижения порогового уровня ОЗП на заявляемую категорию присваивается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</p:txBody>
      </p:sp>
      <p:sp>
        <p:nvSpPr>
          <p:cNvPr id="320" name="Google Shape;320;p20"/>
          <p:cNvSpPr/>
          <p:nvPr/>
        </p:nvSpPr>
        <p:spPr>
          <a:xfrm>
            <a:off x="876900" y="3601042"/>
            <a:ext cx="5278803" cy="45935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20"/>
          <p:cNvSpPr/>
          <p:nvPr/>
        </p:nvSpPr>
        <p:spPr>
          <a:xfrm>
            <a:off x="6315958" y="3601042"/>
            <a:ext cx="5279411" cy="459355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20"/>
          <p:cNvSpPr/>
          <p:nvPr/>
        </p:nvSpPr>
        <p:spPr>
          <a:xfrm>
            <a:off x="1174168" y="3671916"/>
            <a:ext cx="4914398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подтверждении - категория на один уровень ниже</a:t>
            </a:r>
            <a:endParaRPr/>
          </a:p>
        </p:txBody>
      </p:sp>
      <p:pic>
        <p:nvPicPr>
          <p:cNvPr id="323" name="Google Shape;323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61473" y="2915014"/>
            <a:ext cx="550696" cy="550696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20"/>
          <p:cNvSpPr/>
          <p:nvPr/>
        </p:nvSpPr>
        <p:spPr>
          <a:xfrm>
            <a:off x="1860201" y="4382477"/>
            <a:ext cx="966481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ОЗП считается положительным. 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педагогов всех должностей, методистов:</a:t>
            </a:r>
            <a:endParaRPr/>
          </a:p>
        </p:txBody>
      </p:sp>
      <p:sp>
        <p:nvSpPr>
          <p:cNvPr id="325" name="Google Shape;325;p20"/>
          <p:cNvSpPr/>
          <p:nvPr/>
        </p:nvSpPr>
        <p:spPr>
          <a:xfrm>
            <a:off x="876900" y="4940813"/>
            <a:ext cx="1074449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20"/>
          <p:cNvSpPr/>
          <p:nvPr/>
        </p:nvSpPr>
        <p:spPr>
          <a:xfrm>
            <a:off x="876901" y="5173625"/>
            <a:ext cx="1074448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«педагог» - </a:t>
            </a: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50%</a:t>
            </a:r>
            <a:endParaRPr/>
          </a:p>
        </p:txBody>
      </p:sp>
      <p:sp>
        <p:nvSpPr>
          <p:cNvPr id="327" name="Google Shape;327;p20"/>
          <p:cNvSpPr/>
          <p:nvPr/>
        </p:nvSpPr>
        <p:spPr>
          <a:xfrm>
            <a:off x="2083532" y="4940813"/>
            <a:ext cx="1932286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20"/>
          <p:cNvSpPr/>
          <p:nvPr/>
        </p:nvSpPr>
        <p:spPr>
          <a:xfrm>
            <a:off x="2083531" y="5173625"/>
            <a:ext cx="1932287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 - </a:t>
            </a: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60%</a:t>
            </a:r>
            <a:endParaRPr/>
          </a:p>
        </p:txBody>
      </p:sp>
      <p:sp>
        <p:nvSpPr>
          <p:cNvPr id="329" name="Google Shape;329;p20"/>
          <p:cNvSpPr/>
          <p:nvPr/>
        </p:nvSpPr>
        <p:spPr>
          <a:xfrm>
            <a:off x="4138574" y="4940813"/>
            <a:ext cx="1649483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20"/>
          <p:cNvSpPr/>
          <p:nvPr/>
        </p:nvSpPr>
        <p:spPr>
          <a:xfrm>
            <a:off x="3997172" y="5173625"/>
            <a:ext cx="1932287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«педагог-эксперт» - </a:t>
            </a: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70%</a:t>
            </a:r>
            <a:endParaRPr/>
          </a:p>
        </p:txBody>
      </p:sp>
      <p:sp>
        <p:nvSpPr>
          <p:cNvPr id="331" name="Google Shape;331;p20"/>
          <p:cNvSpPr/>
          <p:nvPr/>
        </p:nvSpPr>
        <p:spPr>
          <a:xfrm>
            <a:off x="5878399" y="4940813"/>
            <a:ext cx="2111398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20"/>
          <p:cNvSpPr/>
          <p:nvPr/>
        </p:nvSpPr>
        <p:spPr>
          <a:xfrm>
            <a:off x="5806911" y="5173625"/>
            <a:ext cx="2252800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«педагог-исследователь» - </a:t>
            </a: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80%</a:t>
            </a:r>
            <a:endParaRPr/>
          </a:p>
        </p:txBody>
      </p:sp>
      <p:sp>
        <p:nvSpPr>
          <p:cNvPr id="333" name="Google Shape;333;p20"/>
          <p:cNvSpPr/>
          <p:nvPr/>
        </p:nvSpPr>
        <p:spPr>
          <a:xfrm>
            <a:off x="8078565" y="4940813"/>
            <a:ext cx="1630630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20"/>
          <p:cNvSpPr/>
          <p:nvPr/>
        </p:nvSpPr>
        <p:spPr>
          <a:xfrm>
            <a:off x="8078564" y="5173625"/>
            <a:ext cx="1630630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«педагог-мастер» - </a:t>
            </a: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90%</a:t>
            </a:r>
            <a:endParaRPr/>
          </a:p>
        </p:txBody>
      </p:sp>
      <p:sp>
        <p:nvSpPr>
          <p:cNvPr id="335" name="Google Shape;335;p20"/>
          <p:cNvSpPr/>
          <p:nvPr/>
        </p:nvSpPr>
        <p:spPr>
          <a:xfrm>
            <a:off x="9797961" y="4940813"/>
            <a:ext cx="1797407" cy="1133072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20"/>
          <p:cNvSpPr/>
          <p:nvPr/>
        </p:nvSpPr>
        <p:spPr>
          <a:xfrm>
            <a:off x="9797961" y="5313290"/>
            <a:ext cx="1727058" cy="541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руководителей, заместителей –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b="1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70%</a:t>
            </a:r>
            <a:endParaRPr/>
          </a:p>
        </p:txBody>
      </p:sp>
      <p:pic>
        <p:nvPicPr>
          <p:cNvPr id="337" name="Google Shape;337;p2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flipH="1">
            <a:off x="1062233" y="4283314"/>
            <a:ext cx="549935" cy="5499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1"/>
          <p:cNvSpPr txBox="1">
            <a:spLocks noGrp="1"/>
          </p:cNvSpPr>
          <p:nvPr>
            <p:ph type="sldNum" idx="12"/>
          </p:nvPr>
        </p:nvSpPr>
        <p:spPr>
          <a:xfrm>
            <a:off x="8101552" y="625924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9</a:t>
            </a:fld>
            <a:endParaRPr/>
          </a:p>
        </p:txBody>
      </p:sp>
      <p:sp>
        <p:nvSpPr>
          <p:cNvPr id="343" name="Google Shape;343;p21"/>
          <p:cNvSpPr/>
          <p:nvPr/>
        </p:nvSpPr>
        <p:spPr>
          <a:xfrm>
            <a:off x="0" y="171596"/>
            <a:ext cx="889263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21"/>
          <p:cNvSpPr txBox="1"/>
          <p:nvPr/>
        </p:nvSpPr>
        <p:spPr>
          <a:xfrm>
            <a:off x="840287" y="251824"/>
            <a:ext cx="1990930" cy="42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ru-RU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АТТЕСТАЦИЯ</a:t>
            </a:r>
            <a:endParaRPr/>
          </a:p>
        </p:txBody>
      </p:sp>
      <p:sp>
        <p:nvSpPr>
          <p:cNvPr id="345" name="Google Shape;345;p21"/>
          <p:cNvSpPr/>
          <p:nvPr/>
        </p:nvSpPr>
        <p:spPr>
          <a:xfrm>
            <a:off x="2677212" y="171596"/>
            <a:ext cx="9514787" cy="548641"/>
          </a:xfrm>
          <a:prstGeom prst="rect">
            <a:avLst/>
          </a:prstGeom>
          <a:solidFill>
            <a:schemeClr val="accent4"/>
          </a:solidFill>
          <a:ln w="127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21"/>
          <p:cNvSpPr/>
          <p:nvPr/>
        </p:nvSpPr>
        <p:spPr>
          <a:xfrm>
            <a:off x="1106706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21"/>
          <p:cNvSpPr/>
          <p:nvPr/>
        </p:nvSpPr>
        <p:spPr>
          <a:xfrm>
            <a:off x="11165929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21"/>
          <p:cNvSpPr/>
          <p:nvPr/>
        </p:nvSpPr>
        <p:spPr>
          <a:xfrm>
            <a:off x="11269382" y="171596"/>
            <a:ext cx="45719" cy="548641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49" name="Google Shape;349;p21"/>
          <p:cNvCxnSpPr/>
          <p:nvPr/>
        </p:nvCxnSpPr>
        <p:spPr>
          <a:xfrm>
            <a:off x="0" y="6457361"/>
            <a:ext cx="10378911" cy="0"/>
          </a:xfrm>
          <a:prstGeom prst="straightConnector1">
            <a:avLst/>
          </a:prstGeom>
          <a:noFill/>
          <a:ln w="9525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0" name="Google Shape;350;p21"/>
          <p:cNvCxnSpPr/>
          <p:nvPr/>
        </p:nvCxnSpPr>
        <p:spPr>
          <a:xfrm>
            <a:off x="10991654" y="6457361"/>
            <a:ext cx="1222003" cy="0"/>
          </a:xfrm>
          <a:prstGeom prst="straightConnector1">
            <a:avLst/>
          </a:prstGeom>
          <a:noFill/>
          <a:ln w="76200" cap="flat" cmpd="sng">
            <a:solidFill>
              <a:srgbClr val="2E75B5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1" name="Google Shape;351;p21"/>
          <p:cNvSpPr/>
          <p:nvPr/>
        </p:nvSpPr>
        <p:spPr>
          <a:xfrm>
            <a:off x="926970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21"/>
          <p:cNvSpPr/>
          <p:nvPr/>
        </p:nvSpPr>
        <p:spPr>
          <a:xfrm>
            <a:off x="3607323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21"/>
          <p:cNvSpPr/>
          <p:nvPr/>
        </p:nvSpPr>
        <p:spPr>
          <a:xfrm>
            <a:off x="628767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21"/>
          <p:cNvSpPr/>
          <p:nvPr/>
        </p:nvSpPr>
        <p:spPr>
          <a:xfrm>
            <a:off x="8930396" y="1283296"/>
            <a:ext cx="2441508" cy="4516891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38562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55" name="Google Shape;355;p21"/>
          <p:cNvCxnSpPr/>
          <p:nvPr/>
        </p:nvCxnSpPr>
        <p:spPr>
          <a:xfrm>
            <a:off x="1310326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6" name="Google Shape;356;p21"/>
          <p:cNvCxnSpPr/>
          <p:nvPr/>
        </p:nvCxnSpPr>
        <p:spPr>
          <a:xfrm>
            <a:off x="396571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7" name="Google Shape;357;p21"/>
          <p:cNvCxnSpPr/>
          <p:nvPr/>
        </p:nvCxnSpPr>
        <p:spPr>
          <a:xfrm>
            <a:off x="663132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8" name="Google Shape;358;p21"/>
          <p:cNvCxnSpPr/>
          <p:nvPr/>
        </p:nvCxnSpPr>
        <p:spPr>
          <a:xfrm>
            <a:off x="9294829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59" name="Google Shape;359;p21"/>
          <p:cNvCxnSpPr/>
          <p:nvPr/>
        </p:nvCxnSpPr>
        <p:spPr>
          <a:xfrm>
            <a:off x="1310326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0" name="Google Shape;360;p21"/>
          <p:cNvCxnSpPr/>
          <p:nvPr/>
        </p:nvCxnSpPr>
        <p:spPr>
          <a:xfrm>
            <a:off x="396571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1" name="Google Shape;361;p21"/>
          <p:cNvCxnSpPr/>
          <p:nvPr/>
        </p:nvCxnSpPr>
        <p:spPr>
          <a:xfrm>
            <a:off x="6631325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62" name="Google Shape;362;p21"/>
          <p:cNvCxnSpPr/>
          <p:nvPr/>
        </p:nvCxnSpPr>
        <p:spPr>
          <a:xfrm>
            <a:off x="9294829" y="5800187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363" name="Google Shape;363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3809" y="1739460"/>
            <a:ext cx="609858" cy="609858"/>
          </a:xfrm>
          <a:prstGeom prst="rect">
            <a:avLst/>
          </a:prstGeom>
          <a:noFill/>
          <a:ln>
            <a:noFill/>
          </a:ln>
        </p:spPr>
      </p:pic>
      <p:sp>
        <p:nvSpPr>
          <p:cNvPr id="364" name="Google Shape;364;p21"/>
          <p:cNvSpPr/>
          <p:nvPr/>
        </p:nvSpPr>
        <p:spPr>
          <a:xfrm>
            <a:off x="967617" y="2612777"/>
            <a:ext cx="2312911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Тест ОЗП  </a:t>
            </a: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2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ru-RU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Предметные знания </a:t>
            </a:r>
            <a:r>
              <a:rPr lang="ru-RU"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50 заданий</a:t>
            </a:r>
            <a:endParaRPr/>
          </a:p>
          <a:p>
            <a:pPr marL="285750" marR="0" lvl="2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Продолжительность</a:t>
            </a:r>
            <a:r>
              <a:rPr lang="ru-RU"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ОЗП для лиц с ограниченными возможностями – дополнительно </a:t>
            </a:r>
            <a:r>
              <a:rPr lang="ru-RU"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40 минут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21"/>
          <p:cNvSpPr txBox="1"/>
          <p:nvPr/>
        </p:nvSpPr>
        <p:spPr>
          <a:xfrm>
            <a:off x="3752947" y="2381276"/>
            <a:ext cx="2150260" cy="3293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От теста ОЗП освобождаются: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подтверждении педагоги, имеющие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 и более лет 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педагогического стажа </a:t>
            </a:r>
            <a:r>
              <a:rPr lang="ru-RU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 профилю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в том числе педагоги, имеющие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«первую» и «высшую» 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категории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переходе 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 категорию 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«педагог-модератор»</a:t>
            </a:r>
            <a:endParaRPr sz="1600" b="1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21"/>
          <p:cNvSpPr txBox="1"/>
          <p:nvPr/>
        </p:nvSpPr>
        <p:spPr>
          <a:xfrm>
            <a:off x="9070678" y="2410041"/>
            <a:ext cx="2140970" cy="2554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«педагогов-исследователей» и «педагогов-мастеров»</a:t>
            </a:r>
            <a:r>
              <a:rPr lang="ru-RU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присваивается 3 и 4 балла соответственно, если педагог является</a:t>
            </a:r>
            <a:r>
              <a:rPr lang="ru-RU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тренером курсов повышения квалификации </a:t>
            </a:r>
            <a:endParaRPr sz="1600"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7" name="Google Shape;367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23325" y="1739460"/>
            <a:ext cx="552287" cy="55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2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233082" y="1736228"/>
            <a:ext cx="550696" cy="55069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2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893701" y="1702191"/>
            <a:ext cx="613090" cy="613090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21"/>
          <p:cNvSpPr/>
          <p:nvPr/>
        </p:nvSpPr>
        <p:spPr>
          <a:xfrm>
            <a:off x="6387781" y="2458690"/>
            <a:ext cx="2241298" cy="2062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От теста ОЗП освобождаются </a:t>
            </a:r>
            <a:r>
              <a:rPr lang="ru-RU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(при подтверждении не более двух раз):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«педагог-исследователь»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</a:pPr>
            <a:r>
              <a:rPr lang="ru-RU" sz="16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«педагог-мастер»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1" name="Google Shape;371;p21"/>
          <p:cNvCxnSpPr/>
          <p:nvPr/>
        </p:nvCxnSpPr>
        <p:spPr>
          <a:xfrm>
            <a:off x="1310326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2" name="Google Shape;372;p21"/>
          <p:cNvCxnSpPr/>
          <p:nvPr/>
        </p:nvCxnSpPr>
        <p:spPr>
          <a:xfrm>
            <a:off x="4000514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3" name="Google Shape;373;p21"/>
          <p:cNvCxnSpPr/>
          <p:nvPr/>
        </p:nvCxnSpPr>
        <p:spPr>
          <a:xfrm>
            <a:off x="6631325" y="1283296"/>
            <a:ext cx="1696825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2645</Words>
  <Application>Microsoft Office PowerPoint</Application>
  <PresentationFormat>Широкоэкранный</PresentationFormat>
  <Paragraphs>514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Calibri</vt:lpstr>
      <vt:lpstr>Noto Sans Symbols</vt:lpstr>
      <vt:lpstr>Oswald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Yuliya</dc:creator>
  <cp:lastModifiedBy>Надежда Оноприенко</cp:lastModifiedBy>
  <cp:revision>1</cp:revision>
  <dcterms:modified xsi:type="dcterms:W3CDTF">2024-05-26T10:16:47Z</dcterms:modified>
</cp:coreProperties>
</file>