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slideLayouts/slideLayout2.xml" ContentType="application/vnd.openxmlformats-officedocument.presentationml.slideLayout+xml"/>
  <Override PartName="/ppt/theme/theme3.xml" ContentType="application/vnd.openxmlformats-officedocument.theme+xml"/>
  <Override PartName="/ppt/slideLayouts/slideLayout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1" r:id="rId1"/>
    <p:sldMasterId id="2147483652" r:id="rId2"/>
    <p:sldMasterId id="2147483653" r:id="rId3"/>
    <p:sldMasterId id="2147483654" r:id="rId4"/>
  </p:sldMasterIdLst>
  <p:notesMasterIdLst>
    <p:notesMasterId r:id="rId19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x="12192000" cy="6858000"/>
  <p:notesSz cx="9926638" cy="679767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89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E0DEC48-0394-4B45-A357-63FB46DD306B}">
  <a:tblStyle styleId="{BE0DEC48-0394-4B45-A357-63FB46DD306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72"/>
      </p:cViewPr>
      <p:guideLst>
        <p:guide orient="horz" pos="89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4300537" cy="33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00" tIns="45450" rIns="90900" bIns="4545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622925" y="0"/>
            <a:ext cx="4302125" cy="33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00" tIns="45450" rIns="90900" bIns="4545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925762" y="850900"/>
            <a:ext cx="4075112" cy="2292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93775" y="3271837"/>
            <a:ext cx="7939087" cy="267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00" tIns="45450" rIns="90900" bIns="4545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457950"/>
            <a:ext cx="4300537" cy="33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00" tIns="45450" rIns="90900" bIns="4545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622925" y="6457950"/>
            <a:ext cx="4302125" cy="33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00" tIns="45450" rIns="90900" bIns="454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Quattrocento Sans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54" name="Google Shape;54;p1:notes"/>
          <p:cNvSpPr txBox="1">
            <a:spLocks noGrp="1"/>
          </p:cNvSpPr>
          <p:nvPr>
            <p:ph type="body" idx="1"/>
          </p:nvPr>
        </p:nvSpPr>
        <p:spPr>
          <a:xfrm>
            <a:off x="993775" y="3271837"/>
            <a:ext cx="7939087" cy="267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00" tIns="45450" rIns="90900" bIns="45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:notes"/>
          <p:cNvSpPr txBox="1"/>
          <p:nvPr/>
        </p:nvSpPr>
        <p:spPr>
          <a:xfrm>
            <a:off x="0" y="0"/>
            <a:ext cx="4300537" cy="33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00" tIns="45450" rIns="90900" bIns="454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1:notes"/>
          <p:cNvSpPr txBox="1"/>
          <p:nvPr/>
        </p:nvSpPr>
        <p:spPr>
          <a:xfrm>
            <a:off x="5622925" y="6457950"/>
            <a:ext cx="4302125" cy="33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00" tIns="45450" rIns="90900" bIns="454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157" name="Google Shape;157;p10:notes"/>
          <p:cNvSpPr txBox="1">
            <a:spLocks noGrp="1"/>
          </p:cNvSpPr>
          <p:nvPr>
            <p:ph type="body" idx="1"/>
          </p:nvPr>
        </p:nvSpPr>
        <p:spPr>
          <a:xfrm>
            <a:off x="993775" y="3271837"/>
            <a:ext cx="7939087" cy="267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00" tIns="45450" rIns="90900" bIns="45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10:notes"/>
          <p:cNvSpPr txBox="1"/>
          <p:nvPr/>
        </p:nvSpPr>
        <p:spPr>
          <a:xfrm>
            <a:off x="0" y="0"/>
            <a:ext cx="4300537" cy="33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00" tIns="45450" rIns="90900" bIns="454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0:notes"/>
          <p:cNvSpPr txBox="1"/>
          <p:nvPr/>
        </p:nvSpPr>
        <p:spPr>
          <a:xfrm>
            <a:off x="5622925" y="6457950"/>
            <a:ext cx="4302125" cy="33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00" tIns="45450" rIns="90900" bIns="454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171" name="Google Shape;171;p11:notes"/>
          <p:cNvSpPr txBox="1">
            <a:spLocks noGrp="1"/>
          </p:cNvSpPr>
          <p:nvPr>
            <p:ph type="body" idx="1"/>
          </p:nvPr>
        </p:nvSpPr>
        <p:spPr>
          <a:xfrm>
            <a:off x="993775" y="3271837"/>
            <a:ext cx="7939087" cy="267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00" tIns="45450" rIns="90900" bIns="45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1:notes"/>
          <p:cNvSpPr txBox="1"/>
          <p:nvPr/>
        </p:nvSpPr>
        <p:spPr>
          <a:xfrm>
            <a:off x="0" y="0"/>
            <a:ext cx="4300537" cy="33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00" tIns="45450" rIns="90900" bIns="454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11:notes"/>
          <p:cNvSpPr txBox="1"/>
          <p:nvPr/>
        </p:nvSpPr>
        <p:spPr>
          <a:xfrm>
            <a:off x="5622925" y="6457950"/>
            <a:ext cx="4302125" cy="33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00" tIns="45450" rIns="90900" bIns="454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180" name="Google Shape;180;p12:notes"/>
          <p:cNvSpPr txBox="1">
            <a:spLocks noGrp="1"/>
          </p:cNvSpPr>
          <p:nvPr>
            <p:ph type="body" idx="1"/>
          </p:nvPr>
        </p:nvSpPr>
        <p:spPr>
          <a:xfrm>
            <a:off x="993775" y="3271837"/>
            <a:ext cx="7939087" cy="267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00" tIns="45450" rIns="90900" bIns="45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2:notes"/>
          <p:cNvSpPr txBox="1"/>
          <p:nvPr/>
        </p:nvSpPr>
        <p:spPr>
          <a:xfrm>
            <a:off x="0" y="0"/>
            <a:ext cx="4300537" cy="33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00" tIns="45450" rIns="90900" bIns="454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12:notes"/>
          <p:cNvSpPr txBox="1"/>
          <p:nvPr/>
        </p:nvSpPr>
        <p:spPr>
          <a:xfrm>
            <a:off x="5622925" y="6457950"/>
            <a:ext cx="4302125" cy="33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00" tIns="45450" rIns="90900" bIns="454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192" name="Google Shape;192;p13:notes"/>
          <p:cNvSpPr txBox="1">
            <a:spLocks noGrp="1"/>
          </p:cNvSpPr>
          <p:nvPr>
            <p:ph type="body" idx="1"/>
          </p:nvPr>
        </p:nvSpPr>
        <p:spPr>
          <a:xfrm>
            <a:off x="993775" y="3271837"/>
            <a:ext cx="7939087" cy="267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00" tIns="45450" rIns="90900" bIns="45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13:notes"/>
          <p:cNvSpPr txBox="1"/>
          <p:nvPr/>
        </p:nvSpPr>
        <p:spPr>
          <a:xfrm>
            <a:off x="0" y="0"/>
            <a:ext cx="4300537" cy="33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00" tIns="45450" rIns="90900" bIns="454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13:notes"/>
          <p:cNvSpPr txBox="1"/>
          <p:nvPr/>
        </p:nvSpPr>
        <p:spPr>
          <a:xfrm>
            <a:off x="5622925" y="6457950"/>
            <a:ext cx="4302125" cy="33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00" tIns="45450" rIns="90900" bIns="454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205" name="Google Shape;205;p14:notes"/>
          <p:cNvSpPr txBox="1">
            <a:spLocks noGrp="1"/>
          </p:cNvSpPr>
          <p:nvPr>
            <p:ph type="body" idx="1"/>
          </p:nvPr>
        </p:nvSpPr>
        <p:spPr>
          <a:xfrm>
            <a:off x="993775" y="3271837"/>
            <a:ext cx="7939087" cy="267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00" tIns="45450" rIns="90900" bIns="45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14:notes"/>
          <p:cNvSpPr txBox="1"/>
          <p:nvPr/>
        </p:nvSpPr>
        <p:spPr>
          <a:xfrm>
            <a:off x="0" y="0"/>
            <a:ext cx="4300537" cy="33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00" tIns="45450" rIns="90900" bIns="454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14:notes"/>
          <p:cNvSpPr txBox="1"/>
          <p:nvPr/>
        </p:nvSpPr>
        <p:spPr>
          <a:xfrm>
            <a:off x="5622925" y="6457950"/>
            <a:ext cx="4302125" cy="33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00" tIns="45450" rIns="90900" bIns="454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65" name="Google Shape;65;p2:notes"/>
          <p:cNvSpPr txBox="1">
            <a:spLocks noGrp="1"/>
          </p:cNvSpPr>
          <p:nvPr>
            <p:ph type="body" idx="1"/>
          </p:nvPr>
        </p:nvSpPr>
        <p:spPr>
          <a:xfrm>
            <a:off x="993775" y="3271837"/>
            <a:ext cx="7939087" cy="267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00" tIns="45450" rIns="90900" bIns="45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2:notes"/>
          <p:cNvSpPr txBox="1"/>
          <p:nvPr/>
        </p:nvSpPr>
        <p:spPr>
          <a:xfrm>
            <a:off x="0" y="0"/>
            <a:ext cx="4300537" cy="33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00" tIns="45450" rIns="90900" bIns="454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2:notes"/>
          <p:cNvSpPr txBox="1"/>
          <p:nvPr/>
        </p:nvSpPr>
        <p:spPr>
          <a:xfrm>
            <a:off x="5622925" y="6457950"/>
            <a:ext cx="4302125" cy="33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00" tIns="45450" rIns="90900" bIns="454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77" name="Google Shape;77;p3:notes"/>
          <p:cNvSpPr txBox="1">
            <a:spLocks noGrp="1"/>
          </p:cNvSpPr>
          <p:nvPr>
            <p:ph type="body" idx="1"/>
          </p:nvPr>
        </p:nvSpPr>
        <p:spPr>
          <a:xfrm>
            <a:off x="993775" y="3271837"/>
            <a:ext cx="7939087" cy="267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00" tIns="45450" rIns="90900" bIns="45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3:notes"/>
          <p:cNvSpPr txBox="1"/>
          <p:nvPr/>
        </p:nvSpPr>
        <p:spPr>
          <a:xfrm>
            <a:off x="0" y="0"/>
            <a:ext cx="4300537" cy="33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00" tIns="45450" rIns="90900" bIns="454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3:notes"/>
          <p:cNvSpPr txBox="1"/>
          <p:nvPr/>
        </p:nvSpPr>
        <p:spPr>
          <a:xfrm>
            <a:off x="5622925" y="6457950"/>
            <a:ext cx="4302125" cy="33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00" tIns="45450" rIns="90900" bIns="454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86" name="Google Shape;86;p4:notes"/>
          <p:cNvSpPr txBox="1">
            <a:spLocks noGrp="1"/>
          </p:cNvSpPr>
          <p:nvPr>
            <p:ph type="body" idx="1"/>
          </p:nvPr>
        </p:nvSpPr>
        <p:spPr>
          <a:xfrm>
            <a:off x="993775" y="3271837"/>
            <a:ext cx="7939087" cy="267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00" tIns="45450" rIns="90900" bIns="45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4:notes"/>
          <p:cNvSpPr txBox="1"/>
          <p:nvPr/>
        </p:nvSpPr>
        <p:spPr>
          <a:xfrm>
            <a:off x="0" y="0"/>
            <a:ext cx="4300537" cy="33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00" tIns="45450" rIns="90900" bIns="454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4:notes"/>
          <p:cNvSpPr txBox="1"/>
          <p:nvPr/>
        </p:nvSpPr>
        <p:spPr>
          <a:xfrm>
            <a:off x="5622925" y="6457950"/>
            <a:ext cx="4302125" cy="33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00" tIns="45450" rIns="90900" bIns="454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993775" y="3271837"/>
            <a:ext cx="7939087" cy="267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00" tIns="45450" rIns="90900" bIns="45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:notes"/>
          <p:cNvSpPr txBox="1"/>
          <p:nvPr/>
        </p:nvSpPr>
        <p:spPr>
          <a:xfrm>
            <a:off x="0" y="0"/>
            <a:ext cx="4300537" cy="33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00" tIns="45450" rIns="90900" bIns="454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5:notes"/>
          <p:cNvSpPr txBox="1"/>
          <p:nvPr/>
        </p:nvSpPr>
        <p:spPr>
          <a:xfrm>
            <a:off x="5622925" y="6457950"/>
            <a:ext cx="4302125" cy="33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00" tIns="45450" rIns="90900" bIns="454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105" name="Google Shape;105;p6:notes"/>
          <p:cNvSpPr txBox="1">
            <a:spLocks noGrp="1"/>
          </p:cNvSpPr>
          <p:nvPr>
            <p:ph type="body" idx="1"/>
          </p:nvPr>
        </p:nvSpPr>
        <p:spPr>
          <a:xfrm>
            <a:off x="993775" y="3271837"/>
            <a:ext cx="7939087" cy="267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00" tIns="45450" rIns="90900" bIns="45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6:notes"/>
          <p:cNvSpPr txBox="1"/>
          <p:nvPr/>
        </p:nvSpPr>
        <p:spPr>
          <a:xfrm>
            <a:off x="0" y="0"/>
            <a:ext cx="4300537" cy="33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00" tIns="45450" rIns="90900" bIns="454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6:notes"/>
          <p:cNvSpPr txBox="1"/>
          <p:nvPr/>
        </p:nvSpPr>
        <p:spPr>
          <a:xfrm>
            <a:off x="5622925" y="6457950"/>
            <a:ext cx="4302125" cy="33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00" tIns="45450" rIns="90900" bIns="454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117" name="Google Shape;117;p7:notes"/>
          <p:cNvSpPr txBox="1">
            <a:spLocks noGrp="1"/>
          </p:cNvSpPr>
          <p:nvPr>
            <p:ph type="body" idx="1"/>
          </p:nvPr>
        </p:nvSpPr>
        <p:spPr>
          <a:xfrm>
            <a:off x="993775" y="3271837"/>
            <a:ext cx="7939087" cy="267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00" tIns="45450" rIns="90900" bIns="45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7:notes"/>
          <p:cNvSpPr txBox="1"/>
          <p:nvPr/>
        </p:nvSpPr>
        <p:spPr>
          <a:xfrm>
            <a:off x="0" y="0"/>
            <a:ext cx="4300537" cy="33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00" tIns="45450" rIns="90900" bIns="454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7:notes"/>
          <p:cNvSpPr txBox="1"/>
          <p:nvPr/>
        </p:nvSpPr>
        <p:spPr>
          <a:xfrm>
            <a:off x="5622925" y="6457950"/>
            <a:ext cx="4302125" cy="33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00" tIns="45450" rIns="90900" bIns="454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132" name="Google Shape;132;p8:notes"/>
          <p:cNvSpPr txBox="1">
            <a:spLocks noGrp="1"/>
          </p:cNvSpPr>
          <p:nvPr>
            <p:ph type="body" idx="1"/>
          </p:nvPr>
        </p:nvSpPr>
        <p:spPr>
          <a:xfrm>
            <a:off x="993775" y="3271837"/>
            <a:ext cx="7939087" cy="267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00" tIns="45450" rIns="90900" bIns="45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8:notes"/>
          <p:cNvSpPr txBox="1"/>
          <p:nvPr/>
        </p:nvSpPr>
        <p:spPr>
          <a:xfrm>
            <a:off x="0" y="0"/>
            <a:ext cx="4300537" cy="33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00" tIns="45450" rIns="90900" bIns="454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8:notes"/>
          <p:cNvSpPr txBox="1"/>
          <p:nvPr/>
        </p:nvSpPr>
        <p:spPr>
          <a:xfrm>
            <a:off x="5622925" y="6457950"/>
            <a:ext cx="4302125" cy="33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00" tIns="45450" rIns="90900" bIns="454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149" name="Google Shape;149;p9:notes"/>
          <p:cNvSpPr txBox="1">
            <a:spLocks noGrp="1"/>
          </p:cNvSpPr>
          <p:nvPr>
            <p:ph type="body" idx="1"/>
          </p:nvPr>
        </p:nvSpPr>
        <p:spPr>
          <a:xfrm>
            <a:off x="993775" y="3271837"/>
            <a:ext cx="7939087" cy="267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00" tIns="45450" rIns="90900" bIns="45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9:notes"/>
          <p:cNvSpPr txBox="1"/>
          <p:nvPr/>
        </p:nvSpPr>
        <p:spPr>
          <a:xfrm>
            <a:off x="0" y="0"/>
            <a:ext cx="4300537" cy="33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00" tIns="45450" rIns="90900" bIns="454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9:notes"/>
          <p:cNvSpPr txBox="1"/>
          <p:nvPr/>
        </p:nvSpPr>
        <p:spPr>
          <a:xfrm>
            <a:off x="5622925" y="6457950"/>
            <a:ext cx="4302125" cy="33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00" tIns="45450" rIns="90900" bIns="454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sldNum" idx="12"/>
          </p:nvPr>
        </p:nvSpPr>
        <p:spPr>
          <a:xfrm>
            <a:off x="11333162" y="214312"/>
            <a:ext cx="6381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mpact"/>
              <a:buNone/>
              <a:defRPr sz="2400" b="0" i="0" u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mpact"/>
              <a:buNone/>
              <a:defRPr sz="2400" b="0" i="0" u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mpact"/>
              <a:buNone/>
              <a:defRPr sz="2400" b="0" i="0" u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mpact"/>
              <a:buNone/>
              <a:defRPr sz="2400" b="0" i="0" u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mpact"/>
              <a:buNone/>
              <a:defRPr sz="2400" b="0" i="0" u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mpact"/>
              <a:buNone/>
              <a:defRPr sz="2400" b="0" i="0" u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mpact"/>
              <a:buNone/>
              <a:defRPr sz="2400" b="0" i="0" u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mpact"/>
              <a:buNone/>
              <a:defRPr sz="2400" b="0" i="0" u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mpact"/>
              <a:buNone/>
              <a:defRPr sz="2400" b="0" i="0" u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>
  <p:cSld name="Заголовок и объект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/>
          <p:nvPr/>
        </p:nvSpPr>
        <p:spPr>
          <a:xfrm>
            <a:off x="0" y="0"/>
            <a:ext cx="12192000" cy="792162"/>
          </a:xfrm>
          <a:prstGeom prst="roundRect">
            <a:avLst>
              <a:gd name="adj" fmla="val 0"/>
            </a:avLst>
          </a:prstGeom>
          <a:solidFill>
            <a:srgbClr val="25437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4"/>
          <p:cNvSpPr/>
          <p:nvPr/>
        </p:nvSpPr>
        <p:spPr>
          <a:xfrm>
            <a:off x="0" y="0"/>
            <a:ext cx="1516062" cy="792162"/>
          </a:xfrm>
          <a:custGeom>
            <a:avLst/>
            <a:gdLst/>
            <a:ahLst/>
            <a:cxnLst/>
            <a:rect l="l" t="t" r="r" b="b"/>
            <a:pathLst>
              <a:path w="1455091" h="793315" extrusionOk="0">
                <a:moveTo>
                  <a:pt x="0" y="2433"/>
                </a:moveTo>
                <a:cubicBezTo>
                  <a:pt x="1381" y="263368"/>
                  <a:pt x="88" y="532380"/>
                  <a:pt x="1469" y="793315"/>
                </a:cubicBezTo>
                <a:lnTo>
                  <a:pt x="1104759" y="789086"/>
                </a:lnTo>
                <a:lnTo>
                  <a:pt x="1455091" y="0"/>
                </a:lnTo>
                <a:lnTo>
                  <a:pt x="0" y="2433"/>
                </a:lnTo>
                <a:close/>
              </a:path>
            </a:pathLst>
          </a:custGeom>
          <a:solidFill>
            <a:srgbClr val="254375"/>
          </a:solidFill>
          <a:ln>
            <a:noFill/>
          </a:ln>
          <a:effectLst>
            <a:outerShdw blurRad="63500" sx="102000" sy="102000">
              <a:srgbClr val="000000">
                <a:alpha val="3960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Quattrocento Sans"/>
              <a:buNone/>
            </a:pPr>
            <a:r>
              <a:rPr lang="en-US" sz="1800" b="0" i="0" u="none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EDU.KZ</a:t>
            </a:r>
            <a:endParaRPr/>
          </a:p>
        </p:txBody>
      </p:sp>
      <p:sp>
        <p:nvSpPr>
          <p:cNvPr id="29" name="Google Shape;29;p4"/>
          <p:cNvSpPr/>
          <p:nvPr/>
        </p:nvSpPr>
        <p:spPr>
          <a:xfrm rot="10800000">
            <a:off x="10675937" y="4762"/>
            <a:ext cx="1516062" cy="787400"/>
          </a:xfrm>
          <a:custGeom>
            <a:avLst/>
            <a:gdLst/>
            <a:ahLst/>
            <a:cxnLst/>
            <a:rect l="l" t="t" r="r" b="b"/>
            <a:pathLst>
              <a:path w="1455091" h="793315" extrusionOk="0">
                <a:moveTo>
                  <a:pt x="0" y="2433"/>
                </a:moveTo>
                <a:cubicBezTo>
                  <a:pt x="1381" y="263368"/>
                  <a:pt x="88" y="532380"/>
                  <a:pt x="1469" y="793315"/>
                </a:cubicBezTo>
                <a:lnTo>
                  <a:pt x="1104759" y="789086"/>
                </a:lnTo>
                <a:lnTo>
                  <a:pt x="1455091" y="0"/>
                </a:lnTo>
                <a:lnTo>
                  <a:pt x="0" y="2433"/>
                </a:lnTo>
                <a:close/>
              </a:path>
            </a:pathLst>
          </a:custGeom>
          <a:solidFill>
            <a:srgbClr val="254375"/>
          </a:solidFill>
          <a:ln>
            <a:noFill/>
          </a:ln>
          <a:effectLst>
            <a:outerShdw blurRad="63500" sx="102000" sy="102000">
              <a:srgbClr val="000000">
                <a:alpha val="3960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sldNum" idx="12"/>
          </p:nvPr>
        </p:nvSpPr>
        <p:spPr>
          <a:xfrm>
            <a:off x="11333162" y="214312"/>
            <a:ext cx="6381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mpact"/>
              <a:buNone/>
              <a:defRPr sz="2400" b="0" i="0" u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mpact"/>
              <a:buNone/>
              <a:defRPr sz="2400" b="0" i="0" u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mpact"/>
              <a:buNone/>
              <a:defRPr sz="2400" b="0" i="0" u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mpact"/>
              <a:buNone/>
              <a:defRPr sz="2400" b="0" i="0" u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mpact"/>
              <a:buNone/>
              <a:defRPr sz="2400" b="0" i="0" u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mpact"/>
              <a:buNone/>
              <a:defRPr sz="2400" b="0" i="0" u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mpact"/>
              <a:buNone/>
              <a:defRPr sz="2400" b="0" i="0" u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mpact"/>
              <a:buNone/>
              <a:defRPr sz="2400" b="0" i="0" u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mpact"/>
              <a:buNone/>
              <a:defRPr sz="2400" b="0" i="0" u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/>
          <p:nvPr/>
        </p:nvSpPr>
        <p:spPr>
          <a:xfrm>
            <a:off x="838200" y="298450"/>
            <a:ext cx="11353800" cy="963612"/>
          </a:xfrm>
          <a:prstGeom prst="rect">
            <a:avLst/>
          </a:prstGeom>
          <a:solidFill>
            <a:srgbClr val="0B539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6"/>
          <p:cNvSpPr/>
          <p:nvPr/>
        </p:nvSpPr>
        <p:spPr>
          <a:xfrm>
            <a:off x="211137" y="103187"/>
            <a:ext cx="1430337" cy="135413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2" name="Google Shape;42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4937" y="-9525"/>
            <a:ext cx="1581150" cy="1581150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8"/>
          <p:cNvSpPr txBox="1"/>
          <p:nvPr/>
        </p:nvSpPr>
        <p:spPr>
          <a:xfrm>
            <a:off x="4895850" y="1563687"/>
            <a:ext cx="6923087" cy="230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85737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МЕТОДИЧЕСКИЕ РЕКОМЕНДАЦИИ</a:t>
            </a:r>
            <a:br>
              <a:rPr lang="en-US" sz="36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6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по обобщению передового педагогического опыта</a:t>
            </a:r>
            <a:endParaRPr/>
          </a:p>
        </p:txBody>
      </p:sp>
      <p:sp>
        <p:nvSpPr>
          <p:cNvPr id="59" name="Google Shape;59;p8"/>
          <p:cNvSpPr txBox="1"/>
          <p:nvPr/>
        </p:nvSpPr>
        <p:spPr>
          <a:xfrm>
            <a:off x="4895850" y="4778375"/>
            <a:ext cx="6618287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Times New Roman"/>
              <a:buNone/>
            </a:pPr>
            <a:r>
              <a:rPr lang="en-US" sz="1800" b="1" i="1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Работа по передовому педагогическому опыту </a:t>
            </a:r>
            <a:r>
              <a:rPr lang="en-US" sz="1800" b="0" i="1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одно из основных направлений деятельности методической службы, обеспечивающей создание целенаправленной, системной 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Times New Roman"/>
              <a:buNone/>
            </a:pPr>
            <a:r>
              <a:rPr lang="en-US" sz="1800" b="0" i="1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работы по повышению квалификации педагогов. </a:t>
            </a:r>
            <a:endParaRPr/>
          </a:p>
        </p:txBody>
      </p:sp>
      <p:pic>
        <p:nvPicPr>
          <p:cNvPr id="60" name="Google Shape;60;p8"/>
          <p:cNvPicPr preferRelativeResize="0"/>
          <p:nvPr/>
        </p:nvPicPr>
        <p:blipFill rotWithShape="1">
          <a:blip r:embed="rId3">
            <a:alphaModFix/>
          </a:blip>
          <a:srcRect l="12049" r="43139"/>
          <a:stretch/>
        </p:blipFill>
        <p:spPr>
          <a:xfrm>
            <a:off x="-57150" y="-6350"/>
            <a:ext cx="46101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8"/>
          <p:cNvSpPr/>
          <p:nvPr/>
        </p:nvSpPr>
        <p:spPr>
          <a:xfrm>
            <a:off x="-63500" y="0"/>
            <a:ext cx="4616450" cy="6864350"/>
          </a:xfrm>
          <a:custGeom>
            <a:avLst/>
            <a:gdLst/>
            <a:ahLst/>
            <a:cxnLst/>
            <a:rect l="l" t="t" r="r" b="b"/>
            <a:pathLst>
              <a:path w="4482924" h="1045650" extrusionOk="0">
                <a:moveTo>
                  <a:pt x="0" y="0"/>
                </a:moveTo>
                <a:lnTo>
                  <a:pt x="4482924" y="0"/>
                </a:lnTo>
                <a:lnTo>
                  <a:pt x="4482924" y="1045650"/>
                </a:lnTo>
                <a:lnTo>
                  <a:pt x="0" y="1045650"/>
                </a:lnTo>
                <a:lnTo>
                  <a:pt x="0" y="0"/>
                </a:lnTo>
                <a:close/>
              </a:path>
            </a:pathLst>
          </a:custGeom>
          <a:solidFill>
            <a:srgbClr val="002147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2" name="Google Shape;62;p8"/>
          <p:cNvCxnSpPr/>
          <p:nvPr/>
        </p:nvCxnSpPr>
        <p:spPr>
          <a:xfrm>
            <a:off x="5522912" y="3871912"/>
            <a:ext cx="5880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7"/>
          <p:cNvSpPr txBox="1"/>
          <p:nvPr/>
        </p:nvSpPr>
        <p:spPr>
          <a:xfrm>
            <a:off x="0" y="0"/>
            <a:ext cx="12192000" cy="550862"/>
          </a:xfrm>
          <a:prstGeom prst="rect">
            <a:avLst/>
          </a:prstGeom>
          <a:solidFill>
            <a:srgbClr val="0B5395"/>
          </a:solidFill>
          <a:ln w="12700" cap="flat" cmpd="sng">
            <a:solidFill>
              <a:srgbClr val="08509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Times New Roman"/>
              <a:buNone/>
            </a:pPr>
            <a:r>
              <a:rPr lang="en-US" sz="2000" b="1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ВЗАИМОСВЯЗЬ КВАЛИФИКАЦИОННОЙ КАТЕГОРИИ И ПЕДАГОГИЧЕСКОГО ОПЫТА </a:t>
            </a:r>
            <a:endParaRPr/>
          </a:p>
        </p:txBody>
      </p:sp>
      <p:graphicFrame>
        <p:nvGraphicFramePr>
          <p:cNvPr id="162" name="Google Shape;162;p17"/>
          <p:cNvGraphicFramePr/>
          <p:nvPr/>
        </p:nvGraphicFramePr>
        <p:xfrm>
          <a:off x="100012" y="63976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{BE0DEC48-0394-4B45-A357-63FB46DD306B}</a:tableStyleId>
              </a:tblPr>
              <a:tblGrid>
                <a:gridCol w="3271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11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49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1" i="0" u="none" strike="noStrike" cap="none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Квалификационная категория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1" i="0" u="none" strike="noStrike" cap="none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Педагогический опыт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9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1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«ПЕДАГОГ-МОДЕРАТОР»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DF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1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Педагогический опыт, используемый массово 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DF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59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1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«ПЕДАГОГ-ЭКСПЕРТ»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F0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1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Личный педагогический опыт на основе массового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F0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39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1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«ПЕДАГОГ-ИССЛЕДОВАТЕЛЬ»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DF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1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Положительный педагогический опыт (совершенствование педагогической деятельности) 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DF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4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1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«ПЕДАГОГ-МАСТЕР»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F0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1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Инновационный педагогический опыт </a:t>
                      </a:r>
                      <a:endParaRPr/>
                    </a:p>
                  </a:txBody>
                  <a:tcPr marL="91450" marR="91450" marT="45700" marB="4570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F0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63" name="Google Shape;163;p17"/>
          <p:cNvSpPr txBox="1"/>
          <p:nvPr/>
        </p:nvSpPr>
        <p:spPr>
          <a:xfrm>
            <a:off x="9288462" y="639762"/>
            <a:ext cx="2787650" cy="2062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357187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Times New Roman"/>
              <a:buNone/>
            </a:pPr>
            <a:r>
              <a:rPr lang="en-US" sz="1600" b="1" i="1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Таким образом, мы наблюдаем процесс профессионального роста, подтверждающийся квалификационными категориями на основе объективного развития педагогического опыта.</a:t>
            </a:r>
            <a:endParaRPr/>
          </a:p>
        </p:txBody>
      </p:sp>
      <p:sp>
        <p:nvSpPr>
          <p:cNvPr id="164" name="Google Shape;164;p17"/>
          <p:cNvSpPr txBox="1"/>
          <p:nvPr/>
        </p:nvSpPr>
        <p:spPr>
          <a:xfrm>
            <a:off x="644525" y="3324225"/>
            <a:ext cx="11231562" cy="830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Times New Roman"/>
              <a:buNone/>
            </a:pPr>
            <a:r>
              <a:rPr lang="en-US" sz="16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ДЛЯ СИСТЕМАТИЗАЦИИ И БЫСТРОГО ПОИСКА ОБОБЩЕННОГО ОПЫТА ЛУЧШИХ ПРАКТИК ЭФФЕКТИВНО ПРИМЕНЯЮТСЯ СПРАВОЧНО-ИНФОРМАЦИОННЫЕ МАТЕРИАЛЫ В РЕГИОНАХ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Times New Roman"/>
              <a:buNone/>
            </a:pPr>
            <a:r>
              <a:rPr lang="en-US" sz="16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 ПЕРЕДОВОМУ ПЕДАГОГИЧЕСКОМУ ОПЫТУ, В КОТОРОЙ УКАЗЫВАЮТСЯ СЛЕДУЮЩИЕ ДАННЫЕ:</a:t>
            </a:r>
            <a:endParaRPr/>
          </a:p>
        </p:txBody>
      </p:sp>
      <p:sp>
        <p:nvSpPr>
          <p:cNvPr id="165" name="Google Shape;165;p17"/>
          <p:cNvSpPr/>
          <p:nvPr/>
        </p:nvSpPr>
        <p:spPr>
          <a:xfrm>
            <a:off x="8697912" y="1493837"/>
            <a:ext cx="590550" cy="658812"/>
          </a:xfrm>
          <a:prstGeom prst="notchedRightArrow">
            <a:avLst>
              <a:gd name="adj1" fmla="val 108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08509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17"/>
          <p:cNvSpPr/>
          <p:nvPr/>
        </p:nvSpPr>
        <p:spPr>
          <a:xfrm>
            <a:off x="8486775" y="1662112"/>
            <a:ext cx="266700" cy="311150"/>
          </a:xfrm>
          <a:prstGeom prst="chevron">
            <a:avLst>
              <a:gd name="adj" fmla="val 10800"/>
            </a:avLst>
          </a:prstGeom>
          <a:solidFill>
            <a:schemeClr val="accent1"/>
          </a:solidFill>
          <a:ln w="12700" cap="flat" cmpd="sng">
            <a:solidFill>
              <a:srgbClr val="08509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7"/>
          <p:cNvSpPr/>
          <p:nvPr/>
        </p:nvSpPr>
        <p:spPr>
          <a:xfrm>
            <a:off x="8247062" y="1671637"/>
            <a:ext cx="266700" cy="311150"/>
          </a:xfrm>
          <a:prstGeom prst="chevron">
            <a:avLst>
              <a:gd name="adj" fmla="val 10800"/>
            </a:avLst>
          </a:prstGeom>
          <a:solidFill>
            <a:schemeClr val="accent1"/>
          </a:solidFill>
          <a:ln w="12700" cap="flat" cmpd="sng">
            <a:solidFill>
              <a:srgbClr val="08509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68" name="Google Shape;168;p17"/>
          <p:cNvGraphicFramePr/>
          <p:nvPr/>
        </p:nvGraphicFramePr>
        <p:xfrm>
          <a:off x="458787" y="424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{BE0DEC48-0394-4B45-A357-63FB46DD306B}</a:tableStyleId>
              </a:tblPr>
              <a:tblGrid>
                <a:gridCol w="11274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4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1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Фамилия, имя, отчество учителя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1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Тема/авторская идея опыта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alpha val="19607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1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Содержание передового педагогического опыта (кратко)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98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1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Оценка опыта(где рассмотрен опыт, рекомендован экспертным советом(НМС) 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alpha val="19607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1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Для какой категории (педагогов, родителей) рекомендована для внедрения в практику работ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8"/>
          <p:cNvSpPr txBox="1"/>
          <p:nvPr/>
        </p:nvSpPr>
        <p:spPr>
          <a:xfrm>
            <a:off x="0" y="0"/>
            <a:ext cx="12192000" cy="550862"/>
          </a:xfrm>
          <a:prstGeom prst="rect">
            <a:avLst/>
          </a:prstGeom>
          <a:solidFill>
            <a:srgbClr val="0B5395"/>
          </a:solidFill>
          <a:ln w="12700" cap="flat" cmpd="sng">
            <a:solidFill>
              <a:srgbClr val="08509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Times New Roman"/>
              <a:buNone/>
            </a:pPr>
            <a:r>
              <a:rPr lang="en-US" sz="2000" b="1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ФОРМЫ, МЕТОДЫ, ТЕХНИКИ ОБОБЩЕНИЯ И РАСПРОСТРАНЕНИЯ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Times New Roman"/>
              <a:buNone/>
            </a:pPr>
            <a:r>
              <a:rPr lang="en-US" sz="2000" b="1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ПЕДАГОГИЧЕСКОГО ОПЫТА </a:t>
            </a:r>
            <a:endParaRPr/>
          </a:p>
        </p:txBody>
      </p:sp>
      <p:sp>
        <p:nvSpPr>
          <p:cNvPr id="176" name="Google Shape;176;p18"/>
          <p:cNvSpPr txBox="1"/>
          <p:nvPr/>
        </p:nvSpPr>
        <p:spPr>
          <a:xfrm>
            <a:off x="204787" y="550862"/>
            <a:ext cx="5927725" cy="6632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700"/>
              <a:buFont typeface="Calibri"/>
              <a:buAutoNum type="arabicPeriod"/>
            </a:pPr>
            <a:r>
              <a:rPr lang="en-US" sz="17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Авторские курсы повышения квалификации.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700"/>
              <a:buFont typeface="Calibri"/>
              <a:buAutoNum type="arabicPeriod"/>
            </a:pPr>
            <a:r>
              <a:rPr lang="en-US" sz="17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Авторская лаборатория.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700"/>
              <a:buFont typeface="Calibri"/>
              <a:buAutoNum type="arabicPeriod"/>
            </a:pPr>
            <a:r>
              <a:rPr lang="en-US" sz="17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Авторский проект.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700"/>
              <a:buFont typeface="Calibri"/>
              <a:buAutoNum type="arabicPeriod"/>
            </a:pPr>
            <a:r>
              <a:rPr lang="en-US" sz="17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Авторский семинар/вебинар.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700"/>
              <a:buFont typeface="Calibri"/>
              <a:buAutoNum type="arabicPeriod"/>
            </a:pPr>
            <a:r>
              <a:rPr lang="en-US" sz="17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Брифинг.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700"/>
              <a:buFont typeface="Calibri"/>
              <a:buAutoNum type="arabicPeriod"/>
            </a:pPr>
            <a:r>
              <a:rPr lang="en-US" sz="17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Издание монографии.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700"/>
              <a:buFont typeface="Calibri"/>
              <a:buAutoNum type="arabicPeriod"/>
            </a:pPr>
            <a:r>
              <a:rPr lang="en-US" sz="17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Интернет-сайт.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700"/>
              <a:buFont typeface="Calibri"/>
              <a:buAutoNum type="arabicPeriod"/>
            </a:pPr>
            <a:r>
              <a:rPr lang="en-US" sz="17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Канал YouTube с размещением материалов из опыта работы.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700"/>
              <a:buFont typeface="Calibri"/>
              <a:buAutoNum type="arabicPeriod"/>
            </a:pPr>
            <a:r>
              <a:rPr lang="en-US" sz="17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Картотека/видеотека лучшей практики.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700"/>
              <a:buFont typeface="Calibri"/>
              <a:buAutoNum type="arabicPeriod"/>
            </a:pPr>
            <a:r>
              <a:rPr lang="en-US" sz="17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Клубное профессиональное сообщество, сетевое сообщество.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700"/>
              <a:buFont typeface="Calibri"/>
              <a:buAutoNum type="arabicPeriod"/>
            </a:pPr>
            <a:r>
              <a:rPr lang="en-US" sz="17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Конкурс «Лучший педагог».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700"/>
              <a:buFont typeface="Calibri"/>
              <a:buAutoNum type="arabicPeriod"/>
            </a:pPr>
            <a:r>
              <a:rPr lang="en-US" sz="17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Коучинг.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700"/>
              <a:buFont typeface="Calibri"/>
              <a:buAutoNum type="arabicPeriod"/>
            </a:pPr>
            <a:r>
              <a:rPr lang="en-US" sz="17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Круглый стол «Инновационный опыт».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700"/>
              <a:buFont typeface="Calibri"/>
              <a:buAutoNum type="arabicPeriod"/>
            </a:pPr>
            <a:r>
              <a:rPr lang="en-US" sz="17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Мастер-класс.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700"/>
              <a:buFont typeface="Calibri"/>
              <a:buAutoNum type="arabicPeriod"/>
            </a:pPr>
            <a:r>
              <a:rPr lang="en-US" sz="17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Методический марафон творческих учителей.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700"/>
              <a:buFont typeface="Calibri"/>
              <a:buAutoNum type="arabicPeriod"/>
            </a:pPr>
            <a:r>
              <a:rPr lang="en-US" sz="17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Методические советы, объединения, кафедры.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700"/>
              <a:buFont typeface="Calibri"/>
              <a:buAutoNum type="arabicPeriod"/>
            </a:pPr>
            <a:r>
              <a:rPr lang="en-US" sz="17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Методическая приемная.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700"/>
              <a:buFont typeface="Calibri"/>
              <a:buAutoNum type="arabicPeriod"/>
            </a:pPr>
            <a:r>
              <a:rPr lang="en-US" sz="17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Методический форум лучших практик.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700"/>
              <a:buFont typeface="Calibri"/>
              <a:buAutoNum type="arabicPeriod"/>
            </a:pPr>
            <a:r>
              <a:rPr lang="en-US" sz="17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Наставничество (менторство).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700"/>
              <a:buFont typeface="Calibri"/>
              <a:buAutoNum type="arabicPeriod"/>
            </a:pPr>
            <a:r>
              <a:rPr lang="en-US" sz="17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Панорама педагогических достижений.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700"/>
              <a:buFont typeface="Calibri"/>
              <a:buAutoNum type="arabicPeriod"/>
            </a:pPr>
            <a:r>
              <a:rPr lang="en-US" sz="17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Педагогическая выставка. </a:t>
            </a:r>
            <a:endParaRPr/>
          </a:p>
          <a:p>
            <a:pPr marL="342900" marR="0" lvl="0" indent="-234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</a:pPr>
            <a:endParaRPr sz="1700" b="1" i="0" u="none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 b="1" i="0" u="none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7" name="Google Shape;177;p18"/>
          <p:cNvSpPr txBox="1"/>
          <p:nvPr/>
        </p:nvSpPr>
        <p:spPr>
          <a:xfrm>
            <a:off x="5921375" y="671512"/>
            <a:ext cx="5988050" cy="532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68287" marR="0" lvl="0" indent="-2682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700"/>
              <a:buFont typeface="Times New Roman"/>
              <a:buNone/>
            </a:pPr>
            <a:r>
              <a:rPr lang="en-US" sz="17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22. Педагогический «Гайд – Парк». </a:t>
            </a:r>
            <a:endParaRPr/>
          </a:p>
          <a:p>
            <a:pPr marL="268287" marR="0" lvl="0" indent="-2682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700"/>
              <a:buFont typeface="Times New Roman"/>
              <a:buNone/>
            </a:pPr>
            <a:r>
              <a:rPr lang="en-US" sz="17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23. Педагогический десант по распространению лучших практик. </a:t>
            </a:r>
            <a:endParaRPr/>
          </a:p>
          <a:p>
            <a:pPr marL="268287" marR="0" lvl="0" indent="-2682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700"/>
              <a:buFont typeface="Times New Roman"/>
              <a:buNone/>
            </a:pPr>
            <a:r>
              <a:rPr lang="en-US" sz="17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24. Педагогический клуб. </a:t>
            </a:r>
            <a:endParaRPr/>
          </a:p>
          <a:p>
            <a:pPr marL="268287" marR="0" lvl="0" indent="-2682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700"/>
              <a:buFont typeface="Times New Roman"/>
              <a:buNone/>
            </a:pPr>
            <a:r>
              <a:rPr lang="en-US" sz="17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25. Педагогическая мастерская, мастер-класс. </a:t>
            </a:r>
            <a:endParaRPr/>
          </a:p>
          <a:p>
            <a:pPr marL="268287" marR="0" lvl="0" indent="-2682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700"/>
              <a:buFont typeface="Times New Roman"/>
              <a:buNone/>
            </a:pPr>
            <a:r>
              <a:rPr lang="en-US" sz="17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26. Педагогический салон «Успешный учитель». </a:t>
            </a:r>
            <a:endParaRPr/>
          </a:p>
          <a:p>
            <a:pPr marL="268287" marR="0" lvl="0" indent="-2682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700"/>
              <a:buFont typeface="Times New Roman"/>
              <a:buNone/>
            </a:pPr>
            <a:r>
              <a:rPr lang="en-US" sz="17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27. Портфолио педагогического опыта. </a:t>
            </a:r>
            <a:endParaRPr/>
          </a:p>
          <a:p>
            <a:pPr marL="268287" marR="0" lvl="0" indent="-2682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700"/>
              <a:buFont typeface="Times New Roman"/>
              <a:buNone/>
            </a:pPr>
            <a:r>
              <a:rPr lang="en-US" sz="17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28. Практикум. </a:t>
            </a:r>
            <a:endParaRPr/>
          </a:p>
          <a:p>
            <a:pPr marL="268287" marR="0" lvl="0" indent="-2682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700"/>
              <a:buFont typeface="Times New Roman"/>
              <a:buNone/>
            </a:pPr>
            <a:r>
              <a:rPr lang="en-US" sz="17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29. Пресс-конференция. </a:t>
            </a:r>
            <a:endParaRPr/>
          </a:p>
          <a:p>
            <a:pPr marL="268287" marR="0" lvl="0" indent="-2682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700"/>
              <a:buFont typeface="Times New Roman"/>
              <a:buNone/>
            </a:pPr>
            <a:r>
              <a:rPr lang="en-US" sz="17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30. Профессиональный тур по педагогическому опыту. </a:t>
            </a:r>
            <a:endParaRPr/>
          </a:p>
          <a:p>
            <a:pPr marL="268287" marR="0" lvl="0" indent="-2682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700"/>
              <a:buFont typeface="Times New Roman"/>
              <a:buNone/>
            </a:pPr>
            <a:r>
              <a:rPr lang="en-US" sz="17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31. Публикации статей. </a:t>
            </a:r>
            <a:endParaRPr/>
          </a:p>
          <a:p>
            <a:pPr marL="268287" marR="0" lvl="0" indent="-2682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700"/>
              <a:buFont typeface="Times New Roman"/>
              <a:buNone/>
            </a:pPr>
            <a:r>
              <a:rPr lang="en-US" sz="17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32. Составление методических пособий, методических рекомендаций, цифровых образовательных ресурсов. </a:t>
            </a:r>
            <a:endParaRPr/>
          </a:p>
          <a:p>
            <a:pPr marL="268287" marR="0" lvl="0" indent="-2682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700"/>
              <a:buFont typeface="Times New Roman"/>
              <a:buNone/>
            </a:pPr>
            <a:r>
              <a:rPr lang="en-US" sz="17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33. Стендовый доклад. </a:t>
            </a:r>
            <a:endParaRPr/>
          </a:p>
          <a:p>
            <a:pPr marL="268287" marR="0" lvl="0" indent="-2682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700"/>
              <a:buFont typeface="Times New Roman"/>
              <a:buNone/>
            </a:pPr>
            <a:r>
              <a:rPr lang="en-US" sz="17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34. Творческий отчет педагогов. </a:t>
            </a:r>
            <a:endParaRPr/>
          </a:p>
          <a:p>
            <a:pPr marL="268287" marR="0" lvl="0" indent="-2682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700"/>
              <a:buFont typeface="Times New Roman"/>
              <a:buNone/>
            </a:pPr>
            <a:r>
              <a:rPr lang="en-US" sz="17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35. Участие в научно-практических конференциях, педагогических чтениях </a:t>
            </a:r>
            <a:endParaRPr/>
          </a:p>
          <a:p>
            <a:pPr marL="268287" marR="0" lvl="0" indent="-2682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700"/>
              <a:buFont typeface="Times New Roman"/>
              <a:buNone/>
            </a:pPr>
            <a:r>
              <a:rPr lang="en-US" sz="17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36. Фестиваль инновационного опыта. </a:t>
            </a:r>
            <a:endParaRPr/>
          </a:p>
          <a:p>
            <a:pPr marL="268287" marR="0" lvl="0" indent="-2682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700"/>
              <a:buFont typeface="Times New Roman"/>
              <a:buNone/>
            </a:pPr>
            <a:r>
              <a:rPr lang="en-US" sz="17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37. Школа профессионального роста. </a:t>
            </a:r>
            <a:endParaRPr/>
          </a:p>
          <a:p>
            <a:pPr marL="268287" marR="0" lvl="0" indent="-2682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700"/>
              <a:buFont typeface="Times New Roman"/>
              <a:buNone/>
            </a:pPr>
            <a:r>
              <a:rPr lang="en-US" sz="17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38. Экспертный совет. 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9"/>
          <p:cNvSpPr txBox="1"/>
          <p:nvPr/>
        </p:nvSpPr>
        <p:spPr>
          <a:xfrm>
            <a:off x="0" y="0"/>
            <a:ext cx="12192000" cy="550862"/>
          </a:xfrm>
          <a:prstGeom prst="rect">
            <a:avLst/>
          </a:prstGeom>
          <a:solidFill>
            <a:srgbClr val="0B5395"/>
          </a:solidFill>
          <a:ln w="12700" cap="flat" cmpd="sng">
            <a:solidFill>
              <a:srgbClr val="08509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</a:pPr>
            <a:r>
              <a:rPr lang="en-US" sz="2400" b="1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ЭТАПЫ ВНЕДРЕНИЯ </a:t>
            </a:r>
            <a:endParaRPr/>
          </a:p>
        </p:txBody>
      </p:sp>
      <p:sp>
        <p:nvSpPr>
          <p:cNvPr id="185" name="Google Shape;185;p19"/>
          <p:cNvSpPr txBox="1"/>
          <p:nvPr/>
        </p:nvSpPr>
        <p:spPr>
          <a:xfrm>
            <a:off x="2130425" y="650875"/>
            <a:ext cx="9756775" cy="5048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0953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Times New Roman"/>
              <a:buNone/>
            </a:pPr>
            <a:r>
              <a:rPr lang="en-US" sz="1600" b="1" i="1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ОРГАНИЗАЦИОННО-ПОДГОТОВИТЕЛЬНЫЙ ЭТАП: </a:t>
            </a:r>
            <a:endParaRPr sz="1600" b="1" i="0" u="none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09537" marR="0" lvl="0" indent="-6908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ts val="1088"/>
              <a:buFont typeface="Noto Sans Symbols"/>
              <a:buChar char="🞂"/>
            </a:pPr>
            <a:r>
              <a:rPr lang="en-US" sz="16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наличие инициативной группы; </a:t>
            </a:r>
            <a:endParaRPr/>
          </a:p>
          <a:p>
            <a:pPr marL="109537" marR="0" lvl="0" indent="-6908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ts val="1088"/>
              <a:buFont typeface="Noto Sans Symbols"/>
              <a:buChar char="🞂"/>
            </a:pPr>
            <a:r>
              <a:rPr lang="en-US" sz="16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подготовка необходимых документов для внедрения опыта(планы, памятки внедрения, рекомендации)</a:t>
            </a:r>
            <a:endParaRPr/>
          </a:p>
          <a:p>
            <a:pPr marL="109537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Times New Roman"/>
              <a:buNone/>
            </a:pPr>
            <a:r>
              <a:rPr lang="en-US" sz="1600" b="1" i="1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ИНФОРМАЦИОННО - ОЗНАКОМИТЕЛЬНЫЙ ЭТАП: </a:t>
            </a:r>
            <a:endParaRPr sz="1600" b="1" i="0" u="none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09537" marR="0" lvl="0" indent="-6908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ts val="1088"/>
              <a:buFont typeface="Noto Sans Symbols"/>
              <a:buChar char="🞂"/>
            </a:pPr>
            <a:r>
              <a:rPr lang="en-US" sz="16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изучение содержания опыта; </a:t>
            </a:r>
            <a:endParaRPr/>
          </a:p>
          <a:p>
            <a:pPr marL="109537" marR="0" lvl="0" indent="-6908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ts val="1088"/>
              <a:buFont typeface="Noto Sans Symbols"/>
              <a:buChar char="🞂"/>
            </a:pPr>
            <a:r>
              <a:rPr lang="en-US" sz="16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ознакомление с содержанием документов коллег через систему различных ознакомительных мероприятий; </a:t>
            </a:r>
            <a:endParaRPr/>
          </a:p>
          <a:p>
            <a:pPr marL="109537" marR="0" lvl="0" indent="-6908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ts val="1088"/>
              <a:buFont typeface="Noto Sans Symbols"/>
              <a:buChar char="🞂"/>
            </a:pPr>
            <a:r>
              <a:rPr lang="en-US" sz="16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создание плана предстоящей работы. </a:t>
            </a:r>
            <a:endParaRPr/>
          </a:p>
          <a:p>
            <a:pPr marL="109537" marR="0" lvl="0" indent="-6908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ts val="1088"/>
              <a:buFont typeface="Noto Sans Symbols"/>
              <a:buChar char="🞂"/>
            </a:pPr>
            <a:r>
              <a:rPr lang="en-US" sz="16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определение сроков и исполнителей </a:t>
            </a:r>
            <a:endParaRPr/>
          </a:p>
          <a:p>
            <a:pPr marL="109537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Times New Roman"/>
              <a:buNone/>
            </a:pPr>
            <a:r>
              <a:rPr lang="en-US" sz="1600" b="1" i="1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ИСПОЛНИТЕЛЬНЫЙ ЭТАП: </a:t>
            </a:r>
            <a:endParaRPr sz="1600" b="1" i="0" u="none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09537" marR="0" lvl="0" indent="-6908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ts val="1088"/>
              <a:buFont typeface="Noto Sans Symbols"/>
              <a:buChar char="🞂"/>
            </a:pPr>
            <a:r>
              <a:rPr lang="en-US" sz="16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внедрение опыта и апробация его через уроки, внеклассные мероприятия. </a:t>
            </a:r>
            <a:endParaRPr/>
          </a:p>
          <a:p>
            <a:pPr marL="109537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Times New Roman"/>
              <a:buNone/>
            </a:pPr>
            <a:r>
              <a:rPr lang="en-US" sz="1600" b="1" i="1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КОНТРОЛЬНЫЙ ЭТАП: </a:t>
            </a:r>
            <a:endParaRPr sz="1600" b="1" i="0" u="none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09537" marR="0" lvl="0" indent="-6908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ts val="1088"/>
              <a:buFont typeface="Noto Sans Symbols"/>
              <a:buChar char="🞂"/>
            </a:pPr>
            <a:r>
              <a:rPr lang="en-US" sz="16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посещение уроков и иных мероприятий и анализ полученных результатов. </a:t>
            </a:r>
            <a:endParaRPr/>
          </a:p>
          <a:p>
            <a:pPr marL="109537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Times New Roman"/>
              <a:buNone/>
            </a:pPr>
            <a:r>
              <a:rPr lang="en-US" sz="1600" b="1" i="1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ИТОГОВЫЙ ЭТАП: </a:t>
            </a:r>
            <a:endParaRPr sz="1600" b="1" i="0" u="none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09537" marR="0" lvl="0" indent="-6908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ts val="1088"/>
              <a:buFont typeface="Noto Sans Symbols"/>
              <a:buChar char="🞂"/>
            </a:pPr>
            <a:r>
              <a:rPr lang="en-US" sz="16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подведение итогов, коррекция; </a:t>
            </a:r>
            <a:endParaRPr/>
          </a:p>
          <a:p>
            <a:pPr marL="109537" marR="0" lvl="0" indent="-6908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ts val="1088"/>
              <a:buFont typeface="Noto Sans Symbols"/>
              <a:buChar char="🞂"/>
            </a:pPr>
            <a:r>
              <a:rPr lang="en-US" sz="16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обобщение собственного опыта; </a:t>
            </a:r>
            <a:endParaRPr/>
          </a:p>
          <a:p>
            <a:pPr marL="109537" marR="0" lvl="0" indent="-6908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ts val="1088"/>
              <a:buFont typeface="Noto Sans Symbols"/>
              <a:buChar char="🞂"/>
            </a:pPr>
            <a:r>
              <a:rPr lang="en-US" sz="16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соотнесение результатов с поставленными задачами.</a:t>
            </a:r>
            <a:endParaRPr/>
          </a:p>
        </p:txBody>
      </p:sp>
      <p:pic>
        <p:nvPicPr>
          <p:cNvPr id="186" name="Google Shape;186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4425" y="747712"/>
            <a:ext cx="635000" cy="646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88124" y="1956504"/>
            <a:ext cx="562024" cy="562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57020" y="3201221"/>
            <a:ext cx="657874" cy="657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1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52139" y="4541789"/>
            <a:ext cx="562755" cy="6021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0"/>
          <p:cNvSpPr txBox="1"/>
          <p:nvPr/>
        </p:nvSpPr>
        <p:spPr>
          <a:xfrm>
            <a:off x="0" y="0"/>
            <a:ext cx="12192000" cy="550862"/>
          </a:xfrm>
          <a:prstGeom prst="rect">
            <a:avLst/>
          </a:prstGeom>
          <a:solidFill>
            <a:srgbClr val="0B5395"/>
          </a:solidFill>
          <a:ln w="12700" cap="flat" cmpd="sng">
            <a:solidFill>
              <a:srgbClr val="08509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</a:pPr>
            <a:r>
              <a:rPr lang="en-US" sz="2400" b="1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ТИПИЧНЫЕ ОШИБКИ ПРИ ОБОБЩЕНИИ ОПЫТА</a:t>
            </a:r>
            <a:endParaRPr/>
          </a:p>
        </p:txBody>
      </p:sp>
      <p:sp>
        <p:nvSpPr>
          <p:cNvPr id="197" name="Google Shape;197;p20"/>
          <p:cNvSpPr txBox="1"/>
          <p:nvPr/>
        </p:nvSpPr>
        <p:spPr>
          <a:xfrm>
            <a:off x="1047750" y="650875"/>
            <a:ext cx="10972800" cy="1960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7800" marR="0" lvl="0" indent="-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Times New Roman"/>
              <a:buNone/>
            </a:pPr>
            <a:r>
              <a:rPr lang="en-US" sz="1800" b="1" i="0" u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описание опыта не несет новизны; </a:t>
            </a:r>
            <a:endParaRPr/>
          </a:p>
          <a:p>
            <a:pPr marL="177800" marR="0" lvl="0" indent="-1778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Times New Roman"/>
              <a:buNone/>
            </a:pPr>
            <a:r>
              <a:rPr lang="en-US" sz="1800" b="1" i="0" u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изложение рассуждений и выводов общего характера; </a:t>
            </a:r>
            <a:endParaRPr/>
          </a:p>
          <a:p>
            <a:pPr marL="177800" marR="0" lvl="0" indent="-1778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Times New Roman"/>
              <a:buNone/>
            </a:pPr>
            <a:r>
              <a:rPr lang="en-US" sz="1800" b="1" i="0" u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нечетко определена цель и неполно раскрыт алгоритм действий педагога при описании инноваций; </a:t>
            </a:r>
            <a:endParaRPr/>
          </a:p>
          <a:p>
            <a:pPr marL="177800" marR="0" lvl="0" indent="-1778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Times New Roman"/>
              <a:buNone/>
            </a:pPr>
            <a:r>
              <a:rPr lang="en-US" sz="1800" b="1" i="0" u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отсутствие аналитического материала или его поверхностное описание; </a:t>
            </a:r>
            <a:endParaRPr/>
          </a:p>
          <a:p>
            <a:pPr marL="177800" marR="0" lvl="0" indent="-1778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Times New Roman"/>
              <a:buNone/>
            </a:pPr>
            <a:r>
              <a:rPr lang="en-US" sz="1800" b="1" i="0" u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не раскрываются проблемы, нерешенные вопросы, над которыми необходимо поработать дополнительно</a:t>
            </a:r>
            <a:endParaRPr/>
          </a:p>
        </p:txBody>
      </p:sp>
      <p:pic>
        <p:nvPicPr>
          <p:cNvPr id="198" name="Google Shape;198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6700" y="650875"/>
            <a:ext cx="636587" cy="646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84258" y="2711096"/>
            <a:ext cx="657874" cy="657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7203" y="2711096"/>
            <a:ext cx="562755" cy="602169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0"/>
          <p:cNvSpPr txBox="1"/>
          <p:nvPr/>
        </p:nvSpPr>
        <p:spPr>
          <a:xfrm>
            <a:off x="957262" y="2611437"/>
            <a:ext cx="5064125" cy="3692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Times New Roman"/>
              <a:buNone/>
            </a:pPr>
            <a:r>
              <a:rPr lang="en-US" sz="18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ПЕРЕДОВОЙ ПЕДАГОГИЧЕСКИЙ ОПЫТ МОЖЕТ БЫТЬ РЕКОМЕНДОВАН ДЛЯ ЭКСПЕРТИЗЫ:</a:t>
            </a:r>
            <a:endParaRPr/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Noto Sans Symbols"/>
              <a:buChar char="❑"/>
            </a:pPr>
            <a:r>
              <a:rPr lang="en-US" sz="18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методическими объединениями (педагогическими советами) областных организаций образования;</a:t>
            </a:r>
            <a:endParaRPr/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Noto Sans Symbols"/>
              <a:buChar char="❑"/>
            </a:pPr>
            <a:r>
              <a:rPr lang="en-US" sz="18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районными, городскими методическими кабинетами (центрами);</a:t>
            </a:r>
            <a:endParaRPr/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Noto Sans Symbols"/>
              <a:buChar char="❑"/>
            </a:pPr>
            <a:r>
              <a:rPr lang="en-US" sz="18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организационными комитетами (жюри) областных педагогических и профессиональных конкурсов (Премия Акима Карагандинской области в сфере образования и т.д.)</a:t>
            </a:r>
            <a:endParaRPr/>
          </a:p>
        </p:txBody>
      </p:sp>
      <p:sp>
        <p:nvSpPr>
          <p:cNvPr id="202" name="Google Shape;202;p20"/>
          <p:cNvSpPr txBox="1"/>
          <p:nvPr/>
        </p:nvSpPr>
        <p:spPr>
          <a:xfrm>
            <a:off x="6821487" y="2611437"/>
            <a:ext cx="5199062" cy="3138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Times New Roman"/>
              <a:buNone/>
            </a:pPr>
            <a:r>
              <a:rPr lang="en-US" sz="18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СОДЕРЖАНИЕ И ПОРЯДОК ДОКУМЕНТОВ:</a:t>
            </a:r>
            <a:endParaRPr/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Noto Sans Symbols"/>
              <a:buChar char="❑"/>
            </a:pPr>
            <a:r>
              <a:rPr lang="en-US" sz="18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ходатайство о рассмотрении материалов обобщения опыта областным экспертным советом;</a:t>
            </a:r>
            <a:endParaRPr/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Noto Sans Symbols"/>
              <a:buChar char="❑"/>
            </a:pPr>
            <a:r>
              <a:rPr lang="en-US" sz="18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выписка из протокола заседания методического объединения (педагогического совета), методического кабинета (центра) об обобщении опыта;</a:t>
            </a:r>
            <a:endParaRPr/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Noto Sans Symbols"/>
              <a:buChar char="❑"/>
            </a:pPr>
            <a:r>
              <a:rPr lang="en-US" sz="18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описание опыта;</a:t>
            </a:r>
            <a:endParaRPr/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Noto Sans Symbols"/>
              <a:buChar char="❑"/>
            </a:pPr>
            <a:r>
              <a:rPr lang="en-US" sz="18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приложения;</a:t>
            </a:r>
            <a:endParaRPr/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Noto Sans Symbols"/>
              <a:buChar char="❑"/>
            </a:pPr>
            <a:r>
              <a:rPr lang="en-US" sz="18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рецензии на материалы опыта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1"/>
          <p:cNvSpPr txBox="1"/>
          <p:nvPr/>
        </p:nvSpPr>
        <p:spPr>
          <a:xfrm>
            <a:off x="0" y="0"/>
            <a:ext cx="12192000" cy="550862"/>
          </a:xfrm>
          <a:prstGeom prst="rect">
            <a:avLst/>
          </a:prstGeom>
          <a:solidFill>
            <a:srgbClr val="0B5395"/>
          </a:solidFill>
          <a:ln w="12700" cap="flat" cmpd="sng">
            <a:solidFill>
              <a:srgbClr val="08509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</a:pPr>
            <a:r>
              <a:rPr lang="en-US" sz="2400" b="1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СТРУКТУРА ОПИСАНИЯ ОПЫТА РАБОТЫ</a:t>
            </a:r>
            <a:endParaRPr/>
          </a:p>
        </p:txBody>
      </p:sp>
      <p:pic>
        <p:nvPicPr>
          <p:cNvPr id="210" name="Google Shape;210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6700" y="650875"/>
            <a:ext cx="636587" cy="646112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21"/>
          <p:cNvSpPr txBox="1"/>
          <p:nvPr/>
        </p:nvSpPr>
        <p:spPr>
          <a:xfrm>
            <a:off x="1081087" y="650875"/>
            <a:ext cx="10795000" cy="4802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Calibri"/>
              <a:buAutoNum type="arabicPeriod"/>
            </a:pPr>
            <a:r>
              <a:rPr lang="en-US" sz="18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Сведения об авторе опыта </a:t>
            </a:r>
            <a:r>
              <a:rPr lang="en-US" sz="18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(Ф.И.О., место работы, педагогический стаж,  преподаваемые предметы, специальность, контактный телефон);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Calibri"/>
              <a:buAutoNum type="arabicPeriod"/>
            </a:pPr>
            <a:r>
              <a:rPr lang="en-US" sz="18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Тема опыта </a:t>
            </a:r>
            <a:r>
              <a:rPr lang="en-US" sz="18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(конкретность формулировки, корректное использование педагогических и психологических терминов);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Calibri"/>
              <a:buAutoNum type="arabicPeriod"/>
            </a:pPr>
            <a:r>
              <a:rPr lang="en-US" sz="18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Актуальность опыта </a:t>
            </a:r>
            <a:r>
              <a:rPr lang="en-US" sz="18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(какие противоречия и затруднения, встречающиеся в массовой практике, успешно решаются в опыте.);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Calibri"/>
              <a:buAutoNum type="arabicPeriod"/>
            </a:pPr>
            <a:r>
              <a:rPr lang="en-US" sz="18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Теоретическое обоснование опыта </a:t>
            </a:r>
            <a:r>
              <a:rPr lang="en-US" sz="18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(научные идеи, использованные или  разработанные автором опыта);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Calibri"/>
              <a:buAutoNum type="arabicPeriod"/>
            </a:pPr>
            <a:r>
              <a:rPr lang="en-US" sz="18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Педагогическая идея </a:t>
            </a:r>
            <a:r>
              <a:rPr lang="en-US" sz="18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(выделение главного, наиболее существенного в деятельности педагога);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Calibri"/>
              <a:buAutoNum type="arabicPeriod"/>
            </a:pPr>
            <a:r>
              <a:rPr lang="en-US" sz="18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Цели и задачи педагогической деятельности </a:t>
            </a:r>
            <a:r>
              <a:rPr lang="en-US" sz="18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(анализ соответствия целей и задач опыта социальному заказу общества);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Calibri"/>
              <a:buAutoNum type="arabicPeriod"/>
            </a:pPr>
            <a:r>
              <a:rPr lang="en-US" sz="18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Новизна;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Calibri"/>
              <a:buAutoNum type="arabicPeriod"/>
            </a:pPr>
            <a:r>
              <a:rPr lang="en-US" sz="18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Практическая значимость;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Calibri"/>
              <a:buAutoNum type="arabicPeriod"/>
            </a:pPr>
            <a:r>
              <a:rPr lang="en-US" sz="18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Организация образовательного процесса;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Calibri"/>
              <a:buAutoNum type="arabicPeriod"/>
            </a:pPr>
            <a:r>
              <a:rPr lang="en-US" sz="18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Содержание образования;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Calibri"/>
              <a:buAutoNum type="arabicPeriod"/>
            </a:pPr>
            <a:r>
              <a:rPr lang="en-US" sz="18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Результативность опыта;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Calibri"/>
              <a:buAutoNum type="arabicPeriod"/>
            </a:pPr>
            <a:r>
              <a:rPr lang="en-US" sz="18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Приложение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9"/>
          <p:cNvSpPr txBox="1"/>
          <p:nvPr/>
        </p:nvSpPr>
        <p:spPr>
          <a:xfrm>
            <a:off x="0" y="0"/>
            <a:ext cx="12192000" cy="550862"/>
          </a:xfrm>
          <a:prstGeom prst="rect">
            <a:avLst/>
          </a:prstGeom>
          <a:solidFill>
            <a:srgbClr val="0B5395"/>
          </a:solidFill>
          <a:ln w="12700" cap="flat" cmpd="sng">
            <a:solidFill>
              <a:srgbClr val="08509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</a:pPr>
            <a:r>
              <a:rPr lang="en-US" sz="2400" b="1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ПАМЯТКА</a:t>
            </a:r>
            <a:endParaRPr/>
          </a:p>
        </p:txBody>
      </p:sp>
      <p:pic>
        <p:nvPicPr>
          <p:cNvPr id="70" name="Google Shape;70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0687" y="698500"/>
            <a:ext cx="758825" cy="768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5074" y="1893888"/>
            <a:ext cx="1060094" cy="1060094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1769" y="3424182"/>
            <a:ext cx="726704" cy="726704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28118" y="4840557"/>
            <a:ext cx="750617" cy="750617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9"/>
          <p:cNvSpPr txBox="1"/>
          <p:nvPr/>
        </p:nvSpPr>
        <p:spPr>
          <a:xfrm>
            <a:off x="1179512" y="550862"/>
            <a:ext cx="10755312" cy="6186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3619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Times New Roman"/>
              <a:buNone/>
            </a:pPr>
            <a:r>
              <a:rPr lang="en-US" sz="18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ПЕРЕДОВОЙ ПЕДАГОГИЧЕСКИЙ ОПЫТ – </a:t>
            </a:r>
            <a:r>
              <a:rPr lang="en-US" sz="18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это такой опыт, который опирается на проверенные практикой научные достижения, оказывает существенное влияние на совершенствование качества воспитания и обучения, повышение уровня знаний, умений и навыков, уровня воспитанности детей, не требует дополнительных затрат времени и сил педагога и детей, доступен для применения в различных условиях основной массой педагогов.</a:t>
            </a:r>
            <a:endParaRPr/>
          </a:p>
          <a:p>
            <a:pPr marL="0" marR="0" lvl="0" indent="3619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Times New Roman"/>
              <a:buNone/>
            </a:pPr>
            <a:r>
              <a:rPr lang="en-US" sz="18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ПЕРЕДОВОЙ ПЕДАГОГИЧЕСКИЙ ОПЫТ </a:t>
            </a:r>
            <a:r>
              <a:rPr lang="en-US" sz="18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это </a:t>
            </a:r>
            <a:r>
              <a:rPr lang="en-US" sz="1800" b="0" i="0" u="sng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эффективный опыт</a:t>
            </a:r>
            <a:r>
              <a:rPr lang="en-US" sz="18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отвечающий современным требованиям, открывающий возможности постоянного совершенствования, оригинальный по содержанию, логике, методам, приемам - образец педагогической деятельности.</a:t>
            </a:r>
            <a:endParaRPr/>
          </a:p>
          <a:p>
            <a:pPr marL="0" marR="0" lvl="0" indent="3619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Times New Roman"/>
              <a:buNone/>
            </a:pPr>
            <a:r>
              <a:rPr lang="en-US" sz="18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ПЕРЕДОВОЙ ПЕДАГОГИЧЕСКИЙ ОПЫТ </a:t>
            </a:r>
            <a:r>
              <a:rPr lang="en-US" sz="18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предусматривает применение новых образовательных программ, методов, средств обучения, технологии обучения и воспитания, форм управления, эффективное применение на практике инновационных технологий, направленных на повышение качества образовательных услуг.</a:t>
            </a:r>
            <a:endParaRPr/>
          </a:p>
          <a:p>
            <a:pPr marL="0" marR="0" lvl="0" indent="3619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Times New Roman"/>
              <a:buNone/>
            </a:pPr>
            <a:r>
              <a:rPr lang="en-US" sz="1800" b="1" i="0" u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ЦЕЛЬ ЭТОЙ ДЕЯТЕЛЬНОСТИ </a:t>
            </a:r>
            <a:r>
              <a:rPr lang="en-US" sz="18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повышение качества предоставляемых образовательных услуг в организациях образования Республики Казахстан. От уровня профессионализма учителей, их постоянного самосовершенствования, ознакомления с инновационными технологиями в области образования, изучения лучших практик коллег и внедрения в учебно-воспитательный процесс зависит будущее нашей республики.</a:t>
            </a:r>
            <a:endParaRPr/>
          </a:p>
          <a:p>
            <a:pPr marL="0" marR="0" lvl="0" indent="3619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3619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Times New Roman"/>
              <a:buNone/>
            </a:pPr>
            <a:r>
              <a:rPr lang="en-US" sz="18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ПЕДАГОГИЧЕСКИЙ ОПЫТ классифицируется</a:t>
            </a:r>
            <a:r>
              <a:rPr lang="en-US" sz="18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endParaRPr/>
          </a:p>
          <a:p>
            <a:pPr marL="361950" marR="0" lvl="0" indent="-3619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Noto Sans Symbols"/>
              <a:buChar char="✔"/>
            </a:pPr>
            <a:r>
              <a:rPr lang="en-US" sz="18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 масштабу</a:t>
            </a:r>
            <a:r>
              <a:rPr lang="en-US" sz="18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единичный, индивидуальный, групповой; </a:t>
            </a:r>
            <a:endParaRPr/>
          </a:p>
          <a:p>
            <a:pPr marL="361950" marR="0" lvl="0" indent="-3619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Noto Sans Symbols"/>
              <a:buChar char="✔"/>
            </a:pPr>
            <a:r>
              <a:rPr lang="en-US" sz="18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 новизне</a:t>
            </a:r>
            <a:r>
              <a:rPr lang="en-US" sz="18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репродуктивный творческий, новаторский. </a:t>
            </a:r>
            <a:endParaRPr/>
          </a:p>
          <a:p>
            <a:pPr marL="361950" marR="0" lvl="0" indent="-3619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Noto Sans Symbols"/>
              <a:buChar char="✔"/>
            </a:pPr>
            <a:r>
              <a:rPr lang="en-US" sz="18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 качеству</a:t>
            </a:r>
            <a:r>
              <a:rPr lang="en-US" sz="18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положительный, эффективный, передовой, рациональный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0"/>
          <p:cNvSpPr txBox="1"/>
          <p:nvPr/>
        </p:nvSpPr>
        <p:spPr>
          <a:xfrm>
            <a:off x="0" y="0"/>
            <a:ext cx="12192000" cy="550862"/>
          </a:xfrm>
          <a:prstGeom prst="rect">
            <a:avLst/>
          </a:prstGeom>
          <a:solidFill>
            <a:srgbClr val="0B5395"/>
          </a:solidFill>
          <a:ln w="12700" cap="flat" cmpd="sng">
            <a:solidFill>
              <a:srgbClr val="08509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Times New Roman"/>
              <a:buNone/>
            </a:pPr>
            <a:r>
              <a:rPr lang="en-US" sz="2000" b="1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ОБЩИЕ КРИТЕРИИ К ОЦЕНКЕ ЭФФЕКТИВНОГО ОПЫТА ПЕДАГОГИЧЕСКОЙ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Times New Roman"/>
              <a:buNone/>
            </a:pPr>
            <a:r>
              <a:rPr lang="en-US" sz="2000" b="1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ДЕЯТЕЛЬНОСТИ</a:t>
            </a:r>
            <a:endParaRPr/>
          </a:p>
        </p:txBody>
      </p:sp>
      <p:sp>
        <p:nvSpPr>
          <p:cNvPr id="82" name="Google Shape;82;p10"/>
          <p:cNvSpPr txBox="1"/>
          <p:nvPr/>
        </p:nvSpPr>
        <p:spPr>
          <a:xfrm>
            <a:off x="1190625" y="550862"/>
            <a:ext cx="10826750" cy="30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DA1"/>
              </a:buClr>
              <a:buSzPts val="1400"/>
              <a:buFont typeface="Times New Roman"/>
              <a:buNone/>
            </a:pPr>
            <a:r>
              <a:rPr lang="en-US" sz="1400" b="0" i="0" u="none">
                <a:solidFill>
                  <a:srgbClr val="004DA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graphicFrame>
        <p:nvGraphicFramePr>
          <p:cNvPr id="83" name="Google Shape;83;p10"/>
          <p:cNvGraphicFramePr/>
          <p:nvPr/>
        </p:nvGraphicFramePr>
        <p:xfrm>
          <a:off x="25400" y="55086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{BE0DEC48-0394-4B45-A357-63FB46DD306B}</a:tableStyleId>
              </a:tblPr>
              <a:tblGrid>
                <a:gridCol w="376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52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37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4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Times New Roman"/>
                        <a:buNone/>
                      </a:pPr>
                      <a:r>
                        <a:rPr lang="en-US" sz="1200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№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Times New Roman"/>
                        <a:buNone/>
                      </a:pPr>
                      <a:r>
                        <a:rPr lang="en-US" sz="1200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Критерии эффективного педагогического опыта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Times New Roman"/>
                        <a:buNone/>
                      </a:pPr>
                      <a:r>
                        <a:rPr lang="en-US" sz="1200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Характеристика критериев 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DF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100"/>
                        <a:buFont typeface="Times New Roman"/>
                        <a:buNone/>
                      </a:pPr>
                      <a:r>
                        <a:rPr lang="en-US" sz="1100" b="1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АКТУАЛЬНОСТЬ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DF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Соответствие современным достижениям педагогической науки и практики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DF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F0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100"/>
                        <a:buFont typeface="Times New Roman"/>
                        <a:buNone/>
                      </a:pPr>
                      <a:r>
                        <a:rPr lang="en-US" sz="1100" b="1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ЗНАЧИМОСТЬ 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F0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Опыт должен представлять значимый интерес для педагогов, специалистов организаций образования и направлен на повышение качества предоставляемых образовательных услуг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F0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588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DF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100"/>
                        <a:buFont typeface="Times New Roman"/>
                        <a:buNone/>
                      </a:pPr>
                      <a:r>
                        <a:rPr lang="en-US" sz="1100" b="1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НОВИЗНА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DF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Новизна представлена в теоретических идеях и положениях; методических рекомендациях; в формате индивидуального педагогического мастерства, педагогической техники (теория – методика – практика). Выделяют несколько уровней новизны: абсолютную, локально- абсолютную, условную, субъективную, отличающуюся степенью известности и областью применения Бургин М.С)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DF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445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F0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100"/>
                        <a:buFont typeface="Times New Roman"/>
                        <a:buNone/>
                      </a:pPr>
                      <a:r>
                        <a:rPr lang="en-US" sz="1100" b="1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РЕЗУЛЬТАТИВНОСТЬ 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F0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Устойчивые положительные результаты 129 профессиональной деятельности учителя за определенный период времени. Технологичность в измерении, наблюдаемость и фиксация результатов, анализ полученных результатов делают этот критерий необходимым в оценке значимости новых приемов, способов обучения и воспитания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F0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445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DF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100"/>
                        <a:buFont typeface="Times New Roman"/>
                        <a:buNone/>
                      </a:pPr>
                      <a:r>
                        <a:rPr lang="en-US" sz="1100" b="1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ОПТИМАЛЬНОСТЬ (РАЦИОНАЛЬНОСТЬ)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DF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Оптимальность рассматривается применительно к практической реализации основополагающих идей опыта и заключается в авторской идее педагогического опыта, трансляции инновации. Также предусматривается оптимальное расходование сил и средств педагогов и обучающихся для достижения устойчивых положительных результатов в обучении и воспитании, развитии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DF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91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F0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100"/>
                        <a:buFont typeface="Times New Roman"/>
                        <a:buNone/>
                      </a:pPr>
                      <a:r>
                        <a:rPr lang="en-US" sz="1100" b="1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КОМПЛЕКСНОСТЬ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F0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Опыт включает два компонента: ведущую идею и практические рекомендации по ее воплощению, которые выступают иллюстрацией основной мысли опыта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F0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DF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100"/>
                        <a:buFont typeface="Times New Roman"/>
                        <a:buNone/>
                      </a:pPr>
                      <a:r>
                        <a:rPr lang="en-US" sz="1100" b="1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АДАПТИВНОСТЬ СОВРЕМЕННОЙ ПЕДАГОГИЧЕСКОЙ ПРАКТИКЕ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DF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Возможность разработки на основе базовой модели достаточного количества вариантов обобщенного опыта, отвечающих разнообразным запросам педагогического процесса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DF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70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F0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100"/>
                        <a:buFont typeface="Times New Roman"/>
                        <a:buNone/>
                      </a:pPr>
                      <a:r>
                        <a:rPr lang="en-US" sz="1100" b="1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СОЗНАТЕЛЬНОЕ И ТВОРЧЕСКОЕ ОТНОШЕНИЕ К ОПЫТУ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F0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Отображение в опыте творческого подхода учителя к реализации педагогической деятельности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F0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31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DF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100"/>
                        <a:buFont typeface="Times New Roman"/>
                        <a:buNone/>
                      </a:pPr>
                      <a:r>
                        <a:rPr lang="en-US" sz="1100" b="1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РЕПРЕЗЕНТАТИВНОСТЬ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DF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Достаточная проверка опыта по времени; подтверждение позитивных результатов в деятельности всех педагогов, которые берут этот опыт на вооружение; использование опыта лучшего педагога другими; расширение опыта до массового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DF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1"/>
          <p:cNvSpPr txBox="1"/>
          <p:nvPr/>
        </p:nvSpPr>
        <p:spPr>
          <a:xfrm>
            <a:off x="0" y="0"/>
            <a:ext cx="12192000" cy="550862"/>
          </a:xfrm>
          <a:prstGeom prst="rect">
            <a:avLst/>
          </a:prstGeom>
          <a:solidFill>
            <a:srgbClr val="0B5395"/>
          </a:solidFill>
          <a:ln w="12700" cap="flat" cmpd="sng">
            <a:solidFill>
              <a:srgbClr val="08509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</a:pPr>
            <a:r>
              <a:rPr lang="en-US" sz="2400" b="1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КЛАССИФИКАЦИЯ ПЕРЕДОВОГО ПЕДАГОГИЧЕСКОГО ОПЫТА</a:t>
            </a:r>
            <a:endParaRPr/>
          </a:p>
        </p:txBody>
      </p:sp>
      <p:graphicFrame>
        <p:nvGraphicFramePr>
          <p:cNvPr id="91" name="Google Shape;91;p11"/>
          <p:cNvGraphicFramePr/>
          <p:nvPr/>
        </p:nvGraphicFramePr>
        <p:xfrm>
          <a:off x="122237" y="55086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{BE0DEC48-0394-4B45-A357-63FB46DD306B}</a:tableStyleId>
              </a:tblPr>
              <a:tblGrid>
                <a:gridCol w="3549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26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97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Times New Roman"/>
                        <a:buNone/>
                      </a:pPr>
                      <a:r>
                        <a:rPr lang="en-US" sz="1800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Классификационная разновидность ППО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Times New Roman"/>
                        <a:buNone/>
                      </a:pPr>
                      <a:r>
                        <a:rPr lang="en-US" sz="1800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Особенности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67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КОМПЛЕКСНЫЙ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alpha val="19607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800"/>
                        <a:buFont typeface="Times New Roman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За основу взята широта содержания, предполагающая объединение обучения и воспитания. Охватывает разные вопросы учебно-воспитательного процесса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alpha val="19607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8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КОЛЛЕКТИВНЫЙ, 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ГРУППОВОЙ, 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ИНДИВИДУАЛЬНЫЙ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800"/>
                        <a:buFont typeface="Times New Roman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Определяется по количеству авторов ППО 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11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ИССЛЕДОВАТЕЛЬСКИЙ, 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ЧАСТИЧНО ПОИСКОВЫЙ, 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РЕПРОДУКТИВНЫЙ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alpha val="19607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800"/>
                        <a:buFont typeface="Times New Roman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Определяется по степени новизны:</a:t>
                      </a:r>
                      <a:endParaRPr/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800"/>
                        <a:buFont typeface="Times New Roman"/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Исследовательский</a:t>
                      </a:r>
                      <a:r>
                        <a:rPr lang="en-US" sz="1800" b="0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(новаторский) опыт – это нововведения (новшество) в учебно-воспитательном процессе, с доказательной базой (по итогам эксперимента). </a:t>
                      </a:r>
                      <a:endParaRPr/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800"/>
                        <a:buFont typeface="Times New Roman"/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Поисковый</a:t>
                      </a:r>
                      <a:r>
                        <a:rPr lang="en-US" sz="1800" b="0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- вносятся элементы нового в известный опыт и методические рекомендации.</a:t>
                      </a:r>
                      <a:endParaRPr/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800"/>
                        <a:buFont typeface="Times New Roman"/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Репродуктивный</a:t>
                      </a:r>
                      <a:r>
                        <a:rPr lang="en-US" sz="1800" b="0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успешно повторяются уже известный опыт и инновации Лучших педагогов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alpha val="19607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ЭМПИРИЧЕСКИЙ, 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НАУЧНО-ТЕОРЕТИЧЕСКИЙ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800"/>
                        <a:buFont typeface="Times New Roman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Определяется по степени научной обоснованности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ПСИХОЛОГО-ПЕДАГОГИЧЕСКИЙ, 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ПРАКТИЧЕСКИЙ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alpha val="19607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800"/>
                        <a:buFont typeface="Times New Roman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Определяется по характеру научной обоснованности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alpha val="19607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9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ДЛИТЕЛЬНЫЙ, 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КРАТКОВРЕМЕННЫЙ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800"/>
                        <a:buFont typeface="Times New Roman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Определяется по продолжительности во времени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РЕЗУЛЬТАТИВНЫЙ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alpha val="19607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800"/>
                        <a:buFont typeface="Times New Roman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Опыт, дающий высокие результаты по признаку эффективности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alpha val="19607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2"/>
          <p:cNvSpPr txBox="1"/>
          <p:nvPr/>
        </p:nvSpPr>
        <p:spPr>
          <a:xfrm>
            <a:off x="0" y="0"/>
            <a:ext cx="12192000" cy="550862"/>
          </a:xfrm>
          <a:prstGeom prst="rect">
            <a:avLst/>
          </a:prstGeom>
          <a:solidFill>
            <a:srgbClr val="0B5395"/>
          </a:solidFill>
          <a:ln w="12700" cap="flat" cmpd="sng">
            <a:solidFill>
              <a:srgbClr val="08509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</a:pPr>
            <a:r>
              <a:rPr lang="en-US" sz="2400" b="1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ЧТО МОЖЕТ БЫТЬ ОПЫТОМ?</a:t>
            </a:r>
            <a:endParaRPr/>
          </a:p>
        </p:txBody>
      </p:sp>
      <p:pic>
        <p:nvPicPr>
          <p:cNvPr id="99" name="Google Shape;99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2287" y="823912"/>
            <a:ext cx="652462" cy="663575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2"/>
          <p:cNvSpPr txBox="1"/>
          <p:nvPr/>
        </p:nvSpPr>
        <p:spPr>
          <a:xfrm>
            <a:off x="312737" y="650875"/>
            <a:ext cx="11658600" cy="2892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18110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Noto Sans Symbols"/>
              <a:buChar char="❑"/>
            </a:pPr>
            <a:r>
              <a:rPr lang="en-US" sz="14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ЦЕЛОСТНАЯ СИСТЕМА ПЕДАГОГИЧЕСКОЙ ДЕЯТЕЛЬНОСТИ </a:t>
            </a:r>
            <a:r>
              <a:rPr lang="en-US" sz="14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(изучение и обобщение занимает определенное время- более 1 года);</a:t>
            </a:r>
            <a:endParaRPr/>
          </a:p>
          <a:p>
            <a:pPr marL="118110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Noto Sans Symbols"/>
              <a:buChar char="❑"/>
            </a:pPr>
            <a:r>
              <a:rPr lang="en-US" sz="14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СИСТЕМА РАБОТЫ ПЕДАГОГА ПО ОПРЕДЕЛЕННОЙ ПРОБЛЕМЕ/АВТОРСКОЙ ИДЕЕ </a:t>
            </a:r>
            <a:r>
              <a:rPr lang="en-US" sz="14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(возможно изучение опыта в течение одного года);</a:t>
            </a:r>
            <a:endParaRPr/>
          </a:p>
          <a:p>
            <a:pPr marL="118110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Noto Sans Symbols"/>
              <a:buChar char="❑"/>
            </a:pPr>
            <a:r>
              <a:rPr lang="en-US" sz="14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ИСПОЛЬЗОВАНИЕ ОДНОГО МЕТОДИЧЕСКОГО ПРИЕМА </a:t>
            </a:r>
            <a:r>
              <a:rPr lang="en-US" sz="14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(длительность исследования определяет сам учитель);</a:t>
            </a:r>
            <a:endParaRPr/>
          </a:p>
          <a:p>
            <a:pPr marL="118110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Noto Sans Symbols"/>
              <a:buChar char="❑"/>
            </a:pPr>
            <a:r>
              <a:rPr lang="en-US" sz="14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СИСТЕМА РАБОТЫ ПЕДАГОГА ПО ПРЕПОДАВАЕМОМУ ПРЕДМЕТУ</a:t>
            </a:r>
            <a:r>
              <a:rPr lang="en-US" sz="14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</a:t>
            </a:r>
            <a:endParaRPr/>
          </a:p>
          <a:p>
            <a:pPr marL="118110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Noto Sans Symbols"/>
              <a:buChar char="❑"/>
            </a:pPr>
            <a:r>
              <a:rPr lang="en-US" sz="14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АВТОРСКАЯ ПРОГРАММА</a:t>
            </a:r>
            <a:r>
              <a:rPr lang="en-US" sz="14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</a:t>
            </a:r>
            <a:endParaRPr/>
          </a:p>
          <a:p>
            <a:pPr marL="118110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Noto Sans Symbols"/>
              <a:buChar char="❑"/>
            </a:pPr>
            <a:r>
              <a:rPr lang="en-US" sz="14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СИСТЕМА МЕТОДИЧЕСКИХ ПРИЕМОВ </a:t>
            </a:r>
            <a:r>
              <a:rPr lang="en-US" sz="14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(например, использование упражнений для эффективного закрепления учебного материала по математике);</a:t>
            </a:r>
            <a:endParaRPr/>
          </a:p>
          <a:p>
            <a:pPr marL="118110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Noto Sans Symbols"/>
              <a:buChar char="❑"/>
            </a:pPr>
            <a:r>
              <a:rPr lang="en-US" sz="14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СИСТЕМА РАБОТЫ ПЕДАГОГА ПО ПОВЫШЕНИЮ КАЧЕСТВА ЗНАНИЙ ОБУЧАЮЩИХСЯ </a:t>
            </a:r>
            <a:r>
              <a:rPr lang="en-US" sz="14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(например, проведение дополнительных занятий с целью формирования познавательной мотивации по предмету-кружки, факультативы);</a:t>
            </a:r>
            <a:endParaRPr/>
          </a:p>
          <a:p>
            <a:pPr marL="118110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Noto Sans Symbols"/>
              <a:buChar char="❑"/>
            </a:pPr>
            <a:r>
              <a:rPr lang="en-US" sz="14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ЭФФЕКТИВНЫЕ СРЕДСТВА ОБУЧЕНИЯ </a:t>
            </a:r>
            <a:r>
              <a:rPr lang="en-US" sz="14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(использование на уроках цифровых образовательных ресурсов, пособия, карточки и др).</a:t>
            </a:r>
            <a:endParaRPr/>
          </a:p>
        </p:txBody>
      </p:sp>
      <p:pic>
        <p:nvPicPr>
          <p:cNvPr id="101" name="Google Shape;101;p12"/>
          <p:cNvPicPr preferRelativeResize="0"/>
          <p:nvPr/>
        </p:nvPicPr>
        <p:blipFill rotWithShape="1">
          <a:blip r:embed="rId4">
            <a:alphaModFix/>
          </a:blip>
          <a:srcRect l="32499" t="47778" r="38854" b="20924"/>
          <a:stretch/>
        </p:blipFill>
        <p:spPr>
          <a:xfrm>
            <a:off x="434975" y="3543300"/>
            <a:ext cx="5027612" cy="321945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2"/>
          <p:cNvSpPr txBox="1"/>
          <p:nvPr/>
        </p:nvSpPr>
        <p:spPr>
          <a:xfrm>
            <a:off x="5462587" y="4803775"/>
            <a:ext cx="6508750" cy="18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3619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Times New Roman"/>
              <a:buNone/>
            </a:pPr>
            <a:r>
              <a:rPr lang="en-US" sz="1600" b="1" i="1" u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 рисунке </a:t>
            </a:r>
            <a:r>
              <a:rPr lang="en-US" sz="1600" b="0" i="1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представлен объект инновационной деятельности педагога и его отношений к образовательной деятельности, демонстрирующий последовательность определения, систематизации, обобщения, распространения, внедрения передового педагогического опыта. </a:t>
            </a:r>
            <a:endParaRPr/>
          </a:p>
          <a:p>
            <a:pPr marL="0" marR="0" lvl="0" indent="3619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Times New Roman"/>
              <a:buNone/>
            </a:pPr>
            <a:r>
              <a:rPr lang="en-US" sz="1600" b="0" i="1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Также выделяют этап – институализацию новшества, то есть, переход от режима внедрения в режим постоянного применения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3"/>
          <p:cNvSpPr txBox="1"/>
          <p:nvPr/>
        </p:nvSpPr>
        <p:spPr>
          <a:xfrm>
            <a:off x="0" y="0"/>
            <a:ext cx="12192000" cy="550862"/>
          </a:xfrm>
          <a:prstGeom prst="rect">
            <a:avLst/>
          </a:prstGeom>
          <a:solidFill>
            <a:srgbClr val="0B5395"/>
          </a:solidFill>
          <a:ln w="12700" cap="flat" cmpd="sng">
            <a:solidFill>
              <a:srgbClr val="08509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</a:pPr>
            <a:r>
              <a:rPr lang="en-US" sz="2400" b="1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ЧТО ТАКОЕ ИННОВАЦИЯ? </a:t>
            </a:r>
            <a:endParaRPr/>
          </a:p>
        </p:txBody>
      </p:sp>
      <p:pic>
        <p:nvPicPr>
          <p:cNvPr id="110" name="Google Shape;110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3525" y="641350"/>
            <a:ext cx="652462" cy="663575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3"/>
          <p:cNvSpPr txBox="1"/>
          <p:nvPr/>
        </p:nvSpPr>
        <p:spPr>
          <a:xfrm>
            <a:off x="0" y="650875"/>
            <a:ext cx="11971337" cy="1938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18110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500"/>
              <a:buFont typeface="Noto Sans Symbols"/>
              <a:buChar char="❑"/>
            </a:pPr>
            <a:r>
              <a:rPr lang="en-US" sz="15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«НОВОВВЕДЕНИЕ (инновация) - </a:t>
            </a:r>
            <a:r>
              <a:rPr lang="en-US" sz="15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целенаправленное изменение, вносящее в среду внедрения новые стабильные элементы, вследствие чего происходит переход системы из одного состояния в другое». </a:t>
            </a:r>
            <a:endParaRPr/>
          </a:p>
          <a:p>
            <a:pPr marL="118110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500"/>
              <a:buFont typeface="Noto Sans Symbols"/>
              <a:buChar char="❑"/>
            </a:pPr>
            <a:r>
              <a:rPr lang="en-US" sz="15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ИННОВАЦИЯ (процесс) - </a:t>
            </a:r>
            <a:r>
              <a:rPr lang="en-US" sz="15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это технологическое и управленческое усовершенствование или создание принципиально нового процесса, повышающее эффективность и качество нового или существующего образовательного процесса.</a:t>
            </a:r>
            <a:endParaRPr/>
          </a:p>
          <a:p>
            <a:pPr marL="118110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500"/>
              <a:buFont typeface="Noto Sans Symbols"/>
              <a:buChar char="❑"/>
            </a:pPr>
            <a:r>
              <a:rPr lang="en-US" sz="15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«ПЕДАГОГИЧЕСКАЯ ИННОВАЦИЯ» (НОВОВВЕДЕНИЕ)</a:t>
            </a:r>
            <a:r>
              <a:rPr lang="en-US" sz="15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- целенаправленное изменение, вносящее в образовательную среду стабильные элементы (новшества), улучшающие характеристики отдельных частей, компонентов и самой образовательной системы в целом; процесс освоения новшества (нового средства, методы, методики, технологии, программы); поиск идеальных методик и программ, их внедрение в учебно-воспитательный процесс и их творческое переосмысление.</a:t>
            </a:r>
            <a:endParaRPr/>
          </a:p>
        </p:txBody>
      </p:sp>
      <p:pic>
        <p:nvPicPr>
          <p:cNvPr id="112" name="Google Shape;112;p13"/>
          <p:cNvPicPr preferRelativeResize="0"/>
          <p:nvPr/>
        </p:nvPicPr>
        <p:blipFill rotWithShape="1">
          <a:blip r:embed="rId4">
            <a:alphaModFix/>
          </a:blip>
          <a:srcRect l="31781" t="12423" r="38219" b="65960"/>
          <a:stretch/>
        </p:blipFill>
        <p:spPr>
          <a:xfrm>
            <a:off x="263525" y="2616200"/>
            <a:ext cx="5486400" cy="2474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3"/>
          <p:cNvPicPr preferRelativeResize="0"/>
          <p:nvPr/>
        </p:nvPicPr>
        <p:blipFill rotWithShape="1">
          <a:blip r:embed="rId4">
            <a:alphaModFix/>
          </a:blip>
          <a:srcRect l="30416" t="38485" r="34356" b="19897"/>
          <a:stretch/>
        </p:blipFill>
        <p:spPr>
          <a:xfrm>
            <a:off x="5749925" y="2589212"/>
            <a:ext cx="6442075" cy="4135437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3"/>
          <p:cNvSpPr txBox="1"/>
          <p:nvPr/>
        </p:nvSpPr>
        <p:spPr>
          <a:xfrm>
            <a:off x="263525" y="5148262"/>
            <a:ext cx="5613400" cy="147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357187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500"/>
              <a:buFont typeface="Times New Roman"/>
              <a:buNone/>
            </a:pPr>
            <a:r>
              <a:rPr lang="en-US" sz="1500" b="0" i="1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Как мы видим </a:t>
            </a:r>
            <a:r>
              <a:rPr lang="en-US" sz="1500" b="1" i="1" u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 рисунке</a:t>
            </a:r>
            <a:r>
              <a:rPr lang="en-US" sz="1500" b="0" i="1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созданию инновации предшествует анализ образовательной деятельности педагога и желание внести коррективы при преподавании предмета. </a:t>
            </a:r>
            <a:endParaRPr/>
          </a:p>
          <a:p>
            <a:pPr marL="0" marR="0" lvl="0" indent="357187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500"/>
              <a:buFont typeface="Times New Roman"/>
              <a:buNone/>
            </a:pPr>
            <a:r>
              <a:rPr lang="en-US" sz="1500" b="0" i="1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Обобщенная структура инновационного процесса учитывает последовательность проведения процедуры изучения, обобщения и распространения лучшего опыта.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4"/>
          <p:cNvSpPr txBox="1"/>
          <p:nvPr/>
        </p:nvSpPr>
        <p:spPr>
          <a:xfrm>
            <a:off x="0" y="0"/>
            <a:ext cx="12192000" cy="550862"/>
          </a:xfrm>
          <a:prstGeom prst="rect">
            <a:avLst/>
          </a:prstGeom>
          <a:solidFill>
            <a:srgbClr val="0B5395"/>
          </a:solidFill>
          <a:ln w="12700" cap="flat" cmpd="sng">
            <a:solidFill>
              <a:srgbClr val="08509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Times New Roman"/>
              <a:buNone/>
            </a:pPr>
            <a:r>
              <a:rPr lang="en-US" sz="2000" b="1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ЭТАПЫ РАБОТЫ ПО ОБОБЩЕНИЮ ПЕРЕДОВОГО ПЕДАГОГИЧЕСКОГО ОПЫТА</a:t>
            </a:r>
            <a:endParaRPr/>
          </a:p>
        </p:txBody>
      </p:sp>
      <p:pic>
        <p:nvPicPr>
          <p:cNvPr id="122" name="Google Shape;122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3525" y="641350"/>
            <a:ext cx="652462" cy="663575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4"/>
          <p:cNvSpPr txBox="1"/>
          <p:nvPr/>
        </p:nvSpPr>
        <p:spPr>
          <a:xfrm>
            <a:off x="0" y="650875"/>
            <a:ext cx="11971337" cy="20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18110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Noto Sans Symbols"/>
              <a:buChar char="❑"/>
            </a:pPr>
            <a:r>
              <a:rPr lang="en-US" sz="14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Определение цели изучения передового педагогического опыта;</a:t>
            </a:r>
            <a:endParaRPr/>
          </a:p>
          <a:p>
            <a:pPr marL="118110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Noto Sans Symbols"/>
              <a:buChar char="❑"/>
            </a:pPr>
            <a:r>
              <a:rPr lang="en-US" sz="14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Отбор наиболее типичных форм и методов педагогической практики, установление степени их закономерности;</a:t>
            </a:r>
            <a:endParaRPr/>
          </a:p>
          <a:p>
            <a:pPr marL="118110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Noto Sans Symbols"/>
              <a:buChar char="❑"/>
            </a:pPr>
            <a:r>
              <a:rPr lang="en-US" sz="14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Выбор средств и методов изучения передового педагогического опыта; </a:t>
            </a:r>
            <a:endParaRPr/>
          </a:p>
          <a:p>
            <a:pPr marL="118110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Noto Sans Symbols"/>
              <a:buChar char="❑"/>
            </a:pPr>
            <a:r>
              <a:rPr lang="en-US" sz="14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Выдвижение гипотезы, объясняющей продуктивность данного опыта; </a:t>
            </a:r>
            <a:endParaRPr/>
          </a:p>
          <a:p>
            <a:pPr marL="118110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Noto Sans Symbols"/>
              <a:buChar char="❑"/>
            </a:pPr>
            <a:r>
              <a:rPr lang="en-US" sz="14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Выделение диагностирующих единиц изучения;</a:t>
            </a:r>
            <a:endParaRPr/>
          </a:p>
          <a:p>
            <a:pPr marL="118110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Noto Sans Symbols"/>
              <a:buChar char="❑"/>
            </a:pPr>
            <a:r>
              <a:rPr lang="en-US" sz="14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Сопоставление плана изучения опыта;</a:t>
            </a:r>
            <a:endParaRPr/>
          </a:p>
          <a:p>
            <a:pPr marL="118110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Noto Sans Symbols"/>
              <a:buChar char="❑"/>
            </a:pPr>
            <a:r>
              <a:rPr lang="en-US" sz="14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Обобщение сходных форм передового педагогического опыта и выведение достоверных количественных и качественных характеристик;</a:t>
            </a:r>
            <a:endParaRPr/>
          </a:p>
          <a:p>
            <a:pPr marL="118110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Noto Sans Symbols"/>
              <a:buChar char="❑"/>
            </a:pPr>
            <a:r>
              <a:rPr lang="en-US" sz="14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Анализ полученных результатов, учёт вклада в полученный результат всех воздействовавших звеньев учебно-воспитательного процесса;</a:t>
            </a:r>
            <a:endParaRPr/>
          </a:p>
          <a:p>
            <a:pPr marL="118110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Noto Sans Symbols"/>
              <a:buChar char="❑"/>
            </a:pPr>
            <a:r>
              <a:rPr lang="en-US" sz="14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Разработка рекомендаций и определение дальнейших перспектив развития опыта. </a:t>
            </a:r>
            <a:endParaRPr/>
          </a:p>
        </p:txBody>
      </p:sp>
      <p:sp>
        <p:nvSpPr>
          <p:cNvPr id="124" name="Google Shape;124;p14"/>
          <p:cNvSpPr txBox="1"/>
          <p:nvPr/>
        </p:nvSpPr>
        <p:spPr>
          <a:xfrm>
            <a:off x="2355850" y="2719387"/>
            <a:ext cx="8005762" cy="36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Times New Roman"/>
              <a:buNone/>
            </a:pPr>
            <a:r>
              <a:rPr lang="en-US" sz="18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РАЗЛИЧАЮТ 3 УРОВНЯ ОБОБЩЕНИЯ ПЕДАГОГИЧЕСКОГО ОПЫТА</a:t>
            </a:r>
            <a:endParaRPr/>
          </a:p>
        </p:txBody>
      </p:sp>
      <p:sp>
        <p:nvSpPr>
          <p:cNvPr id="125" name="Google Shape;125;p14"/>
          <p:cNvSpPr txBox="1"/>
          <p:nvPr/>
        </p:nvSpPr>
        <p:spPr>
          <a:xfrm>
            <a:off x="1460500" y="3567112"/>
            <a:ext cx="2643187" cy="534987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08509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Times New Roman"/>
              <a:buNone/>
            </a:pPr>
            <a:r>
              <a:rPr lang="en-US" sz="1800" b="1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ПРАКТИЧЕСКИЙ</a:t>
            </a:r>
            <a:endParaRPr/>
          </a:p>
        </p:txBody>
      </p:sp>
      <p:sp>
        <p:nvSpPr>
          <p:cNvPr id="126" name="Google Shape;126;p14"/>
          <p:cNvSpPr txBox="1"/>
          <p:nvPr/>
        </p:nvSpPr>
        <p:spPr>
          <a:xfrm>
            <a:off x="8555037" y="3546475"/>
            <a:ext cx="2643187" cy="555625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08509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Times New Roman"/>
              <a:buNone/>
            </a:pPr>
            <a:r>
              <a:rPr lang="en-US" sz="1800" b="1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НАУЧНЫЙ</a:t>
            </a:r>
            <a:endParaRPr/>
          </a:p>
        </p:txBody>
      </p:sp>
      <p:sp>
        <p:nvSpPr>
          <p:cNvPr id="127" name="Google Shape;127;p14"/>
          <p:cNvSpPr txBox="1"/>
          <p:nvPr/>
        </p:nvSpPr>
        <p:spPr>
          <a:xfrm>
            <a:off x="4946650" y="3556000"/>
            <a:ext cx="2643187" cy="557212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08509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Times New Roman"/>
              <a:buNone/>
            </a:pPr>
            <a:r>
              <a:rPr lang="en-US" sz="1800" b="1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МЕТОДИЧЕСКИЙ</a:t>
            </a:r>
            <a:endParaRPr/>
          </a:p>
        </p:txBody>
      </p:sp>
      <p:sp>
        <p:nvSpPr>
          <p:cNvPr id="128" name="Google Shape;128;p14"/>
          <p:cNvSpPr/>
          <p:nvPr/>
        </p:nvSpPr>
        <p:spPr>
          <a:xfrm rot="5400000">
            <a:off x="6045200" y="-263525"/>
            <a:ext cx="446087" cy="7215187"/>
          </a:xfrm>
          <a:prstGeom prst="leftBrace">
            <a:avLst>
              <a:gd name="adj1" fmla="val 111"/>
              <a:gd name="adj2" fmla="val 50000"/>
            </a:avLst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14"/>
          <p:cNvSpPr txBox="1"/>
          <p:nvPr/>
        </p:nvSpPr>
        <p:spPr>
          <a:xfrm>
            <a:off x="188912" y="4292600"/>
            <a:ext cx="11814175" cy="24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357187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500"/>
              <a:buFont typeface="Times New Roman"/>
              <a:buNone/>
            </a:pPr>
            <a:r>
              <a:rPr lang="en-US" sz="15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ПРАКТИЧЕСКИЙ УРОВЕНЬ- </a:t>
            </a:r>
            <a:r>
              <a:rPr lang="en-US" sz="15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наиболее часто применяемый уровень обобщения включает в себя описание и (или )показ приемов и методов работы или отдельных приемов и методов работы, показ результативности работы, системы работы. Формы обобщения на этом уровне – открытый урок семинар -практикум, творческий отчет, выставка, справка.</a:t>
            </a:r>
            <a:endParaRPr/>
          </a:p>
          <a:p>
            <a:pPr marL="0" marR="0" lvl="0" indent="357187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500"/>
              <a:buFont typeface="Times New Roman"/>
              <a:buNone/>
            </a:pPr>
            <a:r>
              <a:rPr lang="en-US" sz="15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МЕТОДИЧЕСКИЙ</a:t>
            </a:r>
            <a:r>
              <a:rPr lang="en-US" sz="15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наиболее продуктивный уровень обобщения состоит из научно - теоретического обоснования, выделения ведущей педагогической идеи опыта, характеристики условий развития опыта, анализа и результативности работы, подготовки методических рекомендаций, разработок. Форма обобщения на этом уровне – педагогические чтения, мастер- классы, авторская лаборатория, видео.</a:t>
            </a:r>
            <a:endParaRPr/>
          </a:p>
          <a:p>
            <a:pPr marL="0" marR="0" lvl="0" indent="357187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500"/>
              <a:buFont typeface="Times New Roman"/>
              <a:buNone/>
            </a:pPr>
            <a:r>
              <a:rPr lang="en-US" sz="15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НАУЧНЫЙ</a:t>
            </a:r>
            <a:r>
              <a:rPr lang="en-US" sz="15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уровень обобщения опыта, способствующий мотивации самоактуализации обобщения включает разделы: научно-теоретическое обоснование опыта работы, практическую новизну опыта, значение опыта для развития теории и практики, комплексность. Формы обобщения на данном уровне: публикации, статьи, тезисы в сборниках и материалах научно-практических конференций, монографии и др.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5"/>
          <p:cNvSpPr txBox="1"/>
          <p:nvPr/>
        </p:nvSpPr>
        <p:spPr>
          <a:xfrm>
            <a:off x="0" y="0"/>
            <a:ext cx="12192000" cy="550862"/>
          </a:xfrm>
          <a:prstGeom prst="rect">
            <a:avLst/>
          </a:prstGeom>
          <a:solidFill>
            <a:srgbClr val="0B5395"/>
          </a:solidFill>
          <a:ln w="12700" cap="flat" cmpd="sng">
            <a:solidFill>
              <a:srgbClr val="08509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Times New Roman"/>
              <a:buNone/>
            </a:pPr>
            <a:r>
              <a:rPr lang="en-US" sz="2000" b="1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 ЦЕЛЬЮ ОБОБЩЕНИЯ ПЕРЕДОВОГО ПЕДАГОГИЧЕСКОГО ОПЫТА ПЛАНИРУЮТСЯ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Times New Roman"/>
              <a:buNone/>
            </a:pPr>
            <a:r>
              <a:rPr lang="en-US" sz="2000" b="1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СЛЕДУЮЩИЕ ДЕЙСТВИЯ:</a:t>
            </a:r>
            <a:endParaRPr/>
          </a:p>
        </p:txBody>
      </p:sp>
      <p:sp>
        <p:nvSpPr>
          <p:cNvPr id="137" name="Google Shape;137;p15"/>
          <p:cNvSpPr txBox="1"/>
          <p:nvPr/>
        </p:nvSpPr>
        <p:spPr>
          <a:xfrm>
            <a:off x="3482975" y="560387"/>
            <a:ext cx="73787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Times New Roman"/>
              <a:buNone/>
            </a:pPr>
            <a:r>
              <a:rPr lang="en-US" sz="14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ВЫЯВЛЕНИЕ ОБЪЕКТА ИЗУЧЕНИЯ:</a:t>
            </a:r>
            <a:endParaRPr/>
          </a:p>
          <a:p>
            <a:pPr marL="0" marR="0" lvl="0" indent="-88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Arial"/>
              <a:buChar char="•"/>
            </a:pPr>
            <a:r>
              <a:rPr lang="en-US" sz="14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оценка деятельности педагога с помощью диагностической программы наблюдения;</a:t>
            </a:r>
            <a:endParaRPr/>
          </a:p>
          <a:p>
            <a:pPr marL="0" marR="0" lvl="0" indent="-88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Arial"/>
              <a:buChar char="•"/>
            </a:pPr>
            <a:r>
              <a:rPr lang="en-US" sz="14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выявление педагогов, получающих устойчивые положительные результаты;</a:t>
            </a:r>
            <a:endParaRPr/>
          </a:p>
          <a:p>
            <a:pPr marL="0" marR="0" lvl="0" indent="-88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Arial"/>
              <a:buChar char="•"/>
            </a:pPr>
            <a:r>
              <a:rPr lang="en-US" sz="14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первый сбор информации о деятельности педагога;</a:t>
            </a:r>
            <a:endParaRPr/>
          </a:p>
          <a:p>
            <a:pPr marL="0" marR="0" lvl="0" indent="-88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Arial"/>
              <a:buChar char="•"/>
            </a:pPr>
            <a:r>
              <a:rPr lang="en-US" sz="14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выявление факторов, способствующих получению высоких результатов;</a:t>
            </a:r>
            <a:endParaRPr/>
          </a:p>
          <a:p>
            <a:pPr marL="0" marR="0" lvl="0" indent="-88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Arial"/>
              <a:buChar char="•"/>
            </a:pPr>
            <a:r>
              <a:rPr lang="en-US" sz="14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определение объектов изучения.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38" name="Google Shape;138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81857" y="2010462"/>
            <a:ext cx="562755" cy="602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90762" y="736600"/>
            <a:ext cx="652462" cy="663575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5"/>
          <p:cNvSpPr txBox="1"/>
          <p:nvPr/>
        </p:nvSpPr>
        <p:spPr>
          <a:xfrm>
            <a:off x="7591425" y="3717925"/>
            <a:ext cx="4487862" cy="2462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Times New Roman"/>
              <a:buNone/>
            </a:pPr>
            <a:r>
              <a:rPr lang="en-US" sz="14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ОБОБЩЕНИЕ ОПЫТА:</a:t>
            </a:r>
            <a:endParaRPr/>
          </a:p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Arial"/>
              <a:buChar char="•"/>
            </a:pPr>
            <a:r>
              <a:rPr lang="en-US" sz="14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систематизация и синтез полученных на основе анализа данных;</a:t>
            </a:r>
            <a:endParaRPr/>
          </a:p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Arial"/>
              <a:buChar char="•"/>
            </a:pPr>
            <a:r>
              <a:rPr lang="en-US" sz="14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формулировка сущности и ведущей идеи опыта;</a:t>
            </a:r>
            <a:endParaRPr/>
          </a:p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Arial"/>
              <a:buChar char="•"/>
            </a:pPr>
            <a:r>
              <a:rPr lang="en-US" sz="14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раскрытие условий, в которых развивался опыт и определение затруднений, возникших при обобщении инновации;</a:t>
            </a:r>
            <a:endParaRPr/>
          </a:p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Arial"/>
              <a:buChar char="•"/>
            </a:pPr>
            <a:r>
              <a:rPr lang="en-US" sz="14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определение границ применения опыта и его практической значимости для других педагогов;</a:t>
            </a:r>
            <a:endParaRPr/>
          </a:p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Arial"/>
              <a:buChar char="•"/>
            </a:pPr>
            <a:r>
              <a:rPr lang="en-US" sz="14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описание опыта в соответствии с определёнными требованиями.</a:t>
            </a:r>
            <a:endParaRPr/>
          </a:p>
        </p:txBody>
      </p:sp>
      <p:sp>
        <p:nvSpPr>
          <p:cNvPr id="141" name="Google Shape;141;p15"/>
          <p:cNvSpPr txBox="1"/>
          <p:nvPr/>
        </p:nvSpPr>
        <p:spPr>
          <a:xfrm>
            <a:off x="1317625" y="3708400"/>
            <a:ext cx="5322887" cy="1800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300"/>
              <a:buFont typeface="Times New Roman"/>
              <a:buNone/>
            </a:pPr>
            <a:r>
              <a:rPr lang="en-US" sz="13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ПЕДАГОГИЧЕСКИЙ АНАЛИЗ СОБРАННОЙ ИНФОРМАЦИИ:</a:t>
            </a:r>
            <a:endParaRPr/>
          </a:p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Arial"/>
              <a:buChar char="•"/>
            </a:pPr>
            <a:r>
              <a:rPr lang="en-US" sz="14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разбивка, разделение изучаемого опыта на части, соответствующие основным идеям опыта;</a:t>
            </a:r>
            <a:endParaRPr/>
          </a:p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Arial"/>
              <a:buChar char="•"/>
            </a:pPr>
            <a:r>
              <a:rPr lang="en-US" sz="14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оценка идей опыта на основе критериев;</a:t>
            </a:r>
            <a:endParaRPr/>
          </a:p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Arial"/>
              <a:buChar char="•"/>
            </a:pPr>
            <a:r>
              <a:rPr lang="en-US" sz="14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определение причинно-следственных связей между заявленной проблемой и идеей опыта;</a:t>
            </a:r>
            <a:endParaRPr/>
          </a:p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Arial"/>
              <a:buChar char="•"/>
            </a:pPr>
            <a:r>
              <a:rPr lang="en-US" sz="14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выявление места и роли опыта в целостной педагогической системе.</a:t>
            </a:r>
            <a:endParaRPr/>
          </a:p>
        </p:txBody>
      </p:sp>
      <p:pic>
        <p:nvPicPr>
          <p:cNvPr id="142" name="Google Shape;142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67506" y="3785304"/>
            <a:ext cx="562024" cy="562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005203" y="3717244"/>
            <a:ext cx="461378" cy="46137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5"/>
          <p:cNvSpPr txBox="1"/>
          <p:nvPr/>
        </p:nvSpPr>
        <p:spPr>
          <a:xfrm>
            <a:off x="1374775" y="1982787"/>
            <a:ext cx="5643562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Times New Roman"/>
              <a:buNone/>
            </a:pPr>
            <a:r>
              <a:rPr lang="en-US" sz="14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ПОСТАНОВКА ЦЕЛИ ИЗУЧЕНИЯ:</a:t>
            </a:r>
            <a:endParaRPr/>
          </a:p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Arial"/>
              <a:buChar char="•"/>
            </a:pPr>
            <a:r>
              <a:rPr lang="en-US" sz="14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выявление существенного противоречия, на разрешение которого направлено творчество педагога;</a:t>
            </a:r>
            <a:endParaRPr/>
          </a:p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Arial"/>
              <a:buChar char="•"/>
            </a:pPr>
            <a:r>
              <a:rPr lang="en-US" sz="14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формулировка проблемы;</a:t>
            </a:r>
            <a:endParaRPr/>
          </a:p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Arial"/>
              <a:buChar char="•"/>
            </a:pPr>
            <a:r>
              <a:rPr lang="en-US" sz="14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теоретическое обоснование опыта;</a:t>
            </a:r>
            <a:endParaRPr/>
          </a:p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Arial"/>
              <a:buChar char="•"/>
            </a:pPr>
            <a:r>
              <a:rPr lang="en-US" sz="14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выявление гипотезы о сущности и основных идеях опыта;</a:t>
            </a:r>
            <a:endParaRPr/>
          </a:p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Arial"/>
              <a:buChar char="•"/>
            </a:pPr>
            <a:r>
              <a:rPr lang="en-US" sz="14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формулировка цели изучения.</a:t>
            </a:r>
            <a:endParaRPr/>
          </a:p>
        </p:txBody>
      </p:sp>
      <p:pic>
        <p:nvPicPr>
          <p:cNvPr id="145" name="Google Shape;145;p1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90163" y="2156723"/>
            <a:ext cx="716711" cy="716711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15"/>
          <p:cNvSpPr txBox="1"/>
          <p:nvPr/>
        </p:nvSpPr>
        <p:spPr>
          <a:xfrm>
            <a:off x="7442200" y="2009775"/>
            <a:ext cx="4656137" cy="1601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Times New Roman"/>
              <a:buNone/>
            </a:pPr>
            <a:r>
              <a:rPr lang="en-US" sz="14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СБОР ИНФОРМАЦИИ ОБ ИЗУЧАЕМОМ ОПЫТЕ</a:t>
            </a:r>
            <a:r>
              <a:rPr lang="en-US" sz="14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endParaRPr/>
          </a:p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Arial"/>
              <a:buChar char="•"/>
            </a:pPr>
            <a:r>
              <a:rPr lang="en-US" sz="14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отбор методов сбора и обработки информации;</a:t>
            </a:r>
            <a:endParaRPr/>
          </a:p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Arial"/>
              <a:buChar char="•"/>
            </a:pPr>
            <a:r>
              <a:rPr lang="en-US" sz="14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составление программы наблюдения за деятельностью педагога и </a:t>
            </a:r>
            <a:endParaRPr/>
          </a:p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Arial"/>
              <a:buChar char="•"/>
            </a:pPr>
            <a:r>
              <a:rPr lang="en-US" sz="14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обучающихся на уроках и в повседневной жизни по изученной проблеме;</a:t>
            </a:r>
            <a:endParaRPr/>
          </a:p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Arial"/>
              <a:buChar char="•"/>
            </a:pPr>
            <a:r>
              <a:rPr lang="en-US" sz="14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реализация методов сбора информации об опыте.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6"/>
          <p:cNvSpPr txBox="1"/>
          <p:nvPr/>
        </p:nvSpPr>
        <p:spPr>
          <a:xfrm>
            <a:off x="0" y="0"/>
            <a:ext cx="12192000" cy="550862"/>
          </a:xfrm>
          <a:prstGeom prst="rect">
            <a:avLst/>
          </a:prstGeom>
          <a:solidFill>
            <a:srgbClr val="0B5395"/>
          </a:solidFill>
          <a:ln w="12700" cap="flat" cmpd="sng">
            <a:solidFill>
              <a:srgbClr val="08509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</a:pPr>
            <a:r>
              <a:rPr lang="en-US" sz="2400" b="1" i="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ОРГАНИЗАЦИЯ РАБОТЫ ПО ПЕРЕДОВОМУ ПЕДАГОГИЧЕСКОМУ ОПЫТУ</a:t>
            </a:r>
            <a:endParaRPr/>
          </a:p>
        </p:txBody>
      </p:sp>
      <p:pic>
        <p:nvPicPr>
          <p:cNvPr id="154" name="Google Shape;15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9425" y="550862"/>
            <a:ext cx="10393362" cy="59769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Другая 2">
      <a:dk1>
        <a:srgbClr val="000000"/>
      </a:dk1>
      <a:lt1>
        <a:srgbClr val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FFC000"/>
      </a:accent3>
      <a:accent4>
        <a:srgbClr val="FFC000"/>
      </a:accent4>
      <a:accent5>
        <a:srgbClr val="7CCA62"/>
      </a:accent5>
      <a:accent6>
        <a:srgbClr val="A5C249"/>
      </a:accent6>
      <a:hlink>
        <a:srgbClr val="F49100"/>
      </a:hlink>
      <a:folHlink>
        <a:srgbClr val="F491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Другая 2">
      <a:dk1>
        <a:srgbClr val="000000"/>
      </a:dk1>
      <a:lt1>
        <a:srgbClr val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FFC000"/>
      </a:accent3>
      <a:accent4>
        <a:srgbClr val="FFC000"/>
      </a:accent4>
      <a:accent5>
        <a:srgbClr val="7CCA62"/>
      </a:accent5>
      <a:accent6>
        <a:srgbClr val="A5C249"/>
      </a:accent6>
      <a:hlink>
        <a:srgbClr val="F49100"/>
      </a:hlink>
      <a:folHlink>
        <a:srgbClr val="F491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Другая 2">
      <a:dk1>
        <a:srgbClr val="000000"/>
      </a:dk1>
      <a:lt1>
        <a:srgbClr val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FFC000"/>
      </a:accent3>
      <a:accent4>
        <a:srgbClr val="FFC000"/>
      </a:accent4>
      <a:accent5>
        <a:srgbClr val="7CCA62"/>
      </a:accent5>
      <a:accent6>
        <a:srgbClr val="A5C249"/>
      </a:accent6>
      <a:hlink>
        <a:srgbClr val="F49100"/>
      </a:hlink>
      <a:folHlink>
        <a:srgbClr val="F491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Другая 2">
      <a:dk1>
        <a:srgbClr val="000000"/>
      </a:dk1>
      <a:lt1>
        <a:srgbClr val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FFC000"/>
      </a:accent3>
      <a:accent4>
        <a:srgbClr val="FFC000"/>
      </a:accent4>
      <a:accent5>
        <a:srgbClr val="7CCA62"/>
      </a:accent5>
      <a:accent6>
        <a:srgbClr val="A5C249"/>
      </a:accent6>
      <a:hlink>
        <a:srgbClr val="F49100"/>
      </a:hlink>
      <a:folHlink>
        <a:srgbClr val="F491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2179</Words>
  <Application>Microsoft Office PowerPoint</Application>
  <PresentationFormat>Широкоэкранный</PresentationFormat>
  <Paragraphs>257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14</vt:i4>
      </vt:variant>
    </vt:vector>
  </HeadingPairs>
  <TitlesOfParts>
    <vt:vector size="24" baseType="lpstr">
      <vt:lpstr>Arial</vt:lpstr>
      <vt:lpstr>Calibri</vt:lpstr>
      <vt:lpstr>Impact</vt:lpstr>
      <vt:lpstr>Noto Sans Symbols</vt:lpstr>
      <vt:lpstr>Quattrocento Sans</vt:lpstr>
      <vt:lpstr>Times New Roman</vt:lpstr>
      <vt:lpstr>2_Office Theme</vt:lpstr>
      <vt:lpstr>Office Theme</vt:lpstr>
      <vt:lpstr>1_Office Theme</vt:lpstr>
      <vt:lpstr>3_Office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Yuliya</dc:creator>
  <cp:lastModifiedBy>Надежда Оноприенко</cp:lastModifiedBy>
  <cp:revision>1</cp:revision>
  <dcterms:modified xsi:type="dcterms:W3CDTF">2024-05-26T10:17:09Z</dcterms:modified>
</cp:coreProperties>
</file>