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52" r:id="rId2"/>
    <p:sldMasterId id="2147483653" r:id="rId3"/>
    <p:sldMasterId id="2147483654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0DEC48-0394-4B45-A357-63FB46DD306B}">
  <a:tblStyle styleId="{BE0DEC48-0394-4B45-A357-63FB46DD30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8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5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2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3775" y="3271837"/>
            <a:ext cx="7939087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7950"/>
            <a:ext cx="43005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925" y="645795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993775" y="3271837"/>
            <a:ext cx="7939087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 txBox="1"/>
          <p:nvPr/>
        </p:nvSpPr>
        <p:spPr>
          <a:xfrm>
            <a:off x="0" y="0"/>
            <a:ext cx="43005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:notes"/>
          <p:cNvSpPr txBox="1"/>
          <p:nvPr/>
        </p:nvSpPr>
        <p:spPr>
          <a:xfrm>
            <a:off x="5622925" y="645795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993775" y="3271837"/>
            <a:ext cx="7939087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 txBox="1"/>
          <p:nvPr/>
        </p:nvSpPr>
        <p:spPr>
          <a:xfrm>
            <a:off x="0" y="0"/>
            <a:ext cx="43005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:notes"/>
          <p:cNvSpPr txBox="1"/>
          <p:nvPr/>
        </p:nvSpPr>
        <p:spPr>
          <a:xfrm>
            <a:off x="5622925" y="645795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993775" y="3271837"/>
            <a:ext cx="7939087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 txBox="1"/>
          <p:nvPr/>
        </p:nvSpPr>
        <p:spPr>
          <a:xfrm>
            <a:off x="0" y="0"/>
            <a:ext cx="43005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1:notes"/>
          <p:cNvSpPr txBox="1"/>
          <p:nvPr/>
        </p:nvSpPr>
        <p:spPr>
          <a:xfrm>
            <a:off x="5622925" y="645795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993775" y="3271837"/>
            <a:ext cx="7939087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 txBox="1"/>
          <p:nvPr/>
        </p:nvSpPr>
        <p:spPr>
          <a:xfrm>
            <a:off x="0" y="0"/>
            <a:ext cx="43005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2:notes"/>
          <p:cNvSpPr txBox="1"/>
          <p:nvPr/>
        </p:nvSpPr>
        <p:spPr>
          <a:xfrm>
            <a:off x="5622925" y="645795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993775" y="3271837"/>
            <a:ext cx="7939087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:notes"/>
          <p:cNvSpPr txBox="1"/>
          <p:nvPr/>
        </p:nvSpPr>
        <p:spPr>
          <a:xfrm>
            <a:off x="0" y="0"/>
            <a:ext cx="43005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3:notes"/>
          <p:cNvSpPr txBox="1"/>
          <p:nvPr/>
        </p:nvSpPr>
        <p:spPr>
          <a:xfrm>
            <a:off x="5622925" y="645795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993775" y="3271837"/>
            <a:ext cx="7939087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:notes"/>
          <p:cNvSpPr txBox="1"/>
          <p:nvPr/>
        </p:nvSpPr>
        <p:spPr>
          <a:xfrm>
            <a:off x="0" y="0"/>
            <a:ext cx="43005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:notes"/>
          <p:cNvSpPr txBox="1"/>
          <p:nvPr/>
        </p:nvSpPr>
        <p:spPr>
          <a:xfrm>
            <a:off x="5622925" y="645795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993775" y="3271837"/>
            <a:ext cx="7939087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 txBox="1"/>
          <p:nvPr/>
        </p:nvSpPr>
        <p:spPr>
          <a:xfrm>
            <a:off x="0" y="0"/>
            <a:ext cx="43005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:notes"/>
          <p:cNvSpPr txBox="1"/>
          <p:nvPr/>
        </p:nvSpPr>
        <p:spPr>
          <a:xfrm>
            <a:off x="5622925" y="645795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993775" y="3271837"/>
            <a:ext cx="7939087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:notes"/>
          <p:cNvSpPr txBox="1"/>
          <p:nvPr/>
        </p:nvSpPr>
        <p:spPr>
          <a:xfrm>
            <a:off x="0" y="0"/>
            <a:ext cx="43005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:notes"/>
          <p:cNvSpPr txBox="1"/>
          <p:nvPr/>
        </p:nvSpPr>
        <p:spPr>
          <a:xfrm>
            <a:off x="5622925" y="645795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993775" y="3271837"/>
            <a:ext cx="7939087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 txBox="1"/>
          <p:nvPr/>
        </p:nvSpPr>
        <p:spPr>
          <a:xfrm>
            <a:off x="0" y="0"/>
            <a:ext cx="43005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:notes"/>
          <p:cNvSpPr txBox="1"/>
          <p:nvPr/>
        </p:nvSpPr>
        <p:spPr>
          <a:xfrm>
            <a:off x="5622925" y="645795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993775" y="3271837"/>
            <a:ext cx="7939087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 txBox="1"/>
          <p:nvPr/>
        </p:nvSpPr>
        <p:spPr>
          <a:xfrm>
            <a:off x="0" y="0"/>
            <a:ext cx="43005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:notes"/>
          <p:cNvSpPr txBox="1"/>
          <p:nvPr/>
        </p:nvSpPr>
        <p:spPr>
          <a:xfrm>
            <a:off x="5622925" y="645795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993775" y="3271837"/>
            <a:ext cx="7939087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 txBox="1"/>
          <p:nvPr/>
        </p:nvSpPr>
        <p:spPr>
          <a:xfrm>
            <a:off x="0" y="0"/>
            <a:ext cx="43005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:notes"/>
          <p:cNvSpPr txBox="1"/>
          <p:nvPr/>
        </p:nvSpPr>
        <p:spPr>
          <a:xfrm>
            <a:off x="5622925" y="645795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993775" y="3271837"/>
            <a:ext cx="7939087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 txBox="1"/>
          <p:nvPr/>
        </p:nvSpPr>
        <p:spPr>
          <a:xfrm>
            <a:off x="0" y="0"/>
            <a:ext cx="43005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7:notes"/>
          <p:cNvSpPr txBox="1"/>
          <p:nvPr/>
        </p:nvSpPr>
        <p:spPr>
          <a:xfrm>
            <a:off x="5622925" y="645795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993775" y="3271837"/>
            <a:ext cx="7939087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 txBox="1"/>
          <p:nvPr/>
        </p:nvSpPr>
        <p:spPr>
          <a:xfrm>
            <a:off x="0" y="0"/>
            <a:ext cx="43005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8:notes"/>
          <p:cNvSpPr txBox="1"/>
          <p:nvPr/>
        </p:nvSpPr>
        <p:spPr>
          <a:xfrm>
            <a:off x="5622925" y="645795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993775" y="3271837"/>
            <a:ext cx="7939087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 txBox="1"/>
          <p:nvPr/>
        </p:nvSpPr>
        <p:spPr>
          <a:xfrm>
            <a:off x="0" y="0"/>
            <a:ext cx="43005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:notes"/>
          <p:cNvSpPr txBox="1"/>
          <p:nvPr/>
        </p:nvSpPr>
        <p:spPr>
          <a:xfrm>
            <a:off x="5622925" y="645795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33162" y="214312"/>
            <a:ext cx="638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12192000" cy="792162"/>
          </a:xfrm>
          <a:prstGeom prst="roundRect">
            <a:avLst>
              <a:gd name="adj" fmla="val 0"/>
            </a:avLst>
          </a:prstGeom>
          <a:solidFill>
            <a:srgbClr val="2543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516062" cy="792162"/>
          </a:xfrm>
          <a:custGeom>
            <a:avLst/>
            <a:gdLst/>
            <a:ahLst/>
            <a:cxnLst/>
            <a:rect l="l" t="t" r="r" b="b"/>
            <a:pathLst>
              <a:path w="1455091" h="793315" extrusionOk="0">
                <a:moveTo>
                  <a:pt x="0" y="2433"/>
                </a:moveTo>
                <a:cubicBezTo>
                  <a:pt x="1381" y="263368"/>
                  <a:pt x="88" y="532380"/>
                  <a:pt x="1469" y="793315"/>
                </a:cubicBezTo>
                <a:lnTo>
                  <a:pt x="1104759" y="789086"/>
                </a:lnTo>
                <a:lnTo>
                  <a:pt x="1455091" y="0"/>
                </a:lnTo>
                <a:lnTo>
                  <a:pt x="0" y="2433"/>
                </a:lnTo>
                <a:close/>
              </a:path>
            </a:pathLst>
          </a:custGeom>
          <a:solidFill>
            <a:srgbClr val="254375"/>
          </a:solidFill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attrocento Sans"/>
              <a:buNone/>
            </a:pPr>
            <a:r>
              <a:rPr lang="en-US" sz="1800" b="0" i="0" u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EDU.KZ</a:t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 rot="10800000">
            <a:off x="10675937" y="4762"/>
            <a:ext cx="1516062" cy="787400"/>
          </a:xfrm>
          <a:custGeom>
            <a:avLst/>
            <a:gdLst/>
            <a:ahLst/>
            <a:cxnLst/>
            <a:rect l="l" t="t" r="r" b="b"/>
            <a:pathLst>
              <a:path w="1455091" h="793315" extrusionOk="0">
                <a:moveTo>
                  <a:pt x="0" y="2433"/>
                </a:moveTo>
                <a:cubicBezTo>
                  <a:pt x="1381" y="263368"/>
                  <a:pt x="88" y="532380"/>
                  <a:pt x="1469" y="793315"/>
                </a:cubicBezTo>
                <a:lnTo>
                  <a:pt x="1104759" y="789086"/>
                </a:lnTo>
                <a:lnTo>
                  <a:pt x="1455091" y="0"/>
                </a:lnTo>
                <a:lnTo>
                  <a:pt x="0" y="2433"/>
                </a:lnTo>
                <a:close/>
              </a:path>
            </a:pathLst>
          </a:custGeom>
          <a:solidFill>
            <a:srgbClr val="254375"/>
          </a:solidFill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1333162" y="214312"/>
            <a:ext cx="638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mpact"/>
              <a:buNone/>
              <a:defRPr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/>
        </p:nvSpPr>
        <p:spPr>
          <a:xfrm>
            <a:off x="838200" y="298450"/>
            <a:ext cx="11353800" cy="963612"/>
          </a:xfrm>
          <a:prstGeom prst="rect">
            <a:avLst/>
          </a:prstGeom>
          <a:solidFill>
            <a:srgbClr val="0B53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211137" y="103187"/>
            <a:ext cx="1430337" cy="13541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937" y="-9525"/>
            <a:ext cx="1581150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/>
        </p:nvSpPr>
        <p:spPr>
          <a:xfrm>
            <a:off x="4895850" y="1563687"/>
            <a:ext cx="6923087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5737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МЕТОДИЧЕСКИЕ РЕКОМЕНДАЦИИ</a:t>
            </a:r>
            <a:br>
              <a:rPr lang="en-US"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 обобщению передового педагогического опыта</a:t>
            </a:r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4895850" y="4778375"/>
            <a:ext cx="661828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en-US" sz="1800" b="1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по передовому педагогическому опыту </a:t>
            </a:r>
            <a:r>
              <a:rPr lang="en-US" sz="1800" b="0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одно из основных направлений деятельности методической службы, обеспечивающей создание целенаправленной, системной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en-US" sz="1800" b="0" i="1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 по повышению квалификации педагогов. </a:t>
            </a:r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3">
            <a:alphaModFix/>
          </a:blip>
          <a:srcRect l="12049" r="43139"/>
          <a:stretch/>
        </p:blipFill>
        <p:spPr>
          <a:xfrm>
            <a:off x="-57150" y="-6350"/>
            <a:ext cx="4610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/>
          <p:nvPr/>
        </p:nvSpPr>
        <p:spPr>
          <a:xfrm>
            <a:off x="-63500" y="0"/>
            <a:ext cx="4616450" cy="6864350"/>
          </a:xfrm>
          <a:custGeom>
            <a:avLst/>
            <a:gdLst/>
            <a:ahLst/>
            <a:cxnLst/>
            <a:rect l="l" t="t" r="r" b="b"/>
            <a:pathLst>
              <a:path w="4482924" h="1045650" extrusionOk="0">
                <a:moveTo>
                  <a:pt x="0" y="0"/>
                </a:moveTo>
                <a:lnTo>
                  <a:pt x="4482924" y="0"/>
                </a:lnTo>
                <a:lnTo>
                  <a:pt x="4482924" y="1045650"/>
                </a:lnTo>
                <a:lnTo>
                  <a:pt x="0" y="1045650"/>
                </a:lnTo>
                <a:lnTo>
                  <a:pt x="0" y="0"/>
                </a:lnTo>
                <a:close/>
              </a:path>
            </a:pathLst>
          </a:custGeom>
          <a:solidFill>
            <a:srgbClr val="002147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" name="Google Shape;62;p8"/>
          <p:cNvCxnSpPr/>
          <p:nvPr/>
        </p:nvCxnSpPr>
        <p:spPr>
          <a:xfrm>
            <a:off x="5522912" y="3871912"/>
            <a:ext cx="5880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/>
        </p:nvSpPr>
        <p:spPr>
          <a:xfrm>
            <a:off x="0" y="0"/>
            <a:ext cx="12192000" cy="550862"/>
          </a:xfrm>
          <a:prstGeom prst="rect">
            <a:avLst/>
          </a:prstGeom>
          <a:solidFill>
            <a:srgbClr val="0B5395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ВЗАИМОСВЯЗЬ КВАЛИФИКАЦИОННОЙ КАТЕГОРИИ И ПЕДАГОГИЧЕСКОГО ОПЫТА </a:t>
            </a:r>
            <a:endParaRPr/>
          </a:p>
        </p:txBody>
      </p:sp>
      <p:graphicFrame>
        <p:nvGraphicFramePr>
          <p:cNvPr id="162" name="Google Shape;162;p17"/>
          <p:cNvGraphicFramePr/>
          <p:nvPr/>
        </p:nvGraphicFramePr>
        <p:xfrm>
          <a:off x="100012" y="6397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{BE0DEC48-0394-4B45-A357-63FB46DD306B}</a:tableStyleId>
              </a:tblPr>
              <a:tblGrid>
                <a:gridCol w="327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Квалификационная категория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Педагогический опыт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«ПЕДАГОГ-МОДЕРАТОР»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Педагогический опыт, используемый массово 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«ПЕДАГОГ-ЭКСПЕРТ»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Личный педагогический опыт на основе массового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«ПЕДАГОГ-ИССЛЕДОВАТЕЛЬ»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Положительный педагогический опыт (совершенствование педагогической деятельности) 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«ПЕДАГОГ-МАСТЕР»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Инновационный педагогический опыт 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3" name="Google Shape;163;p17"/>
          <p:cNvSpPr txBox="1"/>
          <p:nvPr/>
        </p:nvSpPr>
        <p:spPr>
          <a:xfrm>
            <a:off x="9288462" y="639762"/>
            <a:ext cx="2787650" cy="206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571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Таким образом, мы наблюдаем процесс профессионального роста, подтверждающийся квалификационными категориями на основе объективного развития педагогического опыта.</a:t>
            </a: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644525" y="3324225"/>
            <a:ext cx="112315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СИСТЕМАТИЗАЦИИ И БЫСТРОГО ПОИСКА ОБОБЩЕННОГО ОПЫТА ЛУЧШИХ ПРАКТИК ЭФФЕКТИВНО ПРИМЕНЯЮТСЯ СПРАВОЧНО-ИНФОРМАЦИОННЫЕ МАТЕРИАЛЫ В РЕГИОНАХ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ПЕРЕДОВОМУ ПЕДАГОГИЧЕСКОМУ ОПЫТУ, В КОТОРОЙ УКАЗЫВАЮТСЯ СЛЕДУЮЩИЕ ДАННЫЕ:</a:t>
            </a: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8697912" y="1493837"/>
            <a:ext cx="590550" cy="658812"/>
          </a:xfrm>
          <a:prstGeom prst="notched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8486775" y="1662112"/>
            <a:ext cx="266700" cy="311150"/>
          </a:xfrm>
          <a:prstGeom prst="chevron">
            <a:avLst>
              <a:gd name="adj" fmla="val 10800"/>
            </a:avLst>
          </a:prstGeom>
          <a:solidFill>
            <a:schemeClr val="accent1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8247062" y="1671637"/>
            <a:ext cx="266700" cy="311150"/>
          </a:xfrm>
          <a:prstGeom prst="chevron">
            <a:avLst>
              <a:gd name="adj" fmla="val 10800"/>
            </a:avLst>
          </a:prstGeom>
          <a:solidFill>
            <a:schemeClr val="accent1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8" name="Google Shape;168;p17"/>
          <p:cNvGraphicFramePr/>
          <p:nvPr/>
        </p:nvGraphicFramePr>
        <p:xfrm>
          <a:off x="458787" y="424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{BE0DEC48-0394-4B45-A357-63FB46DD306B}</a:tableStyleId>
              </a:tblPr>
              <a:tblGrid>
                <a:gridCol w="1127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Фамилия, имя, отчество учителя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Тема/авторская идея опыта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Содержание передового педагогического опыта (кратко)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Оценка опыта(где рассмотрен опыт, рекомендован экспертным советом(НМС)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Для какой категории (педагогов, родителей) рекомендована для внедрения в практику работ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/>
          <p:nvPr/>
        </p:nvSpPr>
        <p:spPr>
          <a:xfrm>
            <a:off x="0" y="0"/>
            <a:ext cx="12192000" cy="550862"/>
          </a:xfrm>
          <a:prstGeom prst="rect">
            <a:avLst/>
          </a:prstGeom>
          <a:solidFill>
            <a:srgbClr val="0B5395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ФОРМЫ, МЕТОДЫ, ТЕХНИКИ ОБОБЩЕНИЯ И РАСПРОСТРАНЕНИЯ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ПЕДАГОГИЧЕСКОГО ОПЫТА </a:t>
            </a:r>
            <a:endParaRPr/>
          </a:p>
        </p:txBody>
      </p:sp>
      <p:sp>
        <p:nvSpPr>
          <p:cNvPr id="176" name="Google Shape;176;p18"/>
          <p:cNvSpPr txBox="1"/>
          <p:nvPr/>
        </p:nvSpPr>
        <p:spPr>
          <a:xfrm>
            <a:off x="204787" y="550862"/>
            <a:ext cx="5927725" cy="663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Авторские курсы повышения квалификации.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Авторская лаборатория.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Авторский проект.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Авторский семинар/вебинар.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Брифинг.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Издание монографии.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Интернет-сайт.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Канал YouTube с размещением материалов из опыта работы.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Картотека/видеотека лучшей практики.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Клубное профессиональное сообщество, сетевое сообщество.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Конкурс «Лучший педагог».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Коучинг.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Круглый стол «Инновационный опыт».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Мастер-класс.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Методический марафон творческих учителей.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Методические советы, объединения, кафедры.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Методическая приемная.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Методический форум лучших практик.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Наставничество (менторство).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Панорама педагогических достижений.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Педагогическая выставка. </a:t>
            </a:r>
            <a:endParaRPr/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7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5921375" y="671512"/>
            <a:ext cx="5988050" cy="53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22. Педагогический «Гайд – Парк».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23. Педагогический десант по распространению лучших практик.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24. Педагогический клуб.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25. Педагогическая мастерская, мастер-класс.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26. Педагогический салон «Успешный учитель».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27. Портфолио педагогического опыта.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28. Практикум.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29. Пресс-конференция.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30. Профессиональный тур по педагогическому опыту.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31. Публикации статей.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32. Составление методических пособий, методических рекомендаций, цифровых образовательных ресурсов.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33. Стендовый доклад.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34. Творческий отчет педагогов.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35. Участие в научно-практических конференциях, педагогических чтениях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36. Фестиваль инновационного опыта.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37. Школа профессионального роста. </a:t>
            </a:r>
            <a:endParaRPr/>
          </a:p>
          <a:p>
            <a:pPr marL="268287" marR="0" lvl="0" indent="-268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38. Экспертный совет.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/>
          <p:nvPr/>
        </p:nvSpPr>
        <p:spPr>
          <a:xfrm>
            <a:off x="0" y="0"/>
            <a:ext cx="12192000" cy="550862"/>
          </a:xfrm>
          <a:prstGeom prst="rect">
            <a:avLst/>
          </a:prstGeom>
          <a:solidFill>
            <a:srgbClr val="0B5395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ЭТАПЫ ВНЕДРЕНИЯ 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2130425" y="650875"/>
            <a:ext cx="9756775" cy="504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95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ОРГАНИЗАЦИОННО-ПОДГОТОВИТЕЛЬНЫЙ ЭТАП: </a:t>
            </a:r>
            <a:endParaRPr sz="16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537" marR="0" lvl="0" indent="-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088"/>
              <a:buFont typeface="Noto Sans Symbols"/>
              <a:buChar char="🞂"/>
            </a:pPr>
            <a:r>
              <a:rPr lang="en-US" sz="16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наличие инициативной группы; </a:t>
            </a:r>
            <a:endParaRPr/>
          </a:p>
          <a:p>
            <a:pPr marL="109537" marR="0" lvl="0" indent="-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088"/>
              <a:buFont typeface="Noto Sans Symbols"/>
              <a:buChar char="🞂"/>
            </a:pPr>
            <a:r>
              <a:rPr lang="en-US" sz="16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 необходимых документов для внедрения опыта(планы, памятки внедрения, рекомендации)</a:t>
            </a:r>
            <a:endParaRPr/>
          </a:p>
          <a:p>
            <a:pPr marL="109537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ИНФОРМАЦИОННО - ОЗНАКОМИТЕЛЬНЫЙ ЭТАП: </a:t>
            </a:r>
            <a:endParaRPr sz="16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537" marR="0" lvl="0" indent="-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088"/>
              <a:buFont typeface="Noto Sans Symbols"/>
              <a:buChar char="🞂"/>
            </a:pPr>
            <a:r>
              <a:rPr lang="en-US" sz="16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изучение содержания опыта; </a:t>
            </a:r>
            <a:endParaRPr/>
          </a:p>
          <a:p>
            <a:pPr marL="109537" marR="0" lvl="0" indent="-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088"/>
              <a:buFont typeface="Noto Sans Symbols"/>
              <a:buChar char="🞂"/>
            </a:pPr>
            <a:r>
              <a:rPr lang="en-US" sz="16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ознакомление с содержанием документов коллег через систему различных ознакомительных мероприятий; </a:t>
            </a:r>
            <a:endParaRPr/>
          </a:p>
          <a:p>
            <a:pPr marL="109537" marR="0" lvl="0" indent="-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088"/>
              <a:buFont typeface="Noto Sans Symbols"/>
              <a:buChar char="🞂"/>
            </a:pPr>
            <a:r>
              <a:rPr lang="en-US" sz="16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плана предстоящей работы. </a:t>
            </a:r>
            <a:endParaRPr/>
          </a:p>
          <a:p>
            <a:pPr marL="109537" marR="0" lvl="0" indent="-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088"/>
              <a:buFont typeface="Noto Sans Symbols"/>
              <a:buChar char="🞂"/>
            </a:pPr>
            <a:r>
              <a:rPr lang="en-US" sz="16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 сроков и исполнителей </a:t>
            </a:r>
            <a:endParaRPr/>
          </a:p>
          <a:p>
            <a:pPr marL="109537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ИСПОЛНИТЕЛЬНЫЙ ЭТАП: </a:t>
            </a:r>
            <a:endParaRPr sz="16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537" marR="0" lvl="0" indent="-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088"/>
              <a:buFont typeface="Noto Sans Symbols"/>
              <a:buChar char="🞂"/>
            </a:pPr>
            <a:r>
              <a:rPr lang="en-US" sz="16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внедрение опыта и апробация его через уроки, внеклассные мероприятия. </a:t>
            </a:r>
            <a:endParaRPr/>
          </a:p>
          <a:p>
            <a:pPr marL="109537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КОНТРОЛЬНЫЙ ЭТАП: </a:t>
            </a:r>
            <a:endParaRPr sz="16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537" marR="0" lvl="0" indent="-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088"/>
              <a:buFont typeface="Noto Sans Symbols"/>
              <a:buChar char="🞂"/>
            </a:pPr>
            <a:r>
              <a:rPr lang="en-US" sz="16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посещение уроков и иных мероприятий и анализ полученных результатов. </a:t>
            </a:r>
            <a:endParaRPr/>
          </a:p>
          <a:p>
            <a:pPr marL="109537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ИТОГОВЫЙ ЭТАП: </a:t>
            </a:r>
            <a:endParaRPr sz="16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537" marR="0" lvl="0" indent="-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088"/>
              <a:buFont typeface="Noto Sans Symbols"/>
              <a:buChar char="🞂"/>
            </a:pPr>
            <a:r>
              <a:rPr lang="en-US" sz="16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подведение итогов, коррекция; </a:t>
            </a:r>
            <a:endParaRPr/>
          </a:p>
          <a:p>
            <a:pPr marL="109537" marR="0" lvl="0" indent="-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088"/>
              <a:buFont typeface="Noto Sans Symbols"/>
              <a:buChar char="🞂"/>
            </a:pPr>
            <a:r>
              <a:rPr lang="en-US" sz="16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обобщение собственного опыта; </a:t>
            </a:r>
            <a:endParaRPr/>
          </a:p>
          <a:p>
            <a:pPr marL="109537" marR="0" lvl="0" indent="-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1088"/>
              <a:buFont typeface="Noto Sans Symbols"/>
              <a:buChar char="🞂"/>
            </a:pPr>
            <a:r>
              <a:rPr lang="en-US" sz="16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соотнесение результатов с поставленными задачами.</a:t>
            </a:r>
            <a:endParaRPr/>
          </a:p>
        </p:txBody>
      </p:sp>
      <p:pic>
        <p:nvPicPr>
          <p:cNvPr id="186" name="Google Shape;18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425" y="747712"/>
            <a:ext cx="635000" cy="64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124" y="1956504"/>
            <a:ext cx="562024" cy="56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7020" y="3201221"/>
            <a:ext cx="657874" cy="65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2139" y="4541789"/>
            <a:ext cx="562755" cy="602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/>
          <p:nvPr/>
        </p:nvSpPr>
        <p:spPr>
          <a:xfrm>
            <a:off x="0" y="0"/>
            <a:ext cx="12192000" cy="550862"/>
          </a:xfrm>
          <a:prstGeom prst="rect">
            <a:avLst/>
          </a:prstGeom>
          <a:solidFill>
            <a:srgbClr val="0B5395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ТИПИЧНЫЕ ОШИБКИ ПРИ ОБОБЩЕНИИ ОПЫТА</a:t>
            </a:r>
            <a:endParaRPr/>
          </a:p>
        </p:txBody>
      </p:sp>
      <p:sp>
        <p:nvSpPr>
          <p:cNvPr id="197" name="Google Shape;197;p20"/>
          <p:cNvSpPr txBox="1"/>
          <p:nvPr/>
        </p:nvSpPr>
        <p:spPr>
          <a:xfrm>
            <a:off x="1047750" y="650875"/>
            <a:ext cx="10972800" cy="196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описание опыта не несет новизны; </a:t>
            </a:r>
            <a:endParaRPr/>
          </a:p>
          <a:p>
            <a:pPr marL="177800" marR="0" lvl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изложение рассуждений и выводов общего характера; </a:t>
            </a:r>
            <a:endParaRPr/>
          </a:p>
          <a:p>
            <a:pPr marL="177800" marR="0" lvl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нечетко определена цель и неполно раскрыт алгоритм действий педагога при описании инноваций; </a:t>
            </a:r>
            <a:endParaRPr/>
          </a:p>
          <a:p>
            <a:pPr marL="177800" marR="0" lvl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отсутствие аналитического материала или его поверхностное описание; </a:t>
            </a:r>
            <a:endParaRPr/>
          </a:p>
          <a:p>
            <a:pPr marL="177800" marR="0" lvl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не раскрываются проблемы, нерешенные вопросы, над которыми необходимо поработать дополнительно</a:t>
            </a:r>
            <a:endParaRPr/>
          </a:p>
        </p:txBody>
      </p:sp>
      <p:pic>
        <p:nvPicPr>
          <p:cNvPr id="198" name="Google Shape;19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" y="650875"/>
            <a:ext cx="636587" cy="64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4258" y="2711096"/>
            <a:ext cx="657874" cy="65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03" y="2711096"/>
            <a:ext cx="562755" cy="60216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 txBox="1"/>
          <p:nvPr/>
        </p:nvSpPr>
        <p:spPr>
          <a:xfrm>
            <a:off x="957262" y="2611437"/>
            <a:ext cx="5064125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ПЕРЕДОВОЙ ПЕДАГОГИЧЕСКИЙ ОПЫТ МОЖЕТ БЫТЬ РЕКОМЕНДОВАН ДЛЯ ЭКСПЕРТИЗЫ: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❑"/>
            </a:pP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методическими объединениями (педагогическими советами) областных организаций образования;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❑"/>
            </a:pP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районными, городскими методическими кабинетами (центрами);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❑"/>
            </a:pP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организационными комитетами (жюри) областных педагогических и профессиональных конкурсов (Премия Акима Карагандинской области в сфере образования и т.д.)</a:t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6821487" y="2611437"/>
            <a:ext cx="5199062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 И ПОРЯДОК ДОКУМЕНТОВ: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❑"/>
            </a:pP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ходатайство о рассмотрении материалов обобщения опыта областным экспертным советом;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❑"/>
            </a:pP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выписка из протокола заседания методического объединения (педагогического совета), методического кабинета (центра) об обобщении опыта;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❑"/>
            </a:pP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описание опыта;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❑"/>
            </a:pP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приложения;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❑"/>
            </a:pP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рецензии на материалы опыта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/>
          <p:nvPr/>
        </p:nvSpPr>
        <p:spPr>
          <a:xfrm>
            <a:off x="0" y="0"/>
            <a:ext cx="12192000" cy="550862"/>
          </a:xfrm>
          <a:prstGeom prst="rect">
            <a:avLst/>
          </a:prstGeom>
          <a:solidFill>
            <a:srgbClr val="0B5395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ОПИСАНИЯ ОПЫТА РАБОТЫ</a:t>
            </a:r>
            <a:endParaRPr/>
          </a:p>
        </p:txBody>
      </p:sp>
      <p:pic>
        <p:nvPicPr>
          <p:cNvPr id="210" name="Google Shape;21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" y="650875"/>
            <a:ext cx="636587" cy="64611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 txBox="1"/>
          <p:nvPr/>
        </p:nvSpPr>
        <p:spPr>
          <a:xfrm>
            <a:off x="1081087" y="650875"/>
            <a:ext cx="10795000" cy="48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Сведения об авторе опыта </a:t>
            </a: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(Ф.И.О., место работы, педагогический стаж,  преподаваемые предметы, специальность, контактный телефон);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опыта </a:t>
            </a: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(конкретность формулировки, корректное использование педагогических и психологических терминов);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 опыта </a:t>
            </a: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(какие противоречия и затруднения, встречающиеся в массовой практике, успешно решаются в опыте.);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Теоретическое обоснование опыта </a:t>
            </a: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(научные идеи, использованные или  разработанные автором опыта);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Педагогическая идея </a:t>
            </a: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(выделение главного, наиболее существенного в деятельности педагога);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и задачи педагогической деятельности </a:t>
            </a: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(анализ соответствия целей и задач опыта социальному заказу общества);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Новизна;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Практическая значимость;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образовательного процесса;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 образования;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Результативность опыта;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AutoNum type="arabicPeriod"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/>
        </p:nvSpPr>
        <p:spPr>
          <a:xfrm>
            <a:off x="0" y="0"/>
            <a:ext cx="12192000" cy="550862"/>
          </a:xfrm>
          <a:prstGeom prst="rect">
            <a:avLst/>
          </a:prstGeom>
          <a:solidFill>
            <a:srgbClr val="0B5395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ПАМЯТКА</a:t>
            </a:r>
            <a:endParaRPr/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687" y="698500"/>
            <a:ext cx="758825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074" y="1893888"/>
            <a:ext cx="1060094" cy="106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769" y="3424182"/>
            <a:ext cx="726704" cy="72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118" y="4840557"/>
            <a:ext cx="750617" cy="75061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/>
          <p:nvPr/>
        </p:nvSpPr>
        <p:spPr>
          <a:xfrm>
            <a:off x="1179512" y="550862"/>
            <a:ext cx="10755312" cy="618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ПЕРЕДОВОЙ ПЕДАГОГИЧЕСКИЙ ОПЫТ – </a:t>
            </a: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такой опыт, который опирается на проверенные практикой научные достижения, оказывает существенное влияние на совершенствование качества воспитания и обучения, повышение уровня знаний, умений и навыков, уровня воспитанности детей, не требует дополнительных затрат времени и сил педагога и детей, доступен для применения в различных условиях основной массой педагогов.</a:t>
            </a:r>
            <a:endParaRPr/>
          </a:p>
          <a:p>
            <a:pPr marL="0" marR="0" lvl="0" indent="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ПЕРЕДОВОЙ ПЕДАГОГИЧЕСКИЙ ОПЫТ </a:t>
            </a: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это </a:t>
            </a:r>
            <a:r>
              <a:rPr lang="en-US" sz="1800" b="0" i="0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эффективный опыт</a:t>
            </a: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отвечающий современным требованиям, открывающий возможности постоянного совершенствования, оригинальный по содержанию, логике, методам, приемам - образец педагогической деятельности.</a:t>
            </a:r>
            <a:endParaRPr/>
          </a:p>
          <a:p>
            <a:pPr marL="0" marR="0" lvl="0" indent="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ПЕРЕДОВОЙ ПЕДАГОГИЧЕСКИЙ ОПЫТ </a:t>
            </a: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предусматривает применение новых образовательных программ, методов, средств обучения, технологии обучения и воспитания, форм управления, эффективное применение на практике инновационных технологий, направленных на повышение качества образовательных услуг.</a:t>
            </a:r>
            <a:endParaRPr/>
          </a:p>
          <a:p>
            <a:pPr marL="0" marR="0" lvl="0" indent="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ЭТОЙ ДЕЯТЕЛЬНОСТИ </a:t>
            </a: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повышение качества предоставляемых образовательных услуг в организациях образования Республики Казахстан. От уровня профессионализма учителей, их постоянного самосовершенствования, ознакомления с инновационными технологиями в области образования, изучения лучших практик коллег и внедрения в учебно-воспитательный процесс зависит будущее нашей республики.</a:t>
            </a:r>
            <a:endParaRPr/>
          </a:p>
          <a:p>
            <a:pPr marL="0" marR="0" lvl="0" indent="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ОПЫТ классифицируется</a:t>
            </a: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  <a:p>
            <a:pPr marL="36195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✔"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масштабу</a:t>
            </a: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единичный, индивидуальный, групповой; </a:t>
            </a:r>
            <a:endParaRPr/>
          </a:p>
          <a:p>
            <a:pPr marL="36195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✔"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новизне</a:t>
            </a: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репродуктивный творческий, новаторский. </a:t>
            </a:r>
            <a:endParaRPr/>
          </a:p>
          <a:p>
            <a:pPr marL="36195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✔"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качеству</a:t>
            </a:r>
            <a:r>
              <a:rPr lang="en-US" sz="1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положительный, эффективный, передовой, рациональный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/>
        </p:nvSpPr>
        <p:spPr>
          <a:xfrm>
            <a:off x="0" y="0"/>
            <a:ext cx="12192000" cy="550862"/>
          </a:xfrm>
          <a:prstGeom prst="rect">
            <a:avLst/>
          </a:prstGeom>
          <a:solidFill>
            <a:srgbClr val="0B5395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ОБЩИЕ КРИТЕРИИ К ОЦЕНКЕ ЭФФЕКТИВНОГО ОПЫТА ПЕДАГОГИЧЕСКОЙ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ДЕЯТЕЛЬНОСТИ</a:t>
            </a:r>
            <a:endParaRPr/>
          </a:p>
        </p:txBody>
      </p:sp>
      <p:sp>
        <p:nvSpPr>
          <p:cNvPr id="82" name="Google Shape;82;p10"/>
          <p:cNvSpPr txBox="1"/>
          <p:nvPr/>
        </p:nvSpPr>
        <p:spPr>
          <a:xfrm>
            <a:off x="1190625" y="550862"/>
            <a:ext cx="108267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A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4D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graphicFrame>
        <p:nvGraphicFramePr>
          <p:cNvPr id="83" name="Google Shape;83;p10"/>
          <p:cNvGraphicFramePr/>
          <p:nvPr/>
        </p:nvGraphicFramePr>
        <p:xfrm>
          <a:off x="25400" y="5508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{BE0DEC48-0394-4B45-A357-63FB46DD306B}</a:tableStyleId>
              </a:tblPr>
              <a:tblGrid>
                <a:gridCol w="37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Критерии эффективного педагогического опыта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Характеристика критериев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АКТУАЛЬНОСТЬ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Соответствие современным достижениям педагогической науки и практики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ЗНАЧИМОСТЬ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Опыт должен представлять значимый интерес для педагогов, специалистов организаций образования и направлен на повышение качества предоставляемых образовательных услуг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НОВИЗНА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Новизна представлена в теоретических идеях и положениях; методических рекомендациях; в формате индивидуального педагогического мастерства, педагогической техники (теория – методика – практика). Выделяют несколько уровней новизны: абсолютную, локально- абсолютную, условную, субъективную, отличающуюся степенью известности и областью применения Бургин М.С)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5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РЕЗУЛЬТАТИВНОСТЬ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Устойчивые положительные результаты 129 профессиональной деятельности учителя за определенный период времени. Технологичность в измерении, наблюдаемость и фиксация результатов, анализ полученных результатов делают этот критерий необходимым в оценке значимости новых приемов, способов обучения и воспитания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5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ОПТИМАЛЬНОСТЬ (РАЦИОНАЛЬНОСТЬ)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Оптимальность рассматривается применительно к практической реализации основополагающих идей опыта и заключается в авторской идее педагогического опыта, трансляции инновации. Также предусматривается оптимальное расходование сил и средств педагогов и обучающихся для достижения устойчивых положительных результатов в обучении и воспитании, развитии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КОМПЛЕКСНОСТЬ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Опыт включает два компонента: ведущую идею и практические рекомендации по ее воплощению, которые выступают иллюстрацией основной мысли опыта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АДАПТИВНОСТЬ СОВРЕМЕННОЙ ПЕДАГОГИЧЕСКОЙ ПРАКТИКЕ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Возможность разработки на основе базовой модели достаточного количества вариантов обобщенного опыта, отвечающих разнообразным запросам педагогического процесса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СОЗНАТЕЛЬНОЕ И ТВОРЧЕСКОЕ ОТНОШЕНИЕ К ОПЫТУ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Отображение в опыте творческого подхода учителя к реализации педагогической деятельности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1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РЕПРЕЗЕНТАТИВНОСТЬ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Достаточная проверка опыта по времени; подтверждение позитивных результатов в деятельности всех педагогов, которые берут этот опыт на вооружение; использование опыта лучшего педагога другими; расширение опыта до массового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/>
        </p:nvSpPr>
        <p:spPr>
          <a:xfrm>
            <a:off x="0" y="0"/>
            <a:ext cx="12192000" cy="550862"/>
          </a:xfrm>
          <a:prstGeom prst="rect">
            <a:avLst/>
          </a:prstGeom>
          <a:solidFill>
            <a:srgbClr val="0B5395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КЛАССИФИКАЦИЯ ПЕРЕДОВОГО ПЕДАГОГИЧЕСКОГО ОПЫТА</a:t>
            </a:r>
            <a:endParaRPr/>
          </a:p>
        </p:txBody>
      </p:sp>
      <p:graphicFrame>
        <p:nvGraphicFramePr>
          <p:cNvPr id="91" name="Google Shape;91;p11"/>
          <p:cNvGraphicFramePr/>
          <p:nvPr/>
        </p:nvGraphicFramePr>
        <p:xfrm>
          <a:off x="122237" y="5508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{BE0DEC48-0394-4B45-A357-63FB46DD306B}</a:tableStyleId>
              </a:tblPr>
              <a:tblGrid>
                <a:gridCol w="354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Классификационная разновидность ППО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Особенности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КОМПЛЕКСНЫЙ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 основу взята широта содержания, предполагающая объединение обучения и воспитания. Охватывает разные вопросы учебно-воспитательного процесса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КОЛЛЕКТИВНЫЙ,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ГРУППОВОЙ,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ИНДИВИДУАЛЬНЫЙ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Определяется по количеству авторов ППО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ИССЛЕДОВАТЕЛЬСКИЙ,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ЧАСТИЧНО ПОИСКОВЫЙ,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РЕПРОДУКТИВНЫЙ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Определяется по степени новизны: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Исследовательский</a:t>
                      </a:r>
                      <a:r>
                        <a:rPr lang="en-US" sz="18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(новаторский) опыт – это нововведения (новшество) в учебно-воспитательном процессе, с доказательной базой (по итогам эксперимента). 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Поисковый</a:t>
                      </a:r>
                      <a:r>
                        <a:rPr lang="en-US" sz="18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- вносятся элементы нового в известный опыт и методические рекомендации.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Репродуктивный</a:t>
                      </a:r>
                      <a:r>
                        <a:rPr lang="en-US" sz="18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успешно повторяются уже известный опыт и инновации Лучших педагогов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ЭМПИРИЧЕСКИЙ,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НАУЧНО-ТЕОРЕТИЧЕСКИЙ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Определяется по степени научной обоснованности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ПСИХОЛОГО-ПЕДАГОГИЧЕСКИЙ,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ПРАКТИЧЕСКИЙ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Определяется по характеру научной обоснованности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ДЛИТЕЛЬНЫЙ,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КРАТКОВРЕМЕННЫЙ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Определяется по продолжительности во времени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РЕЗУЛЬТАТИВНЫЙ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Опыт, дающий высокие результаты по признаку эффективности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/>
        </p:nvSpPr>
        <p:spPr>
          <a:xfrm>
            <a:off x="0" y="0"/>
            <a:ext cx="12192000" cy="550862"/>
          </a:xfrm>
          <a:prstGeom prst="rect">
            <a:avLst/>
          </a:prstGeom>
          <a:solidFill>
            <a:srgbClr val="0B5395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МОЖЕТ БЫТЬ ОПЫТОМ?</a:t>
            </a:r>
            <a:endParaRPr/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87" y="823912"/>
            <a:ext cx="652462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 txBox="1"/>
          <p:nvPr/>
        </p:nvSpPr>
        <p:spPr>
          <a:xfrm>
            <a:off x="312737" y="650875"/>
            <a:ext cx="11658600" cy="289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ЦЕЛОСТНАЯ СИСТЕМА ПЕДАГОГИЧЕСКОЙ ДЕЯТЕЛЬНОСТИ </a:t>
            </a: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(изучение и обобщение занимает определенное время- более 1 года);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РАБОТЫ ПЕДАГОГА ПО ОПРЕДЕЛЕННОЙ ПРОБЛЕМЕ/АВТОРСКОЙ ИДЕЕ </a:t>
            </a: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(возможно изучение опыта в течение одного года);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 ОДНОГО МЕТОДИЧЕСКОГО ПРИЕМА </a:t>
            </a: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(длительность исследования определяет сам учитель);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РАБОТЫ ПЕДАГОГА ПО ПРЕПОДАВАЕМОМУ ПРЕДМЕТУ</a:t>
            </a: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АВТОРСКАЯ ПРОГРАММА</a:t>
            </a: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МЕТОДИЧЕСКИХ ПРИЕМОВ </a:t>
            </a: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(например, использование упражнений для эффективного закрепления учебного материала по математике);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РАБОТЫ ПЕДАГОГА ПО ПОВЫШЕНИЮ КАЧЕСТВА ЗНАНИЙ ОБУЧАЮЩИХСЯ </a:t>
            </a: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(например, проведение дополнительных занятий с целью формирования познавательной мотивации по предмету-кружки, факультативы);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ЭФФЕКТИВНЫЕ СРЕДСТВА ОБУЧЕНИЯ </a:t>
            </a: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(использование на уроках цифровых образовательных ресурсов, пособия, карточки и др).</a:t>
            </a:r>
            <a:endParaRPr/>
          </a:p>
        </p:txBody>
      </p:sp>
      <p:pic>
        <p:nvPicPr>
          <p:cNvPr id="101" name="Google Shape;101;p12"/>
          <p:cNvPicPr preferRelativeResize="0"/>
          <p:nvPr/>
        </p:nvPicPr>
        <p:blipFill rotWithShape="1">
          <a:blip r:embed="rId4">
            <a:alphaModFix/>
          </a:blip>
          <a:srcRect l="32499" t="47778" r="38854" b="20924"/>
          <a:stretch/>
        </p:blipFill>
        <p:spPr>
          <a:xfrm>
            <a:off x="434975" y="3543300"/>
            <a:ext cx="5027612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 txBox="1"/>
          <p:nvPr/>
        </p:nvSpPr>
        <p:spPr>
          <a:xfrm>
            <a:off x="5462587" y="4803775"/>
            <a:ext cx="650875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Times New Roman"/>
              <a:buNone/>
            </a:pPr>
            <a:r>
              <a:rPr lang="en-US" sz="1600" b="1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рисунке </a:t>
            </a:r>
            <a:r>
              <a:rPr lang="en-US" sz="1600" b="0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представлен объект инновационной деятельности педагога и его отношений к образовательной деятельности, демонстрирующий последовательность определения, систематизации, обобщения, распространения, внедрения передового педагогического опыта. </a:t>
            </a:r>
            <a:endParaRPr/>
          </a:p>
          <a:p>
            <a:pPr marL="0" marR="0" lvl="0" indent="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0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Также выделяют этап – институализацию новшества, то есть, переход от режима внедрения в режим постоянного применения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0" y="0"/>
            <a:ext cx="12192000" cy="550862"/>
          </a:xfrm>
          <a:prstGeom prst="rect">
            <a:avLst/>
          </a:prstGeom>
          <a:solidFill>
            <a:srgbClr val="0B5395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ТАКОЕ ИННОВАЦИЯ? </a:t>
            </a:r>
            <a:endParaRPr/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525" y="641350"/>
            <a:ext cx="652462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0" y="650875"/>
            <a:ext cx="11971337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Noto Sans Symbols"/>
              <a:buChar char="❑"/>
            </a:pPr>
            <a:r>
              <a:rPr lang="en-US" sz="15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«НОВОВВЕДЕНИЕ (инновация) - </a:t>
            </a:r>
            <a:r>
              <a:rPr lang="en-US" sz="15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целенаправленное изменение, вносящее в среду внедрения новые стабильные элементы, вследствие чего происходит переход системы из одного состояния в другое». 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Noto Sans Symbols"/>
              <a:buChar char="❑"/>
            </a:pPr>
            <a:r>
              <a:rPr lang="en-US" sz="15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ИННОВАЦИЯ (процесс) - </a:t>
            </a:r>
            <a:r>
              <a:rPr lang="en-US" sz="15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технологическое и управленческое усовершенствование или создание принципиально нового процесса, повышающее эффективность и качество нового или существующего образовательного процесса.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Noto Sans Symbols"/>
              <a:buChar char="❑"/>
            </a:pPr>
            <a:r>
              <a:rPr lang="en-US" sz="15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«ПЕДАГОГИЧЕСКАЯ ИННОВАЦИЯ» (НОВОВВЕДЕНИЕ)</a:t>
            </a:r>
            <a:r>
              <a:rPr lang="en-US" sz="15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целенаправленное изменение, вносящее в образовательную среду стабильные элементы (новшества), улучшающие характеристики отдельных частей, компонентов и самой образовательной системы в целом; процесс освоения новшества (нового средства, методы, методики, технологии, программы); поиск идеальных методик и программ, их внедрение в учебно-воспитательный процесс и их творческое переосмысление.</a:t>
            </a:r>
            <a:endParaRPr/>
          </a:p>
        </p:txBody>
      </p:sp>
      <p:pic>
        <p:nvPicPr>
          <p:cNvPr id="112" name="Google Shape;112;p13"/>
          <p:cNvPicPr preferRelativeResize="0"/>
          <p:nvPr/>
        </p:nvPicPr>
        <p:blipFill rotWithShape="1">
          <a:blip r:embed="rId4">
            <a:alphaModFix/>
          </a:blip>
          <a:srcRect l="31781" t="12423" r="38219" b="65960"/>
          <a:stretch/>
        </p:blipFill>
        <p:spPr>
          <a:xfrm>
            <a:off x="263525" y="2616200"/>
            <a:ext cx="5486400" cy="247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4">
            <a:alphaModFix/>
          </a:blip>
          <a:srcRect l="30416" t="38485" r="34356" b="19897"/>
          <a:stretch/>
        </p:blipFill>
        <p:spPr>
          <a:xfrm>
            <a:off x="5749925" y="2589212"/>
            <a:ext cx="6442075" cy="413543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/>
          <p:cNvSpPr txBox="1"/>
          <p:nvPr/>
        </p:nvSpPr>
        <p:spPr>
          <a:xfrm>
            <a:off x="263525" y="5148262"/>
            <a:ext cx="561340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571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Times New Roman"/>
              <a:buNone/>
            </a:pPr>
            <a:r>
              <a:rPr lang="en-US" sz="1500" b="0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мы видим </a:t>
            </a:r>
            <a:r>
              <a:rPr lang="en-US" sz="1500" b="1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рисунке</a:t>
            </a:r>
            <a:r>
              <a:rPr lang="en-US" sz="1500" b="0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созданию инновации предшествует анализ образовательной деятельности педагога и желание внести коррективы при преподавании предмета. </a:t>
            </a:r>
            <a:endParaRPr/>
          </a:p>
          <a:p>
            <a:pPr marL="0" marR="0" lvl="0" indent="3571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Times New Roman"/>
              <a:buNone/>
            </a:pPr>
            <a:r>
              <a:rPr lang="en-US" sz="1500" b="0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Обобщенная структура инновационного процесса учитывает последовательность проведения процедуры изучения, обобщения и распространения лучшего опыта.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/>
        </p:nvSpPr>
        <p:spPr>
          <a:xfrm>
            <a:off x="0" y="0"/>
            <a:ext cx="12192000" cy="550862"/>
          </a:xfrm>
          <a:prstGeom prst="rect">
            <a:avLst/>
          </a:prstGeom>
          <a:solidFill>
            <a:srgbClr val="0B5395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ЭТАПЫ РАБОТЫ ПО ОБОБЩЕНИЮ ПЕРЕДОВОГО ПЕДАГОГИЧЕСКОГО ОПЫТА</a:t>
            </a:r>
            <a:endParaRPr/>
          </a:p>
        </p:txBody>
      </p:sp>
      <p:pic>
        <p:nvPicPr>
          <p:cNvPr id="122" name="Google Shape;12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525" y="641350"/>
            <a:ext cx="652462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 txBox="1"/>
          <p:nvPr/>
        </p:nvSpPr>
        <p:spPr>
          <a:xfrm>
            <a:off x="0" y="650875"/>
            <a:ext cx="11971337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 цели изучения передового педагогического опыта;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Отбор наиболее типичных форм и методов педагогической практики, установление степени их закономерности;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Выбор средств и методов изучения передового педагогического опыта; 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Выдвижение гипотезы, объясняющей продуктивность данного опыта; 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Выделение диагностирующих единиц изучения;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Сопоставление плана изучения опыта;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Обобщение сходных форм передового педагогического опыта и выведение достоверных количественных и качественных характеристик;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полученных результатов, учёт вклада в полученный результат всех воздействовавших звеньев учебно-воспитательного процесса;</a:t>
            </a:r>
            <a:endParaRPr/>
          </a:p>
          <a:p>
            <a:pPr marL="1181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❑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 рекомендаций и определение дальнейших перспектив развития опыта. </a:t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2355850" y="2719387"/>
            <a:ext cx="80057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РАЗЛИЧАЮТ 3 УРОВНЯ ОБОБЩЕНИЯ ПЕДАГОГИЧЕСКОГО ОПЫТА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1460500" y="3567112"/>
            <a:ext cx="2643187" cy="5349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ПРАКТИЧЕСКИЙ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8555037" y="3546475"/>
            <a:ext cx="2643187" cy="5556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НАУЧНЫЙ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4946650" y="3556000"/>
            <a:ext cx="2643187" cy="55721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МЕТОДИЧЕСКИЙ</a:t>
            </a:r>
            <a:endParaRPr/>
          </a:p>
        </p:txBody>
      </p:sp>
      <p:sp>
        <p:nvSpPr>
          <p:cNvPr id="128" name="Google Shape;128;p14"/>
          <p:cNvSpPr/>
          <p:nvPr/>
        </p:nvSpPr>
        <p:spPr>
          <a:xfrm rot="5400000">
            <a:off x="6045200" y="-263525"/>
            <a:ext cx="446087" cy="7215187"/>
          </a:xfrm>
          <a:prstGeom prst="leftBrace">
            <a:avLst>
              <a:gd name="adj1" fmla="val 111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188912" y="4292600"/>
            <a:ext cx="11814175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571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Times New Roman"/>
              <a:buNone/>
            </a:pPr>
            <a:r>
              <a:rPr lang="en-US" sz="15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ПРАКТИЧЕСКИЙ УРОВЕНЬ- </a:t>
            </a:r>
            <a:r>
              <a:rPr lang="en-US" sz="15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наиболее часто применяемый уровень обобщения включает в себя описание и (или )показ приемов и методов работы или отдельных приемов и методов работы, показ результативности работы, системы работы. Формы обобщения на этом уровне – открытый урок семинар -практикум, творческий отчет, выставка, справка.</a:t>
            </a:r>
            <a:endParaRPr/>
          </a:p>
          <a:p>
            <a:pPr marL="0" marR="0" lvl="0" indent="3571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Times New Roman"/>
              <a:buNone/>
            </a:pPr>
            <a:r>
              <a:rPr lang="en-US" sz="15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МЕТОДИЧЕСКИЙ</a:t>
            </a:r>
            <a:r>
              <a:rPr lang="en-US" sz="15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наиболее продуктивный уровень обобщения состоит из научно - теоретического обоснования, выделения ведущей педагогической идеи опыта, характеристики условий развития опыта, анализа и результативности работы, подготовки методических рекомендаций, разработок. Форма обобщения на этом уровне – педагогические чтения, мастер- классы, авторская лаборатория, видео.</a:t>
            </a:r>
            <a:endParaRPr/>
          </a:p>
          <a:p>
            <a:pPr marL="0" marR="0" lvl="0" indent="3571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Times New Roman"/>
              <a:buNone/>
            </a:pPr>
            <a:r>
              <a:rPr lang="en-US" sz="15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НАУЧНЫЙ</a:t>
            </a:r>
            <a:r>
              <a:rPr lang="en-US" sz="15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уровень обобщения опыта, способствующий мотивации самоактуализации обобщения включает разделы: научно-теоретическое обоснование опыта работы, практическую новизну опыта, значение опыта для развития теории и практики, комплексность. Формы обобщения на данном уровне: публикации, статьи, тезисы в сборниках и материалах научно-практических конференций, монографии и др.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/>
          <p:nvPr/>
        </p:nvSpPr>
        <p:spPr>
          <a:xfrm>
            <a:off x="0" y="0"/>
            <a:ext cx="12192000" cy="550862"/>
          </a:xfrm>
          <a:prstGeom prst="rect">
            <a:avLst/>
          </a:prstGeom>
          <a:solidFill>
            <a:srgbClr val="0B5395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ЦЕЛЬЮ ОБОБЩЕНИЯ ПЕРЕДОВОГО ПЕДАГОГИЧЕСКОГО ОПЫТА ПЛАНИРУЮТСЯ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СЛЕДУЮЩИЕ ДЕЙСТВИЯ: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3482975" y="560387"/>
            <a:ext cx="7378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lang="en-US" sz="1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ВЫЯВЛЕНИЕ ОБЪЕКТА ИЗУЧЕНИЯ:</a:t>
            </a:r>
            <a:endParaRPr/>
          </a:p>
          <a:p>
            <a:pPr marL="0" marR="0" lvl="0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деятельности педагога с помощью диагностической программы наблюдения;</a:t>
            </a:r>
            <a:endParaRPr/>
          </a:p>
          <a:p>
            <a:pPr marL="0" marR="0" lvl="0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выявление педагогов, получающих устойчивые положительные результаты;</a:t>
            </a:r>
            <a:endParaRPr/>
          </a:p>
          <a:p>
            <a:pPr marL="0" marR="0" lvl="0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первый сбор информации о деятельности педагога;</a:t>
            </a:r>
            <a:endParaRPr/>
          </a:p>
          <a:p>
            <a:pPr marL="0" marR="0" lvl="0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выявление факторов, способствующих получению высоких результатов;</a:t>
            </a:r>
            <a:endParaRPr/>
          </a:p>
          <a:p>
            <a:pPr marL="0" marR="0" lvl="0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 объектов изучения.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1857" y="2010462"/>
            <a:ext cx="562755" cy="60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0762" y="736600"/>
            <a:ext cx="652462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 txBox="1"/>
          <p:nvPr/>
        </p:nvSpPr>
        <p:spPr>
          <a:xfrm>
            <a:off x="7591425" y="3717925"/>
            <a:ext cx="4487862" cy="246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lang="en-US" sz="1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ОБОБЩЕНИЕ ОПЫТА: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систематизация и синтез полученных на основе анализа данных;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формулировка сущности и ведущей идеи опыта;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раскрытие условий, в которых развивался опыт и определение затруднений, возникших при обобщении инновации;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 границ применения опыта и его практической значимости для других педагогов;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описание опыта в соответствии с определёнными требованиями.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1317625" y="3708400"/>
            <a:ext cx="5322887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Times New Roman"/>
              <a:buNone/>
            </a:pPr>
            <a:r>
              <a:rPr lang="en-US" sz="13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АНАЛИЗ СОБРАННОЙ ИНФОРМАЦИИ: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разбивка, разделение изучаемого опыта на части, соответствующие основным идеям опыта;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идей опыта на основе критериев;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 причинно-следственных связей между заявленной проблемой и идеей опыта;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выявление места и роли опыта в целостной педагогической системе.</a:t>
            </a: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506" y="3785304"/>
            <a:ext cx="562024" cy="56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05203" y="3717244"/>
            <a:ext cx="461378" cy="46137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5"/>
          <p:cNvSpPr txBox="1"/>
          <p:nvPr/>
        </p:nvSpPr>
        <p:spPr>
          <a:xfrm>
            <a:off x="1374775" y="1982787"/>
            <a:ext cx="564356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lang="en-US" sz="1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ПОСТАНОВКА ЦЕЛИ ИЗУЧЕНИЯ: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выявление существенного противоречия, на разрешение которого направлено творчество педагога;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формулировка проблемы;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теоретическое обоснование опыта;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выявление гипотезы о сущности и основных идеях опыта;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формулировка цели изучения.</a:t>
            </a:r>
            <a:endParaRPr/>
          </a:p>
        </p:txBody>
      </p:sp>
      <p:pic>
        <p:nvPicPr>
          <p:cNvPr id="145" name="Google Shape;145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0163" y="2156723"/>
            <a:ext cx="716711" cy="71671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 txBox="1"/>
          <p:nvPr/>
        </p:nvSpPr>
        <p:spPr>
          <a:xfrm>
            <a:off x="7442200" y="2009775"/>
            <a:ext cx="4656137" cy="160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lang="en-US" sz="1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СБОР ИНФОРМАЦИИ ОБ ИЗУЧАЕМОМ ОПЫТЕ</a:t>
            </a: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отбор методов сбора и обработки информации;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составление программы наблюдения за деятельностью педагога и 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обучающихся на уроках и в повседневной жизни по изученной проблеме;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реализация методов сбора информации об опыте.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/>
        </p:nvSpPr>
        <p:spPr>
          <a:xfrm>
            <a:off x="0" y="0"/>
            <a:ext cx="12192000" cy="550862"/>
          </a:xfrm>
          <a:prstGeom prst="rect">
            <a:avLst/>
          </a:prstGeom>
          <a:solidFill>
            <a:srgbClr val="0B5395"/>
          </a:solidFill>
          <a:ln w="127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РАБОТЫ ПО ПЕРЕДОВОМУ ПЕДАГОГИЧЕСКОМУ ОПЫТУ</a:t>
            </a:r>
            <a:endParaRPr/>
          </a:p>
        </p:txBody>
      </p:sp>
      <p:pic>
        <p:nvPicPr>
          <p:cNvPr id="154" name="Google Shape;15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425" y="550862"/>
            <a:ext cx="10393362" cy="5976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Другая 2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FFC000"/>
      </a:accent3>
      <a:accent4>
        <a:srgbClr val="FFC000"/>
      </a:accent4>
      <a:accent5>
        <a:srgbClr val="7CCA62"/>
      </a:accent5>
      <a:accent6>
        <a:srgbClr val="A5C249"/>
      </a:accent6>
      <a:hlink>
        <a:srgbClr val="F49100"/>
      </a:hlink>
      <a:folHlink>
        <a:srgbClr val="F491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Другая 2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FFC000"/>
      </a:accent3>
      <a:accent4>
        <a:srgbClr val="FFC000"/>
      </a:accent4>
      <a:accent5>
        <a:srgbClr val="7CCA62"/>
      </a:accent5>
      <a:accent6>
        <a:srgbClr val="A5C249"/>
      </a:accent6>
      <a:hlink>
        <a:srgbClr val="F49100"/>
      </a:hlink>
      <a:folHlink>
        <a:srgbClr val="F491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Другая 2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FFC000"/>
      </a:accent3>
      <a:accent4>
        <a:srgbClr val="FFC000"/>
      </a:accent4>
      <a:accent5>
        <a:srgbClr val="7CCA62"/>
      </a:accent5>
      <a:accent6>
        <a:srgbClr val="A5C249"/>
      </a:accent6>
      <a:hlink>
        <a:srgbClr val="F49100"/>
      </a:hlink>
      <a:folHlink>
        <a:srgbClr val="F491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Другая 2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FFC000"/>
      </a:accent3>
      <a:accent4>
        <a:srgbClr val="FFC000"/>
      </a:accent4>
      <a:accent5>
        <a:srgbClr val="7CCA62"/>
      </a:accent5>
      <a:accent6>
        <a:srgbClr val="A5C249"/>
      </a:accent6>
      <a:hlink>
        <a:srgbClr val="F49100"/>
      </a:hlink>
      <a:folHlink>
        <a:srgbClr val="F491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2179</Words>
  <Application>Microsoft Office PowerPoint</Application>
  <PresentationFormat>Широкоэкранный</PresentationFormat>
  <Paragraphs>257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Impact</vt:lpstr>
      <vt:lpstr>Noto Sans Symbols</vt:lpstr>
      <vt:lpstr>Quattrocento Sans</vt:lpstr>
      <vt:lpstr>Times New Roman</vt:lpstr>
      <vt:lpstr>2_Office Theme</vt:lpstr>
      <vt:lpstr>Office Theme</vt:lpstr>
      <vt:lpstr>1_Office Theme</vt:lpstr>
      <vt:lpstr>3_Office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</dc:creator>
  <cp:lastModifiedBy>Надежда Оноприенко</cp:lastModifiedBy>
  <cp:revision>1</cp:revision>
  <dcterms:modified xsi:type="dcterms:W3CDTF">2024-05-26T10:17:09Z</dcterms:modified>
</cp:coreProperties>
</file>