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E1CF6-CBCD-4BF8-9358-12F82DD03B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C5D203-C9A3-48BD-9FA5-3C6C542BE376}">
      <dgm:prSet phldrT="[Текст]" custT="1"/>
      <dgm:spPr/>
      <dgm:t>
        <a:bodyPr/>
        <a:lstStyle/>
        <a:p>
          <a:r>
            <a:rPr lang="ru-RU" sz="2000" b="0" dirty="0">
              <a:effectLst/>
              <a:ea typeface="Times New Roman" panose="02020603050405020304" pitchFamily="18" charset="0"/>
            </a:rPr>
            <a:t>Обеспечение качества образования: 2 показателя</a:t>
          </a:r>
          <a:endParaRPr lang="ru-RU" sz="2000" b="0" dirty="0">
            <a:solidFill>
              <a:schemeClr val="bg1"/>
            </a:solidFill>
          </a:endParaRPr>
        </a:p>
      </dgm:t>
    </dgm:pt>
    <dgm:pt modelId="{E093F1A9-F855-4730-8333-1B7B4F733F43}" type="parTrans" cxnId="{A75DB516-89A8-4EA6-99CA-BD40726535C0}">
      <dgm:prSet/>
      <dgm:spPr/>
      <dgm:t>
        <a:bodyPr/>
        <a:lstStyle/>
        <a:p>
          <a:endParaRPr lang="ru-RU"/>
        </a:p>
      </dgm:t>
    </dgm:pt>
    <dgm:pt modelId="{71483E6A-1C06-4B05-A6BF-5B30DEC4A2F5}" type="sibTrans" cxnId="{A75DB516-89A8-4EA6-99CA-BD40726535C0}">
      <dgm:prSet/>
      <dgm:spPr/>
      <dgm:t>
        <a:bodyPr/>
        <a:lstStyle/>
        <a:p>
          <a:endParaRPr lang="ru-RU"/>
        </a:p>
      </dgm:t>
    </dgm:pt>
    <dgm:pt modelId="{047B0E31-0878-4092-9680-C6C65DC1C757}">
      <dgm:prSet custT="1"/>
      <dgm:spPr/>
      <dgm:t>
        <a:bodyPr/>
        <a:lstStyle/>
        <a:p>
          <a:r>
            <a:rPr lang="ru-RU" sz="2000" b="0" i="0" dirty="0"/>
            <a:t>Достижения: 2 показателя</a:t>
          </a:r>
          <a:endParaRPr lang="ru-RU" sz="2000" dirty="0">
            <a:solidFill>
              <a:schemeClr val="bg1"/>
            </a:solidFill>
          </a:endParaRPr>
        </a:p>
      </dgm:t>
    </dgm:pt>
    <dgm:pt modelId="{FDED4B78-D91C-46F4-B6BD-7CEB6D6E3AA3}" type="parTrans" cxnId="{F28CB607-D344-4C14-AA26-EBB2C92402D1}">
      <dgm:prSet/>
      <dgm:spPr/>
      <dgm:t>
        <a:bodyPr/>
        <a:lstStyle/>
        <a:p>
          <a:endParaRPr lang="ru-RU"/>
        </a:p>
      </dgm:t>
    </dgm:pt>
    <dgm:pt modelId="{1193895A-DDFA-4A99-B156-F6B9769FF150}" type="sibTrans" cxnId="{F28CB607-D344-4C14-AA26-EBB2C92402D1}">
      <dgm:prSet/>
      <dgm:spPr/>
      <dgm:t>
        <a:bodyPr/>
        <a:lstStyle/>
        <a:p>
          <a:endParaRPr lang="ru-RU"/>
        </a:p>
      </dgm:t>
    </dgm:pt>
    <dgm:pt modelId="{A59E9C37-5452-4430-ACF8-06A46712C2D2}">
      <dgm:prSet custT="1"/>
      <dgm:spPr/>
      <dgm:t>
        <a:bodyPr/>
        <a:lstStyle/>
        <a:p>
          <a:r>
            <a:rPr lang="ru-RU" sz="2000" dirty="0"/>
            <a:t>Обобщение и трансляция опыта: 5 показателей</a:t>
          </a:r>
          <a:endParaRPr lang="ru-RU" sz="2000" dirty="0">
            <a:solidFill>
              <a:schemeClr val="bg1"/>
            </a:solidFill>
          </a:endParaRPr>
        </a:p>
      </dgm:t>
    </dgm:pt>
    <dgm:pt modelId="{89D0B38A-379A-4F86-9332-2E514A49315A}" type="parTrans" cxnId="{7289579B-54DE-4ED3-9D41-41EBF55C240A}">
      <dgm:prSet/>
      <dgm:spPr/>
      <dgm:t>
        <a:bodyPr/>
        <a:lstStyle/>
        <a:p>
          <a:endParaRPr lang="ru-RU"/>
        </a:p>
      </dgm:t>
    </dgm:pt>
    <dgm:pt modelId="{F9B45BAC-22B3-44BE-B143-48F0F9898158}" type="sibTrans" cxnId="{7289579B-54DE-4ED3-9D41-41EBF55C240A}">
      <dgm:prSet/>
      <dgm:spPr/>
      <dgm:t>
        <a:bodyPr/>
        <a:lstStyle/>
        <a:p>
          <a:endParaRPr lang="ru-RU"/>
        </a:p>
      </dgm:t>
    </dgm:pt>
    <dgm:pt modelId="{B6F84147-BAC5-4AFD-9D9C-7B732AE9BC1A}">
      <dgm:prSet custT="1"/>
      <dgm:spPr/>
      <dgm:t>
        <a:bodyPr/>
        <a:lstStyle/>
        <a:p>
          <a:r>
            <a:rPr lang="ru-RU" sz="2000" dirty="0"/>
            <a:t>Повышение квалификации </a:t>
          </a:r>
          <a:endParaRPr lang="ru-RU" sz="2000" dirty="0">
            <a:solidFill>
              <a:schemeClr val="bg1"/>
            </a:solidFill>
          </a:endParaRPr>
        </a:p>
      </dgm:t>
    </dgm:pt>
    <dgm:pt modelId="{A0AE72E4-6D74-4CA3-A958-8C80D61F063A}" type="parTrans" cxnId="{DC534A68-7132-42BB-B024-5319D74285ED}">
      <dgm:prSet/>
      <dgm:spPr/>
      <dgm:t>
        <a:bodyPr/>
        <a:lstStyle/>
        <a:p>
          <a:endParaRPr lang="ru-RU"/>
        </a:p>
      </dgm:t>
    </dgm:pt>
    <dgm:pt modelId="{8EF516B0-1E68-45B4-A9F1-78D66CBC1633}" type="sibTrans" cxnId="{DC534A68-7132-42BB-B024-5319D74285ED}">
      <dgm:prSet/>
      <dgm:spPr/>
      <dgm:t>
        <a:bodyPr/>
        <a:lstStyle/>
        <a:p>
          <a:endParaRPr lang="ru-RU"/>
        </a:p>
      </dgm:t>
    </dgm:pt>
    <dgm:pt modelId="{D99C3657-7774-4A0E-BEE6-B345F880BE2D}" type="pres">
      <dgm:prSet presAssocID="{561E1CF6-CBCD-4BF8-9358-12F82DD03B10}" presName="linear" presStyleCnt="0">
        <dgm:presLayoutVars>
          <dgm:dir/>
          <dgm:animLvl val="lvl"/>
          <dgm:resizeHandles val="exact"/>
        </dgm:presLayoutVars>
      </dgm:prSet>
      <dgm:spPr/>
    </dgm:pt>
    <dgm:pt modelId="{9AFA8ABA-F3B4-4F95-8B07-867BD994F94C}" type="pres">
      <dgm:prSet presAssocID="{4DC5D203-C9A3-48BD-9FA5-3C6C542BE376}" presName="parentLin" presStyleCnt="0"/>
      <dgm:spPr/>
    </dgm:pt>
    <dgm:pt modelId="{710B040F-E917-480D-BDA8-1AB15D0B34FD}" type="pres">
      <dgm:prSet presAssocID="{4DC5D203-C9A3-48BD-9FA5-3C6C542BE376}" presName="parentLeftMargin" presStyleLbl="node1" presStyleIdx="0" presStyleCnt="4"/>
      <dgm:spPr/>
    </dgm:pt>
    <dgm:pt modelId="{0353EC7A-77AC-40C3-81C3-F03B501A7C21}" type="pres">
      <dgm:prSet presAssocID="{4DC5D203-C9A3-48BD-9FA5-3C6C542BE376}" presName="parentText" presStyleLbl="node1" presStyleIdx="0" presStyleCnt="4" custScaleX="105210">
        <dgm:presLayoutVars>
          <dgm:chMax val="0"/>
          <dgm:bulletEnabled val="1"/>
        </dgm:presLayoutVars>
      </dgm:prSet>
      <dgm:spPr/>
    </dgm:pt>
    <dgm:pt modelId="{6846A763-0F9B-46F4-A1FD-CEEDB9EA8286}" type="pres">
      <dgm:prSet presAssocID="{4DC5D203-C9A3-48BD-9FA5-3C6C542BE376}" presName="negativeSpace" presStyleCnt="0"/>
      <dgm:spPr/>
    </dgm:pt>
    <dgm:pt modelId="{BF7C47CA-6D16-452A-9573-A552A108E6E6}" type="pres">
      <dgm:prSet presAssocID="{4DC5D203-C9A3-48BD-9FA5-3C6C542BE376}" presName="childText" presStyleLbl="conFgAcc1" presStyleIdx="0" presStyleCnt="4">
        <dgm:presLayoutVars>
          <dgm:bulletEnabled val="1"/>
        </dgm:presLayoutVars>
      </dgm:prSet>
      <dgm:spPr/>
    </dgm:pt>
    <dgm:pt modelId="{26810F6B-02C7-4FFB-BAA3-F598309C0FC9}" type="pres">
      <dgm:prSet presAssocID="{71483E6A-1C06-4B05-A6BF-5B30DEC4A2F5}" presName="spaceBetweenRectangles" presStyleCnt="0"/>
      <dgm:spPr/>
    </dgm:pt>
    <dgm:pt modelId="{A08DFBDF-0196-4F15-A3AB-80F5B3CC9AD0}" type="pres">
      <dgm:prSet presAssocID="{047B0E31-0878-4092-9680-C6C65DC1C757}" presName="parentLin" presStyleCnt="0"/>
      <dgm:spPr/>
    </dgm:pt>
    <dgm:pt modelId="{467CECA9-3F79-49ED-AACE-444347B80E93}" type="pres">
      <dgm:prSet presAssocID="{047B0E31-0878-4092-9680-C6C65DC1C757}" presName="parentLeftMargin" presStyleLbl="node1" presStyleIdx="0" presStyleCnt="4"/>
      <dgm:spPr/>
    </dgm:pt>
    <dgm:pt modelId="{CD3B0590-F418-4E3E-9002-FC312489BCC3}" type="pres">
      <dgm:prSet presAssocID="{047B0E31-0878-4092-9680-C6C65DC1C757}" presName="parentText" presStyleLbl="node1" presStyleIdx="1" presStyleCnt="4" custScaleX="105210">
        <dgm:presLayoutVars>
          <dgm:chMax val="0"/>
          <dgm:bulletEnabled val="1"/>
        </dgm:presLayoutVars>
      </dgm:prSet>
      <dgm:spPr/>
    </dgm:pt>
    <dgm:pt modelId="{6340429A-C09E-49A6-8B5D-0182A2127EB0}" type="pres">
      <dgm:prSet presAssocID="{047B0E31-0878-4092-9680-C6C65DC1C757}" presName="negativeSpace" presStyleCnt="0"/>
      <dgm:spPr/>
    </dgm:pt>
    <dgm:pt modelId="{46DBA70F-C20D-4E86-8109-F13135041B59}" type="pres">
      <dgm:prSet presAssocID="{047B0E31-0878-4092-9680-C6C65DC1C757}" presName="childText" presStyleLbl="conFgAcc1" presStyleIdx="1" presStyleCnt="4">
        <dgm:presLayoutVars>
          <dgm:bulletEnabled val="1"/>
        </dgm:presLayoutVars>
      </dgm:prSet>
      <dgm:spPr/>
    </dgm:pt>
    <dgm:pt modelId="{A65654DE-5092-46EA-9A72-15E57E0014BF}" type="pres">
      <dgm:prSet presAssocID="{1193895A-DDFA-4A99-B156-F6B9769FF150}" presName="spaceBetweenRectangles" presStyleCnt="0"/>
      <dgm:spPr/>
    </dgm:pt>
    <dgm:pt modelId="{1FA8BC27-D984-4F87-B197-6F1345AA7D84}" type="pres">
      <dgm:prSet presAssocID="{A59E9C37-5452-4430-ACF8-06A46712C2D2}" presName="parentLin" presStyleCnt="0"/>
      <dgm:spPr/>
    </dgm:pt>
    <dgm:pt modelId="{93CA3EBA-98F6-4064-8FAD-6E6F6EB473E1}" type="pres">
      <dgm:prSet presAssocID="{A59E9C37-5452-4430-ACF8-06A46712C2D2}" presName="parentLeftMargin" presStyleLbl="node1" presStyleIdx="1" presStyleCnt="4"/>
      <dgm:spPr/>
    </dgm:pt>
    <dgm:pt modelId="{65C75578-B3C4-40D0-AC38-E0CD27769F67}" type="pres">
      <dgm:prSet presAssocID="{A59E9C37-5452-4430-ACF8-06A46712C2D2}" presName="parentText" presStyleLbl="node1" presStyleIdx="2" presStyleCnt="4" custScaleX="105210">
        <dgm:presLayoutVars>
          <dgm:chMax val="0"/>
          <dgm:bulletEnabled val="1"/>
        </dgm:presLayoutVars>
      </dgm:prSet>
      <dgm:spPr/>
    </dgm:pt>
    <dgm:pt modelId="{40B56433-E4D6-47C7-B916-C603C4241179}" type="pres">
      <dgm:prSet presAssocID="{A59E9C37-5452-4430-ACF8-06A46712C2D2}" presName="negativeSpace" presStyleCnt="0"/>
      <dgm:spPr/>
    </dgm:pt>
    <dgm:pt modelId="{567B6393-E085-4060-9D99-C149442AB92F}" type="pres">
      <dgm:prSet presAssocID="{A59E9C37-5452-4430-ACF8-06A46712C2D2}" presName="childText" presStyleLbl="conFgAcc1" presStyleIdx="2" presStyleCnt="4">
        <dgm:presLayoutVars>
          <dgm:bulletEnabled val="1"/>
        </dgm:presLayoutVars>
      </dgm:prSet>
      <dgm:spPr/>
    </dgm:pt>
    <dgm:pt modelId="{4A5BB28E-AD08-4EA4-86AC-75CA60DF0818}" type="pres">
      <dgm:prSet presAssocID="{F9B45BAC-22B3-44BE-B143-48F0F9898158}" presName="spaceBetweenRectangles" presStyleCnt="0"/>
      <dgm:spPr/>
    </dgm:pt>
    <dgm:pt modelId="{9EB1EECD-40F9-4B52-9C60-9194A851C6BA}" type="pres">
      <dgm:prSet presAssocID="{B6F84147-BAC5-4AFD-9D9C-7B732AE9BC1A}" presName="parentLin" presStyleCnt="0"/>
      <dgm:spPr/>
    </dgm:pt>
    <dgm:pt modelId="{FCECBC8A-1A7D-425F-AD64-3239D74E3747}" type="pres">
      <dgm:prSet presAssocID="{B6F84147-BAC5-4AFD-9D9C-7B732AE9BC1A}" presName="parentLeftMargin" presStyleLbl="node1" presStyleIdx="2" presStyleCnt="4"/>
      <dgm:spPr/>
    </dgm:pt>
    <dgm:pt modelId="{F36AE95D-564B-41AA-9228-CC1A0B82A225}" type="pres">
      <dgm:prSet presAssocID="{B6F84147-BAC5-4AFD-9D9C-7B732AE9BC1A}" presName="parentText" presStyleLbl="node1" presStyleIdx="3" presStyleCnt="4" custScaleX="105210">
        <dgm:presLayoutVars>
          <dgm:chMax val="0"/>
          <dgm:bulletEnabled val="1"/>
        </dgm:presLayoutVars>
      </dgm:prSet>
      <dgm:spPr/>
    </dgm:pt>
    <dgm:pt modelId="{31F3FBEF-1DAA-4E30-ADC3-AE683218698F}" type="pres">
      <dgm:prSet presAssocID="{B6F84147-BAC5-4AFD-9D9C-7B732AE9BC1A}" presName="negativeSpace" presStyleCnt="0"/>
      <dgm:spPr/>
    </dgm:pt>
    <dgm:pt modelId="{8A388434-A89D-4ED0-BF95-5DB97D1DD0C1}" type="pres">
      <dgm:prSet presAssocID="{B6F84147-BAC5-4AFD-9D9C-7B732AE9BC1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28CB607-D344-4C14-AA26-EBB2C92402D1}" srcId="{561E1CF6-CBCD-4BF8-9358-12F82DD03B10}" destId="{047B0E31-0878-4092-9680-C6C65DC1C757}" srcOrd="1" destOrd="0" parTransId="{FDED4B78-D91C-46F4-B6BD-7CEB6D6E3AA3}" sibTransId="{1193895A-DDFA-4A99-B156-F6B9769FF150}"/>
    <dgm:cxn modelId="{A75DB516-89A8-4EA6-99CA-BD40726535C0}" srcId="{561E1CF6-CBCD-4BF8-9358-12F82DD03B10}" destId="{4DC5D203-C9A3-48BD-9FA5-3C6C542BE376}" srcOrd="0" destOrd="0" parTransId="{E093F1A9-F855-4730-8333-1B7B4F733F43}" sibTransId="{71483E6A-1C06-4B05-A6BF-5B30DEC4A2F5}"/>
    <dgm:cxn modelId="{C6FBE72C-BDD8-44DF-B023-BE8545724B65}" type="presOf" srcId="{047B0E31-0878-4092-9680-C6C65DC1C757}" destId="{467CECA9-3F79-49ED-AACE-444347B80E93}" srcOrd="0" destOrd="0" presId="urn:microsoft.com/office/officeart/2005/8/layout/list1"/>
    <dgm:cxn modelId="{724E9C3A-E46D-48AD-936E-38F8653FE2F2}" type="presOf" srcId="{047B0E31-0878-4092-9680-C6C65DC1C757}" destId="{CD3B0590-F418-4E3E-9002-FC312489BCC3}" srcOrd="1" destOrd="0" presId="urn:microsoft.com/office/officeart/2005/8/layout/list1"/>
    <dgm:cxn modelId="{DC534A68-7132-42BB-B024-5319D74285ED}" srcId="{561E1CF6-CBCD-4BF8-9358-12F82DD03B10}" destId="{B6F84147-BAC5-4AFD-9D9C-7B732AE9BC1A}" srcOrd="3" destOrd="0" parTransId="{A0AE72E4-6D74-4CA3-A958-8C80D61F063A}" sibTransId="{8EF516B0-1E68-45B4-A9F1-78D66CBC1633}"/>
    <dgm:cxn modelId="{AA29639A-87CD-4A34-9D35-A0B140D17431}" type="presOf" srcId="{4DC5D203-C9A3-48BD-9FA5-3C6C542BE376}" destId="{710B040F-E917-480D-BDA8-1AB15D0B34FD}" srcOrd="0" destOrd="0" presId="urn:microsoft.com/office/officeart/2005/8/layout/list1"/>
    <dgm:cxn modelId="{7289579B-54DE-4ED3-9D41-41EBF55C240A}" srcId="{561E1CF6-CBCD-4BF8-9358-12F82DD03B10}" destId="{A59E9C37-5452-4430-ACF8-06A46712C2D2}" srcOrd="2" destOrd="0" parTransId="{89D0B38A-379A-4F86-9332-2E514A49315A}" sibTransId="{F9B45BAC-22B3-44BE-B143-48F0F9898158}"/>
    <dgm:cxn modelId="{A1A23CAA-281D-4588-877E-6D4668E6C67A}" type="presOf" srcId="{A59E9C37-5452-4430-ACF8-06A46712C2D2}" destId="{65C75578-B3C4-40D0-AC38-E0CD27769F67}" srcOrd="1" destOrd="0" presId="urn:microsoft.com/office/officeart/2005/8/layout/list1"/>
    <dgm:cxn modelId="{6353C3AA-D9A8-4435-A73F-B98A83A528DB}" type="presOf" srcId="{4DC5D203-C9A3-48BD-9FA5-3C6C542BE376}" destId="{0353EC7A-77AC-40C3-81C3-F03B501A7C21}" srcOrd="1" destOrd="0" presId="urn:microsoft.com/office/officeart/2005/8/layout/list1"/>
    <dgm:cxn modelId="{EE2F2EC6-C58B-46AB-A82B-73721E9B829A}" type="presOf" srcId="{B6F84147-BAC5-4AFD-9D9C-7B732AE9BC1A}" destId="{FCECBC8A-1A7D-425F-AD64-3239D74E3747}" srcOrd="0" destOrd="0" presId="urn:microsoft.com/office/officeart/2005/8/layout/list1"/>
    <dgm:cxn modelId="{D868CAE5-825E-416D-8E5A-A2812E3CCA99}" type="presOf" srcId="{B6F84147-BAC5-4AFD-9D9C-7B732AE9BC1A}" destId="{F36AE95D-564B-41AA-9228-CC1A0B82A225}" srcOrd="1" destOrd="0" presId="urn:microsoft.com/office/officeart/2005/8/layout/list1"/>
    <dgm:cxn modelId="{4CBF23ED-A32F-4F91-8515-F9BB6B7DFAE2}" type="presOf" srcId="{561E1CF6-CBCD-4BF8-9358-12F82DD03B10}" destId="{D99C3657-7774-4A0E-BEE6-B345F880BE2D}" srcOrd="0" destOrd="0" presId="urn:microsoft.com/office/officeart/2005/8/layout/list1"/>
    <dgm:cxn modelId="{8799B4F9-F47D-4EA6-9F3F-32FBD8CAAD63}" type="presOf" srcId="{A59E9C37-5452-4430-ACF8-06A46712C2D2}" destId="{93CA3EBA-98F6-4064-8FAD-6E6F6EB473E1}" srcOrd="0" destOrd="0" presId="urn:microsoft.com/office/officeart/2005/8/layout/list1"/>
    <dgm:cxn modelId="{BDCC8B60-AB72-464B-9EA2-8211DC31EE54}" type="presParOf" srcId="{D99C3657-7774-4A0E-BEE6-B345F880BE2D}" destId="{9AFA8ABA-F3B4-4F95-8B07-867BD994F94C}" srcOrd="0" destOrd="0" presId="urn:microsoft.com/office/officeart/2005/8/layout/list1"/>
    <dgm:cxn modelId="{303F1A68-68D2-4FF2-BACE-8583688DB15B}" type="presParOf" srcId="{9AFA8ABA-F3B4-4F95-8B07-867BD994F94C}" destId="{710B040F-E917-480D-BDA8-1AB15D0B34FD}" srcOrd="0" destOrd="0" presId="urn:microsoft.com/office/officeart/2005/8/layout/list1"/>
    <dgm:cxn modelId="{4D865EC1-F34B-4919-A23A-95919104D6C9}" type="presParOf" srcId="{9AFA8ABA-F3B4-4F95-8B07-867BD994F94C}" destId="{0353EC7A-77AC-40C3-81C3-F03B501A7C21}" srcOrd="1" destOrd="0" presId="urn:microsoft.com/office/officeart/2005/8/layout/list1"/>
    <dgm:cxn modelId="{9D1E31E4-2412-4080-BEF4-19E459892F71}" type="presParOf" srcId="{D99C3657-7774-4A0E-BEE6-B345F880BE2D}" destId="{6846A763-0F9B-46F4-A1FD-CEEDB9EA8286}" srcOrd="1" destOrd="0" presId="urn:microsoft.com/office/officeart/2005/8/layout/list1"/>
    <dgm:cxn modelId="{FCBD0F11-D192-40E8-A04E-BAD133DA5855}" type="presParOf" srcId="{D99C3657-7774-4A0E-BEE6-B345F880BE2D}" destId="{BF7C47CA-6D16-452A-9573-A552A108E6E6}" srcOrd="2" destOrd="0" presId="urn:microsoft.com/office/officeart/2005/8/layout/list1"/>
    <dgm:cxn modelId="{BCAB2A8F-B29F-4C19-9FD0-BE98001E34A9}" type="presParOf" srcId="{D99C3657-7774-4A0E-BEE6-B345F880BE2D}" destId="{26810F6B-02C7-4FFB-BAA3-F598309C0FC9}" srcOrd="3" destOrd="0" presId="urn:microsoft.com/office/officeart/2005/8/layout/list1"/>
    <dgm:cxn modelId="{4F4825FB-3A23-4973-9AC4-6CD9DFF334DF}" type="presParOf" srcId="{D99C3657-7774-4A0E-BEE6-B345F880BE2D}" destId="{A08DFBDF-0196-4F15-A3AB-80F5B3CC9AD0}" srcOrd="4" destOrd="0" presId="urn:microsoft.com/office/officeart/2005/8/layout/list1"/>
    <dgm:cxn modelId="{E7A71E0E-21C0-4901-83A3-E0C72174AAC5}" type="presParOf" srcId="{A08DFBDF-0196-4F15-A3AB-80F5B3CC9AD0}" destId="{467CECA9-3F79-49ED-AACE-444347B80E93}" srcOrd="0" destOrd="0" presId="urn:microsoft.com/office/officeart/2005/8/layout/list1"/>
    <dgm:cxn modelId="{4437E289-7544-4A1B-8D18-703BE7EC99FF}" type="presParOf" srcId="{A08DFBDF-0196-4F15-A3AB-80F5B3CC9AD0}" destId="{CD3B0590-F418-4E3E-9002-FC312489BCC3}" srcOrd="1" destOrd="0" presId="urn:microsoft.com/office/officeart/2005/8/layout/list1"/>
    <dgm:cxn modelId="{DB617E12-51FB-4B99-B134-1F1E65B9E1F1}" type="presParOf" srcId="{D99C3657-7774-4A0E-BEE6-B345F880BE2D}" destId="{6340429A-C09E-49A6-8B5D-0182A2127EB0}" srcOrd="5" destOrd="0" presId="urn:microsoft.com/office/officeart/2005/8/layout/list1"/>
    <dgm:cxn modelId="{EC09EA82-281C-46DC-ADBE-84FBADDB7765}" type="presParOf" srcId="{D99C3657-7774-4A0E-BEE6-B345F880BE2D}" destId="{46DBA70F-C20D-4E86-8109-F13135041B59}" srcOrd="6" destOrd="0" presId="urn:microsoft.com/office/officeart/2005/8/layout/list1"/>
    <dgm:cxn modelId="{C094FDF6-84BF-4792-8E33-F3BA0C149D89}" type="presParOf" srcId="{D99C3657-7774-4A0E-BEE6-B345F880BE2D}" destId="{A65654DE-5092-46EA-9A72-15E57E0014BF}" srcOrd="7" destOrd="0" presId="urn:microsoft.com/office/officeart/2005/8/layout/list1"/>
    <dgm:cxn modelId="{68B1D0F0-A2D1-4BD2-B6AB-61DFA021C121}" type="presParOf" srcId="{D99C3657-7774-4A0E-BEE6-B345F880BE2D}" destId="{1FA8BC27-D984-4F87-B197-6F1345AA7D84}" srcOrd="8" destOrd="0" presId="urn:microsoft.com/office/officeart/2005/8/layout/list1"/>
    <dgm:cxn modelId="{8224215D-6B61-44C6-8CA7-C5434CA2B414}" type="presParOf" srcId="{1FA8BC27-D984-4F87-B197-6F1345AA7D84}" destId="{93CA3EBA-98F6-4064-8FAD-6E6F6EB473E1}" srcOrd="0" destOrd="0" presId="urn:microsoft.com/office/officeart/2005/8/layout/list1"/>
    <dgm:cxn modelId="{21F0AB4C-22EB-497E-A184-24127596E2D2}" type="presParOf" srcId="{1FA8BC27-D984-4F87-B197-6F1345AA7D84}" destId="{65C75578-B3C4-40D0-AC38-E0CD27769F67}" srcOrd="1" destOrd="0" presId="urn:microsoft.com/office/officeart/2005/8/layout/list1"/>
    <dgm:cxn modelId="{D7095C64-30D3-4EA0-A65C-AD432A4F5CD4}" type="presParOf" srcId="{D99C3657-7774-4A0E-BEE6-B345F880BE2D}" destId="{40B56433-E4D6-47C7-B916-C603C4241179}" srcOrd="9" destOrd="0" presId="urn:microsoft.com/office/officeart/2005/8/layout/list1"/>
    <dgm:cxn modelId="{062AC13D-8CDA-4FBE-8E40-C7236AF0F294}" type="presParOf" srcId="{D99C3657-7774-4A0E-BEE6-B345F880BE2D}" destId="{567B6393-E085-4060-9D99-C149442AB92F}" srcOrd="10" destOrd="0" presId="urn:microsoft.com/office/officeart/2005/8/layout/list1"/>
    <dgm:cxn modelId="{BEDA45F9-6156-483F-BD4E-269B2E5BD761}" type="presParOf" srcId="{D99C3657-7774-4A0E-BEE6-B345F880BE2D}" destId="{4A5BB28E-AD08-4EA4-86AC-75CA60DF0818}" srcOrd="11" destOrd="0" presId="urn:microsoft.com/office/officeart/2005/8/layout/list1"/>
    <dgm:cxn modelId="{3A114371-229C-4C1C-BB3F-A78199D79A11}" type="presParOf" srcId="{D99C3657-7774-4A0E-BEE6-B345F880BE2D}" destId="{9EB1EECD-40F9-4B52-9C60-9194A851C6BA}" srcOrd="12" destOrd="0" presId="urn:microsoft.com/office/officeart/2005/8/layout/list1"/>
    <dgm:cxn modelId="{D077B24C-A6D0-44CC-8D10-EC9609FD3A12}" type="presParOf" srcId="{9EB1EECD-40F9-4B52-9C60-9194A851C6BA}" destId="{FCECBC8A-1A7D-425F-AD64-3239D74E3747}" srcOrd="0" destOrd="0" presId="urn:microsoft.com/office/officeart/2005/8/layout/list1"/>
    <dgm:cxn modelId="{A38109A2-DF56-44F9-8760-8EB45D20F62B}" type="presParOf" srcId="{9EB1EECD-40F9-4B52-9C60-9194A851C6BA}" destId="{F36AE95D-564B-41AA-9228-CC1A0B82A225}" srcOrd="1" destOrd="0" presId="urn:microsoft.com/office/officeart/2005/8/layout/list1"/>
    <dgm:cxn modelId="{C7640BC7-90F6-4DF0-995C-72737464C08A}" type="presParOf" srcId="{D99C3657-7774-4A0E-BEE6-B345F880BE2D}" destId="{31F3FBEF-1DAA-4E30-ADC3-AE683218698F}" srcOrd="13" destOrd="0" presId="urn:microsoft.com/office/officeart/2005/8/layout/list1"/>
    <dgm:cxn modelId="{32DAF2B2-0303-439D-A82E-87436CA40910}" type="presParOf" srcId="{D99C3657-7774-4A0E-BEE6-B345F880BE2D}" destId="{8A388434-A89D-4ED0-BF95-5DB97D1DD0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C47CA-6D16-452A-9573-A552A108E6E6}">
      <dsp:nvSpPr>
        <dsp:cNvPr id="0" name=""/>
        <dsp:cNvSpPr/>
      </dsp:nvSpPr>
      <dsp:spPr>
        <a:xfrm>
          <a:off x="0" y="451712"/>
          <a:ext cx="114299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3EC7A-77AC-40C3-81C3-F03B501A7C21}">
      <dsp:nvSpPr>
        <dsp:cNvPr id="0" name=""/>
        <dsp:cNvSpPr/>
      </dsp:nvSpPr>
      <dsp:spPr>
        <a:xfrm>
          <a:off x="571499" y="67952"/>
          <a:ext cx="841785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0" rIns="3024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effectLst/>
              <a:ea typeface="Times New Roman" panose="02020603050405020304" pitchFamily="18" charset="0"/>
            </a:rPr>
            <a:t>Обеспечение качества образования: 2 показателя</a:t>
          </a:r>
          <a:endParaRPr lang="ru-RU" sz="2000" b="0" kern="1200" dirty="0">
            <a:solidFill>
              <a:schemeClr val="bg1"/>
            </a:solidFill>
          </a:endParaRPr>
        </a:p>
      </dsp:txBody>
      <dsp:txXfrm>
        <a:off x="608966" y="105419"/>
        <a:ext cx="8342917" cy="692586"/>
      </dsp:txXfrm>
    </dsp:sp>
    <dsp:sp modelId="{46DBA70F-C20D-4E86-8109-F13135041B59}">
      <dsp:nvSpPr>
        <dsp:cNvPr id="0" name=""/>
        <dsp:cNvSpPr/>
      </dsp:nvSpPr>
      <dsp:spPr>
        <a:xfrm>
          <a:off x="0" y="1631072"/>
          <a:ext cx="114299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B0590-F418-4E3E-9002-FC312489BCC3}">
      <dsp:nvSpPr>
        <dsp:cNvPr id="0" name=""/>
        <dsp:cNvSpPr/>
      </dsp:nvSpPr>
      <dsp:spPr>
        <a:xfrm>
          <a:off x="571499" y="1247312"/>
          <a:ext cx="841785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0" rIns="3024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Достижения: 2 показателя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08966" y="1284779"/>
        <a:ext cx="8342917" cy="692586"/>
      </dsp:txXfrm>
    </dsp:sp>
    <dsp:sp modelId="{567B6393-E085-4060-9D99-C149442AB92F}">
      <dsp:nvSpPr>
        <dsp:cNvPr id="0" name=""/>
        <dsp:cNvSpPr/>
      </dsp:nvSpPr>
      <dsp:spPr>
        <a:xfrm>
          <a:off x="0" y="2810432"/>
          <a:ext cx="114299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75578-B3C4-40D0-AC38-E0CD27769F67}">
      <dsp:nvSpPr>
        <dsp:cNvPr id="0" name=""/>
        <dsp:cNvSpPr/>
      </dsp:nvSpPr>
      <dsp:spPr>
        <a:xfrm>
          <a:off x="571499" y="2426672"/>
          <a:ext cx="841785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0" rIns="3024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Обобщение и трансляция опыта: 5 показателей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08966" y="2464139"/>
        <a:ext cx="8342917" cy="692586"/>
      </dsp:txXfrm>
    </dsp:sp>
    <dsp:sp modelId="{8A388434-A89D-4ED0-BF95-5DB97D1DD0C1}">
      <dsp:nvSpPr>
        <dsp:cNvPr id="0" name=""/>
        <dsp:cNvSpPr/>
      </dsp:nvSpPr>
      <dsp:spPr>
        <a:xfrm>
          <a:off x="0" y="3989793"/>
          <a:ext cx="114299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AE95D-564B-41AA-9228-CC1A0B82A225}">
      <dsp:nvSpPr>
        <dsp:cNvPr id="0" name=""/>
        <dsp:cNvSpPr/>
      </dsp:nvSpPr>
      <dsp:spPr>
        <a:xfrm>
          <a:off x="571499" y="3606033"/>
          <a:ext cx="841785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0" rIns="3024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Повышение квалификации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08966" y="3643500"/>
        <a:ext cx="8342917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BDA3-47AC-4F64-A55B-6B83B68EFB2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1DEF-E43C-4C33-9CCC-AA7EEC21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7E6-5B27-4042-8029-5DD1B3CAD41C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69A8-AC8C-44C8-A494-D69DF0980100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FD76-8473-444B-B584-2630AF3B5C0F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792-A7BD-457B-A643-C98E5F3FE383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7280-B750-41C8-8B17-1F23A7451EF6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0B9-0AE8-494A-BA5E-BD0C317E1907}" type="datetime1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B8E-B1B8-4ABF-8CA9-44D500E225F2}" type="datetime1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8040-68B0-46EE-843D-4156C7C01018}" type="datetime1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E0A6-CF51-4624-A6FA-C0708CC9A297}" type="datetime1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DF6-E6AC-4A11-A3B5-ABE4233C587D}" type="datetime1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74-7B06-4735-8DDB-15FE36EA299F}" type="datetime1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0BB-0B05-4FCC-9107-9C4A1FEE0244}" type="datetime1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6"/>
          <p:cNvSpPr txBox="1"/>
          <p:nvPr/>
        </p:nvSpPr>
        <p:spPr>
          <a:xfrm>
            <a:off x="1741711" y="4238673"/>
            <a:ext cx="824048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Oswald"/>
                <a:cs typeface="Times New Roman"/>
              </a:rPr>
              <a:t>ПРОФЕССИОНАЛЬНЫЙ УЧИТЕЛЬ – </a:t>
            </a:r>
          </a:p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Oswald"/>
                <a:cs typeface="Times New Roman"/>
              </a:rPr>
              <a:t>УСПЕШНЫЙ УЧЕНИК</a:t>
            </a: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100536"/>
            <a:ext cx="1409700" cy="163049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10115550" y="4100536"/>
            <a:ext cx="2076450" cy="163049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1552" y="625924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9" y="1739460"/>
            <a:ext cx="609858" cy="60985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67617" y="2612777"/>
            <a:ext cx="2312911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Тест ОЗП  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endParaRPr lang="" sz="1600" b="1" dirty="0"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b="1" dirty="0">
                <a:cs typeface="Arial" panose="020B0604020202020204" pitchFamily="34" charset="0"/>
              </a:rPr>
              <a:t>Предметные знания</a:t>
            </a:r>
            <a:r>
              <a:rPr lang="" sz="1600" b="1" dirty="0">
                <a:cs typeface="Arial" panose="020B0604020202020204" pitchFamily="34" charset="0"/>
              </a:rPr>
              <a:t> </a:t>
            </a:r>
            <a:r>
              <a:rPr lang="kk-KZ" sz="1600" dirty="0">
                <a:cs typeface="Arial" panose="020B0604020202020204" pitchFamily="34" charset="0"/>
              </a:rPr>
              <a:t>– 50 заданий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Продолжительность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 ОЗП для лиц с ограниченными возможностями – дополнительно </a:t>
            </a: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40 минут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1AE81C-326B-4899-A990-0FA179F1F810}"/>
              </a:ext>
            </a:extLst>
          </p:cNvPr>
          <p:cNvSpPr txBox="1"/>
          <p:nvPr/>
        </p:nvSpPr>
        <p:spPr>
          <a:xfrm>
            <a:off x="3752947" y="2381276"/>
            <a:ext cx="215026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От теста ОЗП освобождаются:</a:t>
            </a: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при подтверждении педагоги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имеющие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30 и более лет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педагогического стажа по профилю, в том числе педагоги, имеющие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«первую» и «высшую»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категории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при переходе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на категорию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«педагог-модератор»</a:t>
            </a:r>
            <a:endParaRPr lang="ru-RU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F7805-22B0-4394-B950-071FEAD3587A}"/>
              </a:ext>
            </a:extLst>
          </p:cNvPr>
          <p:cNvSpPr txBox="1"/>
          <p:nvPr/>
        </p:nvSpPr>
        <p:spPr>
          <a:xfrm>
            <a:off x="9098131" y="2579394"/>
            <a:ext cx="211811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Для «педагогов-исследователей» и «педагогов-мастеров»</a:t>
            </a:r>
            <a:r>
              <a:rPr lang="kk-KZ" sz="1600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присваивается 3 и 4 балла соответственно, если педагог является</a:t>
            </a:r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тренером курсов повышения квалификации </a:t>
            </a:r>
            <a:endParaRPr lang="ru-RU" sz="16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25" y="1739460"/>
            <a:ext cx="552287" cy="55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2" y="1736228"/>
            <a:ext cx="550696" cy="550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1" y="1702191"/>
            <a:ext cx="613090" cy="6130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4282C3-1B67-4ABB-8BB3-1F9041CE33FA}"/>
              </a:ext>
            </a:extLst>
          </p:cNvPr>
          <p:cNvSpPr/>
          <p:nvPr/>
        </p:nvSpPr>
        <p:spPr>
          <a:xfrm>
            <a:off x="6487886" y="2456472"/>
            <a:ext cx="2002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От теста ОЗП освобождаются 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(при подтверждении не более двух раз):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«педагог-исследователь»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«педагог-мастер»</a:t>
            </a:r>
          </a:p>
          <a:p>
            <a:pPr lvl="0"/>
            <a:endParaRPr lang="ru-RU" sz="1600" b="1" dirty="0">
              <a:solidFill>
                <a:prstClr val="black"/>
              </a:solidFill>
              <a:ea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62731B8-85B6-46DE-9E3D-ED1425C25BD5}"/>
              </a:ext>
            </a:extLst>
          </p:cNvPr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B653694-5412-46C4-9F6B-11406E5CDD66}"/>
              </a:ext>
            </a:extLst>
          </p:cNvPr>
          <p:cNvCxnSpPr/>
          <p:nvPr/>
        </p:nvCxnSpPr>
        <p:spPr>
          <a:xfrm>
            <a:off x="4000514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79B8A46-3DBC-438C-A367-0F5856123D74}"/>
              </a:ext>
            </a:extLst>
          </p:cNvPr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5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4419" y="627435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90622" y="937274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СДАЧА ОЗП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900" y="1370664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65310" y="1424204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согласно графику, утвержденному УО сдается в пунктах центра тестирования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90622" y="1906207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СБОР МАТЕРИАЛОВ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900" y="2339597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310" y="2393137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материалы портфолио формируются </a:t>
            </a:r>
            <a:r>
              <a:rPr lang="ru-RU" sz="1600">
                <a:cs typeface="Arial" panose="020B0604020202020204" pitchFamily="34" charset="0"/>
              </a:rPr>
              <a:t>на Платформе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0622" y="2971602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6900" y="3404991"/>
            <a:ext cx="10476900" cy="669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5310" y="3458532"/>
            <a:ext cx="9549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государственная услуга, подается лично педагогом </a:t>
            </a:r>
            <a:r>
              <a:rPr lang="ru-RU" sz="1600" dirty="0" err="1">
                <a:cs typeface="Arial" panose="020B0604020202020204" pitchFamily="34" charset="0"/>
              </a:rPr>
              <a:t>электронно</a:t>
            </a:r>
            <a:r>
              <a:rPr lang="ru-RU" sz="1600" dirty="0">
                <a:cs typeface="Arial" panose="020B0604020202020204" pitchFamily="34" charset="0"/>
              </a:rPr>
              <a:t> (с 1 сентября по 31 декабря текущего учебного года)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0622" y="420220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РАССМОТРЕНИЕ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ЭКСПЕРТНОЙ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КОМИССИЕЙ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6900" y="463559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65310" y="468913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в течение 1 месяца с момента подачи заявления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0622" y="523702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ВЫНЕСЕНИЕ РЕШЕНИЯ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АТТЕСТАЦИОННОЙ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КОМИССИЕЙ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900" y="567041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65310" y="572395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до 30 августа 2024 года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2363" y="8757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363" y="1867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2363" y="2884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2363" y="41220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2363" y="51754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6900" y="1424204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76900" y="2393137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6900" y="3458532"/>
            <a:ext cx="0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6900" y="470563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6900" y="574045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2213" y="96823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570404" y="9007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502213" y="1958626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70404" y="189111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02213" y="2959382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570404" y="28918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502213" y="419715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70404" y="412963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502213" y="5243293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70404" y="517577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</p:spTree>
    <p:extLst>
      <p:ext uri="{BB962C8B-B14F-4D97-AF65-F5344CB8AC3E}">
        <p14:creationId xmlns:p14="http://schemas.microsoft.com/office/powerpoint/2010/main" val="240249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437" y="358898"/>
            <a:ext cx="9453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/>
              <a:t>Критерии оценивания портфолио</a:t>
            </a:r>
          </a:p>
          <a:p>
            <a:pPr fontAlgn="base"/>
            <a:r>
              <a:rPr lang="ru-RU" sz="2000" i="1" dirty="0">
                <a:effectLst/>
                <a:ea typeface="Times New Roman" panose="02020603050405020304" pitchFamily="18" charset="0"/>
              </a:rPr>
              <a:t>В материалы (портфолио) включается эссе педагога.</a:t>
            </a:r>
            <a:endParaRPr lang="ru-RU" sz="2000" b="1" i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81000" y="1427879"/>
          <a:ext cx="11429999" cy="471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04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39588" y="1707149"/>
          <a:ext cx="11054603" cy="15054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4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635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ea typeface="Times New Roman" panose="02020603050405020304" pitchFamily="18" charset="0"/>
                        </a:rPr>
                        <a:t>Качество знаний </a:t>
                      </a:r>
                      <a:r>
                        <a:rPr lang="ru-RU" sz="2000" i="1" dirty="0">
                          <a:effectLst/>
                          <a:ea typeface="Times New Roman" panose="02020603050405020304" pitchFamily="18" charset="0"/>
                        </a:rPr>
                        <a:t>(динамика) / </a:t>
                      </a:r>
                      <a:r>
                        <a:rPr lang="ru-RU" sz="2000" dirty="0">
                          <a:effectLst/>
                          <a:ea typeface="Times New Roman" panose="02020603050405020304" pitchFamily="18" charset="0"/>
                        </a:rPr>
                        <a:t>Динамика освоения образовательной программы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</a:rPr>
                        <a:t>Педагог-модератор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Педагог-эксперт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Педагог-исследователь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Педагог-мастер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нестабильная динамика </a:t>
                      </a:r>
                    </a:p>
                    <a:p>
                      <a:pPr fontAlgn="base"/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течение 3 лет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одном уровне в </a:t>
                      </a:r>
                      <a:r>
                        <a:rPr lang="ru-RU" sz="20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течение 3 лет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рост на 1–2%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рост на 3 и более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588" y="340967"/>
            <a:ext cx="11102788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k-KZ" sz="2000" b="1" dirty="0"/>
              <a:t>Критерий 1.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Обеспечение качества образования </a:t>
            </a:r>
            <a:endParaRPr lang="kk-KZ" sz="2000" b="1" dirty="0"/>
          </a:p>
          <a:p>
            <a:pPr indent="18415"/>
            <a:r>
              <a:rPr lang="ru-RU" sz="2000" dirty="0"/>
              <a:t>1.1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Качество знаний 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(динамика) /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Динамика освоения образовательной программы</a:t>
            </a:r>
          </a:p>
          <a:p>
            <a:pPr indent="18415"/>
            <a:r>
              <a:rPr lang="ru-RU" sz="2000" dirty="0">
                <a:ea typeface="Times New Roman" panose="02020603050405020304" pitchFamily="18" charset="0"/>
              </a:rPr>
              <a:t>1.2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Качество преподавания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(организации, проведения)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294C5-0B60-4E81-98F9-8D089A8C35ED}"/>
              </a:ext>
            </a:extLst>
          </p:cNvPr>
          <p:cNvSpPr txBox="1"/>
          <p:nvPr/>
        </p:nvSpPr>
        <p:spPr>
          <a:xfrm>
            <a:off x="607358" y="3892061"/>
            <a:ext cx="109772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955">
              <a:tabLst>
                <a:tab pos="540385" algn="l"/>
              </a:tabLst>
            </a:pPr>
            <a:r>
              <a:rPr lang="ru-RU" sz="2000" b="1" dirty="0">
                <a:effectLst/>
                <a:ea typeface="Times New Roman" panose="02020603050405020304" pitchFamily="18" charset="0"/>
              </a:rPr>
              <a:t>1.2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–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наличие листов оценивания урока (занятия, организованной деятельности, мероприятия, процедуры обследования и консультирования) (руководителя, заместителя руководителя, методиста, педагога организации образования; методиста методического кабинета (центра); члена аттестационной комиссии (экспертного совета) соответствующего уровня) – за последний учебный год 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(не менее одного)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r>
              <a:rPr lang="ru-RU" sz="2000" i="1" dirty="0">
                <a:effectLst/>
                <a:ea typeface="Times New Roman" panose="02020603050405020304" pitchFamily="18" charset="0"/>
              </a:rPr>
              <a:t>(лист наблюдения заверяется печатью организации образования и подписью руководителя)</a:t>
            </a:r>
          </a:p>
          <a:p>
            <a:r>
              <a:rPr lang="ru-RU" sz="2000" b="1" dirty="0"/>
              <a:t>1.2</a:t>
            </a:r>
            <a:r>
              <a:rPr lang="ru-RU" sz="2000" dirty="0"/>
              <a:t> –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5 листов оценивания 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ежегодно</a:t>
            </a:r>
            <a:endParaRPr lang="ru-RU" sz="20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67AFCB2-CC44-4747-9021-5D990E65C106}"/>
              </a:ext>
            </a:extLst>
          </p:cNvPr>
          <p:cNvCxnSpPr>
            <a:cxnSpLocks/>
          </p:cNvCxnSpPr>
          <p:nvPr/>
        </p:nvCxnSpPr>
        <p:spPr>
          <a:xfrm>
            <a:off x="739588" y="3637030"/>
            <a:ext cx="1109157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9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613" y="510718"/>
            <a:ext cx="10761539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kk-KZ" sz="2000" b="1" dirty="0"/>
              <a:t>Критерий 2. </a:t>
            </a:r>
            <a:r>
              <a:rPr lang="ru-RU" sz="2000" b="1" dirty="0"/>
              <a:t>Достижения</a:t>
            </a:r>
          </a:p>
          <a:p>
            <a:pPr algn="just"/>
            <a:r>
              <a:rPr lang="ru-RU" sz="2000" dirty="0"/>
              <a:t>2.1 </a:t>
            </a:r>
            <a:r>
              <a:rPr lang="ru-RU" sz="2000" b="1" dirty="0"/>
              <a:t>Участие</a:t>
            </a:r>
            <a:r>
              <a:rPr lang="ru-RU" sz="2000" dirty="0"/>
              <a:t> обучающихся (воспитанников)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в конкурсах или олимпиадах, или соревнованиях </a:t>
            </a:r>
            <a:endParaRPr lang="ru-RU" sz="2000" dirty="0"/>
          </a:p>
          <a:p>
            <a:pPr algn="just"/>
            <a:r>
              <a:rPr lang="ru-RU" sz="2000" dirty="0"/>
              <a:t>2.2 </a:t>
            </a:r>
            <a:r>
              <a:rPr lang="ru-RU" sz="2000" b="1" dirty="0"/>
              <a:t>Участие</a:t>
            </a:r>
            <a:r>
              <a:rPr lang="ru-RU" sz="2000" dirty="0"/>
              <a:t> педагога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в профессиональных конкурсах или олимпиадах или соревнованиях</a:t>
            </a:r>
            <a:r>
              <a:rPr lang="ru-RU" sz="2000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83611" y="1914041"/>
          <a:ext cx="10761540" cy="2301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Перечень мероприятий по приказу №514 или </a:t>
                      </a:r>
                      <a:r>
                        <a:rPr lang="ru-RU" sz="2000" dirty="0">
                          <a:effectLst/>
                          <a:ea typeface="Times New Roman" panose="02020603050405020304" pitchFamily="18" charset="0"/>
                        </a:rPr>
                        <a:t>перечень, утвержденный уполномоченным органом в области образования или планом органа управления образованием </a:t>
                      </a:r>
                      <a:r>
                        <a:rPr lang="ru-RU" sz="2000" i="1" dirty="0">
                          <a:effectLst/>
                          <a:ea typeface="Times New Roman" panose="02020603050405020304" pitchFamily="18" charset="0"/>
                        </a:rPr>
                        <a:t>(соответствующего уровня),</a:t>
                      </a:r>
                      <a:r>
                        <a:rPr lang="ru-RU" sz="2000" dirty="0">
                          <a:effectLst/>
                          <a:ea typeface="Times New Roman" panose="02020603050405020304" pitchFamily="18" charset="0"/>
                        </a:rPr>
                        <a:t> или уполномоченного органа соответствующей отрасли, согласованного с уполномоченным органом в области образования. </a:t>
                      </a:r>
                      <a:r>
                        <a:rPr lang="ru-RU" sz="2000" dirty="0"/>
                        <a:t> </a:t>
                      </a:r>
                    </a:p>
                  </a:txBody>
                  <a:tcPr marL="47625" marR="4762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</a:rPr>
                        <a:t>Педагог-модератор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Педагог-эксперт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Педагог-исследователь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Педагог-мастер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 / город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область (город республиканского значения и столица)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республиканский (международный)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C35B8A-B162-4F61-A7B2-C17DA05BFCBB}"/>
              </a:ext>
            </a:extLst>
          </p:cNvPr>
          <p:cNvSpPr txBox="1"/>
          <p:nvPr/>
        </p:nvSpPr>
        <p:spPr>
          <a:xfrm>
            <a:off x="883613" y="4602941"/>
            <a:ext cx="10761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effectLst/>
                <a:ea typeface="Times New Roman" panose="02020603050405020304" pitchFamily="18" charset="0"/>
              </a:rPr>
              <a:t>Примечание: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прибавляется 1 балл, если есть победитель/призёр, независимо от количества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315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987" y="755051"/>
            <a:ext cx="10945905" cy="224676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kk-KZ" sz="2000" b="1" dirty="0"/>
              <a:t>Критерий 3.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Обобщение и трансляция опыта</a:t>
            </a:r>
          </a:p>
          <a:p>
            <a:r>
              <a:rPr lang="ru-RU" sz="2000" dirty="0">
                <a:ea typeface="Times New Roman" panose="02020603050405020304" pitchFamily="18" charset="0"/>
              </a:rPr>
              <a:t>3.1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Трансляция практики </a:t>
            </a:r>
            <a:r>
              <a:rPr lang="ru-RU" sz="20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на основе авторских материалов</a:t>
            </a:r>
          </a:p>
          <a:p>
            <a:r>
              <a:rPr lang="ru-RU" sz="2000" dirty="0"/>
              <a:t>3.2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Выступление на семинарах, конференциях, форумах, тренингах, мастер-классах, </a:t>
            </a:r>
          </a:p>
          <a:p>
            <a:r>
              <a:rPr lang="ru-RU" sz="2000" dirty="0">
                <a:effectLst/>
                <a:ea typeface="Times New Roman" panose="02020603050405020304" pitchFamily="18" charset="0"/>
              </a:rPr>
              <a:t>курсах повышения квалификации и др.</a:t>
            </a:r>
          </a:p>
          <a:p>
            <a:r>
              <a:rPr lang="ru-RU" sz="2000" dirty="0"/>
              <a:t>3.3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Публикация </a:t>
            </a:r>
            <a:r>
              <a:rPr lang="ru-RU" sz="20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на основе исследовательской деятельности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(исследования практики) </a:t>
            </a:r>
          </a:p>
          <a:p>
            <a:r>
              <a:rPr lang="ru-RU" sz="2000" dirty="0"/>
              <a:t>3.4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Участие в творческих (экспертных, рабочих) группах, проектах</a:t>
            </a:r>
            <a:endParaRPr lang="ru-RU" sz="2000" dirty="0">
              <a:ea typeface="Times New Roman" panose="02020603050405020304" pitchFamily="18" charset="0"/>
            </a:endParaRPr>
          </a:p>
          <a:p>
            <a:r>
              <a:rPr lang="ru-RU" sz="2000" dirty="0"/>
              <a:t>3.5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Учебно-методические материалы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0987" y="3327096"/>
          <a:ext cx="10945906" cy="2543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6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1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a typeface="Times New Roman" panose="02020603050405020304" pitchFamily="18" charset="0"/>
                        </a:rPr>
                        <a:t>3.1 </a:t>
                      </a:r>
                      <a:r>
                        <a:rPr lang="ru-RU" sz="2000" b="1" dirty="0">
                          <a:effectLst/>
                          <a:ea typeface="Times New Roman" panose="02020603050405020304" pitchFamily="18" charset="0"/>
                        </a:rPr>
                        <a:t>Трансляция практики на основе авторских материалов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10" dirty="0">
                          <a:effectLst/>
                        </a:rPr>
                        <a:t>Педагог-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10" dirty="0">
                          <a:effectLst/>
                        </a:rPr>
                        <a:t>модератор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10" dirty="0">
                          <a:effectLst/>
                          <a:latin typeface="+mn-lt"/>
                        </a:rPr>
                        <a:t>Педагог-эксперт</a:t>
                      </a:r>
                      <a:endParaRPr lang="ru-RU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Педагог-исследователь: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10" dirty="0">
                          <a:effectLst/>
                          <a:latin typeface="+mn-lt"/>
                        </a:rPr>
                        <a:t>рекомендация</a:t>
                      </a:r>
                      <a:r>
                        <a:rPr lang="ru-RU" sz="2000" b="1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учебно-методического совета при управлении образования области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Педагог-мастер: </a:t>
                      </a:r>
                      <a:r>
                        <a:rPr lang="ru-RU" sz="1800" b="0" spc="10" dirty="0">
                          <a:effectLst/>
                          <a:latin typeface="+mn-lt"/>
                        </a:rPr>
                        <a:t>рекомендация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республиканского учебно-методического совета </a:t>
                      </a:r>
                      <a:endParaRPr lang="ru-RU" sz="2000" b="1" dirty="0"/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</a:t>
                      </a:r>
                      <a:endParaRPr lang="ru-RU" sz="4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k-KZ" sz="40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4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 (город республиканского значения и столица) </a:t>
                      </a:r>
                    </a:p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(охват не менее 3 районов (городов)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республиканский  </a:t>
                      </a:r>
                    </a:p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(охват не менее 3 областей)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8484" y="758146"/>
            <a:ext cx="5187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/>
              <a:t>Критерий 3.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Обобщение и трансляция опыта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0202" y="1316789"/>
          <a:ext cx="10940834" cy="1762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Выступление на семинарах, конференциях, форумах, тренингах, мастер-классах, курсах повышения квалификации и др.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10" dirty="0">
                          <a:effectLst/>
                        </a:rPr>
                        <a:t>Педагог-модератор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Педагог-эксперт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Педагог-исследователь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Педагог-мастер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образования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район/город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область (город республиканского значения и столица)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республиканский (международный)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E238C34-1DC4-4738-9C4A-9E9838B2F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92377"/>
              </p:ext>
            </p:extLst>
          </p:nvPr>
        </p:nvGraphicFramePr>
        <p:xfrm>
          <a:off x="480202" y="3485021"/>
          <a:ext cx="10940834" cy="24147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a typeface="Times New Roman" panose="02020603050405020304" pitchFamily="18" charset="0"/>
                        </a:rPr>
                        <a:t>3.3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Публикация </a:t>
                      </a:r>
                      <a:r>
                        <a:rPr lang="ru-RU" sz="20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основе исследовательской деятельности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(исследования практики)</a:t>
                      </a:r>
                      <a:r>
                        <a:rPr lang="ru-RU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10" dirty="0">
                          <a:effectLst/>
                        </a:rPr>
                        <a:t>Педагог-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10" dirty="0">
                          <a:effectLst/>
                        </a:rPr>
                        <a:t>модератор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10" dirty="0">
                          <a:effectLst/>
                          <a:latin typeface="+mn-lt"/>
                        </a:rPr>
                        <a:t>Педагог-эксперт</a:t>
                      </a:r>
                      <a:endParaRPr lang="ru-RU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Педагог-исследователь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Педагог-мастер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</a:t>
                      </a:r>
                      <a:endParaRPr lang="ru-RU" sz="4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k-KZ" sz="40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4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издания Национальной академии образования имени И. Алтынсарина, РУМЦДО МП РК, </a:t>
                      </a:r>
                    </a:p>
                    <a:p>
                      <a:pPr indent="2413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Института раннего развития детей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издание, рекомендованное КОКСНВО, </a:t>
                      </a:r>
                    </a:p>
                    <a:p>
                      <a:pPr indent="24130"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РУМЦДО МП РК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96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BE98A0-8DF9-4D7A-AA87-227D15DD4380}"/>
              </a:ext>
            </a:extLst>
          </p:cNvPr>
          <p:cNvGraphicFramePr>
            <a:graphicFrameLocks noGrp="1"/>
          </p:cNvGraphicFramePr>
          <p:nvPr/>
        </p:nvGraphicFramePr>
        <p:xfrm>
          <a:off x="510987" y="1238320"/>
          <a:ext cx="10945906" cy="3067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9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a typeface="Times New Roman" panose="02020603050405020304" pitchFamily="18" charset="0"/>
                        </a:rPr>
                        <a:t>3.5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Учебно-методические материалы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</a:rPr>
                        <a:t>Педагог-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</a:rPr>
                        <a:t>модератор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Педагог-эксперт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0" dirty="0">
                          <a:effectLst/>
                          <a:latin typeface="+mn-lt"/>
                        </a:rPr>
                        <a:t>Педагог-исследователь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Педагог-мастер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b="0" spc="10" dirty="0">
                          <a:effectLst/>
                          <a:latin typeface="+mn-lt"/>
                        </a:rPr>
                        <a:t>рекомендация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методического совета организации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b="0" spc="10" dirty="0">
                          <a:effectLst/>
                          <a:latin typeface="+mn-lt"/>
                        </a:rPr>
                        <a:t>рекомендация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учебно-методического совета отдела образования района/города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b="0" spc="10" dirty="0">
                          <a:effectLst/>
                          <a:latin typeface="+mn-lt"/>
                        </a:rPr>
                        <a:t>рекомендация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учебно-методического совета при управлении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3495" algn="ctr">
                        <a:lnSpc>
                          <a:spcPct val="107000"/>
                        </a:lnSpc>
                      </a:pPr>
                      <a:r>
                        <a:rPr lang="ru-RU" sz="2000" b="0" spc="10" dirty="0">
                          <a:effectLst/>
                          <a:latin typeface="+mn-lt"/>
                        </a:rPr>
                        <a:t>рекомендация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республиканского учебно-методическим советом при уполномоченном органе в области образования (МП РК)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E6C74B-808D-406C-90D1-EC71B7689BAD}"/>
              </a:ext>
            </a:extLst>
          </p:cNvPr>
          <p:cNvSpPr/>
          <p:nvPr/>
        </p:nvSpPr>
        <p:spPr>
          <a:xfrm>
            <a:off x="510987" y="668499"/>
            <a:ext cx="5187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/>
              <a:t>Критерий 3.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Обобщение и трансляция опыта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2EC4E1-8EE2-4664-973E-CBC1AD055708}"/>
              </a:ext>
            </a:extLst>
          </p:cNvPr>
          <p:cNvSpPr/>
          <p:nvPr/>
        </p:nvSpPr>
        <p:spPr>
          <a:xfrm>
            <a:off x="510987" y="4774335"/>
            <a:ext cx="10945906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kk-KZ" sz="2000" b="1" dirty="0"/>
              <a:t>Критерий 4.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Повышение квалификации</a:t>
            </a:r>
          </a:p>
          <a:p>
            <a:r>
              <a:rPr lang="ru-RU" sz="2000" i="1" dirty="0">
                <a:ea typeface="Times New Roman" panose="02020603050405020304" pitchFamily="18" charset="0"/>
              </a:rPr>
              <a:t>О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бразовательная программа </a:t>
            </a:r>
            <a:r>
              <a:rPr lang="ru-RU" sz="2000" i="1" dirty="0">
                <a:ea typeface="Times New Roman" panose="02020603050405020304" pitchFamily="18" charset="0"/>
              </a:rPr>
              <a:t>к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урса повышения квалификации </a:t>
            </a:r>
            <a:r>
              <a:rPr lang="ru-RU" sz="2000" b="1" i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должна быть согласована 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с уполномоченным органом в области образования (Экспертный совет МП РК)</a:t>
            </a:r>
            <a:endParaRPr lang="ru-RU" sz="20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4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15506" y="1341060"/>
            <a:ext cx="945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Фактор непрерывного профессионального развития педагога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4301" y="2116928"/>
            <a:ext cx="801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Система объективного оценивания деятельности педагога через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достижения</a:t>
            </a:r>
            <a:r>
              <a:rPr lang="ru-RU" b="1" dirty="0">
                <a:cs typeface="Arial" panose="020B0604020202020204" pitchFamily="34" charset="0"/>
              </a:rPr>
              <a:t> обучающихся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7232" y="3188257"/>
            <a:ext cx="6557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Стимулирование самообразования и карьерного  роста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00136" y="4226649"/>
            <a:ext cx="33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Социальная справедливость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1910" y="5249672"/>
            <a:ext cx="43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Академическая честность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41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89263" y="1082631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89263" y="2076425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89263" y="3048839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89263" y="4045362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89263" y="5047113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72"/>
          <p:cNvSpPr>
            <a:spLocks noGrp="1"/>
          </p:cNvSpPr>
          <p:nvPr>
            <p:ph type="sldNum" sz="quarter" idx="12"/>
          </p:nvPr>
        </p:nvSpPr>
        <p:spPr>
          <a:xfrm>
            <a:off x="8544612" y="6336154"/>
            <a:ext cx="2277359" cy="242413"/>
          </a:xfrm>
        </p:spPr>
        <p:txBody>
          <a:bodyPr/>
          <a:lstStyle/>
          <a:p>
            <a:fld id="{BF981522-6DF3-4150-8549-837DEFFD3F1A}" type="slidenum">
              <a:rPr lang="ru-RU" smtClean="0"/>
              <a:t>2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1209944"/>
            <a:ext cx="520413" cy="52041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" y="2145275"/>
            <a:ext cx="526476" cy="5264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3188257"/>
            <a:ext cx="516477" cy="5164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3" y="4192957"/>
            <a:ext cx="532259" cy="53225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8" y="5172948"/>
            <a:ext cx="565323" cy="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9680" y="207196"/>
            <a:ext cx="11008095" cy="70788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indent="450215" algn="just">
              <a:tabLst>
                <a:tab pos="3150870" algn="l"/>
              </a:tabLs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32. Для проведения аттестации педагогов до 1 сентября текущего учебного года создаются аттестационные комиссии для следующих квалификационных категорий: </a:t>
            </a: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656899" y="977250"/>
            <a:ext cx="26954" cy="539627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54815" y="2024497"/>
            <a:ext cx="231122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7350" y="4026296"/>
            <a:ext cx="231122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1338" y="5813636"/>
            <a:ext cx="231122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2082" y="1130119"/>
            <a:ext cx="10669169" cy="40011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в организациях образования </a:t>
            </a:r>
            <a:r>
              <a:rPr lang="ru-RU" sz="2000" dirty="0"/>
              <a:t>– «педагог-модератор»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7265" y="2977624"/>
            <a:ext cx="10610510" cy="255454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в органах управления образования области, города республиканского значения и столицы</a:t>
            </a:r>
            <a:r>
              <a:rPr lang="ru-RU" sz="20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3150870" algn="l"/>
              </a:tabLs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«педагог-исследователь», «педагог-мастер» (для методистов методических кабинетов (центров), «заместитель руководителя первой категории», «руководитель первой категории»;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3150870" algn="l"/>
              </a:tabLs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для организаций образования, методических кабинетов (центров), находящихся в ведомственном подчинении: «педагог-эксперт», «заместитель руководителя третьей категории», «заместитель руководителя второй категории», «руководитель третьей категории», «руководитель второй категорий»;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43788" y="5727881"/>
            <a:ext cx="10637464" cy="40011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при уполномоченном органе в области образования (МП РК) </a:t>
            </a:r>
            <a:r>
              <a:rPr lang="ru-RU" sz="2000" dirty="0"/>
              <a:t>– «педагог-мастер»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2F398B4-38BB-4741-BDF8-FD9A504CC681}"/>
              </a:ext>
            </a:extLst>
          </p:cNvPr>
          <p:cNvSpPr/>
          <p:nvPr/>
        </p:nvSpPr>
        <p:spPr>
          <a:xfrm>
            <a:off x="541338" y="1215874"/>
            <a:ext cx="231122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141F98F-CFE0-4012-961B-FA2844EF1C36}"/>
              </a:ext>
            </a:extLst>
          </p:cNvPr>
          <p:cNvSpPr/>
          <p:nvPr/>
        </p:nvSpPr>
        <p:spPr>
          <a:xfrm>
            <a:off x="930311" y="1745266"/>
            <a:ext cx="10637464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в органах управления образования района/города,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города областного значения</a:t>
            </a:r>
            <a:r>
              <a:rPr lang="ru-RU" sz="2000" b="1" dirty="0"/>
              <a:t> </a:t>
            </a:r>
            <a:r>
              <a:rPr lang="ru-RU" sz="2000" dirty="0"/>
              <a:t>–  «педагог-эксперт»,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«заместитель руководителя третьей категории», «заместитель руководителя второй категории», «руководитель третьей категории», «руководитель второй категории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95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66743" y="2686084"/>
            <a:ext cx="205722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АТТЕСТАЦИ</a:t>
            </a:r>
            <a:r>
              <a:rPr lang="" b="1" dirty="0">
                <a:cs typeface="Arial" panose="020B0604020202020204" pitchFamily="34" charset="0"/>
              </a:rPr>
              <a:t>ОННАЯ КОМИССИЯ ПРИНИМАЕТ РЕШЕНИЕ ОДИН РАЗ В</a:t>
            </a:r>
            <a:r>
              <a:rPr lang="ru-RU" b="1" dirty="0">
                <a:cs typeface="Arial" panose="020B0604020202020204" pitchFamily="34" charset="0"/>
              </a:rPr>
              <a:t> ГОД</a:t>
            </a:r>
            <a:endParaRPr lang="" b="1" dirty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5573" y="2727041"/>
            <a:ext cx="2194826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>
                <a:ea typeface="Calibri Light" panose="020F0302020204030204"/>
                <a:cs typeface="Arial" panose="020B0604020202020204" pitchFamily="34" charset="0"/>
              </a:rPr>
              <a:t>ОРГАНИЗАЦИЯ ОБРАЗОВАНИЯ содействует в формировании материалов педагогов</a:t>
            </a:r>
            <a:br>
              <a:rPr lang="ru-RU" b="1" dirty="0">
                <a:ea typeface="Calibri Light" panose="020F0302020204030204"/>
                <a:cs typeface="Arial" panose="020B0604020202020204" pitchFamily="34" charset="0"/>
              </a:rPr>
            </a:br>
            <a:r>
              <a:rPr lang="ru-RU" b="1" dirty="0">
                <a:ea typeface="Calibri Light" panose="020F0302020204030204"/>
                <a:cs typeface="Arial" panose="020B0604020202020204" pitchFamily="34" charset="0"/>
              </a:rPr>
              <a:t>для аттестации</a:t>
            </a:r>
          </a:p>
          <a:p>
            <a:pPr algn="ctr"/>
            <a:endParaRPr lang="ru-RU" b="1" dirty="0"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endParaRPr lang="ru-RU" sz="2200" b="1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932" y="2686084"/>
            <a:ext cx="206724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УРОК </a:t>
            </a:r>
            <a:r>
              <a:rPr lang="ru-RU" dirty="0">
                <a:cs typeface="Arial" panose="020B0604020202020204" pitchFamily="34" charset="0"/>
              </a:rPr>
              <a:t>(занятие, мероприятие, организованная деятельность) </a:t>
            </a:r>
            <a:r>
              <a:rPr lang="ru-RU" b="1" dirty="0">
                <a:cs typeface="Arial" panose="020B0604020202020204" pitchFamily="34" charset="0"/>
              </a:rPr>
              <a:t>- </a:t>
            </a:r>
            <a:r>
              <a:rPr lang="kk-KZ" b="1" dirty="0">
                <a:cs typeface="Arial" panose="020B0604020202020204" pitchFamily="34" charset="0"/>
              </a:rPr>
              <a:t>ОСНОВНОЙ ПОКАЗАТЕЛЬ</a:t>
            </a:r>
            <a:r>
              <a:rPr lang="en-US" b="1" dirty="0">
                <a:cs typeface="Arial" panose="020B0604020202020204" pitchFamily="34" charset="0"/>
              </a:rPr>
              <a:t> </a:t>
            </a:r>
            <a:endParaRPr lang="kk-KZ" b="1" dirty="0">
              <a:cs typeface="Arial" panose="020B0604020202020204" pitchFamily="34" charset="0"/>
            </a:endParaRPr>
          </a:p>
          <a:p>
            <a:pPr algn="ctr"/>
            <a:r>
              <a:rPr lang="ru-KZ" b="1" dirty="0">
                <a:cs typeface="Arial" panose="020B0604020202020204" pitchFamily="34" charset="0"/>
              </a:rPr>
              <a:t>ВЛАДЕНИЯ МЕТОДИКОЙ ПРЕПОДАВАНИЯ</a:t>
            </a:r>
            <a:endParaRPr lang="ru-RU" sz="2200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7C7AB-0145-4191-927A-74245CC550F1}"/>
              </a:ext>
            </a:extLst>
          </p:cNvPr>
          <p:cNvSpPr txBox="1"/>
          <p:nvPr/>
        </p:nvSpPr>
        <p:spPr>
          <a:xfrm>
            <a:off x="6458967" y="2727041"/>
            <a:ext cx="21979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KZ" b="1" dirty="0">
                <a:cs typeface="Arial" panose="020B0604020202020204" pitchFamily="34" charset="0"/>
              </a:rPr>
              <a:t>ДИНАМИКА КАЧЕСТВА ЗНАНИЙ ОБУЧАЮЩИХСЯ - основной показатель эффективности деятельности </a:t>
            </a:r>
            <a:r>
              <a:rPr lang="ru-RU" b="1" dirty="0">
                <a:cs typeface="Arial" panose="020B0604020202020204" pitchFamily="34" charset="0"/>
              </a:rPr>
              <a:t>для педагога</a:t>
            </a:r>
            <a:r>
              <a:rPr lang="en-US" b="1" dirty="0">
                <a:cs typeface="Arial" panose="020B0604020202020204" pitchFamily="34" charset="0"/>
              </a:rPr>
              <a:t>  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KZ" b="1" dirty="0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301988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885325"/>
            <a:ext cx="658803" cy="6588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7" y="1884394"/>
            <a:ext cx="659734" cy="6597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74" y="1795062"/>
            <a:ext cx="659734" cy="659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39" y="1795062"/>
            <a:ext cx="650450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3395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58499" y="171596"/>
            <a:ext cx="7233500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53869" y="1197122"/>
            <a:ext cx="323967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9200" y="1207799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9200" y="5941507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541787" y="1197122"/>
            <a:ext cx="3634775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18259" y="1207799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33401" y="5941507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382002" y="1197122"/>
            <a:ext cx="2887380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831969" y="1207799"/>
            <a:ext cx="208084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22542" y="5941507"/>
            <a:ext cx="20902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6529" y="2306595"/>
            <a:ext cx="263559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ПЕДАГОГИ</a:t>
            </a:r>
            <a:r>
              <a:rPr lang="en-US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ВТОРОЙ, </a:t>
            </a:r>
          </a:p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ПЕРВОЙ, ВЫСШЕЙ </a:t>
            </a:r>
          </a:p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КАТЕГОРИИ</a:t>
            </a: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перейдут на действующий формат аттестации «модератор», «эксперт», «исследователь» </a:t>
            </a:r>
          </a:p>
          <a:p>
            <a:r>
              <a:rPr lang="ru-RU" sz="1600" b="1" dirty="0">
                <a:latin typeface="+mn-lt"/>
                <a:cs typeface="Arial" panose="020B0604020202020204" pitchFamily="34" charset="0"/>
              </a:rPr>
              <a:t>НА ОБЩИХ ОСНОВАНИЯХ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54FF8C4-5987-47F5-86C8-E8704137FE9A}"/>
              </a:ext>
            </a:extLst>
          </p:cNvPr>
          <p:cNvSpPr/>
          <p:nvPr/>
        </p:nvSpPr>
        <p:spPr>
          <a:xfrm>
            <a:off x="4541787" y="1951833"/>
            <a:ext cx="3604490" cy="38070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chemeClr val="accent4"/>
                </a:solidFill>
                <a:cs typeface="Arial" panose="020B0604020202020204" pitchFamily="34" charset="0"/>
              </a:rPr>
              <a:t>С 1 ГОДА ДО 2 ЛЕТ </a:t>
            </a:r>
          </a:p>
          <a:p>
            <a:pPr algn="ctr" defTabSz="914400">
              <a:defRPr/>
            </a:pPr>
            <a:r>
              <a:rPr lang="ru-RU" sz="1600" dirty="0">
                <a:cs typeface="Arial" panose="020B0604020202020204" pitchFamily="34" charset="0"/>
              </a:rPr>
              <a:t>продлен срок действия категории для: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временно нетрудоспособных; 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лиц после декретного отпуска;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перешедших из организаций образования в  Министерство, управления образования, методкабинеты;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лицам, прибывшим в Республику Казахстан из-за рубежа; 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при переходе педагога в другую организацию, когда остается один год до истечения срока действия категории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68E36A-8D21-42E2-BF20-3FD4502DBFF4}"/>
              </a:ext>
            </a:extLst>
          </p:cNvPr>
          <p:cNvSpPr/>
          <p:nvPr/>
        </p:nvSpPr>
        <p:spPr>
          <a:xfrm>
            <a:off x="8504267" y="2364152"/>
            <a:ext cx="2585661" cy="19193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/>
            <a:r>
              <a:rPr lang="ru-RU" sz="1600" b="1" dirty="0">
                <a:cs typeface="Arial" panose="020B0604020202020204" pitchFamily="34" charset="0"/>
              </a:rPr>
              <a:t>ГОСУДАРСТВЕННАЯ </a:t>
            </a:r>
            <a:r>
              <a:rPr lang="ru-RU" sz="2800" b="1" dirty="0">
                <a:solidFill>
                  <a:schemeClr val="accent4"/>
                </a:solidFill>
                <a:cs typeface="Arial" panose="020B0604020202020204" pitchFamily="34" charset="0"/>
              </a:rPr>
              <a:t>УСЛУГА ОКАЗЫВАЕТСЯ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  <a:defRPr/>
            </a:pPr>
            <a:r>
              <a:rPr lang="ru-RU" sz="1600" b="1" dirty="0">
                <a:cs typeface="Arial" panose="020B0604020202020204" pitchFamily="34" charset="0"/>
              </a:rPr>
              <a:t>через Платформу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</a:pPr>
            <a:endParaRPr lang="ru-RU" sz="1600" dirty="0"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5" y="1527860"/>
            <a:ext cx="687453" cy="6874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49" y="1527859"/>
            <a:ext cx="687453" cy="6874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4" y="1236090"/>
            <a:ext cx="687453" cy="6874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76A0C4-2861-4243-B9D7-3C23A749D181}"/>
              </a:ext>
            </a:extLst>
          </p:cNvPr>
          <p:cNvSpPr/>
          <p:nvPr/>
        </p:nvSpPr>
        <p:spPr>
          <a:xfrm>
            <a:off x="8607552" y="3880871"/>
            <a:ext cx="2459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kk-KZ" sz="1600" b="1" dirty="0">
                <a:solidFill>
                  <a:prstClr val="black"/>
                </a:solidFill>
                <a:cs typeface="Arial" panose="020B0604020202020204" pitchFamily="34" charset="0"/>
              </a:rPr>
              <a:t>ЭССЕ</a:t>
            </a:r>
            <a:r>
              <a:rPr lang="kk-KZ" sz="1600" dirty="0">
                <a:solidFill>
                  <a:prstClr val="black"/>
                </a:solidFill>
                <a:cs typeface="Arial" panose="020B0604020202020204" pitchFamily="34" charset="0"/>
              </a:rPr>
              <a:t> включается в перечень документов для оказания государственной услуги</a:t>
            </a:r>
          </a:p>
        </p:txBody>
      </p:sp>
    </p:spTree>
    <p:extLst>
      <p:ext uri="{BB962C8B-B14F-4D97-AF65-F5344CB8AC3E}">
        <p14:creationId xmlns:p14="http://schemas.microsoft.com/office/powerpoint/2010/main" val="128425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742010" y="2680549"/>
            <a:ext cx="2358082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В ОЗП для руководителей -</a:t>
            </a:r>
          </a:p>
          <a:p>
            <a:pPr algn="ctr"/>
            <a:r>
              <a:rPr lang="ru-RU" sz="1600" dirty="0">
                <a:cs typeface="Arial" panose="020B0604020202020204" pitchFamily="34" charset="0"/>
              </a:rPr>
              <a:t>10 вопросов  Закона РК </a:t>
            </a:r>
          </a:p>
          <a:p>
            <a:pPr algn="ctr"/>
            <a:r>
              <a:rPr lang="ru-RU" sz="1600" b="1" dirty="0">
                <a:cs typeface="Arial" panose="020B0604020202020204" pitchFamily="34" charset="0"/>
              </a:rPr>
              <a:t>«О противодействии коррупции» -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64607" y="2698999"/>
            <a:ext cx="1747335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ТЕСТ ОЗП СДАЮТ </a:t>
            </a:r>
          </a:p>
          <a:p>
            <a:pPr algn="ctr"/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за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местители</a:t>
            </a:r>
            <a:r>
              <a:rPr lang="en-US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руководител</a:t>
            </a:r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ей </a:t>
            </a:r>
          </a:p>
          <a:p>
            <a:pPr algn="ctr"/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и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методисты</a:t>
            </a:r>
            <a:r>
              <a:rPr lang="kk-KZ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r>
              <a:rPr lang="ru-RU" sz="1600" i="1" dirty="0">
                <a:cs typeface="Arial" panose="020B0604020202020204" pitchFamily="34" charset="0"/>
              </a:rPr>
              <a:t> 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DB9DB-EE9F-438A-92AC-4B0BD5CD476F}"/>
              </a:ext>
            </a:extLst>
          </p:cNvPr>
          <p:cNvSpPr txBox="1"/>
          <p:nvPr/>
        </p:nvSpPr>
        <p:spPr>
          <a:xfrm>
            <a:off x="6438257" y="2667009"/>
            <a:ext cx="22452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sz="1600" dirty="0">
                <a:cs typeface="Arial" panose="020B0604020202020204" pitchFamily="34" charset="0"/>
              </a:rPr>
              <a:t>В перечень достижений педагога включены </a:t>
            </a:r>
          </a:p>
          <a:p>
            <a:pPr lvl="0" algn="ctr"/>
            <a:r>
              <a:rPr lang="ru-RU" sz="1600" b="1" dirty="0">
                <a:cs typeface="Arial" panose="020B0604020202020204" pitchFamily="34" charset="0"/>
              </a:rPr>
              <a:t>ТВОРЧЕСКИЕ, СПОРТИВНЫЕ КОНКУРСЫ И СОРЕВНОВАНИЯ  </a:t>
            </a:r>
          </a:p>
          <a:p>
            <a:pPr lvl="0"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2CBE6-69DF-4F5F-9822-EFA7B32527F5}"/>
              </a:ext>
            </a:extLst>
          </p:cNvPr>
          <p:cNvSpPr txBox="1"/>
          <p:nvPr/>
        </p:nvSpPr>
        <p:spPr>
          <a:xfrm>
            <a:off x="9026019" y="2666288"/>
            <a:ext cx="224336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1600" dirty="0">
                <a:cs typeface="Arial" panose="020B0604020202020204" pitchFamily="34" charset="0"/>
              </a:rPr>
              <a:t>Срок действия категории </a:t>
            </a:r>
            <a:r>
              <a:rPr lang="kk-KZ" sz="1600" b="1" dirty="0">
                <a:cs typeface="Arial" panose="020B0604020202020204" pitchFamily="34" charset="0"/>
              </a:rPr>
              <a:t>ЗАМЕСТИТЕЛЯ</a:t>
            </a:r>
            <a:r>
              <a:rPr lang="kk-KZ" sz="1600" dirty="0">
                <a:cs typeface="Arial" panose="020B0604020202020204" pitchFamily="34" charset="0"/>
              </a:rPr>
              <a:t> </a:t>
            </a:r>
            <a:r>
              <a:rPr lang="kk-KZ" sz="1600" b="1" dirty="0">
                <a:cs typeface="Arial" panose="020B0604020202020204" pitchFamily="34" charset="0"/>
              </a:rPr>
              <a:t>РУКОВОДИТЕЛЯ </a:t>
            </a:r>
            <a:r>
              <a:rPr lang="kk-KZ" sz="1600" dirty="0">
                <a:cs typeface="Arial" panose="020B0604020202020204" pitchFamily="34" charset="0"/>
              </a:rPr>
              <a:t>организации образования, методического кабинета (центра) </a:t>
            </a:r>
            <a:r>
              <a:rPr lang="kk-KZ" sz="1600" b="1" dirty="0"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kk-KZ" sz="1600" b="1" dirty="0">
                <a:cs typeface="Arial" panose="020B0604020202020204" pitchFamily="34" charset="0"/>
              </a:rPr>
              <a:t>5 ЛЕТ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1793" y="1789490"/>
            <a:ext cx="779113" cy="7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57" y="1888128"/>
            <a:ext cx="609858" cy="6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6" y="1888129"/>
            <a:ext cx="609858" cy="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3" y="1869739"/>
            <a:ext cx="643876" cy="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5149801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БЕЗ ПРОХОЖДЕНИЯ ПРОЦЕДУРЫ АТТЕСТАЦИИ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6095999" y="171596"/>
            <a:ext cx="609880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013183" y="1507847"/>
            <a:ext cx="46749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kk-KZ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«педагог-эксперт»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– 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при наличии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стаж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а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на производстве по профилю 10 лет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2169" y="902800"/>
            <a:ext cx="9131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kk-KZ" sz="1600" b="1" kern="0" dirty="0"/>
              <a:t>Педагог</a:t>
            </a:r>
            <a:r>
              <a:rPr lang="ru-KZ" sz="1600" b="1" kern="0" dirty="0"/>
              <a:t>ам </a:t>
            </a:r>
            <a:r>
              <a:rPr lang="kk-KZ" sz="1600" b="1" kern="0" dirty="0"/>
              <a:t>специальны</a:t>
            </a:r>
            <a:r>
              <a:rPr lang="ru-KZ" sz="1600" b="1" kern="0" dirty="0"/>
              <a:t>х</a:t>
            </a:r>
            <a:r>
              <a:rPr lang="kk-KZ" sz="1600" b="1" kern="0" dirty="0"/>
              <a:t> дисциплин и мастерам производственного обучения</a:t>
            </a:r>
            <a:r>
              <a:rPr lang="ru-KZ" sz="1600" b="1" kern="0" dirty="0"/>
              <a:t> ТиПО </a:t>
            </a:r>
            <a:endParaRPr lang="ru-RU" sz="1600" b="1" kern="0" dirty="0"/>
          </a:p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/>
              <a:t>на момент принятия на работу присваивается:</a:t>
            </a:r>
            <a:endParaRPr lang="kk-KZ" sz="1600" b="1" kern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900" y="1553659"/>
            <a:ext cx="4821074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1983" y="1553659"/>
            <a:ext cx="5638960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00" y="1526013"/>
            <a:ext cx="436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 dirty="0">
                <a:latin typeface="+mj-lt"/>
              </a:rPr>
              <a:t>«педагог-модератор» </a:t>
            </a:r>
            <a:r>
              <a:rPr lang="kk-KZ" sz="1400" kern="0" dirty="0">
                <a:latin typeface="+mj-lt"/>
              </a:rPr>
              <a:t>– </a:t>
            </a:r>
            <a:r>
              <a:rPr lang="ru-KZ" sz="1400" kern="0" dirty="0">
                <a:latin typeface="+mj-lt"/>
              </a:rPr>
              <a:t>при наличии </a:t>
            </a:r>
            <a:r>
              <a:rPr lang="kk-KZ" sz="1400" kern="0" dirty="0">
                <a:latin typeface="+mj-lt"/>
              </a:rPr>
              <a:t>стаж</a:t>
            </a:r>
            <a:r>
              <a:rPr lang="ru-KZ" sz="1400" kern="0" dirty="0">
                <a:latin typeface="+mj-lt"/>
              </a:rPr>
              <a:t>а</a:t>
            </a:r>
            <a:r>
              <a:rPr lang="kk-KZ" sz="1400" kern="0" dirty="0">
                <a:latin typeface="+mj-lt"/>
              </a:rPr>
              <a:t> на производстве  по профилю 5 лет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CAF562-AAF4-4388-B81A-CC55197AAC3A}"/>
              </a:ext>
            </a:extLst>
          </p:cNvPr>
          <p:cNvSpPr/>
          <p:nvPr/>
        </p:nvSpPr>
        <p:spPr>
          <a:xfrm>
            <a:off x="7611839" y="2944812"/>
            <a:ext cx="4053456" cy="636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педагог</a:t>
            </a:r>
            <a:r>
              <a:rPr kumimoji="0" lang="ru-KZ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ам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иностранных языков, имеющим действующий сертификат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Сэлта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CELTA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2169" y="2347402"/>
            <a:ext cx="6371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категория </a:t>
            </a:r>
            <a:r>
              <a:rPr lang="ru-RU" sz="1600" b="1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ица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KZ" sz="1600" b="1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901" y="2859373"/>
            <a:ext cx="2547235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8725" y="2848579"/>
            <a:ext cx="4214764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01583" y="2859373"/>
            <a:ext cx="3749360" cy="57359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2079" y="2890418"/>
            <a:ext cx="290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latin typeface="+mj-lt"/>
              </a:rPr>
              <a:t>вошедши</a:t>
            </a:r>
            <a:r>
              <a:rPr lang="ru-KZ" sz="1400" kern="0" dirty="0">
                <a:latin typeface="+mj-lt"/>
              </a:rPr>
              <a:t>м</a:t>
            </a:r>
            <a:r>
              <a:rPr lang="ru-RU" sz="1400" kern="0" dirty="0">
                <a:latin typeface="+mj-lt"/>
              </a:rPr>
              <a:t> в </a:t>
            </a:r>
            <a:r>
              <a:rPr lang="ru-RU" sz="1400" b="1" kern="0" dirty="0">
                <a:latin typeface="+mj-lt"/>
              </a:rPr>
              <a:t>Президентский кадровый резерв</a:t>
            </a:r>
            <a:endParaRPr lang="ru-KZ" sz="1400" kern="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63437" y="2898947"/>
            <a:ext cx="424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</a:rPr>
              <a:t>выпускник</a:t>
            </a:r>
            <a:r>
              <a:rPr lang="ru-KZ" sz="1400" kern="0" dirty="0">
                <a:solidFill>
                  <a:schemeClr val="tx1"/>
                </a:solidFill>
              </a:rPr>
              <a:t>ам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Nazarbayev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University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kern="0" dirty="0">
                <a:solidFill>
                  <a:schemeClr val="tx1"/>
                </a:solidFill>
              </a:rPr>
              <a:t>и </a:t>
            </a:r>
            <a:r>
              <a:rPr lang="ru-KZ" sz="1400" kern="0" dirty="0">
                <a:solidFill>
                  <a:schemeClr val="tx1"/>
                </a:solidFill>
              </a:rPr>
              <a:t>других организаций </a:t>
            </a:r>
            <a:r>
              <a:rPr lang="ru-RU" sz="1400" kern="0" dirty="0">
                <a:solidFill>
                  <a:schemeClr val="tx1"/>
                </a:solidFill>
              </a:rPr>
              <a:t>программ</a:t>
            </a:r>
            <a:r>
              <a:rPr lang="ru-KZ" sz="1400" kern="0" dirty="0">
                <a:solidFill>
                  <a:schemeClr val="tx1"/>
                </a:solidFill>
              </a:rPr>
              <a:t>ы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>
                <a:solidFill>
                  <a:schemeClr val="tx1"/>
                </a:solidFill>
              </a:rPr>
              <a:t>«</a:t>
            </a:r>
            <a:r>
              <a:rPr lang="ru-RU" sz="1400" b="1" kern="0" dirty="0" err="1">
                <a:solidFill>
                  <a:schemeClr val="tx1"/>
                </a:solidFill>
              </a:rPr>
              <a:t>Болашақ</a:t>
            </a:r>
            <a:r>
              <a:rPr lang="ru-RU" sz="1400" b="1" kern="0" dirty="0">
                <a:solidFill>
                  <a:schemeClr val="tx1"/>
                </a:solidFill>
              </a:rPr>
              <a:t>» </a:t>
            </a:r>
            <a:endParaRPr lang="ru-KZ" sz="1400" b="1" kern="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167172"/>
            <a:ext cx="577090" cy="5770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454304" y="4219414"/>
            <a:ext cx="5213903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один уровень выше, имеющим квалификационную категорию </a:t>
            </a: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«педагог-эксперт», «педагог-исследователь»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kern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12169" y="368770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Участникам 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Специальн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ой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присваивается квалификационная категория </a:t>
            </a:r>
            <a:endParaRPr lang="kk-KZ" sz="1600" b="1" kern="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6900" y="4254793"/>
            <a:ext cx="4514653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2332" y="4254793"/>
            <a:ext cx="6053038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26121" y="4228497"/>
            <a:ext cx="4665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«педагог-модератор»</a:t>
            </a:r>
            <a:r>
              <a:rPr lang="ru-KZ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выпускникам организаций высшего, послевузовского образования</a:t>
            </a:r>
            <a:endParaRPr lang="ru-KZ" sz="1400" kern="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" y="3628751"/>
            <a:ext cx="550696" cy="55069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47238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</a:rPr>
              <a:t>педагогам иностранных языков, имеющим действующий диплом </a:t>
            </a:r>
            <a:r>
              <a:rPr lang="ru-RU" sz="1400" b="1" kern="0" dirty="0">
                <a:solidFill>
                  <a:schemeClr val="tx1"/>
                </a:solidFill>
              </a:rPr>
              <a:t>DELTA</a:t>
            </a:r>
            <a:endParaRPr lang="ru-RU" sz="1400" b="1" kern="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38563" y="5067169"/>
            <a:ext cx="216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/>
              <a:t>«Педагог-эксперт»: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6900" y="5584640"/>
            <a:ext cx="4514653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6" y="4942935"/>
            <a:ext cx="553436" cy="55343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542332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KZ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лицам вошедшим в кадровый резерв «Лидеры изменений образования»</a:t>
            </a:r>
            <a:endParaRPr lang="ru-RU" sz="1400" b="1" kern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34797" y="5067169"/>
            <a:ext cx="455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/>
              <a:t>К</a:t>
            </a:r>
            <a:r>
              <a:rPr lang="kk-KZ" sz="1600" b="1" kern="0" dirty="0"/>
              <a:t>атегория «руководитель первой категории»</a:t>
            </a:r>
            <a:endParaRPr lang="ru-RU" sz="1600" b="1" kern="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71994" y="5584640"/>
            <a:ext cx="6019811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77" y="4940094"/>
            <a:ext cx="542080" cy="5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4217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Прямоугольник 5"/>
          <p:cNvSpPr/>
          <p:nvPr/>
        </p:nvSpPr>
        <p:spPr>
          <a:xfrm>
            <a:off x="-7526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51043" y="251824"/>
            <a:ext cx="933717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kk-KZ" sz="1800" b="1" dirty="0">
                <a:cs typeface="Calibri"/>
              </a:rPr>
              <a:t>АТТЕСТАЦИЯ ПО ИТОГАМ КОМПЛЕКСНОГО АНАЛИТИЧЕСКОГО ОБОБЩЕНИЯ, БЕЗ СДАЧИ ОЗП</a:t>
            </a:r>
            <a:endParaRPr lang="ru-RU" sz="18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9902757" y="171596"/>
            <a:ext cx="2281715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954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840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185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326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533983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17339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91975" y="1542617"/>
            <a:ext cx="254580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75331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786537" y="1542617"/>
            <a:ext cx="256744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39800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F4E531-29F3-44CA-BAA6-9E426958021E}"/>
              </a:ext>
            </a:extLst>
          </p:cNvPr>
          <p:cNvSpPr/>
          <p:nvPr/>
        </p:nvSpPr>
        <p:spPr>
          <a:xfrm>
            <a:off x="913132" y="1708123"/>
            <a:ext cx="2455346" cy="21736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«педагог-модератор»: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79-84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6443E07-CADA-4E5B-B609-13F43C66E00F}"/>
              </a:ext>
            </a:extLst>
          </p:cNvPr>
          <p:cNvSpPr/>
          <p:nvPr/>
        </p:nvSpPr>
        <p:spPr>
          <a:xfrm>
            <a:off x="3538078" y="1649203"/>
            <a:ext cx="2455346" cy="24292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«педагог-эксперт»: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85-93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989406-BCE3-4512-A082-4E568BF210A2}"/>
              </a:ext>
            </a:extLst>
          </p:cNvPr>
          <p:cNvSpPr/>
          <p:nvPr/>
        </p:nvSpPr>
        <p:spPr>
          <a:xfrm>
            <a:off x="8673590" y="1696132"/>
            <a:ext cx="2578540" cy="2716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«педагог-мастер»: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102-109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lang="en-US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B2524C-AFB0-4CF7-96B1-5EF5F905454E}"/>
              </a:ext>
            </a:extLst>
          </p:cNvPr>
          <p:cNvSpPr/>
          <p:nvPr/>
        </p:nvSpPr>
        <p:spPr>
          <a:xfrm>
            <a:off x="6035947" y="1607769"/>
            <a:ext cx="2698979" cy="26596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«педагог-исследователь»: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94-101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С1;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0632" y="720237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01174" y="1216385"/>
            <a:ext cx="8394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101174" y="1216385"/>
            <a:ext cx="8404700" cy="178735"/>
            <a:chOff x="2101174" y="1602111"/>
            <a:chExt cx="8404700" cy="275327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011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815192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305473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5058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2"/>
          <p:cNvSpPr/>
          <p:nvPr/>
        </p:nvSpPr>
        <p:spPr>
          <a:xfrm rot="16200000">
            <a:off x="5536129" y="65421"/>
            <a:ext cx="1208695" cy="10427013"/>
          </a:xfrm>
          <a:prstGeom prst="roundRect">
            <a:avLst>
              <a:gd name="adj" fmla="val 1890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13CB29F-51FA-4137-B15E-14FE3A88B6DE}"/>
              </a:ext>
            </a:extLst>
          </p:cNvPr>
          <p:cNvSpPr/>
          <p:nvPr/>
        </p:nvSpPr>
        <p:spPr>
          <a:xfrm>
            <a:off x="1837479" y="4732305"/>
            <a:ext cx="9049350" cy="10369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Педагогам иностранных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(китайский, турецкий, арабский и другие) языков по итогам комплексного аналитического обобщения результатов деятельности, без прохождения процедуры ОЗП: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«педагог-модератор» – уровень В2;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«педагог-эксперт» – уровень С1 или С2.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4901744"/>
            <a:ext cx="615467" cy="61546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26970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6970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38108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38108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1975" y="3115998"/>
            <a:ext cx="2545804" cy="5343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91975" y="3709897"/>
            <a:ext cx="254580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86537" y="3106628"/>
            <a:ext cx="2567444" cy="52174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786537" y="3709897"/>
            <a:ext cx="256744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8564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004312" y="251824"/>
            <a:ext cx="1799805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b="1" dirty="0">
                <a:cs typeface="Calibri"/>
              </a:rPr>
              <a:t>АТТЕСТАЦИЯ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582944" y="171596"/>
            <a:ext cx="9609055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860201" y="104721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Нарушение порядка сдачи теста ОЗП</a:t>
            </a:r>
            <a:r>
              <a:rPr lang="ru-KZ" sz="1600" b="1" kern="0" dirty="0"/>
              <a:t>:</a:t>
            </a:r>
            <a:endParaRPr lang="kk-KZ" sz="1600" b="1" kern="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9263" y="1559611"/>
            <a:ext cx="10576667" cy="10421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1473" y="1480187"/>
            <a:ext cx="10463546" cy="114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400" b="1" dirty="0">
                <a:solidFill>
                  <a:schemeClr val="accent1"/>
                </a:solidFill>
                <a:cs typeface="Arial" panose="020B0604020202020204" pitchFamily="34" charset="0"/>
              </a:rPr>
              <a:t>з</a:t>
            </a:r>
            <a:r>
              <a:rPr lang="ru-RU" sz="2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апрет</a:t>
            </a:r>
            <a:r>
              <a:rPr lang="ru-RU" sz="2400" b="1" dirty="0">
                <a:solidFill>
                  <a:schemeClr val="accent1"/>
                </a:solidFill>
                <a:cs typeface="Arial" panose="020B0604020202020204" pitchFamily="34" charset="0"/>
              </a:rPr>
              <a:t> на участие снижен с 5 лет до 1 года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ru-RU" sz="1400" i="1" dirty="0">
                <a:cs typeface="Arial" panose="020B0604020202020204" pitchFamily="34" charset="0"/>
              </a:rPr>
              <a:t>При повторном нарушении: педагог, руководитель (заведующий) отделом, методист методического кабинета (центра), заместитель руководителя организации образования, методического кабинета (центра)  - на пять лет, первый руководитель  организации образования, методического кабинета (центра) – на три года.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610488" y="3547292"/>
            <a:ext cx="460116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повышении - категория не выше результатов ОЗП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860201" y="3033954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В случае не достижения порогового уровня ОЗП на заявляемую категорию</a:t>
            </a:r>
            <a:r>
              <a:rPr lang="ru-KZ" sz="1600" b="1" dirty="0">
                <a:cs typeface="Arial" panose="020B0604020202020204" pitchFamily="34" charset="0"/>
              </a:rPr>
              <a:t> присваивается</a:t>
            </a:r>
            <a:r>
              <a:rPr lang="ru-RU" sz="16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900" y="3601042"/>
            <a:ext cx="5278803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5958" y="3601042"/>
            <a:ext cx="5279411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4168" y="3671916"/>
            <a:ext cx="4914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подтверждении - категория на один уровень ниже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915014"/>
            <a:ext cx="550696" cy="55069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0201" y="4382477"/>
            <a:ext cx="9664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ОЗП считается положительным. </a:t>
            </a:r>
            <a:r>
              <a:rPr lang="ru-RU" sz="1600" dirty="0">
                <a:cs typeface="Arial" panose="020B0604020202020204" pitchFamily="34" charset="0"/>
              </a:rPr>
              <a:t>Для педагогов всех должностей, методистов: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900" y="4940813"/>
            <a:ext cx="1074449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76901" y="5173625"/>
            <a:ext cx="107444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cs typeface="Arial"/>
              </a:rPr>
              <a:t>«педагог» 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50%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83532" y="4940813"/>
            <a:ext cx="1932286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2083531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«педагог-модератор»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60%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38574" y="4940813"/>
            <a:ext cx="1649483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3997172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«педагог-эксперт»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8399" y="4940813"/>
            <a:ext cx="2111398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806911" y="5173625"/>
            <a:ext cx="225280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«педагог-исследователь»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80%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078565" y="4940813"/>
            <a:ext cx="1630630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078564" y="5173625"/>
            <a:ext cx="163063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«педагог-мастер»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90%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97961" y="4940813"/>
            <a:ext cx="1797407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9797961" y="5313290"/>
            <a:ext cx="17270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Для руководителей, заместителей </a:t>
            </a:r>
            <a:r>
              <a:rPr lang="ru-RU" sz="1400" dirty="0">
                <a:cs typeface="Arial"/>
              </a:rPr>
              <a:t>–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233" y="4283314"/>
            <a:ext cx="549935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0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1582</Words>
  <Application>Microsoft Office PowerPoint</Application>
  <PresentationFormat>Широкоэкранный</PresentationFormat>
  <Paragraphs>252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Oswald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Надежда Оноприенко</cp:lastModifiedBy>
  <cp:revision>38</cp:revision>
  <dcterms:created xsi:type="dcterms:W3CDTF">2024-04-08T06:06:12Z</dcterms:created>
  <dcterms:modified xsi:type="dcterms:W3CDTF">2024-04-18T16:24:57Z</dcterms:modified>
</cp:coreProperties>
</file>