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438E-E8ED-78D8-F158-93EE9A797727}" v="1877" dt="2024-04-09T03:40:53.003"/>
    <p1510:client id="{150A7775-9B87-C2C1-15CE-1E01589C4075}" v="6" dt="2024-04-09T04:12:34.394"/>
    <p1510:client id="{1D478504-C9DE-4A69-386D-B4D2145CC391}" v="498" dt="2024-04-08T13:21:09.352"/>
    <p1510:client id="{3962BF97-87A0-EA4E-95C2-51E8F225102F}" v="124" dt="2024-04-09T04:32:50.600"/>
    <p1510:client id="{48C3ECDB-2908-B6F0-A7DF-7C0791067B3C}" v="417" dt="2024-04-09T04:10:23.963"/>
    <p1510:client id="{7C07A0AC-5D98-A52F-06AE-031283287187}" v="7" dt="2024-04-08T13:23:11.075"/>
    <p1510:client id="{F0C3BE48-1462-C197-2C01-CB4B79606C76}" v="681" dt="2024-04-08T13:36:2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ухамбетжанова Гульден Есмуратовна [ЦА]" userId="d4ae7047-d784-4154-98b0-da5da819b596" providerId="ADAL" clId="{D7C3CE49-66BA-490A-B621-AFA13FC7DEFE}"/>
    <pc:docChg chg="undo redo custSel modSld">
      <pc:chgData name="Мухамбетжанова Гульден Есмуратовна [ЦА]" userId="d4ae7047-d784-4154-98b0-da5da819b596" providerId="ADAL" clId="{D7C3CE49-66BA-490A-B621-AFA13FC7DEFE}" dt="2024-04-09T09:46:56.366" v="474" actId="6549"/>
      <pc:docMkLst>
        <pc:docMk/>
      </pc:docMkLst>
      <pc:sldChg chg="modSp mod">
        <pc:chgData name="Мухамбетжанова Гульден Есмуратовна [ЦА]" userId="d4ae7047-d784-4154-98b0-da5da819b596" providerId="ADAL" clId="{D7C3CE49-66BA-490A-B621-AFA13FC7DEFE}" dt="2024-04-09T07:24:34.192" v="16" actId="207"/>
        <pc:sldMkLst>
          <pc:docMk/>
          <pc:sldMk cId="3842927826" sldId="256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4:26.293" v="15" actId="207"/>
          <ac:spMkLst>
            <pc:docMk/>
            <pc:sldMk cId="3842927826" sldId="256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4:34.192" v="16" actId="207"/>
          <ac:spMkLst>
            <pc:docMk/>
            <pc:sldMk cId="3842927826" sldId="256"/>
            <ac:spMk id="41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8:34.232" v="36" actId="692"/>
        <pc:sldMkLst>
          <pc:docMk/>
          <pc:sldMk cId="593184686" sldId="257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4:54.055" v="18" actId="207"/>
          <ac:spMkLst>
            <pc:docMk/>
            <pc:sldMk cId="593184686" sldId="257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4:54.055" v="18" actId="207"/>
          <ac:spMkLst>
            <pc:docMk/>
            <pc:sldMk cId="593184686" sldId="257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2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34.232" v="36" actId="692"/>
          <ac:cxnSpMkLst>
            <pc:docMk/>
            <pc:sldMk cId="593184686" sldId="257"/>
            <ac:cxnSpMk id="3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8:30:04.699" v="191" actId="113"/>
        <pc:sldMkLst>
          <pc:docMk/>
          <pc:sldMk cId="1284250001" sldId="258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05.527" v="19" actId="207"/>
          <ac:spMkLst>
            <pc:docMk/>
            <pc:sldMk cId="1284250001" sldId="258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05.527" v="19" actId="207"/>
          <ac:spMkLst>
            <pc:docMk/>
            <pc:sldMk cId="1284250001" sldId="258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50:58.262" v="152" actId="20577"/>
          <ac:spMkLst>
            <pc:docMk/>
            <pc:sldMk cId="1284250001" sldId="258"/>
            <ac:spMk id="28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39:01.598" v="40" actId="14100"/>
          <ac:spMkLst>
            <pc:docMk/>
            <pc:sldMk cId="1284250001" sldId="258"/>
            <ac:spMk id="29" creationId="{B54FF8C4-5987-47F5-86C8-E8704137FE9A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8:30:04.699" v="191" actId="113"/>
          <ac:spMkLst>
            <pc:docMk/>
            <pc:sldMk cId="1284250001" sldId="258"/>
            <ac:spMk id="30" creationId="{9968E36A-8D21-42E2-BF20-3FD4502DBFF4}"/>
          </ac:spMkLst>
        </pc:spChg>
        <pc:picChg chg="mod">
          <ac:chgData name="Мухамбетжанова Гульден Есмуратовна [ЦА]" userId="d4ae7047-d784-4154-98b0-da5da819b596" providerId="ADAL" clId="{D7C3CE49-66BA-490A-B621-AFA13FC7DEFE}" dt="2024-04-09T07:39:12.534" v="42" actId="1076"/>
          <ac:picMkLst>
            <pc:docMk/>
            <pc:sldMk cId="1284250001" sldId="258"/>
            <ac:picMk id="44" creationId="{00000000-0000-0000-0000-000000000000}"/>
          </ac:picMkLst>
        </pc:pic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4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5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1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55.079" v="39" actId="692"/>
          <ac:cxnSpMkLst>
            <pc:docMk/>
            <pc:sldMk cId="1284250001" sldId="258"/>
            <ac:cxnSpMk id="2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26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8:47.598" v="37" actId="692"/>
          <ac:cxnSpMkLst>
            <pc:docMk/>
            <pc:sldMk cId="1284250001" sldId="258"/>
            <ac:cxnSpMk id="27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9:27.582" v="43" actId="692"/>
        <pc:sldMkLst>
          <pc:docMk/>
          <pc:sldMk cId="2904979760" sldId="259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14.081" v="20" actId="207"/>
          <ac:spMkLst>
            <pc:docMk/>
            <pc:sldMk cId="2904979760" sldId="259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14.081" v="20" actId="207"/>
          <ac:spMkLst>
            <pc:docMk/>
            <pc:sldMk cId="2904979760" sldId="259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2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27.582" v="43" actId="692"/>
          <ac:cxnSpMkLst>
            <pc:docMk/>
            <pc:sldMk cId="2904979760" sldId="259"/>
            <ac:cxnSpMk id="3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25:22.719" v="21" actId="207"/>
        <pc:sldMkLst>
          <pc:docMk/>
          <pc:sldMk cId="1923133943" sldId="260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22.719" v="21" actId="207"/>
          <ac:spMkLst>
            <pc:docMk/>
            <pc:sldMk cId="1923133943" sldId="260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22.719" v="21" actId="207"/>
          <ac:spMkLst>
            <pc:docMk/>
            <pc:sldMk cId="1923133943" sldId="260"/>
            <ac:spMk id="7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41:03.030" v="58" actId="207"/>
        <pc:sldMkLst>
          <pc:docMk/>
          <pc:sldMk cId="2721070753" sldId="262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38.792" v="23" actId="207"/>
          <ac:spMkLst>
            <pc:docMk/>
            <pc:sldMk cId="2721070753" sldId="262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38.792" v="23" actId="207"/>
          <ac:spMkLst>
            <pc:docMk/>
            <pc:sldMk cId="2721070753" sldId="262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12.699" v="48" actId="207"/>
          <ac:spMkLst>
            <pc:docMk/>
            <pc:sldMk cId="2721070753" sldId="262"/>
            <ac:spMk id="32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4.702" v="49" actId="207"/>
          <ac:spMkLst>
            <pc:docMk/>
            <pc:sldMk cId="2721070753" sldId="262"/>
            <ac:spMk id="46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7.302" v="50" actId="207"/>
          <ac:spMkLst>
            <pc:docMk/>
            <pc:sldMk cId="2721070753" sldId="262"/>
            <ac:spMk id="48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39.973" v="51" actId="207"/>
          <ac:spMkLst>
            <pc:docMk/>
            <pc:sldMk cId="2721070753" sldId="262"/>
            <ac:spMk id="50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42.989" v="52" actId="207"/>
          <ac:spMkLst>
            <pc:docMk/>
            <pc:sldMk cId="2721070753" sldId="262"/>
            <ac:spMk id="52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0:45.878" v="53" actId="207"/>
          <ac:spMkLst>
            <pc:docMk/>
            <pc:sldMk cId="2721070753" sldId="262"/>
            <ac:spMk id="54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1:03.030" v="58" actId="207"/>
          <ac:spMkLst>
            <pc:docMk/>
            <pc:sldMk cId="2721070753" sldId="262"/>
            <ac:spMk id="56" creationId="{EC1CBF46-8E98-4C95-B88E-585F36C7757D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42:02.166" v="137" actId="20577"/>
        <pc:sldMkLst>
          <pc:docMk/>
          <pc:sldMk cId="2402497938" sldId="264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8:22.327" v="31" actId="207"/>
          <ac:spMkLst>
            <pc:docMk/>
            <pc:sldMk cId="2402497938" sldId="264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8:22.327" v="31" actId="207"/>
          <ac:spMkLst>
            <pc:docMk/>
            <pc:sldMk cId="2402497938" sldId="264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42:02.166" v="137" actId="20577"/>
          <ac:spMkLst>
            <pc:docMk/>
            <pc:sldMk cId="2402497938" sldId="264"/>
            <ac:spMk id="18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23:23.616" v="10" actId="403"/>
        <pc:sldMkLst>
          <pc:docMk/>
          <pc:sldMk cId="2338380330" sldId="265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2:34.201" v="0" actId="207"/>
          <ac:spMkLst>
            <pc:docMk/>
            <pc:sldMk cId="2338380330" sldId="265"/>
            <ac:spMk id="6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3:23.616" v="10" actId="403"/>
          <ac:spMkLst>
            <pc:docMk/>
            <pc:sldMk cId="2338380330" sldId="265"/>
            <ac:spMk id="7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2:40.743" v="1" actId="207"/>
          <ac:spMkLst>
            <pc:docMk/>
            <pc:sldMk cId="2338380330" sldId="265"/>
            <ac:spMk id="9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2:43.945" v="2" actId="207"/>
          <ac:spMkLst>
            <pc:docMk/>
            <pc:sldMk cId="2338380330" sldId="265"/>
            <ac:spMk id="10" creationId="{00000000-0000-0000-0000-000000000000}"/>
          </ac:spMkLst>
        </pc:spChg>
      </pc:sldChg>
      <pc:sldChg chg="addSp delSp modSp mod">
        <pc:chgData name="Мухамбетжанова Гульден Есмуратовна [ЦА]" userId="d4ae7047-d784-4154-98b0-da5da819b596" providerId="ADAL" clId="{D7C3CE49-66BA-490A-B621-AFA13FC7DEFE}" dt="2024-04-09T09:46:56.366" v="474" actId="6549"/>
        <pc:sldMkLst>
          <pc:docMk/>
          <pc:sldMk cId="3557158161" sldId="266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8:21.831" v="30" actId="207"/>
          <ac:spMkLst>
            <pc:docMk/>
            <pc:sldMk cId="3557158161" sldId="266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8:21.831" v="30" actId="207"/>
          <ac:spMkLst>
            <pc:docMk/>
            <pc:sldMk cId="3557158161" sldId="266"/>
            <ac:spMk id="7" creationId="{00000000-0000-0000-0000-000000000000}"/>
          </ac:spMkLst>
        </pc:spChg>
        <pc:spChg chg="add mod">
          <ac:chgData name="Мухамбетжанова Гульден Есмуратовна [ЦА]" userId="d4ae7047-d784-4154-98b0-da5da819b596" providerId="ADAL" clId="{D7C3CE49-66BA-490A-B621-AFA13FC7DEFE}" dt="2024-04-09T09:46:14.079" v="471" actId="113"/>
          <ac:spMkLst>
            <pc:docMk/>
            <pc:sldMk cId="3557158161" sldId="266"/>
            <ac:spMk id="31" creationId="{0E551DA9-6F08-4169-B861-1103B860FC22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39:47.558" v="204" actId="113"/>
          <ac:spMkLst>
            <pc:docMk/>
            <pc:sldMk cId="3557158161" sldId="266"/>
            <ac:spMk id="33" creationId="{00000000-0000-0000-0000-000000000000}"/>
          </ac:spMkLst>
        </pc:spChg>
        <pc:spChg chg="del mod">
          <ac:chgData name="Мухамбетжанова Гульден Есмуратовна [ЦА]" userId="d4ae7047-d784-4154-98b0-da5da819b596" providerId="ADAL" clId="{D7C3CE49-66BA-490A-B621-AFA13FC7DEFE}" dt="2024-04-09T09:39:48.691" v="206"/>
          <ac:spMkLst>
            <pc:docMk/>
            <pc:sldMk cId="3557158161" sldId="266"/>
            <ac:spMk id="34" creationId="{99385A62-A9BD-4046-920C-551E8FC3341E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43:26.597" v="246" actId="1076"/>
          <ac:spMkLst>
            <pc:docMk/>
            <pc:sldMk cId="3557158161" sldId="266"/>
            <ac:spMk id="35" creationId="{831AE81C-326B-4899-A990-0FA179F1F81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9:46:56.366" v="474" actId="6549"/>
          <ac:spMkLst>
            <pc:docMk/>
            <pc:sldMk cId="3557158161" sldId="266"/>
            <ac:spMk id="36" creationId="{B4AF7805-22B0-4394-B950-071FEAD3587A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7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19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0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1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2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3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41:26.815" v="59" actId="692"/>
          <ac:cxnSpMkLst>
            <pc:docMk/>
            <pc:sldMk cId="3557158161" sldId="266"/>
            <ac:cxnSpMk id="24" creationId="{00000000-0000-0000-0000-000000000000}"/>
          </ac:cxnSpMkLst>
        </pc:cxnChg>
      </pc:sldChg>
      <pc:sldChg chg="modSp mod">
        <pc:chgData name="Мухамбетжанова Гульден Есмуратовна [ЦА]" userId="d4ae7047-d784-4154-98b0-da5da819b596" providerId="ADAL" clId="{D7C3CE49-66BA-490A-B621-AFA13FC7DEFE}" dt="2024-04-09T07:39:57.816" v="47" actId="692"/>
        <pc:sldMkLst>
          <pc:docMk/>
          <pc:sldMk cId="3570798075" sldId="267"/>
        </pc:sldMkLst>
        <pc:spChg chg="mod">
          <ac:chgData name="Мухамбетжанова Гульден Есмуратовна [ЦА]" userId="d4ae7047-d784-4154-98b0-da5da819b596" providerId="ADAL" clId="{D7C3CE49-66BA-490A-B621-AFA13FC7DEFE}" dt="2024-04-09T07:25:31.320" v="22" actId="207"/>
          <ac:spMkLst>
            <pc:docMk/>
            <pc:sldMk cId="3570798075" sldId="267"/>
            <ac:spMk id="5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D7C3CE49-66BA-490A-B621-AFA13FC7DEFE}" dt="2024-04-09T07:25:31.320" v="22" actId="207"/>
          <ac:spMkLst>
            <pc:docMk/>
            <pc:sldMk cId="3570798075" sldId="267"/>
            <ac:spMk id="7" creationId="{00000000-0000-0000-0000-000000000000}"/>
          </ac:spMkLst>
        </pc:spChg>
        <pc:cxnChg chg="mod">
          <ac:chgData name="Мухамбетжанова Гульден Есмуратовна [ЦА]" userId="d4ae7047-d784-4154-98b0-da5da819b596" providerId="ADAL" clId="{D7C3CE49-66BA-490A-B621-AFA13FC7DEFE}" dt="2024-04-09T07:39:41.903" v="44" actId="692"/>
          <ac:cxnSpMkLst>
            <pc:docMk/>
            <pc:sldMk cId="3570798075" sldId="267"/>
            <ac:cxnSpMk id="14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47.151" v="45" actId="692"/>
          <ac:cxnSpMkLst>
            <pc:docMk/>
            <pc:sldMk cId="3570798075" sldId="267"/>
            <ac:cxnSpMk id="16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53.799" v="46" actId="692"/>
          <ac:cxnSpMkLst>
            <pc:docMk/>
            <pc:sldMk cId="3570798075" sldId="267"/>
            <ac:cxnSpMk id="18" creationId="{00000000-0000-0000-0000-000000000000}"/>
          </ac:cxnSpMkLst>
        </pc:cxnChg>
        <pc:cxnChg chg="mod">
          <ac:chgData name="Мухамбетжанова Гульден Есмуратовна [ЦА]" userId="d4ae7047-d784-4154-98b0-da5da819b596" providerId="ADAL" clId="{D7C3CE49-66BA-490A-B621-AFA13FC7DEFE}" dt="2024-04-09T07:39:57.816" v="47" actId="692"/>
          <ac:cxnSpMkLst>
            <pc:docMk/>
            <pc:sldMk cId="3570798075" sldId="267"/>
            <ac:cxnSpMk id="20" creationId="{00000000-0000-0000-0000-000000000000}"/>
          </ac:cxnSpMkLst>
        </pc:cxnChg>
      </pc:sldChg>
    </pc:docChg>
  </pc:docChgLst>
  <pc:docChgLst>
    <pc:chgData name="Мухамбетжанова Гульден Есмуратовна [ЦА]" userId="d4ae7047-d784-4154-98b0-da5da819b596" providerId="ADAL" clId="{CCFA50A7-BDAB-41C9-92A9-B16D05D96DAC}"/>
    <pc:docChg chg="custSel modSld">
      <pc:chgData name="Мухамбетжанова Гульден Есмуратовна [ЦА]" userId="d4ae7047-d784-4154-98b0-da5da819b596" providerId="ADAL" clId="{CCFA50A7-BDAB-41C9-92A9-B16D05D96DAC}" dt="2024-04-09T05:39:27.208" v="96" actId="113"/>
      <pc:docMkLst>
        <pc:docMk/>
      </pc:docMkLst>
      <pc:sldChg chg="modSp mod">
        <pc:chgData name="Мухамбетжанова Гульден Есмуратовна [ЦА]" userId="d4ae7047-d784-4154-98b0-da5da819b596" providerId="ADAL" clId="{CCFA50A7-BDAB-41C9-92A9-B16D05D96DAC}" dt="2024-04-09T05:37:52.295" v="94" actId="20577"/>
        <pc:sldMkLst>
          <pc:docMk/>
          <pc:sldMk cId="1284250001" sldId="258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5:37:52.295" v="94" actId="20577"/>
          <ac:spMkLst>
            <pc:docMk/>
            <pc:sldMk cId="1284250001" sldId="258"/>
            <ac:spMk id="30" creationId="{9968E36A-8D21-42E2-BF20-3FD4502DBFF4}"/>
          </ac:spMkLst>
        </pc:spChg>
      </pc:sldChg>
      <pc:sldChg chg="modSp mod">
        <pc:chgData name="Мухамбетжанова Гульден Есмуратовна [ЦА]" userId="d4ae7047-d784-4154-98b0-da5da819b596" providerId="ADAL" clId="{CCFA50A7-BDAB-41C9-92A9-B16D05D96DAC}" dt="2024-04-09T05:39:27.208" v="96" actId="113"/>
        <pc:sldMkLst>
          <pc:docMk/>
          <pc:sldMk cId="1923133943" sldId="260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4:42:36.255" v="8" actId="313"/>
          <ac:spMkLst>
            <pc:docMk/>
            <pc:sldMk cId="1923133943" sldId="260"/>
            <ac:spMk id="2" creationId="{0A1F129D-CD5E-C896-900A-98403E49166D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3:12.575" v="36" actId="20577"/>
          <ac:spMkLst>
            <pc:docMk/>
            <pc:sldMk cId="1923133943" sldId="260"/>
            <ac:spMk id="24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3:43.562" v="56" actId="313"/>
          <ac:spMkLst>
            <pc:docMk/>
            <pc:sldMk cId="1923133943" sldId="260"/>
            <ac:spMk id="27" creationId="{EC1CBF46-8E98-4C95-B88E-585F36C7757D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2:53.455" v="35" actId="20577"/>
          <ac:spMkLst>
            <pc:docMk/>
            <pc:sldMk cId="1923133943" sldId="260"/>
            <ac:spMk id="28" creationId="{00000000-0000-0000-0000-000000000000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5:39:27.208" v="96" actId="113"/>
          <ac:spMkLst>
            <pc:docMk/>
            <pc:sldMk cId="1923133943" sldId="260"/>
            <ac:spMk id="34" creationId="{33D320C3-45B8-AAB2-058C-D6EB8E8ED9BA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5:39:24.419" v="95" actId="113"/>
          <ac:spMkLst>
            <pc:docMk/>
            <pc:sldMk cId="1923133943" sldId="260"/>
            <ac:spMk id="39" creationId="{00000000-0000-0000-0000-000000000000}"/>
          </ac:spMkLst>
        </pc:spChg>
      </pc:sldChg>
      <pc:sldChg chg="modSp mod">
        <pc:chgData name="Мухамбетжанова Гульден Есмуратовна [ЦА]" userId="d4ae7047-d784-4154-98b0-da5da819b596" providerId="ADAL" clId="{CCFA50A7-BDAB-41C9-92A9-B16D05D96DAC}" dt="2024-04-09T04:45:02.704" v="93" actId="20577"/>
        <pc:sldMkLst>
          <pc:docMk/>
          <pc:sldMk cId="3570798075" sldId="267"/>
        </pc:sldMkLst>
        <pc:spChg chg="mod">
          <ac:chgData name="Мухамбетжанова Гульден Есмуратовна [ЦА]" userId="d4ae7047-d784-4154-98b0-da5da819b596" providerId="ADAL" clId="{CCFA50A7-BDAB-41C9-92A9-B16D05D96DAC}" dt="2024-04-09T04:44:16.655" v="62" actId="313"/>
          <ac:spMkLst>
            <pc:docMk/>
            <pc:sldMk cId="3570798075" sldId="267"/>
            <ac:spMk id="21" creationId="{2EF4E531-29F3-44CA-BAA6-9E426958021E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25.165" v="68" actId="313"/>
          <ac:spMkLst>
            <pc:docMk/>
            <pc:sldMk cId="3570798075" sldId="267"/>
            <ac:spMk id="22" creationId="{B6443E07-CADA-4E5B-B609-13F43C66E00F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37.698" v="80" actId="313"/>
          <ac:spMkLst>
            <pc:docMk/>
            <pc:sldMk cId="3570798075" sldId="267"/>
            <ac:spMk id="23" creationId="{0D989406-BCE3-4512-A082-4E568BF210A2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4:31.948" v="74" actId="313"/>
          <ac:spMkLst>
            <pc:docMk/>
            <pc:sldMk cId="3570798075" sldId="267"/>
            <ac:spMk id="24" creationId="{0DB2524C-AFB0-4CF7-96B1-5EF5F905454E}"/>
          </ac:spMkLst>
        </pc:spChg>
        <pc:spChg chg="mod">
          <ac:chgData name="Мухамбетжанова Гульден Есмуратовна [ЦА]" userId="d4ae7047-d784-4154-98b0-da5da819b596" providerId="ADAL" clId="{CCFA50A7-BDAB-41C9-92A9-B16D05D96DAC}" dt="2024-04-09T04:45:02.704" v="93" actId="20577"/>
          <ac:spMkLst>
            <pc:docMk/>
            <pc:sldMk cId="3570798075" sldId="267"/>
            <ac:spMk id="40" creationId="{813CB29F-51FA-4137-B15E-14FE3A88B6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31DEF-E43C-4C33-9CCC-AA7EEC216B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ШЕБЕР ҰСТАЗ – ТАБЫСТЫ ОҚУШЫ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Oswald"/>
              <a:cs typeface="Times New Roman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172997"/>
            <a:ext cx="4012512" cy="69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АТТЕСТАТТАУДЫҢ ШАРТТАРЫ МЕН ТӘРТІБІ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ПББ ТАПСЫРУ</a:t>
            </a:r>
            <a:endParaRPr lang="ru-RU" sz="1600" b="1">
              <a:solidFill>
                <a:srgbClr val="0070C0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Білім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басқармасы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бекіткен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кестеге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сәйкес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тестілеу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орталықтарында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тапсырады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МАТЕРИАЛ ЖИНАУ</a:t>
            </a:r>
            <a:endParaRPr lang="ru-RU" sz="1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cs typeface="Arial"/>
              </a:rPr>
              <a:t>ПОРТФОЛИО материалы  </a:t>
            </a:r>
            <a:r>
              <a:rPr lang="ru-RU" sz="1600" dirty="0" err="1">
                <a:cs typeface="Arial"/>
              </a:rPr>
              <a:t>Платформада</a:t>
            </a:r>
            <a:r>
              <a:rPr lang="ru-RU" sz="1600" dirty="0">
                <a:cs typeface="Arial"/>
              </a:rPr>
              <a:t> </a:t>
            </a:r>
            <a:r>
              <a:rPr lang="ru-RU" sz="1600" dirty="0" err="1">
                <a:cs typeface="Arial"/>
              </a:rPr>
              <a:t>жинақталады</a:t>
            </a:r>
            <a:endParaRPr lang="ru-RU" sz="1600" dirty="0"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ӨТІНІШ БЕРУ</a:t>
            </a: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Мемлекеттік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қызмет</a:t>
            </a:r>
            <a:r>
              <a:rPr lang="ru-RU" sz="1600">
                <a:cs typeface="Arial"/>
              </a:rPr>
              <a:t>, </a:t>
            </a:r>
            <a:r>
              <a:rPr lang="ru-RU" sz="1600" err="1">
                <a:cs typeface="Arial"/>
              </a:rPr>
              <a:t>электронды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түрде</a:t>
            </a:r>
            <a:r>
              <a:rPr lang="ru-RU" sz="1600">
                <a:cs typeface="Arial"/>
              </a:rPr>
              <a:t> педагог </a:t>
            </a:r>
            <a:r>
              <a:rPr lang="ru-RU" sz="1600" err="1">
                <a:cs typeface="Arial"/>
              </a:rPr>
              <a:t>өзі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береді</a:t>
            </a:r>
            <a:r>
              <a:rPr lang="ru-RU" sz="1600">
                <a:cs typeface="Arial"/>
              </a:rPr>
              <a:t> (</a:t>
            </a:r>
            <a:r>
              <a:rPr lang="ru-RU" sz="1600" err="1">
                <a:cs typeface="Arial"/>
              </a:rPr>
              <a:t>ағымдағы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оқу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жылының</a:t>
            </a:r>
            <a:r>
              <a:rPr lang="ru-RU" sz="1600">
                <a:cs typeface="Arial"/>
              </a:rPr>
              <a:t> 1 </a:t>
            </a:r>
            <a:r>
              <a:rPr lang="ru-RU" sz="1600" err="1">
                <a:cs typeface="Arial"/>
              </a:rPr>
              <a:t>қыркүйегінен</a:t>
            </a:r>
            <a:r>
              <a:rPr lang="ru-RU" sz="1600">
                <a:cs typeface="Arial"/>
              </a:rPr>
              <a:t> 31 </a:t>
            </a:r>
            <a:r>
              <a:rPr lang="ru-RU" sz="1600" err="1">
                <a:cs typeface="Arial"/>
              </a:rPr>
              <a:t>желтоқсанға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  <a:r>
              <a:rPr lang="ru-RU" sz="1600">
                <a:cs typeface="Arial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  <a:sym typeface="+mn-ea"/>
              </a:rPr>
              <a:t>САРАПТАМАЛЫҚ КОМИССИЯНЫҢ ҚАРАСТЫРУЫ</a:t>
            </a:r>
            <a:endParaRPr lang="ru-RU" sz="1600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Өтініш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берген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күннен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бастап</a:t>
            </a:r>
            <a:r>
              <a:rPr lang="ru-RU" sz="1600">
                <a:cs typeface="Arial"/>
              </a:rPr>
              <a:t> 1 ай </a:t>
            </a:r>
            <a:r>
              <a:rPr lang="ru-RU" sz="1600" err="1">
                <a:cs typeface="Arial"/>
              </a:rPr>
              <a:t>ішінде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АТТЕСТАТТАУ КОМИССИЯСЫНЫҢ ШЕШІМ ҚАБЫЛДАУЫ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" sz="1600">
                <a:cs typeface="Arial"/>
              </a:rPr>
              <a:t> 2024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жылдың</a:t>
            </a:r>
            <a:r>
              <a:rPr lang="ru-RU" sz="1600">
                <a:cs typeface="Arial"/>
              </a:rPr>
              <a:t> 30 </a:t>
            </a:r>
            <a:r>
              <a:rPr lang="ru-RU" sz="1600" err="1">
                <a:cs typeface="Arial"/>
              </a:rPr>
              <a:t>тамызына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04714" y="913853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04715" y="193052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</a:rPr>
              <a:t>қадам</a:t>
            </a:r>
            <a:endParaRPr lang="ru-RU" sz="160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</p:spTree>
    <p:extLst>
      <p:ext uri="{BB962C8B-B14F-4D97-AF65-F5344CB8AC3E}">
        <p14:creationId xmlns:p14="http://schemas.microsoft.com/office/powerpoint/2010/main" val="24024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47304" y="1234828"/>
            <a:ext cx="772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82241" y="2116928"/>
            <a:ext cx="795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1217" y="4264195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1217" y="5147608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3950766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40FDF-77F8-4DB6-9AE6-F5E631AEDA26}"/>
              </a:ext>
            </a:extLst>
          </p:cNvPr>
          <p:cNvSpPr/>
          <p:nvPr/>
        </p:nvSpPr>
        <p:spPr>
          <a:xfrm>
            <a:off x="2847304" y="3259065"/>
            <a:ext cx="761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cs typeface="Arial" panose="020B0604020202020204" pitchFamily="34" charset="0"/>
              </a:rPr>
              <a:t>АТТЕСТАТТАУ КОМИССИЯСЫ ЖЫЛЫНА БІР РЕТ ШЕШІМ ҚАБЫЛДАЙДЫ</a:t>
            </a:r>
            <a:endParaRPr lang="en-US" i="1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ea typeface="Calibri Light" panose="020F0302020204030204"/>
                <a:cs typeface="Arial"/>
              </a:rPr>
              <a:t>БІЛІМ БЕРУ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ҰЙЫМЫНЫҢ ӘКІМШІЛІГІ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 </a:t>
            </a:r>
            <a:r>
              <a:rPr lang="ru-RU" b="1" err="1">
                <a:ea typeface="Calibri Light" panose="020F0302020204030204"/>
                <a:cs typeface="Arial"/>
              </a:rPr>
              <a:t>педагогтерге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аттестаттау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материалдарын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қалыптастыруға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жәрдемдеседі</a:t>
            </a:r>
            <a:endParaRPr lang="ru-RU" sz="2200" b="1">
              <a:ea typeface="Calibri Light" panose="020F0302020204030204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САБАҚ </a:t>
            </a:r>
            <a:r>
              <a:rPr lang="ru-RU" dirty="0">
                <a:cs typeface="Arial" panose="020B0604020202020204" pitchFamily="34" charset="0"/>
              </a:rPr>
              <a:t>(</a:t>
            </a:r>
            <a:r>
              <a:rPr lang="ru-RU" dirty="0" err="1">
                <a:cs typeface="Arial" panose="020B0604020202020204" pitchFamily="34" charset="0"/>
              </a:rPr>
              <a:t>іс</a:t>
            </a:r>
            <a:r>
              <a:rPr lang="ru-RU" dirty="0">
                <a:cs typeface="Arial" panose="020B0604020202020204" pitchFamily="34" charset="0"/>
              </a:rPr>
              <a:t>-шара, </a:t>
            </a:r>
            <a:r>
              <a:rPr lang="ru-RU" dirty="0" err="1">
                <a:cs typeface="Arial" panose="020B0604020202020204" pitchFamily="34" charset="0"/>
              </a:rPr>
              <a:t>ұйымдастырылған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қызмет</a:t>
            </a:r>
            <a:r>
              <a:rPr lang="ru-RU" dirty="0">
                <a:cs typeface="Arial" panose="020B0604020202020204" pitchFamily="34" charset="0"/>
              </a:rPr>
              <a:t>) </a:t>
            </a:r>
            <a:r>
              <a:rPr lang="ru-RU" b="1" dirty="0">
                <a:cs typeface="Arial" panose="020B0604020202020204" pitchFamily="34" charset="0"/>
              </a:rPr>
              <a:t>– ОҚЫТУ ӘДІСТЕМЕСІН МЕҢГЕРУДІҢ НЕГІЗГІ КӨРСЕТКІШІ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k-KZ" b="1">
                <a:cs typeface="Arial" panose="020B0604020202020204" pitchFamily="34" charset="0"/>
              </a:rPr>
              <a:t>БІЛІМ АЛУШЫЛАРДЫҢ БІЛІМ САПАСЫНЫҢ ДИНАМИКАСЫ –педагог үшін қызмет тиімділігінің негізгі көрсеткіші</a:t>
            </a:r>
            <a:endParaRPr lang="ru-KZ" b="1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-1"/>
            <a:ext cx="3986237" cy="981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>
                <a:cs typeface="Calibri"/>
              </a:rPr>
              <a:t>АТТЕСТТАУДЫҢ ТӘРТІБІ МЕН ЕРЕЖЕЛЕРІ</a:t>
            </a:r>
            <a:endParaRPr lang="kk-KZ" sz="1600" b="1">
              <a:ea typeface="Calibri Light"/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98623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5218259" y="1207799"/>
            <a:ext cx="25618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5233401" y="5941507"/>
            <a:ext cx="2546748" cy="98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767712" y="1169317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188541" y="1175734"/>
            <a:ext cx="20808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01973" y="5941507"/>
            <a:ext cx="20902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ЕКІНШІ, БІРІНШІ, ЖОҒАРЫ САНАТТАҒЫ ПЕДАГОГ АТТЕСТАТТАУДЫҢ ҚОЛДАНЫСТАҒЫ </a:t>
            </a:r>
            <a:r>
              <a:rPr lang="en-US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ЕСКІ ФОРМАТЫНАН  «педагог-модератор», «педагог-сарапшы», «педагог-зерттеуші» санаттарына сәйкесінше </a:t>
            </a:r>
          </a:p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ЖАЛПЫ НЕГІЗДЕ ӨТЕДІ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4541787" y="1422470"/>
            <a:ext cx="3986237" cy="44912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ru-RU" sz="2800" b="1" dirty="0">
              <a:solidFill>
                <a:schemeClr val="accent4"/>
              </a:solidFill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1) еңбекке уақытша жарамсыздық кезінде; 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2) жүктілігі және босануы, бала күтімі жөніндегі демалыстан шыққаннан кейін; </a:t>
            </a: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3)білім беру ұйымдарына Министрліктен, білім басқарамасынан, әдістемелік кабинеттерден ауысқан   тұлғаларға; 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4) шет елдерден келген тұлғаларға;  </a:t>
            </a:r>
            <a:endParaRPr lang="ru-RU" sz="1600" b="1" dirty="0">
              <a:cs typeface="Arial"/>
            </a:endParaRP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5)біліктілік санатының қолданылу мерзімі аяқталғанға дейін бір жыл қалса, ал педагог басқа білім беру ұйымына ауысқанда </a:t>
            </a:r>
            <a:r>
              <a:rPr lang="ru-RU" sz="1600" b="1" dirty="0" err="1">
                <a:cs typeface="Arial"/>
              </a:rPr>
              <a:t>санаттың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қолданыс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мерзімі</a:t>
            </a:r>
            <a:endParaRPr lang="kk-KZ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ru-RU" sz="2800" b="1" dirty="0">
                <a:solidFill>
                  <a:srgbClr val="FFC000"/>
                </a:solidFill>
                <a:cs typeface="Arial"/>
              </a:rPr>
              <a:t>1 ЖЫЛДАН 2 ЖЫЛҒА</a:t>
            </a:r>
          </a:p>
          <a:p>
            <a:pPr indent="450215" algn="ctr">
              <a:tabLst>
                <a:tab pos="1965960" algn="l"/>
              </a:tabLst>
            </a:pPr>
            <a:r>
              <a:rPr lang="ru-RU" sz="1600" b="1" dirty="0" err="1">
                <a:cs typeface="Arial"/>
              </a:rPr>
              <a:t>ұзартылады</a:t>
            </a:r>
            <a:r>
              <a:rPr lang="ru-RU" sz="1600" b="1" dirty="0">
                <a:cs typeface="Arial"/>
              </a:rPr>
              <a:t> 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68E36A-8D21-42E2-BF20-3FD4502DBFF4}"/>
              </a:ext>
            </a:extLst>
          </p:cNvPr>
          <p:cNvSpPr/>
          <p:nvPr/>
        </p:nvSpPr>
        <p:spPr>
          <a:xfrm>
            <a:off x="8918571" y="2306594"/>
            <a:ext cx="2585661" cy="30235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1600" b="1" dirty="0">
                <a:cs typeface="Arial"/>
              </a:rPr>
              <a:t>МЕМЛЕКЕТТІК  </a:t>
            </a: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ҚЫЗМЕТ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r>
              <a:rPr lang="ru-RU" sz="1600" b="1" dirty="0">
                <a:cs typeface="Arial"/>
              </a:rPr>
              <a:t>Платформа </a:t>
            </a:r>
            <a:r>
              <a:rPr lang="ru-RU" sz="1600" b="1" dirty="0" err="1">
                <a:cs typeface="Arial"/>
              </a:rPr>
              <a:t>арқылы</a:t>
            </a:r>
            <a:endParaRPr lang="ru-RU" sz="1600" b="1" dirty="0">
              <a:cs typeface="Arial"/>
            </a:endParaRP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 КӨРСЕТІЛЕДІ</a:t>
            </a:r>
          </a:p>
          <a:p>
            <a:pPr algn="ctr" defTabSz="914400"/>
            <a:endParaRPr lang="kk-KZ" sz="1600" b="1" dirty="0">
              <a:cs typeface="Arial"/>
            </a:endParaRPr>
          </a:p>
          <a:p>
            <a:pPr algn="ctr" defTabSz="914400"/>
            <a:r>
              <a:rPr lang="kk-KZ" sz="1600" dirty="0">
                <a:cs typeface="Arial"/>
              </a:rPr>
              <a:t>Мемлекеттік қызметті көрсету үшін құжаттар мен мәліметтердің тізбесіне </a:t>
            </a:r>
            <a:r>
              <a:rPr lang="kk-KZ" sz="1600" b="1" dirty="0">
                <a:cs typeface="Arial"/>
              </a:rPr>
              <a:t>ЭССЕ </a:t>
            </a:r>
            <a:r>
              <a:rPr lang="kk-KZ" sz="1600" dirty="0">
                <a:cs typeface="Arial"/>
              </a:rPr>
              <a:t>енгізілді</a:t>
            </a:r>
            <a:endParaRPr lang="ru-RU" sz="1600" dirty="0">
              <a:cs typeface="Arial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26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7" y="1181341"/>
            <a:ext cx="687453" cy="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Басшылар үшін ПББ ТАПСЫРМАЛАРЫНА Қазақстан Республикасының</a:t>
            </a:r>
          </a:p>
          <a:p>
            <a:pPr algn="ctr"/>
            <a:r>
              <a:rPr lang="kk-KZ" sz="1600" b="1">
                <a:latin typeface="Times New Roman" panose="02020603050405020304" pitchFamily="18" charset="0"/>
                <a:cs typeface="Arial" panose="020B0604020202020204" pitchFamily="34" charset="0"/>
              </a:rPr>
              <a:t>«СЫБАЙЛАС ЖЕМҚОРЛЫҚҚА ҚАРСЫ ІС-ҚИМЫЛ ТУРАЛЫ» </a:t>
            </a:r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Заңы бойынша 10 сұрақ қосылды</a:t>
            </a:r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мен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басшының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endParaRPr lang="kk-KZ" sz="160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sz="1600" b="1">
                <a:cs typeface="Arial" panose="020B0604020202020204" pitchFamily="34" charset="0"/>
              </a:rPr>
              <a:t>ПББ ТЕСТІН ТАПСЫРАДЫ </a:t>
            </a: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>
                <a:latin typeface="Times New Roman" panose="02020603050405020304" pitchFamily="18" charset="0"/>
              </a:rPr>
              <a:t>Педагог </a:t>
            </a:r>
            <a:r>
              <a:rPr lang="ru-RU" sz="1600" err="1">
                <a:latin typeface="Times New Roman" panose="02020603050405020304" pitchFamily="18" charset="0"/>
              </a:rPr>
              <a:t>жетістіктерінің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err="1">
                <a:latin typeface="Times New Roman" panose="02020603050405020304" pitchFamily="18" charset="0"/>
              </a:rPr>
              <a:t>тізбесіне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b="1">
                <a:cs typeface="Arial" panose="020B0604020202020204" pitchFamily="34" charset="0"/>
              </a:rPr>
              <a:t>ШЫҒАРМАШЫЛЫҚ, СПОРТТЫҚ БАЙҚАУЛАР МЕН ЖАРЫСТАР</a:t>
            </a:r>
          </a:p>
          <a:p>
            <a:pPr lvl="0" algn="ctr"/>
            <a:r>
              <a:rPr lang="ru-RU" sz="1600" err="1">
                <a:latin typeface="Times New Roman" panose="02020603050405020304" pitchFamily="18" charset="0"/>
              </a:rPr>
              <a:t>қосылды</a:t>
            </a:r>
            <a:endParaRPr lang="ru-RU" sz="1600">
              <a:latin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>
                <a:cs typeface="Arial"/>
              </a:rPr>
              <a:t>Әдістемелік кабинеттің (орталықтың), білім беру ұйымының </a:t>
            </a:r>
            <a:r>
              <a:rPr lang="kk-KZ" sz="1600" b="1">
                <a:cs typeface="Arial"/>
              </a:rPr>
              <a:t>БАСШЫСЫНЫҢ ОРЫНБАСАРЫ</a:t>
            </a:r>
            <a:r>
              <a:rPr lang="kk-KZ" sz="1600" b="1">
                <a:cs typeface="Arial" panose="020B0604020202020204" pitchFamily="34" charset="0"/>
              </a:rPr>
              <a:t/>
            </a:r>
            <a:br>
              <a:rPr lang="kk-KZ" sz="1600" b="1">
                <a:cs typeface="Arial" panose="020B0604020202020204" pitchFamily="34" charset="0"/>
              </a:rPr>
            </a:br>
            <a:r>
              <a:rPr lang="ru-RU" sz="1600" err="1"/>
              <a:t>санатының</a:t>
            </a:r>
            <a:r>
              <a:rPr lang="ru-RU" sz="1600"/>
              <a:t> </a:t>
            </a:r>
            <a:r>
              <a:rPr lang="ru-RU" sz="1600" err="1"/>
              <a:t>қолданылу</a:t>
            </a:r>
            <a:r>
              <a:rPr lang="ru-RU" sz="1600"/>
              <a:t> </a:t>
            </a:r>
            <a:r>
              <a:rPr lang="ru-RU" sz="1600" err="1"/>
              <a:t>мерзімі</a:t>
            </a:r>
            <a:r>
              <a:rPr lang="ru-RU" sz="1600"/>
              <a:t> -</a:t>
            </a:r>
            <a:endParaRPr lang="kk-KZ" sz="1600" b="1" err="1">
              <a:cs typeface="Arial" panose="020B0604020202020204" pitchFamily="34" charset="0"/>
            </a:endParaRPr>
          </a:p>
          <a:p>
            <a:pPr algn="ctr"/>
            <a:r>
              <a:rPr lang="kk-KZ" sz="1600" b="1">
                <a:cs typeface="Arial"/>
              </a:rPr>
              <a:t>5 ЖЫЛ</a:t>
            </a:r>
            <a:endParaRPr lang="kk-KZ" sz="1600" b="1">
              <a:ea typeface="Calibri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5207" y="251824"/>
            <a:ext cx="4388611" cy="45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>
                <a:cs typeface="Calibri"/>
              </a:rPr>
              <a:t>АТТЕСТАТТАУ РӘСІМІН ӨТПЕЙ: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5391553" y="171596"/>
            <a:ext cx="680325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</a:t>
            </a:r>
            <a:r>
              <a:rPr kumimoji="0" lang="kk-KZ" sz="1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педагог-сарапшы» - бейіні бойынша өндірісте 10 жыл өтілі болған кезде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/>
              <a:t>Арнайы пәндер педагогтеріне және </a:t>
            </a:r>
            <a:r>
              <a:rPr lang="kk-KZ" sz="1600" b="1" kern="0" err="1"/>
              <a:t>ТжКБ</a:t>
            </a:r>
            <a:r>
              <a:rPr lang="kk-KZ" sz="1600" b="1" kern="0"/>
              <a:t> өндірістік оқыту шеберлеріне жұмысқа қабылдау кезінде: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«педагог-модератор» - бейіні бойынша өндірісте 5 жыл өтілі болған кезде</a:t>
            </a:r>
            <a:endParaRPr lang="kk-KZ" sz="1400" kern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AF562-AAF4-4388-B81A-CC55197AAC3A}"/>
              </a:ext>
            </a:extLst>
          </p:cNvPr>
          <p:cNvSpPr/>
          <p:nvPr/>
        </p:nvSpPr>
        <p:spPr>
          <a:xfrm>
            <a:off x="7793980" y="2717536"/>
            <a:ext cx="3785941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қолданыстағы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Celta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сертификаты бар </a:t>
            </a:r>
            <a:r>
              <a:rPr lang="ru-RU" sz="1400" kern="0" err="1">
                <a:latin typeface="+mj-lt"/>
              </a:rPr>
              <a:t>шет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тілі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lang="ru-RU" sz="1400" kern="0" err="1">
                <a:latin typeface="+mj-lt"/>
              </a:rPr>
              <a:t>педагогтеріне</a:t>
            </a:r>
            <a:endParaRPr lang="ru-RU" sz="14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>
                <a:latin typeface="+mn-lt"/>
                <a:ea typeface="+mn-ea"/>
                <a:cs typeface="+mn-cs"/>
              </a:rPr>
              <a:t>«Педагог-модератор»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келесі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беріледі</a:t>
            </a:r>
            <a:r>
              <a:rPr lang="ru-RU" sz="1600" b="1" kern="0"/>
              <a:t>:</a:t>
            </a:r>
            <a:endParaRPr lang="ru-KZ" sz="1600" b="1" ker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668487"/>
            <a:ext cx="2547235" cy="7752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694303"/>
            <a:ext cx="4214764" cy="7386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8569" y="2682458"/>
            <a:ext cx="3749360" cy="7613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6157" y="2724416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 err="1">
                <a:latin typeface="+mj-lt"/>
              </a:rPr>
              <a:t>Президенттік</a:t>
            </a:r>
            <a:r>
              <a:rPr lang="ru-RU" sz="1400" b="1" kern="0" dirty="0">
                <a:latin typeface="+mj-lt"/>
              </a:rPr>
              <a:t> кадр </a:t>
            </a:r>
            <a:r>
              <a:rPr lang="ru-RU" sz="1400" b="1" kern="0" dirty="0" err="1">
                <a:latin typeface="+mj-lt"/>
              </a:rPr>
              <a:t>резервіне</a:t>
            </a:r>
            <a:r>
              <a:rPr lang="ru-RU" sz="1400" b="1" kern="0" dirty="0">
                <a:latin typeface="+mj-lt"/>
              </a:rPr>
              <a:t> </a:t>
            </a:r>
            <a:r>
              <a:rPr lang="ru-RU" sz="1400" kern="0" dirty="0" err="1">
                <a:latin typeface="+mj-lt"/>
              </a:rPr>
              <a:t>кіргендерге</a:t>
            </a:r>
            <a:endParaRPr lang="ru-KZ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6533" y="2717536"/>
            <a:ext cx="4377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en-US" sz="1400" b="1" kern="0">
                <a:solidFill>
                  <a:schemeClr val="tx1"/>
                </a:solidFill>
              </a:rPr>
              <a:t>Nazarbayev University </a:t>
            </a:r>
            <a:r>
              <a:rPr lang="ru-RU" sz="1400" kern="0">
                <a:solidFill>
                  <a:schemeClr val="tx1"/>
                </a:solidFill>
              </a:rPr>
              <a:t>және «</a:t>
            </a:r>
            <a:r>
              <a:rPr lang="ru-RU" sz="1400" b="1" kern="0">
                <a:solidFill>
                  <a:schemeClr val="tx1"/>
                </a:solidFill>
              </a:rPr>
              <a:t>Болашақ» </a:t>
            </a:r>
            <a:r>
              <a:rPr lang="ru-RU" sz="1400" kern="0">
                <a:solidFill>
                  <a:schemeClr val="tx1"/>
                </a:solidFill>
              </a:rPr>
              <a:t>бағдарламасының басқа да ұйымдарының түлектеріне</a:t>
            </a:r>
            <a:endParaRPr lang="ru-KZ" sz="1400" b="1" kern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777751" y="4188560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kern="0" dirty="0">
                <a:latin typeface="+mn-lt"/>
                <a:ea typeface="+mn-ea"/>
                <a:cs typeface="+mn-cs"/>
              </a:rPr>
              <a:t>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сарапшы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», «педагог-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зерттеуші</a:t>
            </a:r>
            <a:r>
              <a:rPr lang="ru-RU" sz="1400" kern="0" dirty="0"/>
              <a:t>»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біліктілік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/>
              <a:t>болса</a:t>
            </a:r>
            <a:r>
              <a:rPr lang="ru-RU" sz="1400" kern="0" dirty="0"/>
              <a:t>,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бір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деңгейге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/>
              <a:t>жоғары</a:t>
            </a:r>
            <a:r>
              <a:rPr lang="ru-RU" sz="1400" b="1" kern="0" dirty="0"/>
              <a:t> </a:t>
            </a:r>
            <a:r>
              <a:rPr lang="ru-RU" sz="1400" b="1" kern="0" dirty="0" err="1"/>
              <a:t>санат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kern="0" dirty="0">
              <a:cs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2168" y="3641487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Арнайы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бағдарламаға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»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қатысушыларға</a:t>
            </a:r>
            <a:r>
              <a:rPr lang="ru-RU" sz="1600" b="1" kern="0" dirty="0"/>
              <a:t>: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1397" y="4179444"/>
            <a:ext cx="4514653" cy="6727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177765"/>
            <a:ext cx="6053038" cy="64906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7658" y="4140845"/>
            <a:ext cx="4665432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err="1"/>
              <a:t>жоғары</a:t>
            </a:r>
            <a:r>
              <a:rPr lang="ru-RU" sz="1400" i="1" kern="0"/>
              <a:t>, </a:t>
            </a:r>
            <a:r>
              <a:rPr lang="ru-RU" sz="1400" i="1" kern="0" err="1"/>
              <a:t>жоғары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оқу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орнынан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кейінгі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білім</a:t>
            </a:r>
            <a:r>
              <a:rPr lang="ru-RU" sz="1400" i="1" kern="0">
                <a:latin typeface="+mn-lt"/>
                <a:ea typeface="+mn-ea"/>
                <a:cs typeface="+mn-cs"/>
              </a:rPr>
              <a:t> беру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ұйымдарының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түлектеріне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b="1" i="1" kern="0"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беріледі</a:t>
            </a:r>
            <a:endParaRPr lang="ru-KZ" sz="1400" kern="0" err="1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17100" y="5582473"/>
            <a:ext cx="444169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 err="1"/>
              <a:t>Білім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беру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өзгерістерінің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көшбасшылары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 кадр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резервіне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кірген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69673" y="5144701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/>
              <a:t>«Бірінші санатты басшы» санаты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30282" y="5581124"/>
            <a:ext cx="6041276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7" y="4874404"/>
            <a:ext cx="542080" cy="5420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1F129D-CD5E-C896-900A-98403E49166D}"/>
              </a:ext>
            </a:extLst>
          </p:cNvPr>
          <p:cNvSpPr/>
          <p:nvPr/>
        </p:nvSpPr>
        <p:spPr>
          <a:xfrm>
            <a:off x="1642997" y="5080306"/>
            <a:ext cx="455454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/>
              <a:t>«Педагог-</a:t>
            </a:r>
            <a:r>
              <a:rPr lang="ru-RU" sz="1600" b="1" kern="0" dirty="0" err="1"/>
              <a:t>сарапшы</a:t>
            </a:r>
            <a:r>
              <a:rPr lang="ru-RU" sz="1600" b="1" kern="0" dirty="0"/>
              <a:t>» </a:t>
            </a:r>
            <a:r>
              <a:rPr lang="ru-RU" sz="1600" b="1" kern="0" dirty="0" err="1"/>
              <a:t>санаты</a:t>
            </a:r>
            <a:endParaRPr lang="ru-RU" sz="1600" b="1" kern="0" dirty="0"/>
          </a:p>
        </p:txBody>
      </p:sp>
      <p:sp>
        <p:nvSpPr>
          <p:cNvPr id="32" name="Скругленный прямоугольник 40">
            <a:extLst>
              <a:ext uri="{FF2B5EF4-FFF2-40B4-BE49-F238E27FC236}">
                <a16:creationId xmlns:a16="http://schemas.microsoft.com/office/drawing/2014/main" id="{14081A34-B768-BF40-9D4A-B0DFA62C5101}"/>
              </a:ext>
            </a:extLst>
          </p:cNvPr>
          <p:cNvSpPr/>
          <p:nvPr/>
        </p:nvSpPr>
        <p:spPr>
          <a:xfrm>
            <a:off x="897296" y="5581124"/>
            <a:ext cx="4549474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320C3-45B8-AAB2-058C-D6EB8E8ED9BA}"/>
              </a:ext>
            </a:extLst>
          </p:cNvPr>
          <p:cNvSpPr txBox="1"/>
          <p:nvPr/>
        </p:nvSpPr>
        <p:spPr>
          <a:xfrm>
            <a:off x="1397359" y="5582991"/>
            <a:ext cx="33227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kk-KZ" sz="1400" b="1" dirty="0"/>
              <a:t> </a:t>
            </a:r>
            <a:r>
              <a:rPr lang="kk-KZ" sz="1400" b="1" kern="0" dirty="0"/>
              <a:t>DELTA  сертификаты </a:t>
            </a:r>
            <a:r>
              <a:rPr lang="kk-KZ" sz="1400" kern="0" dirty="0"/>
              <a:t>бар шет тілі педагогтері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38EE168-0C19-F56C-0F4C-2DA44E239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2" y="4945214"/>
            <a:ext cx="550696" cy="5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591792" cy="413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1800" b="1">
                <a:cs typeface="Calibri"/>
              </a:rPr>
              <a:t>ПББ ТАПСЫРУСЫЗ, КЕШЕНДІ ТАЛДАМАЛЫҚ ЖАЛПЫЛАУ ҚОРЫТЫНДЫСЫ БОЙЫНША 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10400569" y="171596"/>
            <a:ext cx="178390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F4E531-29F3-44CA-BAA6-9E426958021E}"/>
              </a:ext>
            </a:extLst>
          </p:cNvPr>
          <p:cNvSpPr/>
          <p:nvPr/>
        </p:nvSpPr>
        <p:spPr>
          <a:xfrm>
            <a:off x="835714" y="1573909"/>
            <a:ext cx="2455346" cy="25045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/>
              <a:t>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TOEFL-79-84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noProof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 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  <a:endParaRPr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TOEFL-85-93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989406-BCE3-4512-A082-4E568BF210A2}"/>
              </a:ext>
            </a:extLst>
          </p:cNvPr>
          <p:cNvSpPr/>
          <p:nvPr/>
        </p:nvSpPr>
        <p:spPr>
          <a:xfrm>
            <a:off x="8683316" y="1690115"/>
            <a:ext cx="2578540" cy="2433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шебер</a:t>
            </a:r>
            <a:r>
              <a:rPr lang="ru-RU" sz="1400" b="1" kern="0" dirty="0"/>
              <a:t>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B2524C-AFB0-4CF7-96B1-5EF5F905454E}"/>
              </a:ext>
            </a:extLst>
          </p:cNvPr>
          <p:cNvSpPr/>
          <p:nvPr/>
        </p:nvSpPr>
        <p:spPr>
          <a:xfrm>
            <a:off x="6030056" y="1542616"/>
            <a:ext cx="2698979" cy="2747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«педагог-</a:t>
            </a:r>
            <a:r>
              <a:rPr lang="ru-RU" sz="1400" b="1" kern="0" dirty="0" err="1"/>
              <a:t>зерттеуші</a:t>
            </a:r>
            <a:r>
              <a:rPr lang="ru-RU" sz="1400" b="1" kern="0" dirty="0"/>
              <a:t>»: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94-101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DELF-C1;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Шет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қытай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түрік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араб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т. б.)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тілдерінің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педагогтеріне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қызмет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нәтижелерін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кешенді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талдамалық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жалпылау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қорытындысы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бойынша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ПББ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рәсімінен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өтпей-ақ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«педагог-модератор» - В2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; 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С1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9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КЕЗІНДЕ ТӘРТІП БҰЗҒАНЫ ҮШІН</a:t>
            </a:r>
            <a:r>
              <a:rPr lang="ru-KZ" sz="1600" b="1" kern="0"/>
              <a:t>:</a:t>
            </a:r>
            <a:endParaRPr lang="kk-KZ" sz="1600" b="1" ker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3962" y="1499660"/>
            <a:ext cx="10348528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KZ" sz="2400" b="1" dirty="0">
                <a:solidFill>
                  <a:schemeClr val="accent1"/>
                </a:solidFill>
                <a:cs typeface="Arial"/>
              </a:rPr>
              <a:t>ПББ қатысуға шектеу 5 жылдан 1 жылға дейін азайтылды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ru-RU" sz="1400" i="1" dirty="0" err="1">
                <a:cs typeface="Arial"/>
              </a:rPr>
              <a:t>Бұзушылық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қайталанған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кезде</a:t>
            </a:r>
            <a:r>
              <a:rPr lang="ru-RU" sz="1400" i="1" dirty="0">
                <a:cs typeface="Arial"/>
              </a:rPr>
              <a:t>: педагог, </a:t>
            </a:r>
            <a:r>
              <a:rPr lang="ru-RU" sz="1400" i="1" dirty="0" err="1">
                <a:cs typeface="Arial"/>
              </a:rPr>
              <a:t>бөлім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меңгерушісі</a:t>
            </a:r>
            <a:r>
              <a:rPr lang="ru-RU" sz="1400" i="1" dirty="0">
                <a:cs typeface="Arial"/>
              </a:rPr>
              <a:t>),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 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 </a:t>
            </a:r>
            <a:r>
              <a:rPr lang="ru-RU" sz="1400" i="1" dirty="0" err="1">
                <a:cs typeface="Arial"/>
              </a:rPr>
              <a:t>әдіскері</a:t>
            </a:r>
            <a:r>
              <a:rPr lang="ru-RU" sz="1400" i="1" dirty="0">
                <a:cs typeface="Arial"/>
              </a:rPr>
              <a:t> - 5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шектетіледі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білім</a:t>
            </a:r>
            <a:r>
              <a:rPr lang="ru-RU" sz="1400" i="1" dirty="0">
                <a:cs typeface="Arial"/>
              </a:rPr>
              <a:t> беру </a:t>
            </a:r>
            <a:r>
              <a:rPr lang="ru-RU" sz="1400" i="1" dirty="0" err="1">
                <a:cs typeface="Arial"/>
              </a:rPr>
              <a:t>ұйымының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 </a:t>
            </a:r>
            <a:r>
              <a:rPr lang="ru-RU" sz="1400" i="1" dirty="0" err="1">
                <a:cs typeface="Arial"/>
              </a:rPr>
              <a:t>бірінші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басшының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орынбасары</a:t>
            </a:r>
            <a:r>
              <a:rPr lang="ru-RU" sz="1400" i="1" dirty="0">
                <a:cs typeface="Arial"/>
              </a:rPr>
              <a:t>)  – </a:t>
            </a:r>
            <a:r>
              <a:rPr lang="ru-RU" sz="1400" i="1" dirty="0" err="1">
                <a:cs typeface="Arial"/>
              </a:rPr>
              <a:t>үш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.</a:t>
            </a:r>
            <a:endParaRPr lang="ru-RU" sz="1400" i="1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Санат беру </a:t>
            </a:r>
            <a:r>
              <a:rPr lang="ru-RU" sz="1400" dirty="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  </a:t>
            </a:r>
            <a:r>
              <a:rPr lang="ru-RU" sz="1400" b="1" dirty="0">
                <a:cs typeface="Arial"/>
              </a:rPr>
              <a:t>ПББ </a:t>
            </a:r>
            <a:r>
              <a:rPr lang="ru-RU" sz="1400" b="1" dirty="0" err="1">
                <a:cs typeface="Arial"/>
              </a:rPr>
              <a:t>нәтижесінен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жоғары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емес</a:t>
            </a:r>
            <a:endParaRPr lang="ru-RU" sz="1400" b="1" dirty="0">
              <a:ea typeface="Calibri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dirty="0" err="1">
                <a:cs typeface="Arial"/>
              </a:rPr>
              <a:t>Өтініш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білдірген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санатқа</a:t>
            </a:r>
            <a:r>
              <a:rPr lang="ru-RU" sz="1600" b="1" dirty="0">
                <a:cs typeface="Arial"/>
              </a:rPr>
              <a:t> ПББ </a:t>
            </a:r>
            <a:r>
              <a:rPr lang="ru-RU" sz="1600" b="1" dirty="0" err="1">
                <a:cs typeface="Arial"/>
              </a:rPr>
              <a:t>шектік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деңгей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жетпеген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жағдайда</a:t>
            </a:r>
            <a:r>
              <a:rPr lang="ru-RU" sz="1600" b="1" dirty="0">
                <a:cs typeface="Arial"/>
              </a:rPr>
              <a:t>: </a:t>
            </a:r>
            <a:endParaRPr lang="ru-RU" sz="1600" dirty="0">
              <a:cs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err="1">
                <a:cs typeface="Arial"/>
              </a:rPr>
              <a:t>Растау</a:t>
            </a:r>
            <a:r>
              <a:rPr lang="ru-RU" sz="1400" dirty="0">
                <a:cs typeface="Arial"/>
              </a:rPr>
              <a:t> </a:t>
            </a:r>
            <a:r>
              <a:rPr lang="ru-RU" sz="140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 </a:t>
            </a:r>
            <a:r>
              <a:rPr lang="ru-RU" sz="1400" b="1" err="1">
                <a:cs typeface="Arial"/>
              </a:rPr>
              <a:t>бір</a:t>
            </a:r>
            <a:r>
              <a:rPr lang="ru-RU" sz="1400" b="1" dirty="0">
                <a:cs typeface="Arial"/>
              </a:rPr>
              <a:t> </a:t>
            </a:r>
            <a:r>
              <a:rPr lang="ru-RU" sz="1400" b="1" err="1">
                <a:cs typeface="Arial"/>
              </a:rPr>
              <a:t>санат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err="1">
                <a:cs typeface="Arial"/>
              </a:rPr>
              <a:t>төмен</a:t>
            </a:r>
            <a:r>
              <a:rPr lang="ru-RU" sz="1400" dirty="0">
                <a:cs typeface="Arial"/>
              </a:rPr>
              <a:t> </a:t>
            </a:r>
            <a:r>
              <a:rPr lang="ru-RU" sz="1400" err="1">
                <a:cs typeface="Arial"/>
              </a:rPr>
              <a:t>беріледі</a:t>
            </a:r>
            <a:endParaRPr lang="ru-RU" sz="1400">
              <a:ea typeface="Calibri"/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</a:t>
            </a:r>
            <a:r>
              <a:rPr lang="ru-RU" sz="1600" b="1" err="1">
                <a:cs typeface="Arial"/>
              </a:rPr>
              <a:t>нәтижесі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оң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болып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саналатын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жағдай</a:t>
            </a:r>
            <a:r>
              <a:rPr lang="ru-RU" sz="1600" b="1">
                <a:cs typeface="Arial"/>
              </a:rPr>
              <a:t>: </a:t>
            </a:r>
            <a:r>
              <a:rPr lang="ru-RU" sz="1600" b="1" err="1">
                <a:cs typeface="Arial"/>
              </a:rPr>
              <a:t>барлық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лауазымдағы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педагогтер</a:t>
            </a:r>
            <a:r>
              <a:rPr lang="ru-RU" sz="1600" b="1">
                <a:cs typeface="Arial"/>
              </a:rPr>
              <a:t>, </a:t>
            </a:r>
            <a:r>
              <a:rPr lang="ru-RU" sz="1600" b="1" err="1">
                <a:cs typeface="Arial"/>
              </a:rPr>
              <a:t>әдіскерлер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үшін</a:t>
            </a:r>
            <a:r>
              <a:rPr lang="ru-RU" sz="1600" b="1">
                <a:cs typeface="Arial"/>
              </a:rPr>
              <a:t>:</a:t>
            </a:r>
            <a:endParaRPr lang="ru-RU" sz="1600">
              <a:cs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«педагог» 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50%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60%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«педагог-сарапшы"</a:t>
            </a:r>
            <a:r>
              <a:rPr lang="ru-RU" sz="1400" dirty="0">
                <a:cs typeface="Arial"/>
              </a:rPr>
              <a:t>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«педагог-зерттеуші»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80%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«педагог-шебер»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90%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Басышалар мен орынбасарлары </a:t>
            </a:r>
            <a:r>
              <a:rPr lang="ru-RU" sz="1400" dirty="0">
                <a:cs typeface="Arial"/>
              </a:rPr>
              <a:t>– 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ПББ </a:t>
            </a:r>
            <a:r>
              <a:rPr lang="ru-RU" sz="1600" b="1" dirty="0" err="1">
                <a:cs typeface="Arial" panose="020B0604020202020204" pitchFamily="34" charset="0"/>
              </a:rPr>
              <a:t>тесті</a:t>
            </a:r>
            <a:r>
              <a:rPr lang="ru-RU" sz="1600" b="1" dirty="0">
                <a:cs typeface="Arial" panose="020B0604020202020204" pitchFamily="34" charset="0"/>
              </a:rPr>
              <a:t>  </a:t>
            </a: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cs typeface="Arial" panose="020B0604020202020204" pitchFamily="34" charset="0"/>
              </a:rPr>
              <a:t>Пәндік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білім</a:t>
            </a:r>
            <a:r>
              <a:rPr lang="ru-RU" sz="1600" b="1" dirty="0">
                <a:cs typeface="Arial" panose="020B0604020202020204" pitchFamily="34" charset="0"/>
              </a:rPr>
              <a:t> - </a:t>
            </a:r>
            <a:r>
              <a:rPr lang="ru-RU" sz="1600" dirty="0">
                <a:cs typeface="Arial" panose="020B0604020202020204" pitchFamily="34" charset="0"/>
              </a:rPr>
              <a:t>50 </a:t>
            </a:r>
            <a:r>
              <a:rPr lang="ru-RU" sz="1600" dirty="0" err="1">
                <a:cs typeface="Arial" panose="020B0604020202020204" pitchFamily="34" charset="0"/>
              </a:rPr>
              <a:t>тапсырма</a:t>
            </a:r>
            <a:r>
              <a:rPr lang="ru-RU" sz="1600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3150870" algn="l"/>
              </a:tabLst>
            </a:pPr>
            <a:r>
              <a:rPr lang="ru-RU" sz="1600" dirty="0" err="1">
                <a:solidFill>
                  <a:prstClr val="black"/>
                </a:solidFill>
                <a:cs typeface="Arial"/>
              </a:rPr>
              <a:t>Мүмкіндігі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шектеулі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тұлғалар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 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 -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қосымша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40 минут 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берілед</a:t>
            </a:r>
            <a:r>
              <a:rPr lang="ru-RU" sz="1600" b="1" dirty="0" err="1">
                <a:solidFill>
                  <a:prstClr val="black"/>
                </a:solidFill>
                <a:cs typeface="Arial"/>
              </a:rPr>
              <a:t>і</a:t>
            </a:r>
            <a:endParaRPr lang="ru-RU" sz="1600" b="1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3752947" y="2399362"/>
            <a:ext cx="215026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Санатты  растау кезінде бейіні бойынша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30 және одан да көп жыл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педагогикалық өтілі бар педагогтер, соның ішінде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ескі жүйе бойынша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«бірінші», «жоғары»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санаттан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«педагог-модератор»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 санатына ауысқан кезде</a:t>
            </a:r>
            <a:endParaRPr lang="ru-RU" sz="1600" i="1" dirty="0">
              <a:latin typeface="+mn-lt"/>
              <a:ea typeface="Calibri" panose="020F0502020204030204"/>
              <a:cs typeface="Arial"/>
            </a:endParaRPr>
          </a:p>
          <a:p>
            <a:r>
              <a:rPr lang="kk-KZ" sz="1600" b="1" dirty="0">
                <a:latin typeface="+mn-lt"/>
                <a:ea typeface="Calibri Light"/>
                <a:cs typeface="Arial"/>
              </a:rPr>
              <a:t>ПББ-дан босатылады</a:t>
            </a:r>
            <a:endParaRPr lang="kk-KZ" sz="1600" b="1" dirty="0">
              <a:latin typeface="+mn-lt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«Педагог-зерттеушілер» және «педагог-шеберлер» үшін:</a:t>
            </a:r>
          </a:p>
          <a:p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егер педагог біліктілікті арттыру курстарының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тренері болып табылса,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тиісінше 3 және 4 балл беріледі</a:t>
            </a:r>
            <a:endParaRPr lang="ru-RU" sz="1600" i="1" dirty="0">
              <a:latin typeface="+mn-lt"/>
              <a:ea typeface="Calibri"/>
              <a:cs typeface="Arial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E551DA9-6F08-4169-B861-1103B860FC22}"/>
              </a:ext>
            </a:extLst>
          </p:cNvPr>
          <p:cNvSpPr/>
          <p:nvPr/>
        </p:nvSpPr>
        <p:spPr>
          <a:xfrm>
            <a:off x="6487886" y="2456472"/>
            <a:ext cx="2002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зерттеуші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шебер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 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санатын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растау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екі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реттен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артық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емес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) 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ПББ-дан 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босатылады</a:t>
            </a:r>
            <a:endParaRPr lang="ru-RU" sz="1600" b="1" dirty="0">
              <a:solidFill>
                <a:prstClr val="black"/>
              </a:solidFill>
              <a:ea typeface="Calibri Light" panose="020F03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58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591</Words>
  <Application>Microsoft Office PowerPoint</Application>
  <PresentationFormat>Широкоэкранный</PresentationFormat>
  <Paragraphs>151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Cab26-1</cp:lastModifiedBy>
  <cp:revision>82</cp:revision>
  <dcterms:created xsi:type="dcterms:W3CDTF">2024-04-08T06:06:12Z</dcterms:created>
  <dcterms:modified xsi:type="dcterms:W3CDTF">2024-04-15T09:13:06Z</dcterms:modified>
</cp:coreProperties>
</file>