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7" r:id="rId8"/>
    <p:sldId id="262" r:id="rId9"/>
    <p:sldId id="266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9438E-E8ED-78D8-F158-93EE9A797727}" v="1877" dt="2024-04-09T03:40:53.003"/>
    <p1510:client id="{150A7775-9B87-C2C1-15CE-1E01589C4075}" v="6" dt="2024-04-09T04:12:34.394"/>
    <p1510:client id="{1D478504-C9DE-4A69-386D-B4D2145CC391}" v="498" dt="2024-04-08T13:21:09.352"/>
    <p1510:client id="{3962BF97-87A0-EA4E-95C2-51E8F225102F}" v="124" dt="2024-04-09T04:32:50.600"/>
    <p1510:client id="{48C3ECDB-2908-B6F0-A7DF-7C0791067B3C}" v="417" dt="2024-04-09T04:10:23.963"/>
    <p1510:client id="{7C07A0AC-5D98-A52F-06AE-031283287187}" v="7" dt="2024-04-08T13:23:11.075"/>
    <p1510:client id="{F0C3BE48-1462-C197-2C01-CB4B79606C76}" v="681" dt="2024-04-08T13:36:2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24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ухамбетжанова Гульден Есмуратовна [ЦА]" userId="d4ae7047-d784-4154-98b0-da5da819b596" providerId="ADAL" clId="{D7C3CE49-66BA-490A-B621-AFA13FC7DEFE}"/>
    <pc:docChg chg="undo redo custSel modSld">
      <pc:chgData name="Мухамбетжанова Гульден Есмуратовна [ЦА]" userId="d4ae7047-d784-4154-98b0-da5da819b596" providerId="ADAL" clId="{D7C3CE49-66BA-490A-B621-AFA13FC7DEFE}" dt="2024-04-09T09:46:56.366" v="474" actId="6549"/>
      <pc:docMkLst>
        <pc:docMk/>
      </pc:docMkLst>
      <pc:sldChg chg="modSp mod">
        <pc:chgData name="Мухамбетжанова Гульден Есмуратовна [ЦА]" userId="d4ae7047-d784-4154-98b0-da5da819b596" providerId="ADAL" clId="{D7C3CE49-66BA-490A-B621-AFA13FC7DEFE}" dt="2024-04-09T07:24:34.192" v="16" actId="207"/>
        <pc:sldMkLst>
          <pc:docMk/>
          <pc:sldMk cId="3842927826" sldId="256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4:26.293" v="15" actId="207"/>
          <ac:spMkLst>
            <pc:docMk/>
            <pc:sldMk cId="3842927826" sldId="256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4:34.192" v="16" actId="207"/>
          <ac:spMkLst>
            <pc:docMk/>
            <pc:sldMk cId="3842927826" sldId="256"/>
            <ac:spMk id="41" creationId="{00000000-0000-0000-0000-000000000000}"/>
          </ac:spMkLst>
        </pc:sp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38:34.232" v="36" actId="692"/>
        <pc:sldMkLst>
          <pc:docMk/>
          <pc:sldMk cId="593184686" sldId="257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4:54.055" v="18" actId="207"/>
          <ac:spMkLst>
            <pc:docMk/>
            <pc:sldMk cId="593184686" sldId="257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4:54.055" v="18" actId="207"/>
          <ac:spMkLst>
            <pc:docMk/>
            <pc:sldMk cId="593184686" sldId="257"/>
            <ac:spMk id="7" creationId="{00000000-0000-0000-0000-000000000000}"/>
          </ac:spMkLst>
        </pc:sp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27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28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29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0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1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2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3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4" creationId="{00000000-0000-0000-0000-000000000000}"/>
          </ac:cxnSpMkLst>
        </pc:cxn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8:30:04.699" v="191" actId="113"/>
        <pc:sldMkLst>
          <pc:docMk/>
          <pc:sldMk cId="1284250001" sldId="258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05.527" v="19" actId="207"/>
          <ac:spMkLst>
            <pc:docMk/>
            <pc:sldMk cId="1284250001" sldId="258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05.527" v="19" actId="207"/>
          <ac:spMkLst>
            <pc:docMk/>
            <pc:sldMk cId="1284250001" sldId="258"/>
            <ac:spMk id="7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50:58.262" v="152" actId="20577"/>
          <ac:spMkLst>
            <pc:docMk/>
            <pc:sldMk cId="1284250001" sldId="258"/>
            <ac:spMk id="28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39:01.598" v="40" actId="14100"/>
          <ac:spMkLst>
            <pc:docMk/>
            <pc:sldMk cId="1284250001" sldId="258"/>
            <ac:spMk id="29" creationId="{B54FF8C4-5987-47F5-86C8-E8704137FE9A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8:30:04.699" v="191" actId="113"/>
          <ac:spMkLst>
            <pc:docMk/>
            <pc:sldMk cId="1284250001" sldId="258"/>
            <ac:spMk id="30" creationId="{9968E36A-8D21-42E2-BF20-3FD4502DBFF4}"/>
          </ac:spMkLst>
        </pc:spChg>
        <pc:picChg chg="mod">
          <ac:chgData name="Мухамбетжанова Гульден Есмуратовна [ЦА]" userId="d4ae7047-d784-4154-98b0-da5da819b596" providerId="ADAL" clId="{D7C3CE49-66BA-490A-B621-AFA13FC7DEFE}" dt="2024-04-09T07:39:12.534" v="42" actId="1076"/>
          <ac:picMkLst>
            <pc:docMk/>
            <pc:sldMk cId="1284250001" sldId="258"/>
            <ac:picMk id="44" creationId="{00000000-0000-0000-0000-000000000000}"/>
          </ac:picMkLst>
        </pc:pic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14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15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19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55.079" v="39" actId="692"/>
          <ac:cxnSpMkLst>
            <pc:docMk/>
            <pc:sldMk cId="1284250001" sldId="258"/>
            <ac:cxnSpMk id="20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26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27" creationId="{00000000-0000-0000-0000-000000000000}"/>
          </ac:cxnSpMkLst>
        </pc:cxn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39:27.582" v="43" actId="692"/>
        <pc:sldMkLst>
          <pc:docMk/>
          <pc:sldMk cId="2904979760" sldId="259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14.081" v="20" actId="207"/>
          <ac:spMkLst>
            <pc:docMk/>
            <pc:sldMk cId="2904979760" sldId="259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14.081" v="20" actId="207"/>
          <ac:spMkLst>
            <pc:docMk/>
            <pc:sldMk cId="2904979760" sldId="259"/>
            <ac:spMk id="7" creationId="{00000000-0000-0000-0000-000000000000}"/>
          </ac:spMkLst>
        </pc:sp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27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28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29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0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1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2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3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4" creationId="{00000000-0000-0000-0000-000000000000}"/>
          </ac:cxnSpMkLst>
        </pc:cxn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25:22.719" v="21" actId="207"/>
        <pc:sldMkLst>
          <pc:docMk/>
          <pc:sldMk cId="1923133943" sldId="260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22.719" v="21" actId="207"/>
          <ac:spMkLst>
            <pc:docMk/>
            <pc:sldMk cId="1923133943" sldId="260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22.719" v="21" actId="207"/>
          <ac:spMkLst>
            <pc:docMk/>
            <pc:sldMk cId="1923133943" sldId="260"/>
            <ac:spMk id="7" creationId="{00000000-0000-0000-0000-000000000000}"/>
          </ac:spMkLst>
        </pc:sp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41:03.030" v="58" actId="207"/>
        <pc:sldMkLst>
          <pc:docMk/>
          <pc:sldMk cId="2721070753" sldId="262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38.792" v="23" actId="207"/>
          <ac:spMkLst>
            <pc:docMk/>
            <pc:sldMk cId="2721070753" sldId="262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38.792" v="23" actId="207"/>
          <ac:spMkLst>
            <pc:docMk/>
            <pc:sldMk cId="2721070753" sldId="262"/>
            <ac:spMk id="7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12.699" v="48" actId="207"/>
          <ac:spMkLst>
            <pc:docMk/>
            <pc:sldMk cId="2721070753" sldId="262"/>
            <ac:spMk id="32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34.702" v="49" actId="207"/>
          <ac:spMkLst>
            <pc:docMk/>
            <pc:sldMk cId="2721070753" sldId="262"/>
            <ac:spMk id="46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37.302" v="50" actId="207"/>
          <ac:spMkLst>
            <pc:docMk/>
            <pc:sldMk cId="2721070753" sldId="262"/>
            <ac:spMk id="48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39.973" v="51" actId="207"/>
          <ac:spMkLst>
            <pc:docMk/>
            <pc:sldMk cId="2721070753" sldId="262"/>
            <ac:spMk id="50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42.989" v="52" actId="207"/>
          <ac:spMkLst>
            <pc:docMk/>
            <pc:sldMk cId="2721070753" sldId="262"/>
            <ac:spMk id="52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45.878" v="53" actId="207"/>
          <ac:spMkLst>
            <pc:docMk/>
            <pc:sldMk cId="2721070753" sldId="262"/>
            <ac:spMk id="54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1:03.030" v="58" actId="207"/>
          <ac:spMkLst>
            <pc:docMk/>
            <pc:sldMk cId="2721070753" sldId="262"/>
            <ac:spMk id="56" creationId="{EC1CBF46-8E98-4C95-B88E-585F36C7757D}"/>
          </ac:spMkLst>
        </pc:sp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42:02.166" v="137" actId="20577"/>
        <pc:sldMkLst>
          <pc:docMk/>
          <pc:sldMk cId="2402497938" sldId="264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8:22.327" v="31" actId="207"/>
          <ac:spMkLst>
            <pc:docMk/>
            <pc:sldMk cId="2402497938" sldId="264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8:22.327" v="31" actId="207"/>
          <ac:spMkLst>
            <pc:docMk/>
            <pc:sldMk cId="2402497938" sldId="264"/>
            <ac:spMk id="7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2:02.166" v="137" actId="20577"/>
          <ac:spMkLst>
            <pc:docMk/>
            <pc:sldMk cId="2402497938" sldId="264"/>
            <ac:spMk id="18" creationId="{00000000-0000-0000-0000-000000000000}"/>
          </ac:spMkLst>
        </pc:sp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23:23.616" v="10" actId="403"/>
        <pc:sldMkLst>
          <pc:docMk/>
          <pc:sldMk cId="2338380330" sldId="265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2:34.201" v="0" actId="207"/>
          <ac:spMkLst>
            <pc:docMk/>
            <pc:sldMk cId="2338380330" sldId="265"/>
            <ac:spMk id="6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3:23.616" v="10" actId="403"/>
          <ac:spMkLst>
            <pc:docMk/>
            <pc:sldMk cId="2338380330" sldId="265"/>
            <ac:spMk id="7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2:40.743" v="1" actId="207"/>
          <ac:spMkLst>
            <pc:docMk/>
            <pc:sldMk cId="2338380330" sldId="265"/>
            <ac:spMk id="9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2:43.945" v="2" actId="207"/>
          <ac:spMkLst>
            <pc:docMk/>
            <pc:sldMk cId="2338380330" sldId="265"/>
            <ac:spMk id="10" creationId="{00000000-0000-0000-0000-000000000000}"/>
          </ac:spMkLst>
        </pc:spChg>
      </pc:sldChg>
      <pc:sldChg chg="addSp delSp modSp mod">
        <pc:chgData name="Мухамбетжанова Гульден Есмуратовна [ЦА]" userId="d4ae7047-d784-4154-98b0-da5da819b596" providerId="ADAL" clId="{D7C3CE49-66BA-490A-B621-AFA13FC7DEFE}" dt="2024-04-09T09:46:56.366" v="474" actId="6549"/>
        <pc:sldMkLst>
          <pc:docMk/>
          <pc:sldMk cId="3557158161" sldId="266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8:21.831" v="30" actId="207"/>
          <ac:spMkLst>
            <pc:docMk/>
            <pc:sldMk cId="3557158161" sldId="266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8:21.831" v="30" actId="207"/>
          <ac:spMkLst>
            <pc:docMk/>
            <pc:sldMk cId="3557158161" sldId="266"/>
            <ac:spMk id="7" creationId="{00000000-0000-0000-0000-000000000000}"/>
          </ac:spMkLst>
        </pc:spChg>
        <pc:spChg chg="add mod">
          <ac:chgData name="Мухамбетжанова Гульден Есмуратовна [ЦА]" userId="d4ae7047-d784-4154-98b0-da5da819b596" providerId="ADAL" clId="{D7C3CE49-66BA-490A-B621-AFA13FC7DEFE}" dt="2024-04-09T09:46:14.079" v="471" actId="113"/>
          <ac:spMkLst>
            <pc:docMk/>
            <pc:sldMk cId="3557158161" sldId="266"/>
            <ac:spMk id="31" creationId="{0E551DA9-6F08-4169-B861-1103B860FC22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9:39:47.558" v="204" actId="113"/>
          <ac:spMkLst>
            <pc:docMk/>
            <pc:sldMk cId="3557158161" sldId="266"/>
            <ac:spMk id="33" creationId="{00000000-0000-0000-0000-000000000000}"/>
          </ac:spMkLst>
        </pc:spChg>
        <pc:spChg chg="del mod">
          <ac:chgData name="Мухамбетжанова Гульден Есмуратовна [ЦА]" userId="d4ae7047-d784-4154-98b0-da5da819b596" providerId="ADAL" clId="{D7C3CE49-66BA-490A-B621-AFA13FC7DEFE}" dt="2024-04-09T09:39:48.691" v="206"/>
          <ac:spMkLst>
            <pc:docMk/>
            <pc:sldMk cId="3557158161" sldId="266"/>
            <ac:spMk id="34" creationId="{99385A62-A9BD-4046-920C-551E8FC3341E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9:43:26.597" v="246" actId="1076"/>
          <ac:spMkLst>
            <pc:docMk/>
            <pc:sldMk cId="3557158161" sldId="266"/>
            <ac:spMk id="35" creationId="{831AE81C-326B-4899-A990-0FA179F1F81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9:46:56.366" v="474" actId="6549"/>
          <ac:spMkLst>
            <pc:docMk/>
            <pc:sldMk cId="3557158161" sldId="266"/>
            <ac:spMk id="36" creationId="{B4AF7805-22B0-4394-B950-071FEAD3587A}"/>
          </ac:spMkLst>
        </pc:sp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17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18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19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0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1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2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3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4" creationId="{00000000-0000-0000-0000-000000000000}"/>
          </ac:cxnSpMkLst>
        </pc:cxn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39:57.816" v="47" actId="692"/>
        <pc:sldMkLst>
          <pc:docMk/>
          <pc:sldMk cId="3570798075" sldId="267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31.320" v="22" actId="207"/>
          <ac:spMkLst>
            <pc:docMk/>
            <pc:sldMk cId="3570798075" sldId="267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31.320" v="22" actId="207"/>
          <ac:spMkLst>
            <pc:docMk/>
            <pc:sldMk cId="3570798075" sldId="267"/>
            <ac:spMk id="7" creationId="{00000000-0000-0000-0000-000000000000}"/>
          </ac:spMkLst>
        </pc:spChg>
        <pc:cxnChg chg="mod">
          <ac:chgData name="Мухамбетжанова Гульден Есмуратовна [ЦА]" userId="d4ae7047-d784-4154-98b0-da5da819b596" providerId="ADAL" clId="{D7C3CE49-66BA-490A-B621-AFA13FC7DEFE}" dt="2024-04-09T07:39:41.903" v="44" actId="692"/>
          <ac:cxnSpMkLst>
            <pc:docMk/>
            <pc:sldMk cId="3570798075" sldId="267"/>
            <ac:cxnSpMk id="14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47.151" v="45" actId="692"/>
          <ac:cxnSpMkLst>
            <pc:docMk/>
            <pc:sldMk cId="3570798075" sldId="267"/>
            <ac:cxnSpMk id="16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53.799" v="46" actId="692"/>
          <ac:cxnSpMkLst>
            <pc:docMk/>
            <pc:sldMk cId="3570798075" sldId="267"/>
            <ac:cxnSpMk id="18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57.816" v="47" actId="692"/>
          <ac:cxnSpMkLst>
            <pc:docMk/>
            <pc:sldMk cId="3570798075" sldId="267"/>
            <ac:cxnSpMk id="20" creationId="{00000000-0000-0000-0000-000000000000}"/>
          </ac:cxnSpMkLst>
        </pc:cxnChg>
      </pc:sldChg>
    </pc:docChg>
  </pc:docChgLst>
  <pc:docChgLst>
    <pc:chgData name="Мухамбетжанова Гульден Есмуратовна [ЦА]" userId="d4ae7047-d784-4154-98b0-da5da819b596" providerId="ADAL" clId="{CCFA50A7-BDAB-41C9-92A9-B16D05D96DAC}"/>
    <pc:docChg chg="custSel modSld">
      <pc:chgData name="Мухамбетжанова Гульден Есмуратовна [ЦА]" userId="d4ae7047-d784-4154-98b0-da5da819b596" providerId="ADAL" clId="{CCFA50A7-BDAB-41C9-92A9-B16D05D96DAC}" dt="2024-04-09T05:39:27.208" v="96" actId="113"/>
      <pc:docMkLst>
        <pc:docMk/>
      </pc:docMkLst>
      <pc:sldChg chg="modSp mod">
        <pc:chgData name="Мухамбетжанова Гульден Есмуратовна [ЦА]" userId="d4ae7047-d784-4154-98b0-da5da819b596" providerId="ADAL" clId="{CCFA50A7-BDAB-41C9-92A9-B16D05D96DAC}" dt="2024-04-09T05:37:52.295" v="94" actId="20577"/>
        <pc:sldMkLst>
          <pc:docMk/>
          <pc:sldMk cId="1284250001" sldId="258"/>
        </pc:sldMkLst>
        <pc:spChg chg="mod">
          <ac:chgData name="Мухамбетжанова Гульден Есмуратовна [ЦА]" userId="d4ae7047-d784-4154-98b0-da5da819b596" providerId="ADAL" clId="{CCFA50A7-BDAB-41C9-92A9-B16D05D96DAC}" dt="2024-04-09T05:37:52.295" v="94" actId="20577"/>
          <ac:spMkLst>
            <pc:docMk/>
            <pc:sldMk cId="1284250001" sldId="258"/>
            <ac:spMk id="30" creationId="{9968E36A-8D21-42E2-BF20-3FD4502DBFF4}"/>
          </ac:spMkLst>
        </pc:spChg>
      </pc:sldChg>
      <pc:sldChg chg="modSp mod">
        <pc:chgData name="Мухамбетжанова Гульден Есмуратовна [ЦА]" userId="d4ae7047-d784-4154-98b0-da5da819b596" providerId="ADAL" clId="{CCFA50A7-BDAB-41C9-92A9-B16D05D96DAC}" dt="2024-04-09T05:39:27.208" v="96" actId="113"/>
        <pc:sldMkLst>
          <pc:docMk/>
          <pc:sldMk cId="1923133943" sldId="260"/>
        </pc:sldMkLst>
        <pc:spChg chg="mod">
          <ac:chgData name="Мухамбетжанова Гульден Есмуратовна [ЦА]" userId="d4ae7047-d784-4154-98b0-da5da819b596" providerId="ADAL" clId="{CCFA50A7-BDAB-41C9-92A9-B16D05D96DAC}" dt="2024-04-09T04:42:36.255" v="8" actId="313"/>
          <ac:spMkLst>
            <pc:docMk/>
            <pc:sldMk cId="1923133943" sldId="260"/>
            <ac:spMk id="2" creationId="{0A1F129D-CD5E-C896-900A-98403E49166D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3:12.575" v="36" actId="20577"/>
          <ac:spMkLst>
            <pc:docMk/>
            <pc:sldMk cId="1923133943" sldId="260"/>
            <ac:spMk id="24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3:43.562" v="56" actId="313"/>
          <ac:spMkLst>
            <pc:docMk/>
            <pc:sldMk cId="1923133943" sldId="260"/>
            <ac:spMk id="27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2:53.455" v="35" actId="20577"/>
          <ac:spMkLst>
            <pc:docMk/>
            <pc:sldMk cId="1923133943" sldId="260"/>
            <ac:spMk id="28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5:39:27.208" v="96" actId="113"/>
          <ac:spMkLst>
            <pc:docMk/>
            <pc:sldMk cId="1923133943" sldId="260"/>
            <ac:spMk id="34" creationId="{33D320C3-45B8-AAB2-058C-D6EB8E8ED9BA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5:39:24.419" v="95" actId="113"/>
          <ac:spMkLst>
            <pc:docMk/>
            <pc:sldMk cId="1923133943" sldId="260"/>
            <ac:spMk id="39" creationId="{00000000-0000-0000-0000-000000000000}"/>
          </ac:spMkLst>
        </pc:spChg>
      </pc:sldChg>
      <pc:sldChg chg="modSp mod">
        <pc:chgData name="Мухамбетжанова Гульден Есмуратовна [ЦА]" userId="d4ae7047-d784-4154-98b0-da5da819b596" providerId="ADAL" clId="{CCFA50A7-BDAB-41C9-92A9-B16D05D96DAC}" dt="2024-04-09T04:45:02.704" v="93" actId="20577"/>
        <pc:sldMkLst>
          <pc:docMk/>
          <pc:sldMk cId="3570798075" sldId="267"/>
        </pc:sldMkLst>
        <pc:spChg chg="mod">
          <ac:chgData name="Мухамбетжанова Гульден Есмуратовна [ЦА]" userId="d4ae7047-d784-4154-98b0-da5da819b596" providerId="ADAL" clId="{CCFA50A7-BDAB-41C9-92A9-B16D05D96DAC}" dt="2024-04-09T04:44:16.655" v="62" actId="313"/>
          <ac:spMkLst>
            <pc:docMk/>
            <pc:sldMk cId="3570798075" sldId="267"/>
            <ac:spMk id="21" creationId="{2EF4E531-29F3-44CA-BAA6-9E426958021E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4:25.165" v="68" actId="313"/>
          <ac:spMkLst>
            <pc:docMk/>
            <pc:sldMk cId="3570798075" sldId="267"/>
            <ac:spMk id="22" creationId="{B6443E07-CADA-4E5B-B609-13F43C66E00F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4:37.698" v="80" actId="313"/>
          <ac:spMkLst>
            <pc:docMk/>
            <pc:sldMk cId="3570798075" sldId="267"/>
            <ac:spMk id="23" creationId="{0D989406-BCE3-4512-A082-4E568BF210A2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4:31.948" v="74" actId="313"/>
          <ac:spMkLst>
            <pc:docMk/>
            <pc:sldMk cId="3570798075" sldId="267"/>
            <ac:spMk id="24" creationId="{0DB2524C-AFB0-4CF7-96B1-5EF5F905454E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5:02.704" v="93" actId="20577"/>
          <ac:spMkLst>
            <pc:docMk/>
            <pc:sldMk cId="3570798075" sldId="267"/>
            <ac:spMk id="40" creationId="{813CB29F-51FA-4137-B15E-14FE3A88B6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BDA3-47AC-4F64-A55B-6B83B68EFB2A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1DEF-E43C-4C33-9CCC-AA7EEC216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31DEF-E43C-4C33-9CCC-AA7EEC216B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7E6-5B27-4042-8029-5DD1B3CAD41C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69A8-AC8C-44C8-A494-D69DF0980100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FD76-8473-444B-B584-2630AF3B5C0F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8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8792-A7BD-457B-A643-C98E5F3FE383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7280-B750-41C8-8B17-1F23A7451EF6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30B9-0AE8-494A-BA5E-BD0C317E1907}" type="datetime1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9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DB8E-B1B8-4ABF-8CA9-44D500E225F2}" type="datetime1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8040-68B0-46EE-843D-4156C7C01018}" type="datetime1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E0A6-CF51-4624-A6FA-C0708CC9A297}" type="datetime1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FDF6-E6AC-4A11-A3B5-ABE4233C587D}" type="datetime1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974-7B06-4735-8DDB-15FE36EA299F}" type="datetime1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80BB-0B05-4FCC-9107-9C4A1FEE0244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6"/>
          <p:cNvSpPr txBox="1"/>
          <p:nvPr/>
        </p:nvSpPr>
        <p:spPr>
          <a:xfrm>
            <a:off x="1741711" y="4238673"/>
            <a:ext cx="824048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ШЕБЕР ҰСТАЗ – ТАБЫСТЫ ОҚУШЫ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Oswald"/>
              <a:cs typeface="Times New Roman"/>
            </a:endParaRPr>
          </a:p>
        </p:txBody>
      </p:sp>
      <p:sp>
        <p:nvSpPr>
          <p:cNvPr id="9" name="Прямоугольник 5"/>
          <p:cNvSpPr/>
          <p:nvPr/>
        </p:nvSpPr>
        <p:spPr>
          <a:xfrm>
            <a:off x="-9525" y="4100536"/>
            <a:ext cx="1409700" cy="163049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10115550" y="4100536"/>
            <a:ext cx="2076450" cy="163049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4419" y="627435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172997"/>
            <a:ext cx="4012512" cy="692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АТТЕСТАТТАУДЫҢ ШАРТТАРЫ МЕН ТӘРТІБІ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61303" y="171596"/>
            <a:ext cx="7233500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90622" y="937274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ПББ ТАПСЫРУ</a:t>
            </a:r>
            <a:endParaRPr lang="ru-RU" sz="1600" b="1">
              <a:solidFill>
                <a:srgbClr val="0070C0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900" y="1370664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65310" y="1424204"/>
            <a:ext cx="950342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cs typeface="Arial"/>
              </a:rPr>
              <a:t>Білім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басқармасы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бекіткен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кестеге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сәйкес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тестілеу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орталықтарында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тапсырады</a:t>
            </a:r>
            <a:endParaRPr lang="ru-RU" sz="1600" err="1"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90622" y="1906207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МАТЕРИАЛ ЖИНАУ</a:t>
            </a:r>
            <a:endParaRPr lang="ru-RU" sz="16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6900" y="2339597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5310" y="2393137"/>
            <a:ext cx="950342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cs typeface="Arial"/>
              </a:rPr>
              <a:t>ПОРТФОЛИО материалы  </a:t>
            </a:r>
            <a:r>
              <a:rPr lang="ru-RU" sz="1600" dirty="0" err="1">
                <a:cs typeface="Arial"/>
              </a:rPr>
              <a:t>Платформада</a:t>
            </a:r>
            <a:r>
              <a:rPr lang="ru-RU" sz="1600" dirty="0">
                <a:cs typeface="Arial"/>
              </a:rPr>
              <a:t> </a:t>
            </a:r>
            <a:r>
              <a:rPr lang="ru-RU" sz="1600" dirty="0" err="1">
                <a:cs typeface="Arial"/>
              </a:rPr>
              <a:t>жинақталады</a:t>
            </a:r>
            <a:endParaRPr lang="ru-RU" sz="1600" dirty="0"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0622" y="2971602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ӨТІНІШ БЕРУ</a:t>
            </a: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6900" y="3404991"/>
            <a:ext cx="10476900" cy="669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65310" y="3458532"/>
            <a:ext cx="954914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cs typeface="Arial"/>
              </a:rPr>
              <a:t>Мемлекеттік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қызмет</a:t>
            </a:r>
            <a:r>
              <a:rPr lang="ru-RU" sz="1600">
                <a:cs typeface="Arial"/>
              </a:rPr>
              <a:t>, </a:t>
            </a:r>
            <a:r>
              <a:rPr lang="ru-RU" sz="1600" err="1">
                <a:cs typeface="Arial"/>
              </a:rPr>
              <a:t>электронды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түрде</a:t>
            </a:r>
            <a:r>
              <a:rPr lang="ru-RU" sz="1600">
                <a:cs typeface="Arial"/>
              </a:rPr>
              <a:t> педагог </a:t>
            </a:r>
            <a:r>
              <a:rPr lang="ru-RU" sz="1600" err="1">
                <a:cs typeface="Arial"/>
              </a:rPr>
              <a:t>өзі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береді</a:t>
            </a:r>
            <a:r>
              <a:rPr lang="ru-RU" sz="1600">
                <a:cs typeface="Arial"/>
              </a:rPr>
              <a:t> (</a:t>
            </a:r>
            <a:r>
              <a:rPr lang="ru-RU" sz="1600" err="1">
                <a:cs typeface="Arial"/>
              </a:rPr>
              <a:t>ағымдағы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оқу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жылының</a:t>
            </a:r>
            <a:r>
              <a:rPr lang="ru-RU" sz="1600">
                <a:cs typeface="Arial"/>
              </a:rPr>
              <a:t> 1 </a:t>
            </a:r>
            <a:r>
              <a:rPr lang="ru-RU" sz="1600" err="1">
                <a:cs typeface="Arial"/>
              </a:rPr>
              <a:t>қыркүйегінен</a:t>
            </a:r>
            <a:r>
              <a:rPr lang="ru-RU" sz="1600">
                <a:cs typeface="Arial"/>
              </a:rPr>
              <a:t> 31 </a:t>
            </a:r>
            <a:r>
              <a:rPr lang="ru-RU" sz="1600" err="1">
                <a:cs typeface="Arial"/>
              </a:rPr>
              <a:t>желтоқсанға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дейін</a:t>
            </a:r>
            <a:r>
              <a:rPr lang="ru-RU" sz="1600">
                <a:cs typeface="Arial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90622" y="4202209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  <a:sym typeface="+mn-ea"/>
              </a:rPr>
              <a:t>САРАПТАМАЛЫҚ КОМИССИЯНЫҢ ҚАРАСТЫРУЫ</a:t>
            </a:r>
            <a:endParaRPr lang="ru-RU" sz="1600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6900" y="463559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65310" y="4689139"/>
            <a:ext cx="954914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cs typeface="Arial"/>
              </a:rPr>
              <a:t>Өтініш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берген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күннен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бастап</a:t>
            </a:r>
            <a:r>
              <a:rPr lang="ru-RU" sz="1600">
                <a:cs typeface="Arial"/>
              </a:rPr>
              <a:t> 1 ай </a:t>
            </a:r>
            <a:r>
              <a:rPr lang="ru-RU" sz="1600" err="1">
                <a:cs typeface="Arial"/>
              </a:rPr>
              <a:t>ішінде</a:t>
            </a:r>
            <a:endParaRPr lang="ru-RU" sz="1600" err="1"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90622" y="5237029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АТТЕСТАТТАУ КОМИССИЯСЫНЫҢ ШЕШІМ ҚАБЫЛДАУЫ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6900" y="567041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65310" y="5723959"/>
            <a:ext cx="954914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" sz="1600">
                <a:cs typeface="Arial"/>
              </a:rPr>
              <a:t> 2024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жылдың</a:t>
            </a:r>
            <a:r>
              <a:rPr lang="ru-RU" sz="1600">
                <a:cs typeface="Arial"/>
              </a:rPr>
              <a:t> 30 </a:t>
            </a:r>
            <a:r>
              <a:rPr lang="ru-RU" sz="1600" err="1">
                <a:cs typeface="Arial"/>
              </a:rPr>
              <a:t>тамызына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дейін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2363" y="8757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363" y="18671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2363" y="28849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2363" y="41220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2363" y="51754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5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76900" y="1424204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76900" y="2393137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76900" y="3458532"/>
            <a:ext cx="0" cy="584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76900" y="470563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76900" y="574045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02213" y="96823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504714" y="913853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  <a:endParaRPr lang="ru-RU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02213" y="1958626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504715" y="1930525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  <a:endParaRPr lang="ru-RU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2213" y="2959382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570404" y="2891867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</a:rPr>
              <a:t>қадам</a:t>
            </a:r>
            <a:endParaRPr lang="ru-RU" sz="1600" err="1">
              <a:solidFill>
                <a:schemeClr val="bg1"/>
              </a:solidFill>
              <a:cs typeface="Calibri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2213" y="419715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70404" y="4129635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502213" y="5243293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570404" y="5175778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</a:p>
        </p:txBody>
      </p:sp>
    </p:spTree>
    <p:extLst>
      <p:ext uri="{BB962C8B-B14F-4D97-AF65-F5344CB8AC3E}">
        <p14:creationId xmlns:p14="http://schemas.microsoft.com/office/powerpoint/2010/main" val="240249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47304" y="1234828"/>
            <a:ext cx="772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факторы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82241" y="2116928"/>
            <a:ext cx="7951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   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объективті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1217" y="4264195"/>
            <a:ext cx="331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әділдік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31217" y="5147608"/>
            <a:ext cx="438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адалдық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41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889263" y="1082631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89263" y="2076425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89263" y="3048839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89263" y="3950766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89263" y="5047113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Номер слайда 72"/>
          <p:cNvSpPr>
            <a:spLocks noGrp="1"/>
          </p:cNvSpPr>
          <p:nvPr>
            <p:ph type="sldNum" sz="quarter" idx="12"/>
          </p:nvPr>
        </p:nvSpPr>
        <p:spPr>
          <a:xfrm>
            <a:off x="8544612" y="6336154"/>
            <a:ext cx="2277359" cy="242413"/>
          </a:xfrm>
        </p:spPr>
        <p:txBody>
          <a:bodyPr/>
          <a:lstStyle/>
          <a:p>
            <a:fld id="{BF981522-6DF3-4150-8549-837DEFFD3F1A}" type="slidenum">
              <a:rPr lang="ru-RU" smtClean="0"/>
              <a:t>2</a:t>
            </a:fld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1209944"/>
            <a:ext cx="520413" cy="52041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4" y="2145275"/>
            <a:ext cx="526476" cy="52647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3188257"/>
            <a:ext cx="516477" cy="5164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63" y="4192957"/>
            <a:ext cx="532259" cy="53225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68" y="5172948"/>
            <a:ext cx="565323" cy="56532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740FDF-77F8-4DB6-9AE6-F5E631AEDA26}"/>
              </a:ext>
            </a:extLst>
          </p:cNvPr>
          <p:cNvSpPr/>
          <p:nvPr/>
        </p:nvSpPr>
        <p:spPr>
          <a:xfrm>
            <a:off x="2847304" y="3259065"/>
            <a:ext cx="761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тәрбиелеуді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 бабында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2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66743" y="2686084"/>
            <a:ext cx="205722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>
                <a:cs typeface="Arial" panose="020B0604020202020204" pitchFamily="34" charset="0"/>
              </a:rPr>
              <a:t>АТТЕСТАТТАУ КОМИССИЯСЫ ЖЫЛЫНА БІР РЕТ ШЕШІМ ҚАБЫЛДАЙДЫ</a:t>
            </a:r>
            <a:endParaRPr lang="en-US" i="1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2993" y="2686084"/>
            <a:ext cx="219482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>
                <a:ea typeface="Calibri Light" panose="020F0302020204030204"/>
                <a:cs typeface="Arial"/>
              </a:rPr>
              <a:t>БІЛІМ БЕРУ</a:t>
            </a:r>
            <a:endParaRPr lang="ru-RU" sz="2200" b="1">
              <a:ea typeface="Calibri Light" panose="020F0302020204030204"/>
              <a:cs typeface="Arial"/>
            </a:endParaRPr>
          </a:p>
          <a:p>
            <a:pPr algn="ctr"/>
            <a:r>
              <a:rPr lang="ru-RU" b="1">
                <a:ea typeface="Calibri Light" panose="020F0302020204030204"/>
                <a:cs typeface="Arial"/>
              </a:rPr>
              <a:t>ҰЙЫМЫНЫҢ ӘКІМШІЛІГІ</a:t>
            </a:r>
            <a:endParaRPr lang="ru-RU" sz="2200" b="1">
              <a:ea typeface="Calibri Light" panose="020F0302020204030204"/>
              <a:cs typeface="Arial"/>
            </a:endParaRPr>
          </a:p>
          <a:p>
            <a:pPr algn="ctr"/>
            <a:r>
              <a:rPr lang="ru-RU" b="1">
                <a:ea typeface="Calibri Light" panose="020F0302020204030204"/>
                <a:cs typeface="Arial"/>
              </a:rPr>
              <a:t> </a:t>
            </a:r>
            <a:r>
              <a:rPr lang="ru-RU" b="1" err="1">
                <a:ea typeface="Calibri Light" panose="020F0302020204030204"/>
                <a:cs typeface="Arial"/>
              </a:rPr>
              <a:t>педагогтерге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аттестаттау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материалдарын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қалыптастыруға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жәрдемдеседі</a:t>
            </a:r>
            <a:endParaRPr lang="ru-RU" sz="2200" b="1">
              <a:ea typeface="Calibri Light" panose="020F0302020204030204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3932" y="2686084"/>
            <a:ext cx="206724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САБАҚ </a:t>
            </a:r>
            <a:r>
              <a:rPr lang="ru-RU" dirty="0">
                <a:cs typeface="Arial" panose="020B0604020202020204" pitchFamily="34" charset="0"/>
              </a:rPr>
              <a:t>(</a:t>
            </a:r>
            <a:r>
              <a:rPr lang="ru-RU" dirty="0" err="1">
                <a:cs typeface="Arial" panose="020B0604020202020204" pitchFamily="34" charset="0"/>
              </a:rPr>
              <a:t>іс</a:t>
            </a:r>
            <a:r>
              <a:rPr lang="ru-RU" dirty="0">
                <a:cs typeface="Arial" panose="020B0604020202020204" pitchFamily="34" charset="0"/>
              </a:rPr>
              <a:t>-шара, </a:t>
            </a:r>
            <a:r>
              <a:rPr lang="ru-RU" dirty="0" err="1">
                <a:cs typeface="Arial" panose="020B0604020202020204" pitchFamily="34" charset="0"/>
              </a:rPr>
              <a:t>ұйымдастырылған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қызмет</a:t>
            </a:r>
            <a:r>
              <a:rPr lang="ru-RU" dirty="0">
                <a:cs typeface="Arial" panose="020B0604020202020204" pitchFamily="34" charset="0"/>
              </a:rPr>
              <a:t>) </a:t>
            </a:r>
            <a:r>
              <a:rPr lang="ru-RU" b="1" dirty="0">
                <a:cs typeface="Arial" panose="020B0604020202020204" pitchFamily="34" charset="0"/>
              </a:rPr>
              <a:t>– ОҚЫТУ ӘДІСТЕМЕСІН МЕҢГЕРУДІҢ НЕГІЗГІ КӨРСЕТКІШІ</a:t>
            </a:r>
            <a:endParaRPr lang="ru-RU" sz="2200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67C7AB-0145-4191-927A-74245CC550F1}"/>
              </a:ext>
            </a:extLst>
          </p:cNvPr>
          <p:cNvSpPr txBox="1"/>
          <p:nvPr/>
        </p:nvSpPr>
        <p:spPr>
          <a:xfrm>
            <a:off x="8968030" y="2698340"/>
            <a:ext cx="21979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k-KZ" b="1">
                <a:cs typeface="Arial" panose="020B0604020202020204" pitchFamily="34" charset="0"/>
              </a:rPr>
              <a:t>БІЛІМ АЛУШЫЛАРДЫҢ БІЛІМ САПАСЫНЫҢ ДИНАМИКАСЫ –педагог үшін қызмет тиімділігінің негізгі көрсеткіші</a:t>
            </a:r>
            <a:endParaRPr lang="ru-KZ" b="1"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2" y="1885325"/>
            <a:ext cx="658803" cy="6588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7" y="1884394"/>
            <a:ext cx="659734" cy="6597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0" y="1888992"/>
            <a:ext cx="659734" cy="6597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92" y="1893679"/>
            <a:ext cx="650450" cy="6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3395" y="-1"/>
            <a:ext cx="3986237" cy="981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>
                <a:cs typeface="Calibri"/>
              </a:rPr>
              <a:t>АТТЕСТТАУДЫҢ ТӘРТІБІ МЕН ЕРЕЖЕЛЕРІ</a:t>
            </a:r>
            <a:endParaRPr lang="kk-KZ" sz="1600" b="1">
              <a:ea typeface="Calibri Light"/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4958499" y="171596"/>
            <a:ext cx="7233500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53869" y="1197122"/>
            <a:ext cx="323967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69200" y="1207799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69200" y="5941507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541787" y="1197122"/>
            <a:ext cx="398623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5218259" y="1207799"/>
            <a:ext cx="25618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5233401" y="5941507"/>
            <a:ext cx="2546748" cy="984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767712" y="1169317"/>
            <a:ext cx="2887380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188541" y="1175734"/>
            <a:ext cx="208084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201973" y="5941507"/>
            <a:ext cx="20902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76529" y="2306595"/>
            <a:ext cx="263559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ЕКІНШІ, БІРІНШІ, ЖОҒАРЫ САНАТТАҒЫ ПЕДАГОГ АТТЕСТАТТАУДЫҢ ҚОЛДАНЫСТАҒЫ </a:t>
            </a:r>
            <a:r>
              <a:rPr lang="en-US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ЕСКІ ФОРМАТЫНАН  «педагог-модератор», «педагог-сарапшы», «педагог-зерттеуші» санаттарына сәйкесінше </a:t>
            </a:r>
          </a:p>
          <a:p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ЖАЛПЫ НЕГІЗДЕ ӨТЕДІ</a:t>
            </a:r>
            <a:endParaRPr lang="ru-RU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54FF8C4-5987-47F5-86C8-E8704137FE9A}"/>
              </a:ext>
            </a:extLst>
          </p:cNvPr>
          <p:cNvSpPr/>
          <p:nvPr/>
        </p:nvSpPr>
        <p:spPr>
          <a:xfrm>
            <a:off x="4541787" y="1422470"/>
            <a:ext cx="3986237" cy="44912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ru-RU" sz="2800" b="1" dirty="0">
              <a:solidFill>
                <a:schemeClr val="accent4"/>
              </a:solidFill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1) еңбекке уақытша жарамсыздық кезінде; </a:t>
            </a:r>
            <a:endParaRPr lang="ru-RU" sz="1600" b="1" dirty="0"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2) жүктілігі және босануы, бала күтімі жөніндегі демалыстан шыққаннан кейін; </a:t>
            </a:r>
          </a:p>
          <a:p>
            <a:pPr indent="450215" algn="just"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3)білім беру ұйымдарына Министрліктен, білім басқарамасынан, әдістемелік кабинеттерден ауысқан   тұлғаларға; </a:t>
            </a:r>
            <a:endParaRPr lang="ru-RU" sz="1600" b="1" dirty="0"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4) шет елдерден келген тұлғаларға;  </a:t>
            </a:r>
            <a:endParaRPr lang="ru-RU" sz="1600" b="1" dirty="0">
              <a:cs typeface="Arial"/>
            </a:endParaRPr>
          </a:p>
          <a:p>
            <a:pPr indent="450215" algn="just"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5)біліктілік санатының қолданылу мерзімі аяқталғанға дейін бір жыл қалса, ал педагог басқа білім беру ұйымына ауысқанда </a:t>
            </a:r>
            <a:r>
              <a:rPr lang="ru-RU" sz="1600" b="1" dirty="0" err="1">
                <a:cs typeface="Arial"/>
              </a:rPr>
              <a:t>санаттың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қолданыс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мерзімі</a:t>
            </a:r>
            <a:endParaRPr lang="kk-KZ" sz="1600" b="1" dirty="0"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ru-RU" sz="2800" b="1" dirty="0">
                <a:solidFill>
                  <a:srgbClr val="FFC000"/>
                </a:solidFill>
                <a:cs typeface="Arial"/>
              </a:rPr>
              <a:t>1 ЖЫЛДАН 2 ЖЫЛҒА</a:t>
            </a:r>
          </a:p>
          <a:p>
            <a:pPr indent="450215" algn="ctr">
              <a:tabLst>
                <a:tab pos="1965960" algn="l"/>
              </a:tabLst>
            </a:pPr>
            <a:r>
              <a:rPr lang="ru-RU" sz="1600" b="1" dirty="0" err="1">
                <a:cs typeface="Arial"/>
              </a:rPr>
              <a:t>ұзартылады</a:t>
            </a:r>
            <a:r>
              <a:rPr lang="ru-RU" sz="1600" b="1" dirty="0">
                <a:cs typeface="Arial"/>
              </a:rPr>
              <a:t> 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68E36A-8D21-42E2-BF20-3FD4502DBFF4}"/>
              </a:ext>
            </a:extLst>
          </p:cNvPr>
          <p:cNvSpPr/>
          <p:nvPr/>
        </p:nvSpPr>
        <p:spPr>
          <a:xfrm>
            <a:off x="8918571" y="2306594"/>
            <a:ext cx="2585661" cy="30235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1600" b="1" dirty="0">
                <a:cs typeface="Arial"/>
              </a:rPr>
              <a:t>МЕМЛЕКЕТТІК  </a:t>
            </a:r>
          </a:p>
          <a:p>
            <a:pPr algn="ctr" defTabSz="914400"/>
            <a:r>
              <a:rPr lang="ru-RU" sz="2800" b="1" dirty="0">
                <a:solidFill>
                  <a:schemeClr val="accent4"/>
                </a:solidFill>
                <a:cs typeface="Arial"/>
              </a:rPr>
              <a:t>ҚЫЗМЕТ</a:t>
            </a:r>
          </a:p>
          <a:p>
            <a:pPr lvl="0" algn="ctr" defTabSz="914400">
              <a:lnSpc>
                <a:spcPct val="107000"/>
              </a:lnSpc>
              <a:tabLst>
                <a:tab pos="3150870" algn="l"/>
              </a:tabLst>
            </a:pPr>
            <a:r>
              <a:rPr lang="ru-RU" sz="1600" b="1" dirty="0">
                <a:cs typeface="Arial"/>
              </a:rPr>
              <a:t>Платформа </a:t>
            </a:r>
            <a:r>
              <a:rPr lang="ru-RU" sz="1600" b="1" dirty="0" err="1">
                <a:cs typeface="Arial"/>
              </a:rPr>
              <a:t>арқылы</a:t>
            </a:r>
            <a:endParaRPr lang="ru-RU" sz="1600" b="1" dirty="0">
              <a:cs typeface="Arial"/>
            </a:endParaRPr>
          </a:p>
          <a:p>
            <a:pPr algn="ctr" defTabSz="914400"/>
            <a:r>
              <a:rPr lang="ru-RU" sz="2800" b="1" dirty="0">
                <a:solidFill>
                  <a:schemeClr val="accent4"/>
                </a:solidFill>
                <a:cs typeface="Arial"/>
              </a:rPr>
              <a:t> КӨРСЕТІЛЕДІ</a:t>
            </a:r>
          </a:p>
          <a:p>
            <a:pPr algn="ctr" defTabSz="914400"/>
            <a:endParaRPr lang="kk-KZ" sz="1600" b="1" dirty="0">
              <a:cs typeface="Arial"/>
            </a:endParaRPr>
          </a:p>
          <a:p>
            <a:pPr algn="ctr" defTabSz="914400"/>
            <a:r>
              <a:rPr lang="kk-KZ" sz="1600" dirty="0">
                <a:cs typeface="Arial"/>
              </a:rPr>
              <a:t>Мемлекеттік қызметті көрсету үшін құжаттар мен мәліметтердің тізбесіне </a:t>
            </a:r>
            <a:r>
              <a:rPr lang="kk-KZ" sz="1600" b="1" dirty="0">
                <a:cs typeface="Arial"/>
              </a:rPr>
              <a:t>ЭССЕ </a:t>
            </a:r>
            <a:r>
              <a:rPr lang="kk-KZ" sz="1600" dirty="0">
                <a:cs typeface="Arial"/>
              </a:rPr>
              <a:t>енгізілді</a:t>
            </a:r>
            <a:endParaRPr lang="ru-RU" sz="1600" dirty="0">
              <a:cs typeface="Arial"/>
            </a:endParaRPr>
          </a:p>
          <a:p>
            <a:pPr algn="ctr" defTabSz="914400">
              <a:defRPr/>
            </a:pP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45" y="1527860"/>
            <a:ext cx="687453" cy="6874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26" y="1527859"/>
            <a:ext cx="687453" cy="6874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77" y="1181341"/>
            <a:ext cx="687453" cy="6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607323" y="2698999"/>
            <a:ext cx="2358082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kk-KZ" sz="1600">
                <a:latin typeface="Times New Roman" panose="02020603050405020304" pitchFamily="18" charset="0"/>
                <a:ea typeface="Times New Roman" panose="02020603050405020304" pitchFamily="18" charset="0"/>
              </a:rPr>
              <a:t>Басшылар үшін ПББ ТАПСЫРМАЛАРЫНА Қазақстан Республикасының</a:t>
            </a:r>
          </a:p>
          <a:p>
            <a:pPr algn="ctr"/>
            <a:r>
              <a:rPr lang="kk-KZ" sz="1600" b="1">
                <a:latin typeface="Times New Roman" panose="02020603050405020304" pitchFamily="18" charset="0"/>
                <a:cs typeface="Arial" panose="020B0604020202020204" pitchFamily="34" charset="0"/>
              </a:rPr>
              <a:t>«СЫБАЙЛАС ЖЕМҚОРЛЫҚҚА ҚАРСЫ ІС-ҚИМЫЛ ТУРАЛЫ» </a:t>
            </a:r>
            <a:r>
              <a:rPr lang="kk-KZ" sz="1600">
                <a:latin typeface="Times New Roman" panose="02020603050405020304" pitchFamily="18" charset="0"/>
                <a:ea typeface="Times New Roman" panose="02020603050405020304" pitchFamily="18" charset="0"/>
              </a:rPr>
              <a:t>Заңы бойынша 10 сұрақ қосылды</a:t>
            </a:r>
            <a:endParaRPr lang="ru-RU" sz="1600" b="1"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64607" y="2698999"/>
            <a:ext cx="1747335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err="1">
                <a:ea typeface="Calibri Light" panose="020F0302020204030204"/>
                <a:cs typeface="Arial" panose="020B0604020202020204" pitchFamily="34" charset="0"/>
              </a:rPr>
              <a:t>Әдіскерлер</a:t>
            </a:r>
            <a:r>
              <a:rPr lang="ru-RU" sz="1600">
                <a:ea typeface="Calibri Light" panose="020F0302020204030204"/>
                <a:cs typeface="Arial" panose="020B0604020202020204" pitchFamily="34" charset="0"/>
              </a:rPr>
              <a:t> мен </a:t>
            </a:r>
            <a:r>
              <a:rPr lang="ru-RU" sz="1600" err="1">
                <a:ea typeface="Calibri Light" panose="020F0302020204030204"/>
                <a:cs typeface="Arial" panose="020B0604020202020204" pitchFamily="34" charset="0"/>
              </a:rPr>
              <a:t>басшының</a:t>
            </a:r>
            <a:r>
              <a:rPr lang="ru-RU" sz="1600"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ea typeface="Calibri Light" panose="020F0302020204030204"/>
                <a:cs typeface="Arial" panose="020B0604020202020204" pitchFamily="34" charset="0"/>
              </a:rPr>
              <a:t>орынбасарлары</a:t>
            </a:r>
            <a:endParaRPr lang="kk-KZ" sz="1600"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ru-RU" sz="1600" b="1">
                <a:cs typeface="Arial" panose="020B0604020202020204" pitchFamily="34" charset="0"/>
              </a:rPr>
              <a:t>ПББ ТЕСТІН ТАПСЫРАДЫ </a:t>
            </a:r>
          </a:p>
          <a:p>
            <a:pPr algn="ctr"/>
            <a:endParaRPr lang="ru-RU" sz="1600" i="1">
              <a:cs typeface="Arial" panose="020B0604020202020204" pitchFamily="34" charset="0"/>
            </a:endParaRPr>
          </a:p>
          <a:p>
            <a:pPr algn="ctr"/>
            <a:endParaRPr lang="ru-RU" sz="1600" i="1">
              <a:cs typeface="Arial" panose="020B0604020202020204" pitchFamily="34" charset="0"/>
            </a:endParaRPr>
          </a:p>
          <a:p>
            <a:pPr algn="ctr"/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5DB9DB-EE9F-438A-92AC-4B0BD5CD476F}"/>
              </a:ext>
            </a:extLst>
          </p:cNvPr>
          <p:cNvSpPr txBox="1"/>
          <p:nvPr/>
        </p:nvSpPr>
        <p:spPr>
          <a:xfrm>
            <a:off x="6438257" y="2667009"/>
            <a:ext cx="224520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sz="1600">
                <a:latin typeface="Times New Roman" panose="02020603050405020304" pitchFamily="18" charset="0"/>
              </a:rPr>
              <a:t>Педагог </a:t>
            </a:r>
            <a:r>
              <a:rPr lang="ru-RU" sz="1600" err="1">
                <a:latin typeface="Times New Roman" panose="02020603050405020304" pitchFamily="18" charset="0"/>
              </a:rPr>
              <a:t>жетістіктерінің</a:t>
            </a:r>
            <a:r>
              <a:rPr lang="ru-RU" sz="1600">
                <a:latin typeface="Times New Roman" panose="02020603050405020304" pitchFamily="18" charset="0"/>
              </a:rPr>
              <a:t> </a:t>
            </a:r>
            <a:r>
              <a:rPr lang="ru-RU" sz="1600" err="1">
                <a:latin typeface="Times New Roman" panose="02020603050405020304" pitchFamily="18" charset="0"/>
              </a:rPr>
              <a:t>тізбесіне</a:t>
            </a:r>
            <a:r>
              <a:rPr lang="ru-RU" sz="1600">
                <a:latin typeface="Times New Roman" panose="02020603050405020304" pitchFamily="18" charset="0"/>
              </a:rPr>
              <a:t> </a:t>
            </a:r>
            <a:r>
              <a:rPr lang="ru-RU" sz="1600" b="1">
                <a:cs typeface="Arial" panose="020B0604020202020204" pitchFamily="34" charset="0"/>
              </a:rPr>
              <a:t>ШЫҒАРМАШЫЛЫҚ, СПОРТТЫҚ БАЙҚАУЛАР МЕН ЖАРЫСТАР</a:t>
            </a:r>
          </a:p>
          <a:p>
            <a:pPr lvl="0" algn="ctr"/>
            <a:r>
              <a:rPr lang="ru-RU" sz="1600" err="1">
                <a:latin typeface="Times New Roman" panose="02020603050405020304" pitchFamily="18" charset="0"/>
              </a:rPr>
              <a:t>қосылды</a:t>
            </a:r>
            <a:endParaRPr lang="ru-RU" sz="1600">
              <a:latin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2CBE6-69DF-4F5F-9822-EFA7B32527F5}"/>
              </a:ext>
            </a:extLst>
          </p:cNvPr>
          <p:cNvSpPr txBox="1"/>
          <p:nvPr/>
        </p:nvSpPr>
        <p:spPr>
          <a:xfrm>
            <a:off x="9026019" y="2666288"/>
            <a:ext cx="224336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sz="1600">
                <a:cs typeface="Arial"/>
              </a:rPr>
              <a:t>Әдістемелік кабинеттің (орталықтың), білім беру ұйымының </a:t>
            </a:r>
            <a:r>
              <a:rPr lang="kk-KZ" sz="1600" b="1">
                <a:cs typeface="Arial"/>
              </a:rPr>
              <a:t>БАСШЫСЫНЫҢ ОРЫНБАСАРЫ</a:t>
            </a:r>
            <a:br>
              <a:rPr lang="kk-KZ" sz="1600" b="1">
                <a:cs typeface="Arial" panose="020B0604020202020204" pitchFamily="34" charset="0"/>
              </a:rPr>
            </a:br>
            <a:r>
              <a:rPr lang="ru-RU" sz="1600" err="1"/>
              <a:t>санатының</a:t>
            </a:r>
            <a:r>
              <a:rPr lang="ru-RU" sz="1600"/>
              <a:t> </a:t>
            </a:r>
            <a:r>
              <a:rPr lang="ru-RU" sz="1600" err="1"/>
              <a:t>қолданылу</a:t>
            </a:r>
            <a:r>
              <a:rPr lang="ru-RU" sz="1600"/>
              <a:t> </a:t>
            </a:r>
            <a:r>
              <a:rPr lang="ru-RU" sz="1600" err="1"/>
              <a:t>мерзімі</a:t>
            </a:r>
            <a:r>
              <a:rPr lang="ru-RU" sz="1600"/>
              <a:t> -</a:t>
            </a:r>
            <a:endParaRPr lang="kk-KZ" sz="1600" b="1" err="1">
              <a:cs typeface="Arial" panose="020B0604020202020204" pitchFamily="34" charset="0"/>
            </a:endParaRPr>
          </a:p>
          <a:p>
            <a:pPr algn="ctr"/>
            <a:r>
              <a:rPr lang="kk-KZ" sz="1600" b="1">
                <a:cs typeface="Arial"/>
              </a:rPr>
              <a:t>5 ЖЫЛ</a:t>
            </a:r>
            <a:endParaRPr lang="kk-KZ" sz="1600" b="1">
              <a:ea typeface="Calibri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1793" y="1789490"/>
            <a:ext cx="779113" cy="779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57" y="1888128"/>
            <a:ext cx="609858" cy="6098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16" y="1888129"/>
            <a:ext cx="609858" cy="6098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03" y="1869739"/>
            <a:ext cx="643876" cy="6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5207" y="251824"/>
            <a:ext cx="4388611" cy="457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b="1">
                <a:cs typeface="Calibri"/>
              </a:rPr>
              <a:t>АТТЕСТАТТАУ РӘСІМІН ӨТПЕЙ: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5391553" y="171596"/>
            <a:ext cx="6803250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013183" y="1507847"/>
            <a:ext cx="46749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>
                <a:latin typeface="+mj-lt"/>
              </a:rPr>
              <a:t>«</a:t>
            </a:r>
            <a:r>
              <a:rPr kumimoji="0" lang="kk-KZ" sz="14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педагог-сарапшы» - бейіні бойынша өндірісте 10 жыл өтілі болған кезде</a:t>
            </a:r>
            <a:endParaRPr kumimoji="0" lang="ru-RU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2169" y="902800"/>
            <a:ext cx="913145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kk-KZ" sz="1600" b="1" kern="0"/>
              <a:t>Арнайы пәндер педагогтеріне және </a:t>
            </a:r>
            <a:r>
              <a:rPr lang="kk-KZ" sz="1600" b="1" kern="0" err="1"/>
              <a:t>ТжКБ</a:t>
            </a:r>
            <a:r>
              <a:rPr lang="kk-KZ" sz="1600" b="1" kern="0"/>
              <a:t> өндірістік оқыту шеберлеріне жұмысқа қабылдау кезінде: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900" y="1553659"/>
            <a:ext cx="4821074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1983" y="1553659"/>
            <a:ext cx="5638960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76900" y="1526013"/>
            <a:ext cx="436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>
                <a:latin typeface="+mj-lt"/>
              </a:rPr>
              <a:t>«педагог-модератор» - бейіні бойынша өндірісте 5 жыл өтілі болған кезде</a:t>
            </a:r>
            <a:endParaRPr lang="kk-KZ" sz="1400" kern="0"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CAF562-AAF4-4388-B81A-CC55197AAC3A}"/>
              </a:ext>
            </a:extLst>
          </p:cNvPr>
          <p:cNvSpPr/>
          <p:nvPr/>
        </p:nvSpPr>
        <p:spPr>
          <a:xfrm>
            <a:off x="7793980" y="2717536"/>
            <a:ext cx="3785941" cy="6369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</a:rPr>
              <a:t>қолданыстағы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Celta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сертификаты бар </a:t>
            </a:r>
            <a:r>
              <a:rPr lang="ru-RU" sz="1400" kern="0" err="1">
                <a:latin typeface="+mj-lt"/>
              </a:rPr>
              <a:t>шет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ru-RU" sz="14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</a:rPr>
              <a:t>тілі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lang="ru-RU" sz="1400" kern="0" err="1">
                <a:latin typeface="+mj-lt"/>
              </a:rPr>
              <a:t>педагогтеріне</a:t>
            </a:r>
            <a:endParaRPr lang="ru-RU" sz="1400" b="0" i="0" u="none" strike="noStrike" kern="0" cap="none" spc="0" normalizeH="0" baseline="0" noProof="0" err="1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2169" y="2347402"/>
            <a:ext cx="6371805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>
                <a:latin typeface="+mn-lt"/>
                <a:ea typeface="+mn-ea"/>
                <a:cs typeface="+mn-cs"/>
              </a:rPr>
              <a:t>«Педагог-модератор»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санаты</a:t>
            </a:r>
            <a:r>
              <a:rPr lang="ru-RU" sz="1600" b="1" kern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келесі</a:t>
            </a:r>
            <a:r>
              <a:rPr lang="ru-RU" sz="1600" b="1" kern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тұлғаларға</a:t>
            </a:r>
            <a:r>
              <a:rPr lang="ru-RU" sz="1600" b="1" kern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беріледі</a:t>
            </a:r>
            <a:r>
              <a:rPr lang="ru-RU" sz="1600" b="1" kern="0"/>
              <a:t>:</a:t>
            </a:r>
            <a:endParaRPr lang="ru-KZ" sz="1600" b="1" ker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901" y="2668487"/>
            <a:ext cx="2547235" cy="7752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18725" y="2694303"/>
            <a:ext cx="4214764" cy="7386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88569" y="2682458"/>
            <a:ext cx="3749360" cy="7613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6157" y="2724416"/>
            <a:ext cx="2906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b="1" kern="0" dirty="0" err="1">
                <a:latin typeface="+mj-lt"/>
              </a:rPr>
              <a:t>Президенттік</a:t>
            </a:r>
            <a:r>
              <a:rPr lang="ru-RU" sz="1400" b="1" kern="0" dirty="0">
                <a:latin typeface="+mj-lt"/>
              </a:rPr>
              <a:t> кадр </a:t>
            </a:r>
            <a:r>
              <a:rPr lang="ru-RU" sz="1400" b="1" kern="0" dirty="0" err="1">
                <a:latin typeface="+mj-lt"/>
              </a:rPr>
              <a:t>резервіне</a:t>
            </a:r>
            <a:r>
              <a:rPr lang="ru-RU" sz="1400" b="1" kern="0" dirty="0">
                <a:latin typeface="+mj-lt"/>
              </a:rPr>
              <a:t> </a:t>
            </a:r>
            <a:r>
              <a:rPr lang="ru-RU" sz="1400" kern="0" dirty="0" err="1">
                <a:latin typeface="+mj-lt"/>
              </a:rPr>
              <a:t>кіргендерге</a:t>
            </a:r>
            <a:endParaRPr lang="ru-KZ" sz="1400" kern="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16533" y="2717536"/>
            <a:ext cx="4377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en-US" sz="1400" b="1" kern="0">
                <a:solidFill>
                  <a:schemeClr val="tx1"/>
                </a:solidFill>
              </a:rPr>
              <a:t>Nazarbayev University </a:t>
            </a:r>
            <a:r>
              <a:rPr lang="ru-RU" sz="1400" kern="0">
                <a:solidFill>
                  <a:schemeClr val="tx1"/>
                </a:solidFill>
              </a:rPr>
              <a:t>және «</a:t>
            </a:r>
            <a:r>
              <a:rPr lang="ru-RU" sz="1400" b="1" kern="0">
                <a:solidFill>
                  <a:schemeClr val="tx1"/>
                </a:solidFill>
              </a:rPr>
              <a:t>Болашақ» </a:t>
            </a:r>
            <a:r>
              <a:rPr lang="ru-RU" sz="1400" kern="0">
                <a:solidFill>
                  <a:schemeClr val="tx1"/>
                </a:solidFill>
              </a:rPr>
              <a:t>бағдарламасының басқа да ұйымдарының түлектеріне</a:t>
            </a:r>
            <a:endParaRPr lang="ru-KZ" sz="1400" b="1" kern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167172"/>
            <a:ext cx="577090" cy="57709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777751" y="4188560"/>
            <a:ext cx="5213903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«</a:t>
            </a:r>
            <a:r>
              <a:rPr lang="ru-RU" sz="1400" kern="0" dirty="0">
                <a:latin typeface="+mn-lt"/>
                <a:ea typeface="+mn-ea"/>
                <a:cs typeface="+mn-cs"/>
              </a:rPr>
              <a:t>педагог-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сарапшы</a:t>
            </a:r>
            <a:r>
              <a:rPr lang="ru-RU" sz="1400" kern="0" dirty="0">
                <a:latin typeface="+mn-lt"/>
                <a:ea typeface="+mn-ea"/>
                <a:cs typeface="+mn-cs"/>
              </a:rPr>
              <a:t>», «педагог-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зерттеуші</a:t>
            </a:r>
            <a:r>
              <a:rPr lang="ru-RU" sz="1400" kern="0" dirty="0"/>
              <a:t>»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біліктілік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санаты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/>
              <a:t>болса</a:t>
            </a:r>
            <a:r>
              <a:rPr lang="ru-RU" sz="1400" kern="0" dirty="0"/>
              <a:t>,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бір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деңгейге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/>
              <a:t>жоғары</a:t>
            </a:r>
            <a:r>
              <a:rPr lang="ru-RU" sz="1400" b="1" kern="0" dirty="0"/>
              <a:t> </a:t>
            </a:r>
            <a:r>
              <a:rPr lang="ru-RU" sz="1400" b="1" kern="0" dirty="0" err="1"/>
              <a:t>санат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беріледі</a:t>
            </a:r>
            <a:endParaRPr lang="ru-RU" sz="1400" kern="0" dirty="0">
              <a:cs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12168" y="3641487"/>
            <a:ext cx="91314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>
                <a:latin typeface="+mn-lt"/>
                <a:ea typeface="+mn-ea"/>
                <a:cs typeface="+mn-cs"/>
              </a:rPr>
              <a:t>«</a:t>
            </a:r>
            <a:r>
              <a:rPr lang="ru-RU" sz="1600" b="1" kern="0" dirty="0" err="1">
                <a:latin typeface="+mn-lt"/>
                <a:ea typeface="+mn-ea"/>
                <a:cs typeface="+mn-cs"/>
              </a:rPr>
              <a:t>Арнайы</a:t>
            </a:r>
            <a:r>
              <a:rPr lang="ru-RU" sz="16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dirty="0" err="1">
                <a:latin typeface="+mn-lt"/>
                <a:ea typeface="+mn-ea"/>
                <a:cs typeface="+mn-cs"/>
              </a:rPr>
              <a:t>бағдарламаға</a:t>
            </a:r>
            <a:r>
              <a:rPr lang="ru-RU" sz="1600" b="1" kern="0" dirty="0">
                <a:latin typeface="+mn-lt"/>
                <a:ea typeface="+mn-ea"/>
                <a:cs typeface="+mn-cs"/>
              </a:rPr>
              <a:t>» </a:t>
            </a:r>
            <a:r>
              <a:rPr lang="ru-RU" sz="1600" b="1" kern="0" dirty="0" err="1">
                <a:latin typeface="+mn-lt"/>
                <a:ea typeface="+mn-ea"/>
                <a:cs typeface="+mn-cs"/>
              </a:rPr>
              <a:t>қатысушыларға</a:t>
            </a:r>
            <a:r>
              <a:rPr lang="ru-RU" sz="1600" b="1" kern="0" dirty="0"/>
              <a:t>:</a:t>
            </a:r>
            <a:endParaRPr lang="kk-KZ" sz="1600" b="1" kern="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1397" y="4179444"/>
            <a:ext cx="4514653" cy="6727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42332" y="4177765"/>
            <a:ext cx="6053038" cy="64906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7658" y="4140845"/>
            <a:ext cx="4665432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i="1" kern="0" err="1"/>
              <a:t>жоғары</a:t>
            </a:r>
            <a:r>
              <a:rPr lang="ru-RU" sz="1400" i="1" kern="0"/>
              <a:t>, </a:t>
            </a:r>
            <a:r>
              <a:rPr lang="ru-RU" sz="1400" i="1" kern="0" err="1"/>
              <a:t>жоғары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оқу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орнынан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кейінгі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білім</a:t>
            </a:r>
            <a:r>
              <a:rPr lang="ru-RU" sz="1400" i="1" kern="0">
                <a:latin typeface="+mn-lt"/>
                <a:ea typeface="+mn-ea"/>
                <a:cs typeface="+mn-cs"/>
              </a:rPr>
              <a:t> беру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ұйымдарының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түлектеріне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b="1" i="1" kern="0">
                <a:latin typeface="+mn-lt"/>
                <a:ea typeface="+mn-ea"/>
                <a:cs typeface="+mn-cs"/>
              </a:rPr>
              <a:t>«педагог-модератор»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санаты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беріледі</a:t>
            </a:r>
            <a:endParaRPr lang="ru-KZ" sz="1400" kern="0" err="1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7" y="3628751"/>
            <a:ext cx="550696" cy="55069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17100" y="5582473"/>
            <a:ext cx="444169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«</a:t>
            </a:r>
            <a:r>
              <a:rPr lang="ru-RU" sz="1400" b="1" kern="0" dirty="0" err="1"/>
              <a:t>Білім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беру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өзгерістерінің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көшбасшылары</a:t>
            </a:r>
            <a:r>
              <a:rPr lang="ru-RU" sz="1400" kern="0" dirty="0">
                <a:latin typeface="+mn-lt"/>
                <a:ea typeface="+mn-ea"/>
                <a:cs typeface="+mn-cs"/>
              </a:rPr>
              <a:t>» кадр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резервіне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кірген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тұлғаларға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беріледі</a:t>
            </a:r>
            <a:endParaRPr lang="ru-RU" sz="1400" b="1" kern="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869673" y="5144701"/>
            <a:ext cx="455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/>
              <a:t>«Бірінші санатты басшы» санаты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30282" y="5581124"/>
            <a:ext cx="6041276" cy="5245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7" y="4874404"/>
            <a:ext cx="542080" cy="5420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1F129D-CD5E-C896-900A-98403E49166D}"/>
              </a:ext>
            </a:extLst>
          </p:cNvPr>
          <p:cNvSpPr/>
          <p:nvPr/>
        </p:nvSpPr>
        <p:spPr>
          <a:xfrm>
            <a:off x="1642997" y="5080306"/>
            <a:ext cx="4554544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/>
              <a:t>«Педагог-</a:t>
            </a:r>
            <a:r>
              <a:rPr lang="ru-RU" sz="1600" b="1" kern="0" dirty="0" err="1"/>
              <a:t>сарапшы</a:t>
            </a:r>
            <a:r>
              <a:rPr lang="ru-RU" sz="1600" b="1" kern="0" dirty="0"/>
              <a:t>» </a:t>
            </a:r>
            <a:r>
              <a:rPr lang="ru-RU" sz="1600" b="1" kern="0" dirty="0" err="1"/>
              <a:t>санаты</a:t>
            </a:r>
            <a:endParaRPr lang="ru-RU" sz="1600" b="1" kern="0" dirty="0"/>
          </a:p>
        </p:txBody>
      </p:sp>
      <p:sp>
        <p:nvSpPr>
          <p:cNvPr id="32" name="Скругленный прямоугольник 40">
            <a:extLst>
              <a:ext uri="{FF2B5EF4-FFF2-40B4-BE49-F238E27FC236}">
                <a16:creationId xmlns:a16="http://schemas.microsoft.com/office/drawing/2014/main" id="{14081A34-B768-BF40-9D4A-B0DFA62C5101}"/>
              </a:ext>
            </a:extLst>
          </p:cNvPr>
          <p:cNvSpPr/>
          <p:nvPr/>
        </p:nvSpPr>
        <p:spPr>
          <a:xfrm>
            <a:off x="897296" y="5581124"/>
            <a:ext cx="4549474" cy="5245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D320C3-45B8-AAB2-058C-D6EB8E8ED9BA}"/>
              </a:ext>
            </a:extLst>
          </p:cNvPr>
          <p:cNvSpPr txBox="1"/>
          <p:nvPr/>
        </p:nvSpPr>
        <p:spPr>
          <a:xfrm>
            <a:off x="1397359" y="5582991"/>
            <a:ext cx="33227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kk-KZ" sz="1400" b="1" dirty="0"/>
              <a:t> </a:t>
            </a:r>
            <a:r>
              <a:rPr lang="kk-KZ" sz="1400" b="1" kern="0" dirty="0"/>
              <a:t>DELTA  сертификаты </a:t>
            </a:r>
            <a:r>
              <a:rPr lang="kk-KZ" sz="1400" kern="0" dirty="0"/>
              <a:t>бар шет тілі педагогтері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38EE168-0C19-F56C-0F4C-2DA44E2396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2" y="4945214"/>
            <a:ext cx="550696" cy="5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3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4217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-7526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51043" y="251824"/>
            <a:ext cx="9591792" cy="413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1800" b="1">
                <a:cs typeface="Calibri"/>
              </a:rPr>
              <a:t>ПББ ТАПСЫРУСЫЗ, КЕШЕНДІ ТАЛДАМАЛЫҚ ЖАЛПЫЛАУ ҚОРЫТЫНДЫСЫ БОЙЫНША 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10400569" y="171596"/>
            <a:ext cx="178390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5954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840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185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10326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533983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17339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091975" y="1542617"/>
            <a:ext cx="254580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75331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786537" y="1542617"/>
            <a:ext cx="256744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39800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F4E531-29F3-44CA-BAA6-9E426958021E}"/>
              </a:ext>
            </a:extLst>
          </p:cNvPr>
          <p:cNvSpPr/>
          <p:nvPr/>
        </p:nvSpPr>
        <p:spPr>
          <a:xfrm>
            <a:off x="835714" y="1573909"/>
            <a:ext cx="2455346" cy="25045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«</a:t>
            </a:r>
            <a:r>
              <a:rPr lang="ru-RU" sz="1400" b="1" kern="0" dirty="0"/>
              <a:t>педагог-модератор»: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IELTS-6,5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TOEFL-79-84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noProof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DELF-B2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неміс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 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GoetheZertifikat-B2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6443E07-CADA-4E5B-B609-13F43C66E00F}"/>
              </a:ext>
            </a:extLst>
          </p:cNvPr>
          <p:cNvSpPr/>
          <p:nvPr/>
        </p:nvSpPr>
        <p:spPr>
          <a:xfrm>
            <a:off x="3538078" y="1649203"/>
            <a:ext cx="2455346" cy="24292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сарапшы</a:t>
            </a:r>
            <a:r>
              <a:rPr lang="ru-RU" sz="1400" b="1" kern="0" dirty="0"/>
              <a:t>»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</a:t>
            </a:r>
            <a:endParaRPr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IELTS-6,5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TOEFL-85-93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DELF-B2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неміс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GoetheZertifikat-B2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D989406-BCE3-4512-A082-4E568BF210A2}"/>
              </a:ext>
            </a:extLst>
          </p:cNvPr>
          <p:cNvSpPr/>
          <p:nvPr/>
        </p:nvSpPr>
        <p:spPr>
          <a:xfrm>
            <a:off x="8683316" y="1690115"/>
            <a:ext cx="2578540" cy="24331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ru-RU" sz="1400" b="1" kern="0" dirty="0"/>
              <a:t>«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педагог-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шебер</a:t>
            </a:r>
            <a:r>
              <a:rPr lang="ru-RU" sz="1400" b="1" kern="0" dirty="0"/>
              <a:t>»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 – 7,5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 IBT – 102-109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Modules 1-3 Band 3-4/4; TKT CLIL; TKT YL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DELF-C1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неміс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B2524C-AFB0-4CF7-96B1-5EF5F905454E}"/>
              </a:ext>
            </a:extLst>
          </p:cNvPr>
          <p:cNvSpPr/>
          <p:nvPr/>
        </p:nvSpPr>
        <p:spPr>
          <a:xfrm>
            <a:off x="6030056" y="1542616"/>
            <a:ext cx="2698979" cy="27475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ru-RU" sz="1400" b="1" kern="0" dirty="0"/>
              <a:t>«педагог-</a:t>
            </a:r>
            <a:r>
              <a:rPr lang="ru-RU" sz="1400" b="1" kern="0" dirty="0" err="1"/>
              <a:t>зерттеуші</a:t>
            </a:r>
            <a:r>
              <a:rPr lang="ru-RU" sz="1400" b="1" kern="0" dirty="0"/>
              <a:t>»: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 – 7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 IBT – 94-101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Modules 1-3 band 3-4/4; TKT CLIL; TKT YL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DELF-C1;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неміс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80632" y="720237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01174" y="1216385"/>
            <a:ext cx="8394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101174" y="1216385"/>
            <a:ext cx="8404700" cy="178735"/>
            <a:chOff x="2101174" y="1602111"/>
            <a:chExt cx="8404700" cy="275327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21011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4815192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7305473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05058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2"/>
          <p:cNvSpPr/>
          <p:nvPr/>
        </p:nvSpPr>
        <p:spPr>
          <a:xfrm rot="16200000">
            <a:off x="5536129" y="65421"/>
            <a:ext cx="1208695" cy="10427013"/>
          </a:xfrm>
          <a:prstGeom prst="roundRect">
            <a:avLst>
              <a:gd name="adj" fmla="val 18907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13CB29F-51FA-4137-B15E-14FE3A88B6DE}"/>
              </a:ext>
            </a:extLst>
          </p:cNvPr>
          <p:cNvSpPr/>
          <p:nvPr/>
        </p:nvSpPr>
        <p:spPr>
          <a:xfrm>
            <a:off x="1837479" y="4732305"/>
            <a:ext cx="9049350" cy="10369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Шет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қытай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түрік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араб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және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т. б.)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тілдерінің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педагогтеріне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қызмет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нәтижелерін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кешенді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талдамалық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жалпылау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қорытындысы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бойынша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ПББ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рәсімінен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өтпей-ақ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«педагог-модератор» - В2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деңгейі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; «педагог-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сарапшы</a:t>
            </a:r>
            <a:r>
              <a:rPr lang="ru-RU" sz="1400" b="1" kern="0" dirty="0"/>
              <a:t>»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- С1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немесе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С2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деңгейі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6" y="4901744"/>
            <a:ext cx="615467" cy="61546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26970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6970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38108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38108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1975" y="3115998"/>
            <a:ext cx="2545804" cy="5343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91975" y="3709897"/>
            <a:ext cx="254580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86537" y="3106628"/>
            <a:ext cx="2567444" cy="52174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786537" y="3709897"/>
            <a:ext cx="256744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9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8564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1004312" y="251824"/>
            <a:ext cx="1799805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582944" y="171596"/>
            <a:ext cx="9609055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860201" y="1047215"/>
            <a:ext cx="91314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cs typeface="Arial"/>
              </a:rPr>
              <a:t>ПББ КЕЗІНДЕ ТӘРТІП БҰЗҒАНЫ ҮШІН</a:t>
            </a:r>
            <a:r>
              <a:rPr lang="ru-KZ" sz="1600" b="1" kern="0"/>
              <a:t>:</a:t>
            </a:r>
            <a:endParaRPr lang="kk-KZ" sz="1600" b="1" kern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9263" y="1559611"/>
            <a:ext cx="10576667" cy="104218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3962" y="1499660"/>
            <a:ext cx="10348528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KZ" sz="2400" b="1" dirty="0">
                <a:solidFill>
                  <a:schemeClr val="accent1"/>
                </a:solidFill>
                <a:cs typeface="Arial"/>
              </a:rPr>
              <a:t>ПББ қатысуға шектеу 5 жылдан 1 жылға дейін азайтылды</a:t>
            </a:r>
            <a:endParaRPr lang="ru-RU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ru-RU" sz="1400" i="1" dirty="0" err="1">
                <a:cs typeface="Arial"/>
              </a:rPr>
              <a:t>Бұзушылық</a:t>
            </a:r>
            <a:r>
              <a:rPr lang="ru-RU" sz="1400" i="1" dirty="0">
                <a:cs typeface="Arial"/>
              </a:rPr>
              <a:t> </a:t>
            </a:r>
            <a:r>
              <a:rPr lang="ru-RU" sz="1400" i="1" dirty="0" err="1">
                <a:cs typeface="Arial"/>
              </a:rPr>
              <a:t>қайталанған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кезде</a:t>
            </a:r>
            <a:r>
              <a:rPr lang="ru-RU" sz="1400" i="1" dirty="0">
                <a:cs typeface="Arial"/>
              </a:rPr>
              <a:t>: педагог, </a:t>
            </a:r>
            <a:r>
              <a:rPr lang="ru-RU" sz="1400" i="1" dirty="0" err="1">
                <a:cs typeface="Arial"/>
              </a:rPr>
              <a:t>бөлім</a:t>
            </a:r>
            <a:r>
              <a:rPr lang="ru-RU" sz="1400" i="1" dirty="0">
                <a:cs typeface="Arial"/>
              </a:rPr>
              <a:t> </a:t>
            </a:r>
            <a:r>
              <a:rPr lang="ru-RU" sz="1400" i="1" dirty="0" err="1">
                <a:cs typeface="Arial"/>
              </a:rPr>
              <a:t>басшысы</a:t>
            </a:r>
            <a:r>
              <a:rPr lang="ru-RU" sz="1400" i="1" dirty="0">
                <a:cs typeface="Arial"/>
              </a:rPr>
              <a:t> (</a:t>
            </a:r>
            <a:r>
              <a:rPr lang="ru-RU" sz="1400" i="1" dirty="0" err="1">
                <a:cs typeface="Arial"/>
              </a:rPr>
              <a:t>меңгерушісі</a:t>
            </a:r>
            <a:r>
              <a:rPr lang="ru-RU" sz="1400" i="1" dirty="0">
                <a:cs typeface="Arial"/>
              </a:rPr>
              <a:t>), </a:t>
            </a:r>
            <a:r>
              <a:rPr lang="ru-RU" sz="1400" i="1" dirty="0" err="1">
                <a:cs typeface="Arial"/>
              </a:rPr>
              <a:t>әдістемелік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кабинеттің</a:t>
            </a:r>
            <a:r>
              <a:rPr lang="ru-RU" sz="1400" i="1" dirty="0">
                <a:cs typeface="Arial"/>
              </a:rPr>
              <a:t> (</a:t>
            </a:r>
            <a:r>
              <a:rPr lang="ru-RU" sz="1400" i="1" dirty="0" err="1">
                <a:cs typeface="Arial"/>
              </a:rPr>
              <a:t>орталықтың</a:t>
            </a:r>
            <a:r>
              <a:rPr lang="ru-RU" sz="1400" i="1" dirty="0">
                <a:cs typeface="Arial"/>
              </a:rPr>
              <a:t>) </a:t>
            </a:r>
            <a:r>
              <a:rPr lang="ru-RU" sz="1400" i="1" dirty="0" err="1">
                <a:cs typeface="Arial"/>
              </a:rPr>
              <a:t>әдіскері</a:t>
            </a:r>
            <a:r>
              <a:rPr lang="ru-RU" sz="1400" i="1" dirty="0">
                <a:cs typeface="Arial"/>
              </a:rPr>
              <a:t> - 5 </a:t>
            </a:r>
            <a:r>
              <a:rPr lang="ru-RU" sz="1400" i="1" dirty="0" err="1">
                <a:cs typeface="Arial"/>
              </a:rPr>
              <a:t>жылға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шектетіледі</a:t>
            </a:r>
            <a:r>
              <a:rPr lang="ru-RU" sz="1400" i="1" dirty="0">
                <a:cs typeface="Arial"/>
              </a:rPr>
              <a:t>, </a:t>
            </a:r>
            <a:r>
              <a:rPr lang="ru-RU" sz="1400" i="1" dirty="0" err="1">
                <a:cs typeface="Arial"/>
              </a:rPr>
              <a:t>білім</a:t>
            </a:r>
            <a:r>
              <a:rPr lang="ru-RU" sz="1400" i="1" dirty="0">
                <a:cs typeface="Arial"/>
              </a:rPr>
              <a:t> беру </a:t>
            </a:r>
            <a:r>
              <a:rPr lang="ru-RU" sz="1400" i="1" dirty="0" err="1">
                <a:cs typeface="Arial"/>
              </a:rPr>
              <a:t>ұйымының</a:t>
            </a:r>
            <a:r>
              <a:rPr lang="ru-RU" sz="1400" i="1" dirty="0">
                <a:cs typeface="Arial"/>
              </a:rPr>
              <a:t>, </a:t>
            </a:r>
            <a:r>
              <a:rPr lang="ru-RU" sz="1400" i="1" dirty="0" err="1">
                <a:cs typeface="Arial"/>
              </a:rPr>
              <a:t>әдістемелік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кабинеттің</a:t>
            </a:r>
            <a:r>
              <a:rPr lang="ru-RU" sz="1400" i="1" dirty="0">
                <a:cs typeface="Arial"/>
              </a:rPr>
              <a:t> (</a:t>
            </a:r>
            <a:r>
              <a:rPr lang="ru-RU" sz="1400" i="1" dirty="0" err="1">
                <a:cs typeface="Arial"/>
              </a:rPr>
              <a:t>орталықтың</a:t>
            </a:r>
            <a:r>
              <a:rPr lang="ru-RU" sz="1400" i="1" dirty="0">
                <a:cs typeface="Arial"/>
              </a:rPr>
              <a:t>) </a:t>
            </a:r>
            <a:r>
              <a:rPr lang="ru-RU" sz="1400" i="1" dirty="0" err="1">
                <a:cs typeface="Arial"/>
              </a:rPr>
              <a:t>бірінші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басшысы</a:t>
            </a:r>
            <a:r>
              <a:rPr lang="ru-RU" sz="1400" i="1" dirty="0">
                <a:cs typeface="Arial"/>
              </a:rPr>
              <a:t> (</a:t>
            </a:r>
            <a:r>
              <a:rPr lang="ru-RU" sz="1400" i="1" dirty="0" err="1">
                <a:cs typeface="Arial"/>
              </a:rPr>
              <a:t>басшының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орынбасары</a:t>
            </a:r>
            <a:r>
              <a:rPr lang="ru-RU" sz="1400" i="1" dirty="0">
                <a:cs typeface="Arial"/>
              </a:rPr>
              <a:t>)  – </a:t>
            </a:r>
            <a:r>
              <a:rPr lang="ru-RU" sz="1400" i="1" dirty="0" err="1">
                <a:cs typeface="Arial"/>
              </a:rPr>
              <a:t>үш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жылға</a:t>
            </a:r>
            <a:r>
              <a:rPr lang="ru-RU" sz="1400" i="1" dirty="0">
                <a:cs typeface="Arial"/>
              </a:rPr>
              <a:t>.</a:t>
            </a:r>
            <a:endParaRPr lang="ru-RU" sz="1400" i="1" dirty="0">
              <a:solidFill>
                <a:srgbClr val="000000"/>
              </a:solidFill>
              <a:ea typeface="Calibri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610488" y="3547292"/>
            <a:ext cx="460116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Санат беру </a:t>
            </a:r>
            <a:r>
              <a:rPr lang="ru-RU" sz="1400" dirty="0" err="1">
                <a:cs typeface="Arial"/>
              </a:rPr>
              <a:t>кезінде</a:t>
            </a:r>
            <a:r>
              <a:rPr lang="ru-RU" sz="1400" dirty="0">
                <a:cs typeface="Arial"/>
              </a:rPr>
              <a:t> -  </a:t>
            </a:r>
            <a:r>
              <a:rPr lang="ru-RU" sz="1400" b="1" dirty="0">
                <a:cs typeface="Arial"/>
              </a:rPr>
              <a:t>ПББ </a:t>
            </a:r>
            <a:r>
              <a:rPr lang="ru-RU" sz="1400" b="1" dirty="0" err="1">
                <a:cs typeface="Arial"/>
              </a:rPr>
              <a:t>нәтижесінен</a:t>
            </a:r>
            <a:r>
              <a:rPr lang="ru-RU" sz="1400" b="1" dirty="0">
                <a:cs typeface="Arial"/>
              </a:rPr>
              <a:t> </a:t>
            </a:r>
            <a:r>
              <a:rPr lang="ru-RU" sz="1400" b="1" dirty="0" err="1">
                <a:cs typeface="Arial"/>
              </a:rPr>
              <a:t>жоғары</a:t>
            </a:r>
            <a:r>
              <a:rPr lang="ru-RU" sz="1400" b="1" dirty="0">
                <a:cs typeface="Arial"/>
              </a:rPr>
              <a:t> </a:t>
            </a:r>
            <a:r>
              <a:rPr lang="ru-RU" sz="1400" b="1" dirty="0" err="1">
                <a:cs typeface="Arial"/>
              </a:rPr>
              <a:t>емес</a:t>
            </a:r>
            <a:endParaRPr lang="ru-RU" sz="1400" b="1" dirty="0">
              <a:ea typeface="Calibri"/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60201" y="3033954"/>
            <a:ext cx="91314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 dirty="0" err="1">
                <a:cs typeface="Arial"/>
              </a:rPr>
              <a:t>Өтініш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білдірген</a:t>
            </a:r>
            <a:r>
              <a:rPr lang="ru-RU" sz="1600" b="1" dirty="0">
                <a:cs typeface="Arial"/>
              </a:rPr>
              <a:t> </a:t>
            </a:r>
            <a:r>
              <a:rPr lang="ru-RU" sz="1600" b="1" dirty="0" err="1">
                <a:cs typeface="Arial"/>
              </a:rPr>
              <a:t>санатқа</a:t>
            </a:r>
            <a:r>
              <a:rPr lang="ru-RU" sz="1600" b="1" dirty="0">
                <a:cs typeface="Arial"/>
              </a:rPr>
              <a:t> ПББ </a:t>
            </a:r>
            <a:r>
              <a:rPr lang="ru-RU" sz="1600" b="1" dirty="0" err="1">
                <a:cs typeface="Arial"/>
              </a:rPr>
              <a:t>шектік</a:t>
            </a:r>
            <a:r>
              <a:rPr lang="ru-RU" sz="1600" b="1" dirty="0">
                <a:cs typeface="Arial"/>
              </a:rPr>
              <a:t> </a:t>
            </a:r>
            <a:r>
              <a:rPr lang="ru-RU" sz="1600" b="1" dirty="0" err="1">
                <a:cs typeface="Arial"/>
              </a:rPr>
              <a:t>деңгей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жетпеген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жағдайда</a:t>
            </a:r>
            <a:r>
              <a:rPr lang="ru-RU" sz="1600" b="1" dirty="0">
                <a:cs typeface="Arial"/>
              </a:rPr>
              <a:t>: </a:t>
            </a:r>
            <a:endParaRPr lang="ru-RU" sz="1600" dirty="0">
              <a:cs typeface="Arial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76900" y="3601042"/>
            <a:ext cx="5278803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5958" y="3601042"/>
            <a:ext cx="5279411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4168" y="3671916"/>
            <a:ext cx="4914398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err="1">
                <a:cs typeface="Arial"/>
              </a:rPr>
              <a:t>Растау</a:t>
            </a:r>
            <a:r>
              <a:rPr lang="ru-RU" sz="1400" dirty="0">
                <a:cs typeface="Arial"/>
              </a:rPr>
              <a:t> </a:t>
            </a:r>
            <a:r>
              <a:rPr lang="ru-RU" sz="1400" err="1">
                <a:cs typeface="Arial"/>
              </a:rPr>
              <a:t>кезінде</a:t>
            </a:r>
            <a:r>
              <a:rPr lang="ru-RU" sz="1400" dirty="0">
                <a:cs typeface="Arial"/>
              </a:rPr>
              <a:t> - </a:t>
            </a:r>
            <a:r>
              <a:rPr lang="ru-RU" sz="1400" b="1" err="1">
                <a:cs typeface="Arial"/>
              </a:rPr>
              <a:t>бір</a:t>
            </a:r>
            <a:r>
              <a:rPr lang="ru-RU" sz="1400" b="1" dirty="0">
                <a:cs typeface="Arial"/>
              </a:rPr>
              <a:t> </a:t>
            </a:r>
            <a:r>
              <a:rPr lang="ru-RU" sz="1400" b="1" err="1">
                <a:cs typeface="Arial"/>
              </a:rPr>
              <a:t>санат</a:t>
            </a:r>
            <a:r>
              <a:rPr lang="ru-RU" sz="1400" b="1" dirty="0">
                <a:cs typeface="Arial"/>
              </a:rPr>
              <a:t> </a:t>
            </a:r>
            <a:r>
              <a:rPr lang="ru-RU" sz="1400" b="1" err="1">
                <a:cs typeface="Arial"/>
              </a:rPr>
              <a:t>төмен</a:t>
            </a:r>
            <a:r>
              <a:rPr lang="ru-RU" sz="1400" dirty="0">
                <a:cs typeface="Arial"/>
              </a:rPr>
              <a:t> </a:t>
            </a:r>
            <a:r>
              <a:rPr lang="ru-RU" sz="1400" err="1">
                <a:cs typeface="Arial"/>
              </a:rPr>
              <a:t>беріледі</a:t>
            </a:r>
            <a:endParaRPr lang="ru-RU" sz="1400">
              <a:ea typeface="Calibri"/>
              <a:cs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915014"/>
            <a:ext cx="550696" cy="55069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860201" y="4382477"/>
            <a:ext cx="966481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cs typeface="Arial"/>
              </a:rPr>
              <a:t>ПББ </a:t>
            </a:r>
            <a:r>
              <a:rPr lang="ru-RU" sz="1600" b="1" err="1">
                <a:cs typeface="Arial"/>
              </a:rPr>
              <a:t>нәтижесі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оң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болып</a:t>
            </a:r>
            <a:r>
              <a:rPr lang="ru-RU" sz="1600" b="1">
                <a:cs typeface="Arial"/>
              </a:rPr>
              <a:t> </a:t>
            </a:r>
            <a:r>
              <a:rPr lang="ru-RU" sz="1600" b="1" err="1">
                <a:cs typeface="Arial"/>
              </a:rPr>
              <a:t>саналатын</a:t>
            </a:r>
            <a:r>
              <a:rPr lang="ru-RU" sz="1600" b="1">
                <a:cs typeface="Arial"/>
              </a:rPr>
              <a:t> </a:t>
            </a:r>
            <a:r>
              <a:rPr lang="ru-RU" sz="1600" b="1" err="1">
                <a:cs typeface="Arial"/>
              </a:rPr>
              <a:t>жағдай</a:t>
            </a:r>
            <a:r>
              <a:rPr lang="ru-RU" sz="1600" b="1">
                <a:cs typeface="Arial"/>
              </a:rPr>
              <a:t>: </a:t>
            </a:r>
            <a:r>
              <a:rPr lang="ru-RU" sz="1600" b="1" err="1">
                <a:cs typeface="Arial"/>
              </a:rPr>
              <a:t>барлық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лауазымдағы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педагогтер</a:t>
            </a:r>
            <a:r>
              <a:rPr lang="ru-RU" sz="1600" b="1">
                <a:cs typeface="Arial"/>
              </a:rPr>
              <a:t>, </a:t>
            </a:r>
            <a:r>
              <a:rPr lang="ru-RU" sz="1600" b="1" err="1">
                <a:cs typeface="Arial"/>
              </a:rPr>
              <a:t>әдіскерлер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үшін</a:t>
            </a:r>
            <a:r>
              <a:rPr lang="ru-RU" sz="1600" b="1">
                <a:cs typeface="Arial"/>
              </a:rPr>
              <a:t>:</a:t>
            </a:r>
            <a:endParaRPr lang="ru-RU" sz="1600">
              <a:cs typeface="Arial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76900" y="4940813"/>
            <a:ext cx="1074449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76901" y="5173625"/>
            <a:ext cx="107444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cs typeface="Arial"/>
              </a:rPr>
              <a:t>«педагог» 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50%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83532" y="4940813"/>
            <a:ext cx="1932286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2083531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«педагог-модератор»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60%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38574" y="4940813"/>
            <a:ext cx="1649483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3997172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«педагог-сарапшы"</a:t>
            </a:r>
            <a:r>
              <a:rPr lang="ru-RU" sz="1400" dirty="0">
                <a:cs typeface="Arial"/>
              </a:rPr>
              <a:t>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78399" y="4940813"/>
            <a:ext cx="2111398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806911" y="5173625"/>
            <a:ext cx="225280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«педагог-зерттеуші»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80%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078565" y="4940813"/>
            <a:ext cx="1630630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078564" y="5173625"/>
            <a:ext cx="163063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«педагог-шебер»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90%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97961" y="4940813"/>
            <a:ext cx="1797407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9797961" y="5313290"/>
            <a:ext cx="17270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Басышалар мен орынбасарлары </a:t>
            </a:r>
            <a:r>
              <a:rPr lang="ru-RU" sz="1400" dirty="0">
                <a:cs typeface="Arial"/>
              </a:rPr>
              <a:t>– 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233" y="4283314"/>
            <a:ext cx="549935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1552" y="625924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9" y="1739460"/>
            <a:ext cx="609858" cy="60985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67617" y="2612777"/>
            <a:ext cx="2312911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ПББ </a:t>
            </a:r>
            <a:r>
              <a:rPr lang="ru-RU" sz="1600" b="1" dirty="0" err="1">
                <a:cs typeface="Arial" panose="020B0604020202020204" pitchFamily="34" charset="0"/>
              </a:rPr>
              <a:t>тесті</a:t>
            </a:r>
            <a:r>
              <a:rPr lang="ru-RU" sz="1600" b="1" dirty="0">
                <a:cs typeface="Arial" panose="020B0604020202020204" pitchFamily="34" charset="0"/>
              </a:rPr>
              <a:t>  </a:t>
            </a:r>
          </a:p>
          <a:p>
            <a:pPr algn="ctr"/>
            <a:endParaRPr lang="ru-RU" sz="16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cs typeface="Arial" panose="020B0604020202020204" pitchFamily="34" charset="0"/>
              </a:rPr>
              <a:t>Пәндік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білім</a:t>
            </a:r>
            <a:r>
              <a:rPr lang="ru-RU" sz="1600" b="1" dirty="0">
                <a:cs typeface="Arial" panose="020B0604020202020204" pitchFamily="34" charset="0"/>
              </a:rPr>
              <a:t> - </a:t>
            </a:r>
            <a:r>
              <a:rPr lang="ru-RU" sz="1600" dirty="0">
                <a:cs typeface="Arial" panose="020B0604020202020204" pitchFamily="34" charset="0"/>
              </a:rPr>
              <a:t>50 </a:t>
            </a:r>
            <a:r>
              <a:rPr lang="ru-RU" sz="1600" dirty="0" err="1">
                <a:cs typeface="Arial" panose="020B0604020202020204" pitchFamily="34" charset="0"/>
              </a:rPr>
              <a:t>тапсырма</a:t>
            </a:r>
            <a:r>
              <a:rPr lang="ru-RU" sz="1600" dirty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3150870" algn="l"/>
              </a:tabLst>
            </a:pPr>
            <a:r>
              <a:rPr lang="ru-RU" sz="1600" dirty="0" err="1">
                <a:solidFill>
                  <a:prstClr val="black"/>
                </a:solidFill>
                <a:cs typeface="Arial"/>
              </a:rPr>
              <a:t>Мүмкіндігі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шектеулі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тұлғалар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 </a:t>
            </a:r>
            <a:r>
              <a:rPr lang="ru-RU" sz="1600" b="1" dirty="0">
                <a:solidFill>
                  <a:prstClr val="black"/>
                </a:solidFill>
                <a:cs typeface="Arial"/>
              </a:rPr>
              <a:t> -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қосымша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Arial"/>
              </a:rPr>
              <a:t>40 минут 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берілед</a:t>
            </a:r>
            <a:r>
              <a:rPr lang="ru-RU" sz="1600" b="1" dirty="0" err="1">
                <a:solidFill>
                  <a:prstClr val="black"/>
                </a:solidFill>
                <a:cs typeface="Arial"/>
              </a:rPr>
              <a:t>і</a:t>
            </a:r>
            <a:endParaRPr lang="ru-RU" sz="1600" b="1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algn="ctr"/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1AE81C-326B-4899-A990-0FA179F1F810}"/>
              </a:ext>
            </a:extLst>
          </p:cNvPr>
          <p:cNvSpPr txBox="1"/>
          <p:nvPr/>
        </p:nvSpPr>
        <p:spPr>
          <a:xfrm>
            <a:off x="3752947" y="2399362"/>
            <a:ext cx="215026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Санатты  растау кезінде бейіні бойынша </a:t>
            </a:r>
            <a:r>
              <a:rPr lang="kk-KZ" sz="1600" b="1" dirty="0">
                <a:latin typeface="+mn-lt"/>
                <a:ea typeface="Calibri Light" panose="020F0302020204030204"/>
                <a:cs typeface="Arial"/>
              </a:rPr>
              <a:t>30 және одан да көп жыл </a:t>
            </a:r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педагогикалық өтілі бар педагогтер, соның ішінде </a:t>
            </a:r>
            <a:r>
              <a:rPr lang="kk-KZ" sz="1600" dirty="0">
                <a:latin typeface="Times New Roman" panose="02020603050405020304" pitchFamily="18" charset="0"/>
                <a:ea typeface="Arial" panose="020B0604020202020204" pitchFamily="34" charset="0"/>
              </a:rPr>
              <a:t>ескі жүйе бойынша </a:t>
            </a:r>
            <a:r>
              <a:rPr lang="kk-KZ" sz="1600" b="1" dirty="0">
                <a:latin typeface="Times New Roman" panose="02020603050405020304" pitchFamily="18" charset="0"/>
                <a:ea typeface="Arial" panose="020B0604020202020204" pitchFamily="34" charset="0"/>
              </a:rPr>
              <a:t>«бірінші», «жоғары» </a:t>
            </a:r>
            <a:r>
              <a:rPr lang="kk-KZ" sz="1600" dirty="0">
                <a:latin typeface="Times New Roman" panose="02020603050405020304" pitchFamily="18" charset="0"/>
                <a:ea typeface="Arial" panose="020B0604020202020204" pitchFamily="34" charset="0"/>
              </a:rPr>
              <a:t>санаттан </a:t>
            </a:r>
            <a:r>
              <a:rPr lang="kk-KZ" sz="1600" b="1" dirty="0">
                <a:latin typeface="Times New Roman" panose="02020603050405020304" pitchFamily="18" charset="0"/>
                <a:ea typeface="Arial" panose="020B0604020202020204" pitchFamily="34" charset="0"/>
              </a:rPr>
              <a:t>«педагог-модератор»</a:t>
            </a:r>
            <a:r>
              <a:rPr lang="kk-KZ" sz="1600" dirty="0">
                <a:latin typeface="Times New Roman" panose="02020603050405020304" pitchFamily="18" charset="0"/>
                <a:ea typeface="Arial" panose="020B0604020202020204" pitchFamily="34" charset="0"/>
              </a:rPr>
              <a:t> санатына ауысқан кезде</a:t>
            </a:r>
            <a:endParaRPr lang="ru-RU" sz="1600" i="1" dirty="0">
              <a:latin typeface="+mn-lt"/>
              <a:ea typeface="Calibri" panose="020F0502020204030204"/>
              <a:cs typeface="Arial"/>
            </a:endParaRPr>
          </a:p>
          <a:p>
            <a:r>
              <a:rPr lang="kk-KZ" sz="1600" b="1" dirty="0">
                <a:latin typeface="+mn-lt"/>
                <a:ea typeface="Calibri Light"/>
                <a:cs typeface="Arial"/>
              </a:rPr>
              <a:t>ПББ-дан босатылады</a:t>
            </a:r>
            <a:endParaRPr lang="kk-KZ" sz="1600" b="1" dirty="0">
              <a:latin typeface="+mn-lt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AF7805-22B0-4394-B950-071FEAD3587A}"/>
              </a:ext>
            </a:extLst>
          </p:cNvPr>
          <p:cNvSpPr txBox="1"/>
          <p:nvPr/>
        </p:nvSpPr>
        <p:spPr>
          <a:xfrm>
            <a:off x="9098131" y="2579394"/>
            <a:ext cx="211811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kk-KZ" sz="1600" b="1" dirty="0">
                <a:latin typeface="+mn-lt"/>
                <a:ea typeface="Calibri Light" panose="020F0302020204030204"/>
                <a:cs typeface="Arial"/>
              </a:rPr>
              <a:t>«Педагог-зерттеушілер» және «педагог-шеберлер» үшін:</a:t>
            </a:r>
          </a:p>
          <a:p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егер педагог біліктілікті арттыру курстарының </a:t>
            </a:r>
            <a:r>
              <a:rPr lang="kk-KZ" sz="1600" b="1" dirty="0">
                <a:latin typeface="+mn-lt"/>
                <a:ea typeface="Calibri Light" panose="020F0302020204030204"/>
                <a:cs typeface="Arial"/>
              </a:rPr>
              <a:t>тренері болып табылса, </a:t>
            </a:r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тиісінше 3 және 4 балл беріледі</a:t>
            </a:r>
            <a:endParaRPr lang="ru-RU" sz="1600" i="1" dirty="0">
              <a:latin typeface="+mn-lt"/>
              <a:ea typeface="Calibri"/>
              <a:cs typeface="Arial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25" y="1739460"/>
            <a:ext cx="552287" cy="55228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82" y="1736228"/>
            <a:ext cx="550696" cy="550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01" y="1702191"/>
            <a:ext cx="613090" cy="61309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E551DA9-6F08-4169-B861-1103B860FC22}"/>
              </a:ext>
            </a:extLst>
          </p:cNvPr>
          <p:cNvSpPr/>
          <p:nvPr/>
        </p:nvSpPr>
        <p:spPr>
          <a:xfrm>
            <a:off x="6487886" y="2456472"/>
            <a:ext cx="20029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</a:t>
            </a:r>
            <a:r>
              <a:rPr lang="ru-RU" sz="1600" b="1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зерттеуші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</a:t>
            </a:r>
            <a:r>
              <a:rPr lang="ru-RU" sz="1600" b="1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шебер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» </a:t>
            </a:r>
          </a:p>
          <a:p>
            <a:pPr lvl="0"/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санатын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растау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екі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реттен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артық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емес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) 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ПББ-дан </a:t>
            </a:r>
            <a:r>
              <a:rPr lang="ru-RU" sz="1600" b="1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босатылады</a:t>
            </a:r>
            <a:endParaRPr lang="ru-RU" sz="1600" b="1" dirty="0">
              <a:solidFill>
                <a:prstClr val="black"/>
              </a:solidFill>
              <a:ea typeface="Calibri Light" panose="020F03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58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593</Words>
  <Application>Microsoft Office PowerPoint</Application>
  <PresentationFormat>Широкоэкранный</PresentationFormat>
  <Paragraphs>151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Oswald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Мухамбетжанова Гульден Есмуратовна [ЦА]</cp:lastModifiedBy>
  <cp:revision>82</cp:revision>
  <dcterms:created xsi:type="dcterms:W3CDTF">2024-04-08T06:06:12Z</dcterms:created>
  <dcterms:modified xsi:type="dcterms:W3CDTF">2024-04-09T09:48:48Z</dcterms:modified>
</cp:coreProperties>
</file>