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  <p:sldMasterId id="2147483972" r:id="rId2"/>
  </p:sldMasterIdLst>
  <p:notesMasterIdLst>
    <p:notesMasterId r:id="rId9"/>
  </p:notesMasterIdLst>
  <p:sldIdLst>
    <p:sldId id="256" r:id="rId3"/>
    <p:sldId id="267" r:id="rId4"/>
    <p:sldId id="275" r:id="rId5"/>
    <p:sldId id="274" r:id="rId6"/>
    <p:sldId id="276" r:id="rId7"/>
    <p:sldId id="273" r:id="rId8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58EEC"/>
    <a:srgbClr val="F9F9F9"/>
    <a:srgbClr val="F8F8FA"/>
    <a:srgbClr val="FDFDFD"/>
    <a:srgbClr val="F3F3F5"/>
    <a:srgbClr val="F2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067" autoAdjust="0"/>
  </p:normalViewPr>
  <p:slideViewPr>
    <p:cSldViewPr snapToGrid="0">
      <p:cViewPr varScale="1">
        <p:scale>
          <a:sx n="105" d="100"/>
          <a:sy n="105" d="100"/>
        </p:scale>
        <p:origin x="79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68CCE0-A529-444F-B802-DC537DD07A03}" type="datetimeFigureOut">
              <a:rPr lang="ru-RU" smtClean="0"/>
              <a:pPr/>
              <a:t>04.04.2024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6451B-7306-47C7-887E-F4AE62511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9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6451B-7306-47C7-887E-F4AE6251154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540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76451B-7306-47C7-887E-F4AE6251154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9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D8B90-428E-4305-B9A4-BD7C77EDEDF9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480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2ED5-7499-4621-8BB9-81FC65AB67D5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6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D1995-4383-4069-9706-5428E6B67300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4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48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286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1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96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3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422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1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233CF-0C20-445B-9D0D-2B5E7599849C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3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868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684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759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67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2056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30217-6B6A-4CDA-9ACD-AA79353A2092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69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4F27-8CE3-4CB1-99F5-82436C54D8ED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6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D96-0D89-485B-BF83-08336456EC0D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7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8D2E3-7608-42A3-96DF-46F061D1DB80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2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E258-1E84-4636-9B09-C27306ADF1F8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5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38B1B-1F17-4A43-BCB9-DBD5DD4B15D1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49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FFE20-EAFC-4C4D-898D-351AAC3B7ED2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161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3F3F5"/>
            </a:gs>
            <a:gs pos="83000">
              <a:srgbClr val="F8F8FA"/>
            </a:gs>
            <a:gs pos="66000">
              <a:srgbClr val="FDFDFD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4E009-D897-4928-9970-A2D914E9FD5B}" type="datetime1">
              <a:rPr lang="ru-RU" smtClean="0"/>
              <a:pPr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56B3-D867-4247-9738-902390D54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4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04.04.2024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8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64" r="-1"/>
          <a:stretch/>
        </p:blipFill>
        <p:spPr bwMode="auto">
          <a:xfrm rot="10800000">
            <a:off x="-15500" y="0"/>
            <a:ext cx="6093071" cy="6858003"/>
          </a:xfrm>
          <a:prstGeom prst="rect">
            <a:avLst/>
          </a:prstGeom>
          <a:gradFill>
            <a:gsLst>
              <a:gs pos="43000">
                <a:srgbClr val="FFFFFF"/>
              </a:gs>
              <a:gs pos="100000">
                <a:srgbClr val="FFFFFF"/>
              </a:gs>
            </a:gsLst>
            <a:lin ang="0" scaled="1"/>
          </a:gradFill>
        </p:spPr>
      </p:pic>
      <p:pic>
        <p:nvPicPr>
          <p:cNvPr id="1028" name="Picture 4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831" b="100000" l="61342" r="100000">
                        <a14:foregroundMark x1="64058" y1="98871" x2="62141" y2="99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73" t="25058"/>
          <a:stretch/>
        </p:blipFill>
        <p:spPr bwMode="auto">
          <a:xfrm rot="16200000">
            <a:off x="9066703" y="-1445355"/>
            <a:ext cx="1679945" cy="45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41468" y="2280601"/>
            <a:ext cx="8548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spc="1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 11 СЫНЫПТАРДЫҢ ҚОРЫТЫНДЫ ЕМТИХАНДАРЫНА ДАЙЫНДЫҚ ТУРАЛЫ</a:t>
            </a:r>
            <a:endParaRPr lang="kk-KZ" sz="3600" b="1" spc="1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66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6771267" y="2566376"/>
            <a:ext cx="4399032" cy="10171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205764" y="2563172"/>
            <a:ext cx="4404906" cy="10031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608585" y="1617695"/>
            <a:ext cx="9944100" cy="9525"/>
          </a:xfrm>
          <a:prstGeom prst="line">
            <a:avLst/>
          </a:prstGeom>
          <a:ln w="38100">
            <a:solidFill>
              <a:srgbClr val="058E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90" b="100000" l="58307" r="100000">
                        <a14:foregroundMark x1="65974" y1="98420" x2="63099" y2="99774"/>
                        <a14:foregroundMark x1="97923" y1="28668" x2="99681" y2="25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70"/>
          <a:stretch/>
        </p:blipFill>
        <p:spPr bwMode="auto">
          <a:xfrm rot="5400000" flipH="1">
            <a:off x="1247212" y="-1225459"/>
            <a:ext cx="1556797" cy="402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11963400" y="6492875"/>
            <a:ext cx="228600" cy="365125"/>
          </a:xfrm>
        </p:spPr>
        <p:txBody>
          <a:bodyPr/>
          <a:lstStyle/>
          <a:p>
            <a:fld id="{F27F56B3-D867-4247-9738-902390D54D2C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056" name="AutoShape 8" descr="Видеонаблюдение Видеонаблюдение Беспроводная камера видеонаблюдения,  веб-камера, угол, электроника, транспортное средство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851" y="2245913"/>
            <a:ext cx="296311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42233" y="1942857"/>
            <a:ext cx="8482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9, 11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сыныптардың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емтихандары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50758" y="2545532"/>
            <a:ext cx="481018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6499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оқушы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kk-KZ" sz="1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 емтихандары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29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мамыр-10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маусым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оқыту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математика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(алгебра) 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 тілі мен </a:t>
            </a:r>
            <a:r>
              <a:rPr lang="kk-KZ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әдебиеті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мен 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әдебиеті</a:t>
            </a:r>
            <a:endParaRPr lang="ru-RU" sz="20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таңдау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пәні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164083" y="2569704"/>
            <a:ext cx="531216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11 </a:t>
            </a:r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2960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оқушы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Мемлекеттік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емтихандары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28 мамыр-11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маусым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оқыту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indent="263525"/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263525" indent="-263525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алгебра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және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анализ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бастамалары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тарихы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k-KZ" sz="20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 тілі мен әдебиеті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/</a:t>
            </a:r>
            <a:r>
              <a:rPr lang="ru-RU" sz="20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орыс</a:t>
            </a:r>
            <a:r>
              <a:rPr lang="ru-RU" sz="20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тілі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мен </a:t>
            </a:r>
            <a:r>
              <a:rPr lang="ru-RU" sz="2000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әдебиеті</a:t>
            </a:r>
            <a:endParaRPr lang="ru-RU" sz="20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таңдау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пәні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6371" y="150275"/>
            <a:ext cx="93398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Орта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беру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ұйымдарында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2023-2024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жылының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басталу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аяқталу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мерзімдерін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сондай-ақ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алушыларды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аттестаттаудан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өткізу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мерзімдерін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айқындау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туралы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азақстан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Республикасы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Оқу-ағарту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министрінің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2023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жылғы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4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қазандағы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№ 304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Қарағанды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облысы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басқармасының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2023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жылдың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11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қазандағы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орта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ұйымдарында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2023-2024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жылының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басталу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аяқталу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мерзімдерін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сондай-ақ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алушыларды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аттестаттаудан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өткізу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мерзімдерін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айқындау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туралы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№530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бұйрығына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сәйкес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" y="3"/>
            <a:ext cx="12191997" cy="8367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СЫНЫП ОҚУШЫЛАРЫНЫҢ ҚОРЫТЫНДЫ ЕМТИХАНДАРЫ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932723"/>
            <a:ext cx="12192000" cy="74879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1219170"/>
            <a:r>
              <a:rPr lang="kk-KZ" sz="2133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 ЕМТИХАНДАРЫН ӨТКІЗУ УАҚЫТЫ</a:t>
            </a:r>
            <a:endParaRPr lang="ru-RU" sz="2133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defTabSz="1219170"/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2024 </a:t>
            </a:r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ЖЫЛДЫҢ </a:t>
            </a:r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29 МАМЫР 10 МАУСЫМ</a:t>
            </a:r>
            <a:endParaRPr lang="ru-RU" sz="2133" b="1" i="1" dirty="0">
              <a:solidFill>
                <a:srgbClr val="9BBB5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152351" y="2794802"/>
            <a:ext cx="8735997" cy="991400"/>
            <a:chOff x="899592" y="1607558"/>
            <a:chExt cx="6551999" cy="743551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591" y="1983680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E636FA-15A7-4026-96F7-617317F80522}"/>
                </a:ext>
              </a:extLst>
            </p:cNvPr>
            <p:cNvSpPr txBox="1"/>
            <p:nvPr/>
          </p:nvSpPr>
          <p:spPr>
            <a:xfrm>
              <a:off x="4456806" y="1607558"/>
              <a:ext cx="2994785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/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ru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608" y="1995686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/>
              <a:endParaRPr lang="ko-KR" altLang="en-US" sz="2400" dirty="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2543606" y="5723388"/>
            <a:ext cx="494279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/>
            <a:endParaRPr lang="ko-KR" altLang="en-US" sz="14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맑은 고딕" panose="020B0503020000020004" pitchFamily="34" charset="-127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1193440" y="5246843"/>
            <a:ext cx="9654996" cy="768000"/>
            <a:chOff x="899592" y="3363838"/>
            <a:chExt cx="6552728" cy="576000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75592" y="3651838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/>
              <a:r>
                <a:rPr lang="ru-RU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</a:t>
              </a:r>
              <a:r>
                <a:rPr lang="ru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9736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ko-KR" altLang="en-US" sz="36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171114" y="3909139"/>
            <a:ext cx="8717234" cy="779228"/>
            <a:chOff x="899592" y="2563329"/>
            <a:chExt cx="5832000" cy="584421"/>
          </a:xfrm>
        </p:grpSpPr>
        <p:sp>
          <p:nvSpPr>
            <p:cNvPr id="23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2571750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475592" y="2859750"/>
              <a:ext cx="525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491880" y="2563329"/>
              <a:ext cx="3210824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/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6</a:t>
              </a:r>
              <a:r>
                <a:rPr lang="ru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86"/>
                <a:ext cx="196906" cy="1950905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1152351" y="1829039"/>
            <a:ext cx="9697075" cy="811363"/>
            <a:chOff x="899592" y="1275606"/>
            <a:chExt cx="7272806" cy="608522"/>
          </a:xfrm>
        </p:grpSpPr>
        <p:grpSp>
          <p:nvGrpSpPr>
            <p:cNvPr id="17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591" y="1275606"/>
              <a:ext cx="6696807" cy="555160"/>
              <a:chOff x="8228210" y="1865918"/>
              <a:chExt cx="4794925" cy="55516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10" y="2167163"/>
                <a:ext cx="4794878" cy="253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endParaRPr lang="ko-KR" altLang="en-US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9358" y="1865918"/>
                <a:ext cx="3423777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r>
                  <a:rPr lang="kk-KZ" sz="1867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29 МАМЫР</a:t>
                </a:r>
                <a:endParaRPr lang="ko-KR" altLang="en-US" sz="18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2103167" y="3345036"/>
            <a:ext cx="79856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математика (алгебра) </a:t>
            </a:r>
            <a:r>
              <a:rPr lang="ru-RU" sz="16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жазбаша</a:t>
            </a:r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емтихан</a:t>
            </a:r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6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бақылау</a:t>
            </a:r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жұмысы</a:t>
            </a:r>
            <a:r>
              <a:rPr lang="ru-RU" sz="1600" dirty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ko-KR" altLang="en-US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3602" y="4356796"/>
            <a:ext cx="8684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r>
              <a:rPr lang="kk-KZ" dirty="0" smtClean="0"/>
              <a:t>орыс </a:t>
            </a:r>
            <a:r>
              <a:rPr lang="kk-KZ" dirty="0"/>
              <a:t>тілінде оқытатын сыныптарда қазақ тілі мен әдебиеті бойынша жазбаша емтихан </a:t>
            </a:r>
            <a:r>
              <a:rPr lang="kk-KZ" dirty="0" smtClean="0"/>
              <a:t>және </a:t>
            </a:r>
            <a:r>
              <a:rPr lang="kk-KZ" dirty="0"/>
              <a:t>қазақ тілінде оқытатын сыныптарда орыс тілі мен әдебиеті бойынша жазбаша </a:t>
            </a:r>
            <a:r>
              <a:rPr lang="kk-KZ" dirty="0" smtClean="0"/>
              <a:t>емтихан</a:t>
            </a:r>
            <a:endParaRPr lang="ru-RU" sz="18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5516" y="5776776"/>
            <a:ext cx="8077840" cy="717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>
              <a:lnSpc>
                <a:spcPts val="1600"/>
              </a:lnSpc>
            </a:pPr>
            <a:r>
              <a:rPr lang="kk-KZ" dirty="0"/>
              <a:t>таңдау пәні бойынша жазбаша емтихан (физика, химия, биология, география, геометрия, Қазақстан тарихы, дүниежүзі тарихы, әдебиет (оқыту тілі бойынша), шет тілі (ағылшын/француз/неміс), информатика)</a:t>
            </a:r>
            <a:endParaRPr lang="ru-RU" sz="18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82045" y="2324674"/>
            <a:ext cx="76671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эссе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нысанында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емтихан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9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" y="3"/>
            <a:ext cx="12191997" cy="8367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/>
            <a:r>
              <a:rPr 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СЫНЫП ОҚУШЫЛАРЫНЫҢ ҚОРЫТЫНДЫ ЕМТИХАНДАРЫ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932723"/>
            <a:ext cx="12192000" cy="74879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1219170"/>
            <a:r>
              <a:rPr lang="kk-KZ" sz="2133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ҚОРЫТЫНДЫ ЕМТИХАНДАРЫН ӨТКІЗУ УАҚЫТЫ</a:t>
            </a:r>
            <a:endParaRPr lang="ru-RU" sz="2133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defTabSz="1219170"/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2024 </a:t>
            </a:r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ЖЫЛДЫҢ </a:t>
            </a:r>
            <a:r>
              <a:rPr lang="ru-RU" sz="2133" b="1" i="1" dirty="0" smtClean="0">
                <a:solidFill>
                  <a:srgbClr val="9BBB5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28 МАМЫР 11 МАУСЫМ</a:t>
            </a:r>
            <a:endParaRPr lang="ru-RU" sz="2133" b="1" i="1" dirty="0">
              <a:solidFill>
                <a:srgbClr val="9BBB5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1199456" y="2130317"/>
            <a:ext cx="9697076" cy="1313329"/>
            <a:chOff x="899592" y="1366112"/>
            <a:chExt cx="7272807" cy="984997"/>
          </a:xfrm>
        </p:grpSpPr>
        <p:sp>
          <p:nvSpPr>
            <p:cNvPr id="8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899592" y="1775109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1475592" y="2063109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2998816" y="1366112"/>
              <a:ext cx="5173583" cy="693739"/>
              <a:chOff x="9900782" y="2509110"/>
              <a:chExt cx="4305347" cy="69373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9900782" y="2509110"/>
                <a:ext cx="4305347" cy="392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қазақ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тілі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/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орыс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тілі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бойынша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білім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беретін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мектептер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/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сыныптар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үшін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ана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тілі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оқыту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тілі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бойынша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жазбаша</a:t>
                </a:r>
                <a:r>
                  <a:rPr lang="ru-RU" sz="1400" dirty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400" dirty="0" err="1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емтихан</a:t>
                </a:r>
                <a:endParaRPr lang="ko-KR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11090091" y="2918107"/>
                <a:ext cx="2492197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r>
                  <a:rPr lang="kk-KZ" sz="1867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31 мамыр</a:t>
                </a:r>
                <a:endParaRPr lang="ko-KR" altLang="en-US" sz="18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9EB9BEC4-D1B5-4B64-982C-2F77E9E3766D}"/>
                </a:ext>
              </a:extLst>
            </p:cNvPr>
            <p:cNvSpPr/>
            <p:nvPr/>
          </p:nvSpPr>
          <p:spPr>
            <a:xfrm>
              <a:off x="1043608" y="1995686"/>
              <a:ext cx="288032" cy="29168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/>
              <a:endParaRPr lang="ko-KR" altLang="en-US" sz="2400" dirty="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FE7DD31-327A-4374-8C06-6C9D3D3D0266}"/>
              </a:ext>
            </a:extLst>
          </p:cNvPr>
          <p:cNvSpPr txBox="1"/>
          <p:nvPr/>
        </p:nvSpPr>
        <p:spPr>
          <a:xfrm>
            <a:off x="2543606" y="5875018"/>
            <a:ext cx="4942797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/>
            <a:endParaRPr lang="ko-KR" altLang="en-US" sz="14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맑은 고딕" panose="020B0503020000020004" pitchFamily="34" charset="-127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1199456" y="5533198"/>
            <a:ext cx="9697077" cy="810327"/>
            <a:chOff x="899592" y="4100081"/>
            <a:chExt cx="7272808" cy="607745"/>
          </a:xfrm>
        </p:grpSpPr>
        <p:sp>
          <p:nvSpPr>
            <p:cNvPr id="37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4131826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1475656" y="4100081"/>
              <a:ext cx="6696744" cy="319923"/>
              <a:chOff x="1475592" y="4100081"/>
              <a:chExt cx="6696744" cy="319923"/>
            </a:xfrm>
          </p:grpSpPr>
          <p:cxnSp>
            <p:nvCxnSpPr>
              <p:cNvPr id="21" name="Straight Connector 54">
                <a:extLst>
                  <a:ext uri="{FF2B5EF4-FFF2-40B4-BE49-F238E27FC236}">
                    <a16:creationId xmlns:a16="http://schemas.microsoft.com/office/drawing/2014/main" id="{CF2D2EF5-2977-4CE7-B366-AEE416AFFDD7}"/>
                  </a:ext>
                </a:extLst>
              </p:cNvPr>
              <p:cNvCxnSpPr>
                <a:cxnSpLocks/>
                <a:stCxn id="37" idx="6"/>
              </p:cNvCxnSpPr>
              <p:nvPr/>
            </p:nvCxnSpPr>
            <p:spPr>
              <a:xfrm>
                <a:off x="1475592" y="4419826"/>
                <a:ext cx="6696000" cy="178"/>
              </a:xfrm>
              <a:prstGeom prst="line">
                <a:avLst/>
              </a:prstGeom>
              <a:ln w="12700">
                <a:solidFill>
                  <a:schemeClr val="tx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4454216" y="4100081"/>
                <a:ext cx="3718120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r>
                  <a:rPr lang="ru-KZ" sz="1867" b="1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kk-KZ" sz="1867" b="1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KZ" sz="1867" b="1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kk-KZ" sz="1867" b="1" dirty="0" smtClean="0">
                    <a:solidFill>
                      <a:srgbClr val="191919"/>
                    </a:solidFill>
                    <a:latin typeface="Arial" pitchFamily="34" charset="0"/>
                    <a:cs typeface="Arial" pitchFamily="34" charset="0"/>
                  </a:rPr>
                  <a:t>маусым</a:t>
                </a:r>
                <a:endParaRPr lang="ko-KR" altLang="en-US" sz="18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4299942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199456" y="4403923"/>
            <a:ext cx="8736971" cy="768000"/>
            <a:chOff x="899592" y="3363838"/>
            <a:chExt cx="6552728" cy="576000"/>
          </a:xfrm>
        </p:grpSpPr>
        <p:sp>
          <p:nvSpPr>
            <p:cNvPr id="30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3363838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31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30" idx="6"/>
            </p:cNvCxnSpPr>
            <p:nvPr/>
          </p:nvCxnSpPr>
          <p:spPr>
            <a:xfrm>
              <a:off x="1475592" y="3651838"/>
              <a:ext cx="597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4313514" y="3384656"/>
              <a:ext cx="3138806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/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7</a:t>
              </a:r>
              <a:r>
                <a:rPr lang="ru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51" name="Oval 44">
              <a:extLst>
                <a:ext uri="{FF2B5EF4-FFF2-40B4-BE49-F238E27FC236}">
                  <a16:creationId xmlns:a16="http://schemas.microsoft.com/office/drawing/2014/main" id="{94195A6D-E3B2-4E10-BD54-AC5E4FED7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89736" y="3507854"/>
              <a:ext cx="241904" cy="288032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ko-KR" altLang="en-US" sz="36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1199456" y="3525011"/>
            <a:ext cx="7776000" cy="779228"/>
            <a:chOff x="899592" y="2563329"/>
            <a:chExt cx="5832000" cy="584421"/>
          </a:xfrm>
        </p:grpSpPr>
        <p:sp>
          <p:nvSpPr>
            <p:cNvPr id="23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899592" y="2571750"/>
              <a:ext cx="576000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24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23" idx="6"/>
            </p:cNvCxnSpPr>
            <p:nvPr/>
          </p:nvCxnSpPr>
          <p:spPr>
            <a:xfrm>
              <a:off x="1475592" y="2859750"/>
              <a:ext cx="525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439DA-AAFD-4D93-9058-5CA64ADEBD63}"/>
                </a:ext>
              </a:extLst>
            </p:cNvPr>
            <p:cNvSpPr txBox="1"/>
            <p:nvPr/>
          </p:nvSpPr>
          <p:spPr>
            <a:xfrm>
              <a:off x="3491880" y="2563329"/>
              <a:ext cx="3210824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1219170"/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4</a:t>
              </a:r>
              <a:r>
                <a:rPr lang="ru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kk-KZ" sz="1867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маусым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grpSp>
          <p:nvGrpSpPr>
            <p:cNvPr id="59" name="Group 14">
              <a:extLst>
                <a:ext uri="{FF2B5EF4-FFF2-40B4-BE49-F238E27FC236}">
                  <a16:creationId xmlns:a16="http://schemas.microsoft.com/office/drawing/2014/main" id="{20C2B74B-BECB-4535-B502-06DC80D74B06}"/>
                </a:ext>
              </a:extLst>
            </p:cNvPr>
            <p:cNvGrpSpPr/>
            <p:nvPr/>
          </p:nvGrpSpPr>
          <p:grpSpPr>
            <a:xfrm rot="1704632">
              <a:off x="1127001" y="2662088"/>
              <a:ext cx="177140" cy="395388"/>
              <a:chOff x="4058860" y="987781"/>
              <a:chExt cx="1052368" cy="3696329"/>
            </a:xfrm>
            <a:solidFill>
              <a:schemeClr val="tx2"/>
            </a:solidFill>
          </p:grpSpPr>
          <p:sp>
            <p:nvSpPr>
              <p:cNvPr id="60" name="Rectangle 8">
                <a:extLst>
                  <a:ext uri="{FF2B5EF4-FFF2-40B4-BE49-F238E27FC236}">
                    <a16:creationId xmlns:a16="http://schemas.microsoft.com/office/drawing/2014/main" id="{25302530-3AAA-4B18-B144-C49D138138CE}"/>
                  </a:ext>
                </a:extLst>
              </p:cNvPr>
              <p:cNvSpPr/>
              <p:nvPr/>
            </p:nvSpPr>
            <p:spPr>
              <a:xfrm rot="36931">
                <a:off x="4276045" y="3801165"/>
                <a:ext cx="592195" cy="86302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1" name="Rectangle 8">
                <a:extLst>
                  <a:ext uri="{FF2B5EF4-FFF2-40B4-BE49-F238E27FC236}">
                    <a16:creationId xmlns:a16="http://schemas.microsoft.com/office/drawing/2014/main" id="{91FA14DC-BAA1-4B27-93F4-512A9C64EF6C}"/>
                  </a:ext>
                </a:extLst>
              </p:cNvPr>
              <p:cNvSpPr/>
              <p:nvPr/>
            </p:nvSpPr>
            <p:spPr>
              <a:xfrm>
                <a:off x="4468857" y="3793500"/>
                <a:ext cx="200342" cy="872829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2" name="Rectangle 2">
                <a:extLst>
                  <a:ext uri="{FF2B5EF4-FFF2-40B4-BE49-F238E27FC236}">
                    <a16:creationId xmlns:a16="http://schemas.microsoft.com/office/drawing/2014/main" id="{C6C7785C-8982-46D8-BD2D-F0082959A035}"/>
                  </a:ext>
                </a:extLst>
              </p:cNvPr>
              <p:cNvSpPr/>
              <p:nvPr/>
            </p:nvSpPr>
            <p:spPr>
              <a:xfrm>
                <a:off x="4291066" y="1891296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0" y="0"/>
                    </a:moveTo>
                    <a:lnTo>
                      <a:pt x="99616" y="0"/>
                    </a:lnTo>
                    <a:lnTo>
                      <a:pt x="196906" y="63491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3" name="Rectangle 2">
                <a:extLst>
                  <a:ext uri="{FF2B5EF4-FFF2-40B4-BE49-F238E27FC236}">
                    <a16:creationId xmlns:a16="http://schemas.microsoft.com/office/drawing/2014/main" id="{0EA746AB-277A-4BA1-9F0A-B7C535C1FB4A}"/>
                  </a:ext>
                </a:extLst>
              </p:cNvPr>
              <p:cNvSpPr/>
              <p:nvPr/>
            </p:nvSpPr>
            <p:spPr>
              <a:xfrm>
                <a:off x="4486591" y="1953886"/>
                <a:ext cx="196906" cy="1950905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1950905">
                    <a:moveTo>
                      <a:pt x="0" y="0"/>
                    </a:moveTo>
                    <a:lnTo>
                      <a:pt x="101941" y="66527"/>
                    </a:lnTo>
                    <a:lnTo>
                      <a:pt x="196906" y="4552"/>
                    </a:lnTo>
                    <a:lnTo>
                      <a:pt x="196906" y="1950905"/>
                    </a:lnTo>
                    <a:lnTo>
                      <a:pt x="193201" y="1950905"/>
                    </a:lnTo>
                    <a:cubicBezTo>
                      <a:pt x="183184" y="1893988"/>
                      <a:pt x="144512" y="1851984"/>
                      <a:pt x="98453" y="1851984"/>
                    </a:cubicBezTo>
                    <a:cubicBezTo>
                      <a:pt x="52394" y="1851984"/>
                      <a:pt x="13723" y="1893988"/>
                      <a:pt x="3706" y="1950905"/>
                    </a:cubicBezTo>
                    <a:lnTo>
                      <a:pt x="0" y="19509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4" name="Rectangle 2">
                <a:extLst>
                  <a:ext uri="{FF2B5EF4-FFF2-40B4-BE49-F238E27FC236}">
                    <a16:creationId xmlns:a16="http://schemas.microsoft.com/office/drawing/2014/main" id="{8DD3C104-DCA5-4C07-AA7C-5F42944E40F4}"/>
                  </a:ext>
                </a:extLst>
              </p:cNvPr>
              <p:cNvSpPr/>
              <p:nvPr/>
            </p:nvSpPr>
            <p:spPr>
              <a:xfrm>
                <a:off x="4683483" y="1895514"/>
                <a:ext cx="196906" cy="2011393"/>
              </a:xfrm>
              <a:custGeom>
                <a:avLst/>
                <a:gdLst/>
                <a:ahLst/>
                <a:cxnLst/>
                <a:rect l="l" t="t" r="r" b="b"/>
                <a:pathLst>
                  <a:path w="196906" h="2011393">
                    <a:moveTo>
                      <a:pt x="96435" y="0"/>
                    </a:moveTo>
                    <a:lnTo>
                      <a:pt x="196906" y="0"/>
                    </a:lnTo>
                    <a:lnTo>
                      <a:pt x="196906" y="2011393"/>
                    </a:lnTo>
                    <a:lnTo>
                      <a:pt x="193201" y="2011393"/>
                    </a:lnTo>
                    <a:cubicBezTo>
                      <a:pt x="183184" y="1954476"/>
                      <a:pt x="144512" y="1912472"/>
                      <a:pt x="98453" y="1912472"/>
                    </a:cubicBezTo>
                    <a:cubicBezTo>
                      <a:pt x="52394" y="1912472"/>
                      <a:pt x="13723" y="1954476"/>
                      <a:pt x="3706" y="2011393"/>
                    </a:cubicBezTo>
                    <a:lnTo>
                      <a:pt x="0" y="2011393"/>
                    </a:lnTo>
                    <a:lnTo>
                      <a:pt x="0" y="629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/>
                <a:endParaRPr lang="ko-KR" altLang="en-US" sz="2400" dirty="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5" name="Isosceles Triangle 10">
                <a:extLst>
                  <a:ext uri="{FF2B5EF4-FFF2-40B4-BE49-F238E27FC236}">
                    <a16:creationId xmlns:a16="http://schemas.microsoft.com/office/drawing/2014/main" id="{B6979A23-A285-45E9-95F0-43DC4293EA1E}"/>
                  </a:ext>
                </a:extLst>
              </p:cNvPr>
              <p:cNvSpPr/>
              <p:nvPr/>
            </p:nvSpPr>
            <p:spPr>
              <a:xfrm rot="10800000">
                <a:off x="4468813" y="4423239"/>
                <a:ext cx="196906" cy="2608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66" name="Parallelogram 15">
                <a:extLst>
                  <a:ext uri="{FF2B5EF4-FFF2-40B4-BE49-F238E27FC236}">
                    <a16:creationId xmlns:a16="http://schemas.microsoft.com/office/drawing/2014/main" id="{00FFC3E9-ACCE-438D-B2B5-5AA4625B76F2}"/>
                  </a:ext>
                </a:extLst>
              </p:cNvPr>
              <p:cNvSpPr/>
              <p:nvPr/>
            </p:nvSpPr>
            <p:spPr>
              <a:xfrm rot="16200000">
                <a:off x="4098945" y="947696"/>
                <a:ext cx="972197" cy="1052368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ko-KR" altLang="en-US" sz="2400">
                  <a:solidFill>
                    <a:prstClr val="white"/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93" name="Группа 92"/>
          <p:cNvGrpSpPr/>
          <p:nvPr/>
        </p:nvGrpSpPr>
        <p:grpSpPr>
          <a:xfrm>
            <a:off x="1102918" y="1584840"/>
            <a:ext cx="9697075" cy="811363"/>
            <a:chOff x="899592" y="1275606"/>
            <a:chExt cx="7272806" cy="608522"/>
          </a:xfrm>
        </p:grpSpPr>
        <p:grpSp>
          <p:nvGrpSpPr>
            <p:cNvPr id="17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475591" y="1275606"/>
              <a:ext cx="6696807" cy="532078"/>
              <a:chOff x="8228210" y="1865918"/>
              <a:chExt cx="4794925" cy="53207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228210" y="2167163"/>
                <a:ext cx="4794879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endParaRPr lang="ko-KR" altLang="en-US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9599358" y="1865918"/>
                <a:ext cx="3423777" cy="284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1219170"/>
                <a:r>
                  <a:rPr lang="kk-KZ" sz="1867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28 мамыр</a:t>
                </a:r>
                <a:endParaRPr lang="ko-KR" altLang="en-US" sz="1867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73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899592" y="1308128"/>
              <a:ext cx="576064" cy="576000"/>
            </a:xfrm>
            <a:prstGeom prst="donut">
              <a:avLst>
                <a:gd name="adj" fmla="val 873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1043608" y="1476244"/>
              <a:ext cx="288032" cy="216024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ko-KR" altLang="en-US" sz="3600">
                <a:solidFill>
                  <a:prstClr val="white"/>
                </a:solidFill>
                <a:latin typeface="Calibri"/>
                <a:ea typeface="맑은 고딕" panose="020B0503020000020004" pitchFamily="34" charset="-127"/>
              </a:endParaRPr>
            </a:p>
          </p:txBody>
        </p:sp>
        <p:cxnSp>
          <p:nvCxnSpPr>
            <p:cNvPr id="92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1563638"/>
              <a:ext cx="6696000" cy="32"/>
            </a:xfrm>
            <a:prstGeom prst="line">
              <a:avLst/>
            </a:prstGeom>
            <a:ln w="12700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2046771" y="3065695"/>
            <a:ext cx="79856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алгебра </a:t>
            </a:r>
            <a:r>
              <a:rPr lang="ru-RU" sz="1600" dirty="0" err="1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анализ </a:t>
            </a:r>
            <a:r>
              <a:rPr lang="ru-RU" sz="1600" dirty="0" err="1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бастамалары</a:t>
            </a:r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жазбаша</a:t>
            </a:r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емтихан</a:t>
            </a:r>
            <a:r>
              <a:rPr lang="ru-RU" sz="1600" dirty="0" smtClean="0">
                <a:solidFill>
                  <a:srgbClr val="19191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0387" y="3843523"/>
            <a:ext cx="542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/>
            <a:r>
              <a:rPr lang="kk-KZ" dirty="0"/>
              <a:t>Қазақстан тарихы бойынша ауызша емтихан </a:t>
            </a:r>
            <a:endParaRPr lang="ru-RU" sz="18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54597" y="4780283"/>
            <a:ext cx="8077840" cy="717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>
              <a:lnSpc>
                <a:spcPts val="1600"/>
              </a:lnSpc>
            </a:pPr>
            <a:r>
              <a:rPr lang="kk-KZ" dirty="0"/>
              <a:t>орыс тілдерінде оқытатын мектептерде/сыныптарда қазақ тілі мен әдебиетінен және қазақ тілінде оқытатын мектептерде/сыныптарда орыс тілі мен әдебиетінен жазбаша емтихан </a:t>
            </a:r>
            <a:endParaRPr lang="ru-RU" sz="186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64045" y="5987413"/>
            <a:ext cx="8928499" cy="717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219170">
              <a:lnSpc>
                <a:spcPts val="1600"/>
              </a:lnSpc>
            </a:pPr>
            <a:r>
              <a:rPr lang="kk-KZ" dirty="0"/>
              <a:t>таңдау пәні бойынша жазбаша емтихан (физика, химия, биология, география, геометрия, дүниежүзілік тарих, құқық негіздері, әдебиет (оқыту тілі бойынша), шет тілі (ағылшын/француз/неміс), информатика)</a:t>
            </a:r>
            <a:endParaRPr lang="ru-RU" sz="1867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35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56B3-D867-4247-9738-902390D54D2C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88136" y="1981053"/>
            <a:ext cx="10165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9, 11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бітірушілерін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тұрғылықты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шетелге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ауыстырған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растайтын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ұсынған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ай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kk-KZ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90" b="100000" l="58307" r="100000">
                        <a14:foregroundMark x1="65974" y1="98420" x2="63099" y2="99774"/>
                        <a14:foregroundMark x1="97923" y1="28668" x2="99681" y2="25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70"/>
          <a:stretch/>
        </p:blipFill>
        <p:spPr bwMode="auto">
          <a:xfrm rot="5400000" flipH="1">
            <a:off x="1247212" y="-1225459"/>
            <a:ext cx="1556797" cy="402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121" y="5032713"/>
            <a:ext cx="11546879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Мерзімінен бұрын емтихан тапсырушы оқушалар саны – </a:t>
            </a:r>
            <a:r>
              <a:rPr lang="kk-KZ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</a:t>
            </a:r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 сынып-2 оқушы, 11 сынып -7 оқушы)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7008" y="1347586"/>
            <a:ext cx="6771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Мерзімінен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қорытынды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аттестаттау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14928" y="10907"/>
            <a:ext cx="8125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Орта, техникалық және кәсіптік, орта білімнен кейінгі білім беру ұйымдары үшін білім алушылардың үлгеріміне ағымдағы бақылауды, оларды аралық және қорытынды аттестаттауды өткізудің үлгілік қағидаларын бекіту туралы</a:t>
            </a:r>
          </a:p>
          <a:p>
            <a:pPr lvl="0" algn="ctr"/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kk-KZ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 Республикасы Білім және ғылым министрінің 2008 жылғы 18 наурыздағы №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125 </a:t>
            </a:r>
            <a:r>
              <a:rPr lang="kk-KZ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kk-KZ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52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2019300" y="847725"/>
            <a:ext cx="9944100" cy="9525"/>
          </a:xfrm>
          <a:prstGeom prst="line">
            <a:avLst/>
          </a:prstGeom>
          <a:ln w="38100">
            <a:solidFill>
              <a:srgbClr val="058E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Современный синий белый абстрактный фон презентации с корпоративной  концепцией | Премиум векторы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90" b="100000" l="58307" r="100000">
                        <a14:foregroundMark x1="65974" y1="98420" x2="63099" y2="99774"/>
                        <a14:foregroundMark x1="97923" y1="28668" x2="99681" y2="25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70"/>
          <a:stretch/>
        </p:blipFill>
        <p:spPr bwMode="auto">
          <a:xfrm rot="5400000" flipH="1">
            <a:off x="1247212" y="-1225459"/>
            <a:ext cx="1556797" cy="402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>
          <a:xfrm>
            <a:off x="11963400" y="6492875"/>
            <a:ext cx="228600" cy="365125"/>
          </a:xfrm>
        </p:spPr>
        <p:txBody>
          <a:bodyPr/>
          <a:lstStyle/>
          <a:p>
            <a:fld id="{F27F56B3-D867-4247-9738-902390D54D2C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056" name="AutoShape 8" descr="Видеонаблюдение Видеонаблюдение Беспроводная камера видеонаблюдения,  веб-камера, угол, электроника, транспортное средство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7975" y="1322160"/>
            <a:ext cx="296311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49856" y="16728"/>
            <a:ext cx="8482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9, 11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сыныптардың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оқушыларын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қорытынды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бітіру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емтихандарынан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босату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92322" y="675829"/>
            <a:ext cx="1084500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1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kk-KZ" sz="16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Орта, техникалық және кәсіптік, орта білімнен кейінгі білім беру ұйымдары үшін білім алушылардың үлгеріміне ағымдағы бақылауды, оларды аралық және қорытынды аттестаттауды өткізудің үлгілік қағидаларын бекіту </a:t>
            </a:r>
            <a:r>
              <a:rPr lang="kk-KZ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туралы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kk-KZ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 </a:t>
            </a:r>
            <a:r>
              <a:rPr lang="kk-KZ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Республикасы Білім және ғылым министрінің 2008 жылғы 18 наурыздағы </a:t>
            </a:r>
            <a:r>
              <a:rPr lang="kk-KZ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125 </a:t>
            </a:r>
            <a:r>
              <a:rPr lang="kk-KZ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kk-KZ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endParaRPr lang="kk-KZ" sz="2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50. 1</a:t>
            </a: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денсаулық жағдайына байланысты;</a:t>
            </a:r>
          </a:p>
          <a:p>
            <a:pPr algn="just" fontAlgn="base">
              <a:spcAft>
                <a:spcPts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2) бірінші, екінші топтағы мүгедектігі бар адамдар, мүгедектігі бар балалар;</a:t>
            </a:r>
          </a:p>
          <a:p>
            <a:pPr algn="just" fontAlgn="base">
              <a:spcAft>
                <a:spcPts val="0"/>
              </a:spcAft>
            </a:pPr>
            <a:r>
              <a:rPr lang="kk-KZ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3) халықаралық олимпиадаларға (жарыстарға) қатысу үшін Қазақстан Республикасының құрама командасына үміткерлер болып табылатын жазғы оқу-жаттығу жиындарына қатысушылар;</a:t>
            </a:r>
            <a:endParaRPr lang="kk-KZ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endParaRPr lang="kk-KZ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6853" y="4407430"/>
            <a:ext cx="1140514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1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kk-KZ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Білім ұйымдарында болуы қажет құжаттар: </a:t>
            </a:r>
          </a:p>
          <a:p>
            <a:pPr marL="285750" indent="-285750">
              <a:buFontTx/>
              <a:buChar char="-"/>
            </a:pPr>
            <a:r>
              <a:rPr lang="kk-KZ" sz="1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Қазақстан </a:t>
            </a:r>
            <a:r>
              <a:rPr lang="kk-KZ" sz="1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Республикасы Білім және ғылым министрінің 2008 жылғы 18 наурыздағы №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125 </a:t>
            </a:r>
            <a:r>
              <a:rPr lang="kk-KZ" sz="1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Бұйрығының </a:t>
            </a:r>
            <a:r>
              <a:rPr lang="kk-KZ" sz="1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59 </a:t>
            </a:r>
            <a:r>
              <a:rPr lang="kk-KZ" sz="1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тармағына </a:t>
            </a:r>
            <a:r>
              <a:rPr lang="kk-KZ" sz="1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сәйкес ағымдағы </a:t>
            </a:r>
            <a:r>
              <a:rPr lang="kk-KZ" sz="16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жылғы </a:t>
            </a:r>
            <a:r>
              <a:rPr lang="kk-KZ" sz="16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ақпанға дейін емтихан </a:t>
            </a:r>
            <a:r>
              <a:rPr lang="kk-KZ" sz="1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комиссиясын </a:t>
            </a:r>
            <a:r>
              <a:rPr lang="kk-KZ" sz="1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туралы </a:t>
            </a:r>
            <a:r>
              <a:rPr lang="kk-KZ" sz="1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бұйрық;</a:t>
            </a:r>
          </a:p>
          <a:p>
            <a:pPr algn="just" fontAlgn="base"/>
            <a:endParaRPr lang="kk-KZ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endParaRPr lang="kk-KZ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69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2128</TotalTime>
  <Words>561</Words>
  <Application>Microsoft Office PowerPoint</Application>
  <PresentationFormat>Широкоэкранный</PresentationFormat>
  <Paragraphs>96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맑은 고딕</vt:lpstr>
      <vt:lpstr>Arial</vt:lpstr>
      <vt:lpstr>Calibri</vt:lpstr>
      <vt:lpstr>Calibri Light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Гаухар К</dc:creator>
  <cp:lastModifiedBy>User</cp:lastModifiedBy>
  <cp:revision>204</cp:revision>
  <cp:lastPrinted>2023-04-12T12:01:21Z</cp:lastPrinted>
  <dcterms:created xsi:type="dcterms:W3CDTF">2023-02-13T09:50:42Z</dcterms:created>
  <dcterms:modified xsi:type="dcterms:W3CDTF">2024-04-04T07:44:43Z</dcterms:modified>
</cp:coreProperties>
</file>