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0" r:id="rId1"/>
    <p:sldMasterId id="2147483972" r:id="rId2"/>
  </p:sldMasterIdLst>
  <p:notesMasterIdLst>
    <p:notesMasterId r:id="rId9"/>
  </p:notesMasterIdLst>
  <p:sldIdLst>
    <p:sldId id="256" r:id="rId3"/>
    <p:sldId id="267" r:id="rId4"/>
    <p:sldId id="275" r:id="rId5"/>
    <p:sldId id="274" r:id="rId6"/>
    <p:sldId id="276" r:id="rId7"/>
    <p:sldId id="273" r:id="rId8"/>
  </p:sldIdLst>
  <p:sldSz cx="12192000" cy="6858000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58EEC"/>
    <a:srgbClr val="F9F9F9"/>
    <a:srgbClr val="F8F8FA"/>
    <a:srgbClr val="FDFDFD"/>
    <a:srgbClr val="F3F3F5"/>
    <a:srgbClr val="F2F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1067" autoAdjust="0"/>
  </p:normalViewPr>
  <p:slideViewPr>
    <p:cSldViewPr snapToGrid="0">
      <p:cViewPr varScale="1">
        <p:scale>
          <a:sx n="105" d="100"/>
          <a:sy n="105" d="100"/>
        </p:scale>
        <p:origin x="798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8CCE0-A529-444F-B802-DC537DD07A03}" type="datetimeFigureOut">
              <a:rPr lang="ru-RU" smtClean="0"/>
              <a:pPr/>
              <a:t>04.04.2024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6451B-7306-47C7-887E-F4AE62511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890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6451B-7306-47C7-887E-F4AE6251154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540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6451B-7306-47C7-887E-F4AE6251154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291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D8B90-428E-4305-B9A4-BD7C77EDEDF9}" type="datetime1">
              <a:rPr lang="ru-RU" smtClean="0"/>
              <a:pPr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48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2ED5-7499-4621-8BB9-81FC65AB67D5}" type="datetime1">
              <a:rPr lang="ru-RU" smtClean="0"/>
              <a:pPr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162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1995-4383-4069-9706-5428E6B67300}" type="datetime1">
              <a:rPr lang="ru-RU" smtClean="0"/>
              <a:pPr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647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748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286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391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96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913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513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4224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31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33CF-0C20-445B-9D0D-2B5E7599849C}" type="datetime1">
              <a:rPr lang="ru-RU" smtClean="0"/>
              <a:pPr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631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8683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6848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7590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339510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67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4220568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217-6B6A-4CDA-9ACD-AA79353A2092}" type="datetime1">
              <a:rPr lang="ru-RU" smtClean="0"/>
              <a:pPr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697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4F27-8CE3-4CB1-99F5-82436C54D8ED}" type="datetime1">
              <a:rPr lang="ru-RU" smtClean="0"/>
              <a:pPr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06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AD96-0D89-485B-BF83-08336456EC0D}" type="datetime1">
              <a:rPr lang="ru-RU" smtClean="0"/>
              <a:pPr/>
              <a:t>04.04.2024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70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8D2E3-7608-42A3-96DF-46F061D1DB80}" type="datetime1">
              <a:rPr lang="ru-RU" smtClean="0"/>
              <a:pPr/>
              <a:t>04.04.2024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412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E258-1E84-4636-9B09-C27306ADF1F8}" type="datetime1">
              <a:rPr lang="ru-RU" smtClean="0"/>
              <a:pPr/>
              <a:t>04.04.2024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15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8B1B-1F17-4A43-BCB9-DBD5DD4B15D1}" type="datetime1">
              <a:rPr lang="ru-RU" smtClean="0"/>
              <a:pPr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49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FE20-EAFC-4C4D-898D-351AAC3B7ED2}" type="datetime1">
              <a:rPr lang="ru-RU" smtClean="0"/>
              <a:pPr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161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3F3F5"/>
            </a:gs>
            <a:gs pos="83000">
              <a:srgbClr val="F8F8FA"/>
            </a:gs>
            <a:gs pos="66000">
              <a:srgbClr val="FDFDFD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4E009-D897-4928-9970-A2D914E9FD5B}" type="datetime1">
              <a:rPr lang="ru-RU" smtClean="0"/>
              <a:pPr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347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04.04.2024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88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овременный синий белый абстрактный фон презентации с корпоративной  концепцией | Премиум векторы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64" r="-1"/>
          <a:stretch/>
        </p:blipFill>
        <p:spPr bwMode="auto">
          <a:xfrm rot="10800000">
            <a:off x="-15500" y="0"/>
            <a:ext cx="6093071" cy="6858003"/>
          </a:xfrm>
          <a:prstGeom prst="rect">
            <a:avLst/>
          </a:prstGeom>
          <a:gradFill>
            <a:gsLst>
              <a:gs pos="43000">
                <a:srgbClr val="FFFFFF"/>
              </a:gs>
              <a:gs pos="100000">
                <a:srgbClr val="FFFFFF"/>
              </a:gs>
            </a:gsLst>
            <a:lin ang="0" scaled="1"/>
          </a:gradFill>
        </p:spPr>
      </p:pic>
      <p:pic>
        <p:nvPicPr>
          <p:cNvPr id="1028" name="Picture 4" descr="Современный синий белый абстрактный фон презентации с корпоративной  концепцией | Премиум векторы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831" b="100000" l="61342" r="100000">
                        <a14:foregroundMark x1="64058" y1="98871" x2="62141" y2="9977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9173" t="25058"/>
          <a:stretch/>
        </p:blipFill>
        <p:spPr bwMode="auto">
          <a:xfrm rot="16200000">
            <a:off x="9066703" y="-1445355"/>
            <a:ext cx="1679945" cy="457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141468" y="2280601"/>
            <a:ext cx="85487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spc="11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9, 11 СЫНЫПТАРДЫҢ ҚОРЫТЫНДЫ ЕМТИХАНДАРЫНА ДАЙЫНДЫҚ ТУРАЛЫ</a:t>
            </a:r>
            <a:endParaRPr lang="kk-KZ" sz="3600" b="1" spc="11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66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6771267" y="2566376"/>
            <a:ext cx="4399032" cy="10171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205764" y="2563172"/>
            <a:ext cx="4404906" cy="10031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1608585" y="1617695"/>
            <a:ext cx="9944100" cy="9525"/>
          </a:xfrm>
          <a:prstGeom prst="line">
            <a:avLst/>
          </a:prstGeom>
          <a:ln w="38100">
            <a:solidFill>
              <a:srgbClr val="058E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Современный синий белый абстрактный фон презентации с корпоративной  концепцией | Премиум векторы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090" b="100000" l="58307" r="100000">
                        <a14:foregroundMark x1="65974" y1="98420" x2="63099" y2="99774"/>
                        <a14:foregroundMark x1="97923" y1="28668" x2="99681" y2="252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0670"/>
          <a:stretch/>
        </p:blipFill>
        <p:spPr bwMode="auto">
          <a:xfrm rot="5400000" flipH="1">
            <a:off x="1247212" y="-1225459"/>
            <a:ext cx="1556797" cy="402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>
          <a:xfrm>
            <a:off x="11963400" y="6492875"/>
            <a:ext cx="228600" cy="365125"/>
          </a:xfrm>
        </p:spPr>
        <p:txBody>
          <a:bodyPr/>
          <a:lstStyle/>
          <a:p>
            <a:fld id="{F27F56B3-D867-4247-9738-902390D54D2C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056" name="AutoShape 8" descr="Видеонаблюдение Видеонаблюдение Беспроводная камера видеонаблюдения,  веб-камера, угол, электроника, транспортное средство png |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7851" y="2245913"/>
            <a:ext cx="296311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242233" y="1942857"/>
            <a:ext cx="84829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9, 11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сыныптардың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қорытынды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бітіру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емтихандары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50758" y="2545532"/>
            <a:ext cx="4810188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9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сынып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6499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оқушы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kk-KZ" sz="10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kk-KZ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Қорытынды </a:t>
            </a:r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бітіру емтихандары 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29 </a:t>
            </a:r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мамыр-10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маусым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оқыту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тілі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орыс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тілі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endParaRPr lang="ru-RU" sz="20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математика 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(алгебра) 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0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 тілі мен </a:t>
            </a:r>
            <a:r>
              <a:rPr lang="kk-KZ" sz="20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әдебиеті</a:t>
            </a:r>
            <a:r>
              <a:rPr lang="ru-RU" sz="20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ru-RU" sz="20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орыс</a:t>
            </a:r>
            <a:r>
              <a:rPr lang="ru-RU" sz="20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тілі</a:t>
            </a:r>
            <a:r>
              <a:rPr lang="ru-RU" sz="20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мен </a:t>
            </a:r>
            <a:r>
              <a:rPr lang="ru-RU" sz="20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әдебиеті</a:t>
            </a:r>
            <a:endParaRPr lang="ru-RU" sz="2000" i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таңдау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пәні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164083" y="2569704"/>
            <a:ext cx="5312165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11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сынып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2960 </a:t>
            </a:r>
            <a:r>
              <a:rPr lang="ru-RU" sz="16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оқушы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0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Мемлекеттік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бітіру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емтихандары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28 мамыр-11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маусым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оқыту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тілі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indent="263525"/>
            <a:r>
              <a:rPr lang="ru-RU" sz="20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ru-RU" sz="20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</a:t>
            </a:r>
            <a:r>
              <a:rPr lang="ru-RU" sz="20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ru-RU" sz="20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орыс</a:t>
            </a:r>
            <a:r>
              <a:rPr lang="ru-RU" sz="20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тілі</a:t>
            </a:r>
            <a:r>
              <a:rPr lang="ru-RU" sz="20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</a:p>
          <a:p>
            <a:pPr marL="263525" indent="-263525"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алгебра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және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анализ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бастамалары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Қазақстан</a:t>
            </a:r>
            <a:r>
              <a:rPr lang="ru-RU" sz="2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тарихы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20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 тілі мен әдебиеті</a:t>
            </a:r>
            <a:r>
              <a:rPr lang="ru-RU" sz="20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ru-RU" sz="2000" i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орыс</a:t>
            </a:r>
            <a:r>
              <a:rPr lang="ru-RU" sz="2000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тілі</a:t>
            </a:r>
            <a:r>
              <a:rPr lang="ru-RU" sz="20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мен </a:t>
            </a:r>
            <a:r>
              <a:rPr lang="ru-RU" sz="2000" i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әдебиеті</a:t>
            </a:r>
            <a:endParaRPr lang="ru-RU" sz="2000" i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таңдау</a:t>
            </a:r>
            <a:r>
              <a: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пәні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36371" y="150275"/>
            <a:ext cx="933987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Орта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білім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беру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ұйымдарында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2023-2024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оқу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жылының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басталу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аяқталу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мерзімдерін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сондай-ақ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білім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алушыларды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қорытынды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аттестаттаудан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өткізу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мерзімдерін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айқындау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туралы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</a:t>
            </a:r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азақстан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Республикасы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Оқу-ағарту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министрінің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2023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жылғы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4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қазандағы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№ 304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бұйрығы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Қарағанды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облысы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білім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басқармасының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2023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жылдың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11 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қазандағы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орта 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білім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беру </a:t>
            </a:r>
            <a:r>
              <a:rPr lang="ru-RU" sz="1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ұйымдарында</a:t>
            </a:r>
            <a:r>
              <a:rPr lang="ru-RU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2023-2024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оқу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жылының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басталу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аяқталу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мерзімдерін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сондай-ақ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білім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алушыларды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қорытынды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аттестаттаудан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өткізу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мерзімдерін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айқындау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туралы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№530 </a:t>
            </a:r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бұйрығына</a:t>
            </a: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сәйкес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11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" y="3"/>
            <a:ext cx="12191997" cy="836709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/>
            <a:r>
              <a:rPr lang="ru-RU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СЫНЫП ОҚУШЫЛАРЫНЫҢ ҚОРЫТЫНДЫ ЕМТИХАНДАРЫ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932723"/>
            <a:ext cx="12192000" cy="74879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 defTabSz="1219170"/>
            <a:r>
              <a:rPr lang="kk-KZ" sz="2133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ҚОРЫТЫНДЫ ЕМТИХАНДАРЫН ӨТКІЗУ УАҚЫТЫ</a:t>
            </a:r>
            <a:endParaRPr lang="ru-RU" sz="2133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algn="ctr" defTabSz="1219170"/>
            <a:r>
              <a:rPr lang="ru-RU" sz="2133" b="1" i="1" dirty="0" smtClean="0">
                <a:solidFill>
                  <a:srgbClr val="9BBB5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2024 </a:t>
            </a:r>
            <a:r>
              <a:rPr lang="ru-RU" sz="2133" b="1" i="1" dirty="0" smtClean="0">
                <a:solidFill>
                  <a:srgbClr val="9BBB5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ЖЫЛДЫҢ </a:t>
            </a:r>
            <a:r>
              <a:rPr lang="ru-RU" sz="2133" b="1" i="1" dirty="0" smtClean="0">
                <a:solidFill>
                  <a:srgbClr val="9BBB5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29 МАМЫР 10 МАУСЫМ</a:t>
            </a:r>
            <a:endParaRPr lang="ru-RU" sz="2133" b="1" i="1" dirty="0">
              <a:solidFill>
                <a:srgbClr val="9BBB59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0" name="Группа 69"/>
          <p:cNvGrpSpPr/>
          <p:nvPr/>
        </p:nvGrpSpPr>
        <p:grpSpPr>
          <a:xfrm>
            <a:off x="1152351" y="2794802"/>
            <a:ext cx="8735997" cy="991400"/>
            <a:chOff x="899592" y="1607558"/>
            <a:chExt cx="6551999" cy="743551"/>
          </a:xfrm>
        </p:grpSpPr>
        <p:sp>
          <p:nvSpPr>
            <p:cNvPr id="8" name="Donut 61">
              <a:extLst>
                <a:ext uri="{FF2B5EF4-FFF2-40B4-BE49-F238E27FC236}">
                  <a16:creationId xmlns:a16="http://schemas.microsoft.com/office/drawing/2014/main" id="{3734CE86-0D8A-428B-9293-B459E6FD979B}"/>
                </a:ext>
              </a:extLst>
            </p:cNvPr>
            <p:cNvSpPr/>
            <p:nvPr/>
          </p:nvSpPr>
          <p:spPr>
            <a:xfrm>
              <a:off x="899592" y="1775109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ko-KR" altLang="en-US" sz="36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9" name="Straight Connector 59">
              <a:extLst>
                <a:ext uri="{FF2B5EF4-FFF2-40B4-BE49-F238E27FC236}">
                  <a16:creationId xmlns:a16="http://schemas.microsoft.com/office/drawing/2014/main" id="{20426694-F6CE-4A81-BC71-1AA689B9786B}"/>
                </a:ext>
              </a:extLst>
            </p:cNvPr>
            <p:cNvCxnSpPr>
              <a:cxnSpLocks/>
            </p:cNvCxnSpPr>
            <p:nvPr/>
          </p:nvCxnSpPr>
          <p:spPr>
            <a:xfrm>
              <a:off x="1475591" y="1983680"/>
              <a:ext cx="597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9E636FA-15A7-4026-96F7-617317F80522}"/>
                </a:ext>
              </a:extLst>
            </p:cNvPr>
            <p:cNvSpPr txBox="1"/>
            <p:nvPr/>
          </p:nvSpPr>
          <p:spPr>
            <a:xfrm>
              <a:off x="4456806" y="1607558"/>
              <a:ext cx="2994785" cy="2847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219170"/>
              <a:r>
                <a:rPr lang="kk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lang="ru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k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маусым</a:t>
              </a:r>
              <a:endParaRPr lang="ko-KR" altLang="en-US" sz="1867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sp>
          <p:nvSpPr>
            <p:cNvPr id="11" name="Rectangle 30">
              <a:extLst>
                <a:ext uri="{FF2B5EF4-FFF2-40B4-BE49-F238E27FC236}">
                  <a16:creationId xmlns:a16="http://schemas.microsoft.com/office/drawing/2014/main" id="{9EB9BEC4-D1B5-4B64-982C-2F77E9E3766D}"/>
                </a:ext>
              </a:extLst>
            </p:cNvPr>
            <p:cNvSpPr/>
            <p:nvPr/>
          </p:nvSpPr>
          <p:spPr>
            <a:xfrm>
              <a:off x="1043608" y="1995686"/>
              <a:ext cx="288032" cy="291685"/>
            </a:xfrm>
            <a:custGeom>
              <a:avLst/>
              <a:gdLst/>
              <a:ahLst/>
              <a:cxnLst/>
              <a:rect l="l" t="t" r="r" b="b"/>
              <a:pathLst>
                <a:path w="3240000" h="3230531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19170"/>
              <a:endParaRPr lang="ko-KR" altLang="en-US" sz="2400" dirty="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EFE7DD31-327A-4374-8C06-6C9D3D3D0266}"/>
              </a:ext>
            </a:extLst>
          </p:cNvPr>
          <p:cNvSpPr txBox="1"/>
          <p:nvPr/>
        </p:nvSpPr>
        <p:spPr>
          <a:xfrm>
            <a:off x="2543606" y="5723388"/>
            <a:ext cx="4942797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219170"/>
            <a:endParaRPr lang="ko-KR" altLang="en-US" sz="1467" dirty="0">
              <a:solidFill>
                <a:prstClr val="black">
                  <a:lumMod val="75000"/>
                  <a:lumOff val="25000"/>
                </a:prstClr>
              </a:solidFill>
              <a:latin typeface="Calibri"/>
              <a:ea typeface="맑은 고딕" panose="020B0503020000020004" pitchFamily="34" charset="-127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1193440" y="5246843"/>
            <a:ext cx="9654996" cy="768000"/>
            <a:chOff x="899592" y="3363838"/>
            <a:chExt cx="6552728" cy="576000"/>
          </a:xfrm>
        </p:grpSpPr>
        <p:sp>
          <p:nvSpPr>
            <p:cNvPr id="30" name="Donut 66">
              <a:extLst>
                <a:ext uri="{FF2B5EF4-FFF2-40B4-BE49-F238E27FC236}">
                  <a16:creationId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3363838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ko-KR" altLang="en-US" sz="36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31" name="Straight Connector 44">
              <a:extLst>
                <a:ext uri="{FF2B5EF4-FFF2-40B4-BE49-F238E27FC236}">
                  <a16:creationId xmlns:a16="http://schemas.microsoft.com/office/drawing/2014/main" id="{5A49E6B3-E9E5-41F7-809C-91E70CD22EEB}"/>
                </a:ext>
              </a:extLst>
            </p:cNvPr>
            <p:cNvCxnSpPr>
              <a:cxnSpLocks/>
              <a:stCxn id="30" idx="6"/>
            </p:cNvCxnSpPr>
            <p:nvPr/>
          </p:nvCxnSpPr>
          <p:spPr>
            <a:xfrm>
              <a:off x="1475592" y="3651838"/>
              <a:ext cx="597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4313514" y="3384656"/>
              <a:ext cx="3138806" cy="2847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219170"/>
              <a:r>
                <a:rPr lang="ru-RU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kk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0</a:t>
              </a:r>
              <a:r>
                <a:rPr lang="ru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k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маусым</a:t>
              </a:r>
              <a:endParaRPr lang="ko-KR" altLang="en-US" sz="1867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sp>
          <p:nvSpPr>
            <p:cNvPr id="51" name="Oval 44">
              <a:extLst>
                <a:ext uri="{FF2B5EF4-FFF2-40B4-BE49-F238E27FC236}">
                  <a16:creationId xmlns:a16="http://schemas.microsoft.com/office/drawing/2014/main" id="{94195A6D-E3B2-4E10-BD54-AC5E4FED7A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89736" y="3507854"/>
              <a:ext cx="241904" cy="288032"/>
            </a:xfrm>
            <a:custGeom>
              <a:avLst/>
              <a:gdLst/>
              <a:ahLst/>
              <a:cxnLst/>
              <a:rect l="l" t="t" r="r" b="b"/>
              <a:pathLst>
                <a:path w="2721114" h="3240000">
                  <a:moveTo>
                    <a:pt x="2519839" y="2469622"/>
                  </a:moveTo>
                  <a:lnTo>
                    <a:pt x="2201779" y="2787682"/>
                  </a:lnTo>
                  <a:lnTo>
                    <a:pt x="2003023" y="2588926"/>
                  </a:lnTo>
                  <a:lnTo>
                    <a:pt x="1901669" y="2690281"/>
                  </a:lnTo>
                  <a:lnTo>
                    <a:pt x="2203868" y="2992480"/>
                  </a:lnTo>
                  <a:lnTo>
                    <a:pt x="2305222" y="2891125"/>
                  </a:lnTo>
                  <a:lnTo>
                    <a:pt x="2303133" y="2889037"/>
                  </a:lnTo>
                  <a:lnTo>
                    <a:pt x="2621194" y="2570977"/>
                  </a:lnTo>
                  <a:close/>
                  <a:moveTo>
                    <a:pt x="2263914" y="2238970"/>
                  </a:moveTo>
                  <a:cubicBezTo>
                    <a:pt x="2516419" y="2238970"/>
                    <a:pt x="2721114" y="2443665"/>
                    <a:pt x="2721114" y="2696170"/>
                  </a:cubicBezTo>
                  <a:cubicBezTo>
                    <a:pt x="2721114" y="2948675"/>
                    <a:pt x="2516419" y="3153370"/>
                    <a:pt x="2263914" y="3153370"/>
                  </a:cubicBezTo>
                  <a:cubicBezTo>
                    <a:pt x="2011409" y="3153370"/>
                    <a:pt x="1806714" y="2948675"/>
                    <a:pt x="1806714" y="2696170"/>
                  </a:cubicBezTo>
                  <a:cubicBezTo>
                    <a:pt x="1806714" y="2443665"/>
                    <a:pt x="2011409" y="2238970"/>
                    <a:pt x="2263914" y="2238970"/>
                  </a:cubicBezTo>
                  <a:close/>
                  <a:moveTo>
                    <a:pt x="1576134" y="17032"/>
                  </a:moveTo>
                  <a:lnTo>
                    <a:pt x="2276728" y="17032"/>
                  </a:lnTo>
                  <a:lnTo>
                    <a:pt x="2276728" y="17033"/>
                  </a:lnTo>
                  <a:lnTo>
                    <a:pt x="1576135" y="17033"/>
                  </a:lnTo>
                  <a:close/>
                  <a:moveTo>
                    <a:pt x="0" y="17032"/>
                  </a:moveTo>
                  <a:lnTo>
                    <a:pt x="1321887" y="17032"/>
                  </a:lnTo>
                  <a:lnTo>
                    <a:pt x="1321887" y="996125"/>
                  </a:lnTo>
                  <a:lnTo>
                    <a:pt x="2276728" y="996125"/>
                  </a:lnTo>
                  <a:lnTo>
                    <a:pt x="2276728" y="2160187"/>
                  </a:lnTo>
                  <a:cubicBezTo>
                    <a:pt x="1979345" y="2161001"/>
                    <a:pt x="1738579" y="2402384"/>
                    <a:pt x="1738579" y="2700000"/>
                  </a:cubicBezTo>
                  <a:cubicBezTo>
                    <a:pt x="1738579" y="2997617"/>
                    <a:pt x="1979345" y="3238999"/>
                    <a:pt x="2276728" y="3239814"/>
                  </a:cubicBezTo>
                  <a:lnTo>
                    <a:pt x="2276728" y="3240000"/>
                  </a:lnTo>
                  <a:lnTo>
                    <a:pt x="0" y="3240000"/>
                  </a:lnTo>
                  <a:close/>
                  <a:moveTo>
                    <a:pt x="1436085" y="0"/>
                  </a:moveTo>
                  <a:lnTo>
                    <a:pt x="2287664" y="888809"/>
                  </a:lnTo>
                  <a:lnTo>
                    <a:pt x="1436085" y="88880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1219170"/>
              <a:endParaRPr lang="ko-KR" altLang="en-US" sz="36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1171114" y="3909139"/>
            <a:ext cx="8717234" cy="779228"/>
            <a:chOff x="899592" y="2563329"/>
            <a:chExt cx="5832000" cy="584421"/>
          </a:xfrm>
        </p:grpSpPr>
        <p:sp>
          <p:nvSpPr>
            <p:cNvPr id="23" name="Donut 66">
              <a:extLst>
                <a:ext uri="{FF2B5EF4-FFF2-40B4-BE49-F238E27FC236}">
                  <a16:creationId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2571750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ko-KR" altLang="en-US" sz="36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24" name="Straight Connector 44">
              <a:extLst>
                <a:ext uri="{FF2B5EF4-FFF2-40B4-BE49-F238E27FC236}">
                  <a16:creationId xmlns:a16="http://schemas.microsoft.com/office/drawing/2014/main" id="{5A49E6B3-E9E5-41F7-809C-91E70CD22EEB}"/>
                </a:ext>
              </a:extLst>
            </p:cNvPr>
            <p:cNvCxnSpPr>
              <a:cxnSpLocks/>
              <a:stCxn id="23" idx="6"/>
            </p:cNvCxnSpPr>
            <p:nvPr/>
          </p:nvCxnSpPr>
          <p:spPr>
            <a:xfrm>
              <a:off x="1475592" y="2859750"/>
              <a:ext cx="525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3491880" y="2563329"/>
              <a:ext cx="3210824" cy="2847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219170"/>
              <a:r>
                <a:rPr lang="kk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6</a:t>
              </a:r>
              <a:r>
                <a:rPr lang="ru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k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маусым</a:t>
              </a:r>
              <a:endParaRPr lang="ko-KR" altLang="en-US" sz="1867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grpSp>
          <p:nvGrpSpPr>
            <p:cNvPr id="59" name="Group 14">
              <a:extLst>
                <a:ext uri="{FF2B5EF4-FFF2-40B4-BE49-F238E27FC236}">
                  <a16:creationId xmlns:a16="http://schemas.microsoft.com/office/drawing/2014/main" id="{20C2B74B-BECB-4535-B502-06DC80D74B06}"/>
                </a:ext>
              </a:extLst>
            </p:cNvPr>
            <p:cNvGrpSpPr/>
            <p:nvPr/>
          </p:nvGrpSpPr>
          <p:grpSpPr>
            <a:xfrm rot="1704632">
              <a:off x="1127001" y="2662088"/>
              <a:ext cx="177140" cy="395388"/>
              <a:chOff x="4058860" y="987781"/>
              <a:chExt cx="1052368" cy="3696329"/>
            </a:xfrm>
            <a:solidFill>
              <a:schemeClr val="tx2"/>
            </a:solidFill>
          </p:grpSpPr>
          <p:sp>
            <p:nvSpPr>
              <p:cNvPr id="60" name="Rectangle 8">
                <a:extLst>
                  <a:ext uri="{FF2B5EF4-FFF2-40B4-BE49-F238E27FC236}">
                    <a16:creationId xmlns:a16="http://schemas.microsoft.com/office/drawing/2014/main" id="{25302530-3AAA-4B18-B144-C49D138138CE}"/>
                  </a:ext>
                </a:extLst>
              </p:cNvPr>
              <p:cNvSpPr/>
              <p:nvPr/>
            </p:nvSpPr>
            <p:spPr>
              <a:xfrm rot="36931">
                <a:off x="4276045" y="3801165"/>
                <a:ext cx="592195" cy="86302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/>
                <a:endParaRPr lang="ko-KR" altLang="en-US" sz="2400" dirty="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1" name="Rectangle 8">
                <a:extLst>
                  <a:ext uri="{FF2B5EF4-FFF2-40B4-BE49-F238E27FC236}">
                    <a16:creationId xmlns:a16="http://schemas.microsoft.com/office/drawing/2014/main" id="{91FA14DC-BAA1-4B27-93F4-512A9C64EF6C}"/>
                  </a:ext>
                </a:extLst>
              </p:cNvPr>
              <p:cNvSpPr/>
              <p:nvPr/>
            </p:nvSpPr>
            <p:spPr>
              <a:xfrm>
                <a:off x="4468857" y="3793500"/>
                <a:ext cx="200342" cy="872829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/>
                <a:endParaRPr lang="ko-KR" altLang="en-US" sz="240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2" name="Rectangle 2">
                <a:extLst>
                  <a:ext uri="{FF2B5EF4-FFF2-40B4-BE49-F238E27FC236}">
                    <a16:creationId xmlns:a16="http://schemas.microsoft.com/office/drawing/2014/main" id="{C6C7785C-8982-46D8-BD2D-F0082959A035}"/>
                  </a:ext>
                </a:extLst>
              </p:cNvPr>
              <p:cNvSpPr/>
              <p:nvPr/>
            </p:nvSpPr>
            <p:spPr>
              <a:xfrm>
                <a:off x="4291066" y="1891296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0" y="0"/>
                    </a:moveTo>
                    <a:lnTo>
                      <a:pt x="99616" y="0"/>
                    </a:lnTo>
                    <a:lnTo>
                      <a:pt x="196906" y="63491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/>
                <a:endParaRPr lang="ko-KR" altLang="en-US" sz="240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3" name="Rectangle 2">
                <a:extLst>
                  <a:ext uri="{FF2B5EF4-FFF2-40B4-BE49-F238E27FC236}">
                    <a16:creationId xmlns:a16="http://schemas.microsoft.com/office/drawing/2014/main" id="{0EA746AB-277A-4BA1-9F0A-B7C535C1FB4A}"/>
                  </a:ext>
                </a:extLst>
              </p:cNvPr>
              <p:cNvSpPr/>
              <p:nvPr/>
            </p:nvSpPr>
            <p:spPr>
              <a:xfrm>
                <a:off x="4486591" y="1953886"/>
                <a:ext cx="196906" cy="1950905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1950905">
                    <a:moveTo>
                      <a:pt x="0" y="0"/>
                    </a:moveTo>
                    <a:lnTo>
                      <a:pt x="101941" y="66527"/>
                    </a:lnTo>
                    <a:lnTo>
                      <a:pt x="196906" y="4552"/>
                    </a:lnTo>
                    <a:lnTo>
                      <a:pt x="196906" y="1950905"/>
                    </a:lnTo>
                    <a:lnTo>
                      <a:pt x="193201" y="1950905"/>
                    </a:lnTo>
                    <a:cubicBezTo>
                      <a:pt x="183184" y="1893988"/>
                      <a:pt x="144512" y="1851984"/>
                      <a:pt x="98453" y="1851984"/>
                    </a:cubicBezTo>
                    <a:cubicBezTo>
                      <a:pt x="52394" y="1851984"/>
                      <a:pt x="13723" y="1893988"/>
                      <a:pt x="3706" y="1950905"/>
                    </a:cubicBezTo>
                    <a:lnTo>
                      <a:pt x="0" y="195090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/>
                <a:endParaRPr lang="ko-KR" altLang="en-US" sz="240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4" name="Rectangle 2">
                <a:extLst>
                  <a:ext uri="{FF2B5EF4-FFF2-40B4-BE49-F238E27FC236}">
                    <a16:creationId xmlns:a16="http://schemas.microsoft.com/office/drawing/2014/main" id="{8DD3C104-DCA5-4C07-AA7C-5F42944E40F4}"/>
                  </a:ext>
                </a:extLst>
              </p:cNvPr>
              <p:cNvSpPr/>
              <p:nvPr/>
            </p:nvSpPr>
            <p:spPr>
              <a:xfrm>
                <a:off x="4683483" y="1895514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96435" y="0"/>
                    </a:moveTo>
                    <a:lnTo>
                      <a:pt x="196906" y="0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lnTo>
                      <a:pt x="0" y="6293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/>
                <a:endParaRPr lang="ko-KR" altLang="en-US" sz="2400" dirty="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5" name="Isosceles Triangle 10">
                <a:extLst>
                  <a:ext uri="{FF2B5EF4-FFF2-40B4-BE49-F238E27FC236}">
                    <a16:creationId xmlns:a16="http://schemas.microsoft.com/office/drawing/2014/main" id="{B6979A23-A285-45E9-95F0-43DC4293EA1E}"/>
                  </a:ext>
                </a:extLst>
              </p:cNvPr>
              <p:cNvSpPr/>
              <p:nvPr/>
            </p:nvSpPr>
            <p:spPr>
              <a:xfrm rot="10800000">
                <a:off x="4468813" y="4423239"/>
                <a:ext cx="196906" cy="2608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219170"/>
                <a:endParaRPr lang="ko-KR" altLang="en-US" sz="240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6" name="Parallelogram 15">
                <a:extLst>
                  <a:ext uri="{FF2B5EF4-FFF2-40B4-BE49-F238E27FC236}">
                    <a16:creationId xmlns:a16="http://schemas.microsoft.com/office/drawing/2014/main" id="{00FFC3E9-ACCE-438D-B2B5-5AA4625B76F2}"/>
                  </a:ext>
                </a:extLst>
              </p:cNvPr>
              <p:cNvSpPr/>
              <p:nvPr/>
            </p:nvSpPr>
            <p:spPr>
              <a:xfrm rot="16200000">
                <a:off x="4098945" y="947696"/>
                <a:ext cx="972197" cy="1052368"/>
              </a:xfrm>
              <a:custGeom>
                <a:avLst/>
                <a:gdLst/>
                <a:ahLst/>
                <a:cxnLst/>
                <a:rect l="l" t="t" r="r" b="b"/>
                <a:pathLst>
                  <a:path w="2993176" h="3240001">
                    <a:moveTo>
                      <a:pt x="1299907" y="647892"/>
                    </a:moveTo>
                    <a:lnTo>
                      <a:pt x="665509" y="1620000"/>
                    </a:lnTo>
                    <a:lnTo>
                      <a:pt x="1299907" y="2592108"/>
                    </a:lnTo>
                    <a:lnTo>
                      <a:pt x="634398" y="2592108"/>
                    </a:lnTo>
                    <a:lnTo>
                      <a:pt x="0" y="1620000"/>
                    </a:lnTo>
                    <a:lnTo>
                      <a:pt x="634398" y="647892"/>
                    </a:lnTo>
                    <a:close/>
                    <a:moveTo>
                      <a:pt x="2993176" y="1620001"/>
                    </a:moveTo>
                    <a:lnTo>
                      <a:pt x="1913056" y="3240001"/>
                    </a:lnTo>
                    <a:lnTo>
                      <a:pt x="1782206" y="3043749"/>
                    </a:lnTo>
                    <a:lnTo>
                      <a:pt x="1110064" y="3043749"/>
                    </a:lnTo>
                    <a:cubicBezTo>
                      <a:pt x="1089036" y="3096599"/>
                      <a:pt x="1037333" y="3133759"/>
                      <a:pt x="976952" y="3133759"/>
                    </a:cubicBezTo>
                    <a:cubicBezTo>
                      <a:pt x="923853" y="3133759"/>
                      <a:pt x="877466" y="3105022"/>
                      <a:pt x="854540" y="3061058"/>
                    </a:cubicBezTo>
                    <a:lnTo>
                      <a:pt x="302383" y="3169763"/>
                    </a:lnTo>
                    <a:lnTo>
                      <a:pt x="302383" y="2809723"/>
                    </a:lnTo>
                    <a:lnTo>
                      <a:pt x="854540" y="2918427"/>
                    </a:lnTo>
                    <a:cubicBezTo>
                      <a:pt x="877466" y="2874463"/>
                      <a:pt x="923853" y="2845727"/>
                      <a:pt x="976952" y="2845727"/>
                    </a:cubicBezTo>
                    <a:cubicBezTo>
                      <a:pt x="1037333" y="2845727"/>
                      <a:pt x="1089036" y="2882887"/>
                      <a:pt x="1110064" y="2935737"/>
                    </a:cubicBezTo>
                    <a:lnTo>
                      <a:pt x="1710190" y="2935737"/>
                    </a:lnTo>
                    <a:lnTo>
                      <a:pt x="832936" y="1620001"/>
                    </a:lnTo>
                    <a:lnTo>
                      <a:pt x="1913056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219170"/>
                <a:endParaRPr lang="ko-KR" altLang="en-US" sz="240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</p:grpSp>
      <p:grpSp>
        <p:nvGrpSpPr>
          <p:cNvPr id="93" name="Группа 92"/>
          <p:cNvGrpSpPr/>
          <p:nvPr/>
        </p:nvGrpSpPr>
        <p:grpSpPr>
          <a:xfrm>
            <a:off x="1152351" y="1829039"/>
            <a:ext cx="9697075" cy="811363"/>
            <a:chOff x="899592" y="1275606"/>
            <a:chExt cx="7272806" cy="608522"/>
          </a:xfrm>
        </p:grpSpPr>
        <p:grpSp>
          <p:nvGrpSpPr>
            <p:cNvPr id="17" name="그룹 6">
              <a:extLst>
                <a:ext uri="{FF2B5EF4-FFF2-40B4-BE49-F238E27FC236}">
                  <a16:creationId xmlns:a16="http://schemas.microsoft.com/office/drawing/2014/main" id="{783E384A-1F56-4C47-88EE-8DAE280C29A2}"/>
                </a:ext>
              </a:extLst>
            </p:cNvPr>
            <p:cNvGrpSpPr/>
            <p:nvPr/>
          </p:nvGrpSpPr>
          <p:grpSpPr>
            <a:xfrm>
              <a:off x="1475591" y="1275606"/>
              <a:ext cx="6696807" cy="555160"/>
              <a:chOff x="8228210" y="1865918"/>
              <a:chExt cx="4794925" cy="555160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5526170-35D0-484C-B780-84ABB98E8330}"/>
                  </a:ext>
                </a:extLst>
              </p:cNvPr>
              <p:cNvSpPr txBox="1"/>
              <p:nvPr/>
            </p:nvSpPr>
            <p:spPr>
              <a:xfrm>
                <a:off x="8228210" y="2167163"/>
                <a:ext cx="4794878" cy="253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219170"/>
                <a:endParaRPr lang="ko-KR" altLang="en-US" sz="16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6D51668-9F79-420B-8048-B425EDD788E2}"/>
                  </a:ext>
                </a:extLst>
              </p:cNvPr>
              <p:cNvSpPr txBox="1"/>
              <p:nvPr/>
            </p:nvSpPr>
            <p:spPr>
              <a:xfrm>
                <a:off x="9599358" y="1865918"/>
                <a:ext cx="3423777" cy="2847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219170"/>
                <a:r>
                  <a:rPr lang="kk-KZ" sz="1867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29 МАМЫР</a:t>
                </a:r>
                <a:endParaRPr lang="ko-KR" altLang="en-US" sz="186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sp>
          <p:nvSpPr>
            <p:cNvPr id="73" name="Donut 60">
              <a:extLst>
                <a:ext uri="{FF2B5EF4-FFF2-40B4-BE49-F238E27FC236}">
                  <a16:creationId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1308128"/>
              <a:ext cx="576064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ko-KR" altLang="en-US" sz="36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sp>
          <p:nvSpPr>
            <p:cNvPr id="74" name="Rectangle 9">
              <a:extLst>
                <a:ext uri="{FF2B5EF4-FFF2-40B4-BE49-F238E27FC236}">
                  <a16:creationId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043608" y="1476244"/>
              <a:ext cx="288032" cy="216024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ko-KR" altLang="en-US" sz="36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92" name="Straight Connector 59">
              <a:extLst>
                <a:ext uri="{FF2B5EF4-FFF2-40B4-BE49-F238E27FC236}">
                  <a16:creationId xmlns:a16="http://schemas.microsoft.com/office/drawing/2014/main" id="{20426694-F6CE-4A81-BC71-1AA689B9786B}"/>
                </a:ext>
              </a:extLst>
            </p:cNvPr>
            <p:cNvCxnSpPr>
              <a:cxnSpLocks/>
            </p:cNvCxnSpPr>
            <p:nvPr/>
          </p:nvCxnSpPr>
          <p:spPr>
            <a:xfrm>
              <a:off x="1475656" y="1563638"/>
              <a:ext cx="669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Прямоугольник 2"/>
          <p:cNvSpPr/>
          <p:nvPr/>
        </p:nvSpPr>
        <p:spPr>
          <a:xfrm>
            <a:off x="2103167" y="3345036"/>
            <a:ext cx="79856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219170"/>
            <a:r>
              <a:rPr lang="ru-RU" sz="160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математика (алгебра) </a:t>
            </a:r>
            <a:r>
              <a:rPr lang="ru-RU" sz="1600" dirty="0" err="1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60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жазбаша</a:t>
            </a:r>
            <a:r>
              <a:rPr lang="ru-RU" sz="160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емтихан</a:t>
            </a:r>
            <a:r>
              <a:rPr lang="ru-RU" sz="160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 err="1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бақылау</a:t>
            </a:r>
            <a:r>
              <a:rPr lang="ru-RU" sz="160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жұмысы</a:t>
            </a:r>
            <a:r>
              <a:rPr lang="ru-RU" sz="1600" dirty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)</a:t>
            </a:r>
            <a:endParaRPr lang="ko-KR" alt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03602" y="4356796"/>
            <a:ext cx="86847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219170"/>
            <a:r>
              <a:rPr lang="kk-KZ" dirty="0" smtClean="0"/>
              <a:t>орыс </a:t>
            </a:r>
            <a:r>
              <a:rPr lang="kk-KZ" dirty="0"/>
              <a:t>тілінде оқытатын сыныптарда қазақ тілі мен әдебиеті бойынша жазбаша емтихан </a:t>
            </a:r>
            <a:r>
              <a:rPr lang="kk-KZ" dirty="0" smtClean="0"/>
              <a:t>және </a:t>
            </a:r>
            <a:r>
              <a:rPr lang="kk-KZ" dirty="0"/>
              <a:t>қазақ тілінде оқытатын сыныптарда орыс тілі мен әдебиеті бойынша жазбаша </a:t>
            </a:r>
            <a:r>
              <a:rPr lang="kk-KZ" dirty="0" smtClean="0"/>
              <a:t>емтихан</a:t>
            </a:r>
            <a:endParaRPr lang="ru-RU" sz="1867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45516" y="5776776"/>
            <a:ext cx="8077840" cy="717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219170">
              <a:lnSpc>
                <a:spcPts val="1600"/>
              </a:lnSpc>
            </a:pPr>
            <a:r>
              <a:rPr lang="kk-KZ" dirty="0"/>
              <a:t>таңдау пәні бойынша жазбаша емтихан (физика, химия, биология, география, геометрия, Қазақстан тарихы, дүниежүзі тарихы, әдебиет (оқыту тілі бойынша), шет тілі (ағылшын/француз/неміс), информатика)</a:t>
            </a:r>
            <a:endParaRPr lang="ru-RU" sz="1867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82045" y="2324674"/>
            <a:ext cx="76671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қазақ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орыс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) эссе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нысанында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жазбаша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емтихан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49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" y="3"/>
            <a:ext cx="12191997" cy="836709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/>
            <a:r>
              <a:rPr lang="ru-RU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СЫНЫП ОҚУШЫЛАРЫНЫҢ ҚОРЫТЫНДЫ ЕМТИХАНДАРЫ</a:t>
            </a:r>
            <a:endParaRPr lang="ru-RU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" y="932723"/>
            <a:ext cx="12192000" cy="74879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 defTabSz="1219170"/>
            <a:r>
              <a:rPr lang="kk-KZ" sz="2133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ҚОРЫТЫНДЫ ЕМТИХАНДАРЫН ӨТКІЗУ УАҚЫТЫ</a:t>
            </a:r>
            <a:endParaRPr lang="ru-RU" sz="2133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algn="ctr" defTabSz="1219170"/>
            <a:r>
              <a:rPr lang="ru-RU" sz="2133" b="1" i="1" dirty="0" smtClean="0">
                <a:solidFill>
                  <a:srgbClr val="9BBB5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2024 </a:t>
            </a:r>
            <a:r>
              <a:rPr lang="ru-RU" sz="2133" b="1" i="1" dirty="0" smtClean="0">
                <a:solidFill>
                  <a:srgbClr val="9BBB5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ЖЫЛДЫҢ </a:t>
            </a:r>
            <a:r>
              <a:rPr lang="ru-RU" sz="2133" b="1" i="1" dirty="0" smtClean="0">
                <a:solidFill>
                  <a:srgbClr val="9BBB5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28 МАМЫР 11 МАУСЫМ</a:t>
            </a:r>
            <a:endParaRPr lang="ru-RU" sz="2133" b="1" i="1" dirty="0">
              <a:solidFill>
                <a:srgbClr val="9BBB59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0" name="Группа 69"/>
          <p:cNvGrpSpPr/>
          <p:nvPr/>
        </p:nvGrpSpPr>
        <p:grpSpPr>
          <a:xfrm>
            <a:off x="1199456" y="2130317"/>
            <a:ext cx="9697076" cy="1313329"/>
            <a:chOff x="899592" y="1366112"/>
            <a:chExt cx="7272807" cy="984997"/>
          </a:xfrm>
        </p:grpSpPr>
        <p:sp>
          <p:nvSpPr>
            <p:cNvPr id="8" name="Donut 61">
              <a:extLst>
                <a:ext uri="{FF2B5EF4-FFF2-40B4-BE49-F238E27FC236}">
                  <a16:creationId xmlns:a16="http://schemas.microsoft.com/office/drawing/2014/main" id="{3734CE86-0D8A-428B-9293-B459E6FD979B}"/>
                </a:ext>
              </a:extLst>
            </p:cNvPr>
            <p:cNvSpPr/>
            <p:nvPr/>
          </p:nvSpPr>
          <p:spPr>
            <a:xfrm>
              <a:off x="899592" y="1775109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ko-KR" altLang="en-US" sz="36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9" name="Straight Connector 59">
              <a:extLst>
                <a:ext uri="{FF2B5EF4-FFF2-40B4-BE49-F238E27FC236}">
                  <a16:creationId xmlns:a16="http://schemas.microsoft.com/office/drawing/2014/main" id="{20426694-F6CE-4A81-BC71-1AA689B9786B}"/>
                </a:ext>
              </a:extLst>
            </p:cNvPr>
            <p:cNvCxnSpPr>
              <a:cxnSpLocks/>
              <a:stCxn id="8" idx="6"/>
            </p:cNvCxnSpPr>
            <p:nvPr/>
          </p:nvCxnSpPr>
          <p:spPr>
            <a:xfrm>
              <a:off x="1475592" y="2063109"/>
              <a:ext cx="597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그룹 5">
              <a:extLst>
                <a:ext uri="{FF2B5EF4-FFF2-40B4-BE49-F238E27FC236}">
                  <a16:creationId xmlns:a16="http://schemas.microsoft.com/office/drawing/2014/main" id="{5075B16A-8A48-4597-BCAC-57A1E037B183}"/>
                </a:ext>
              </a:extLst>
            </p:cNvPr>
            <p:cNvGrpSpPr/>
            <p:nvPr/>
          </p:nvGrpSpPr>
          <p:grpSpPr>
            <a:xfrm>
              <a:off x="2998816" y="1366112"/>
              <a:ext cx="5173583" cy="693739"/>
              <a:chOff x="9900782" y="2509110"/>
              <a:chExt cx="4305347" cy="693739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09FECC7-0930-4DB7-BE5E-E4F37171ED71}"/>
                  </a:ext>
                </a:extLst>
              </p:cNvPr>
              <p:cNvSpPr txBox="1"/>
              <p:nvPr/>
            </p:nvSpPr>
            <p:spPr>
              <a:xfrm>
                <a:off x="9900782" y="2509110"/>
                <a:ext cx="4305347" cy="3924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219170"/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қазақ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тілі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/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орыс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тілі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бойынша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білім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беретін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мектептер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/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сыныптар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үшін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ана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тілі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(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оқыту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тілі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)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бойынша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жазбаша</a:t>
                </a:r>
                <a:r>
                  <a:rPr lang="ru-RU" sz="1400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400" dirty="0" err="1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емтихан</a:t>
                </a:r>
                <a:endParaRPr lang="ko-KR" altLang="en-US" sz="1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9E636FA-15A7-4026-96F7-617317F80522}"/>
                  </a:ext>
                </a:extLst>
              </p:cNvPr>
              <p:cNvSpPr txBox="1"/>
              <p:nvPr/>
            </p:nvSpPr>
            <p:spPr>
              <a:xfrm>
                <a:off x="11090091" y="2918107"/>
                <a:ext cx="2492197" cy="2847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219170"/>
                <a:r>
                  <a:rPr lang="kk-KZ" sz="1867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31 мамыр</a:t>
                </a:r>
                <a:endParaRPr lang="ko-KR" altLang="en-US" sz="186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sp>
          <p:nvSpPr>
            <p:cNvPr id="11" name="Rectangle 30">
              <a:extLst>
                <a:ext uri="{FF2B5EF4-FFF2-40B4-BE49-F238E27FC236}">
                  <a16:creationId xmlns:a16="http://schemas.microsoft.com/office/drawing/2014/main" id="{9EB9BEC4-D1B5-4B64-982C-2F77E9E3766D}"/>
                </a:ext>
              </a:extLst>
            </p:cNvPr>
            <p:cNvSpPr/>
            <p:nvPr/>
          </p:nvSpPr>
          <p:spPr>
            <a:xfrm>
              <a:off x="1043608" y="1995686"/>
              <a:ext cx="288032" cy="291685"/>
            </a:xfrm>
            <a:custGeom>
              <a:avLst/>
              <a:gdLst/>
              <a:ahLst/>
              <a:cxnLst/>
              <a:rect l="l" t="t" r="r" b="b"/>
              <a:pathLst>
                <a:path w="3240000" h="3230531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19170"/>
              <a:endParaRPr lang="ko-KR" altLang="en-US" sz="2400" dirty="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EFE7DD31-327A-4374-8C06-6C9D3D3D0266}"/>
              </a:ext>
            </a:extLst>
          </p:cNvPr>
          <p:cNvSpPr txBox="1"/>
          <p:nvPr/>
        </p:nvSpPr>
        <p:spPr>
          <a:xfrm>
            <a:off x="2543606" y="5875018"/>
            <a:ext cx="4942797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219170"/>
            <a:endParaRPr lang="ko-KR" altLang="en-US" sz="1467" dirty="0">
              <a:solidFill>
                <a:prstClr val="black">
                  <a:lumMod val="75000"/>
                  <a:lumOff val="25000"/>
                </a:prstClr>
              </a:solidFill>
              <a:latin typeface="Calibri"/>
              <a:ea typeface="맑은 고딕" panose="020B0503020000020004" pitchFamily="34" charset="-127"/>
            </a:endParaRPr>
          </a:p>
        </p:txBody>
      </p:sp>
      <p:grpSp>
        <p:nvGrpSpPr>
          <p:cNvPr id="76" name="Группа 75"/>
          <p:cNvGrpSpPr/>
          <p:nvPr/>
        </p:nvGrpSpPr>
        <p:grpSpPr>
          <a:xfrm>
            <a:off x="1199456" y="5533198"/>
            <a:ext cx="9697077" cy="810327"/>
            <a:chOff x="899592" y="4100081"/>
            <a:chExt cx="7272808" cy="607745"/>
          </a:xfrm>
        </p:grpSpPr>
        <p:sp>
          <p:nvSpPr>
            <p:cNvPr id="37" name="Donut 60">
              <a:extLst>
                <a:ext uri="{FF2B5EF4-FFF2-40B4-BE49-F238E27FC236}">
                  <a16:creationId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4131826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ko-KR" altLang="en-US" sz="36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grpSp>
          <p:nvGrpSpPr>
            <p:cNvPr id="49" name="Группа 48"/>
            <p:cNvGrpSpPr/>
            <p:nvPr/>
          </p:nvGrpSpPr>
          <p:grpSpPr>
            <a:xfrm>
              <a:off x="1475656" y="4100081"/>
              <a:ext cx="6696744" cy="319923"/>
              <a:chOff x="1475592" y="4100081"/>
              <a:chExt cx="6696744" cy="319923"/>
            </a:xfrm>
          </p:grpSpPr>
          <p:cxnSp>
            <p:nvCxnSpPr>
              <p:cNvPr id="21" name="Straight Connector 54">
                <a:extLst>
                  <a:ext uri="{FF2B5EF4-FFF2-40B4-BE49-F238E27FC236}">
                    <a16:creationId xmlns:a16="http://schemas.microsoft.com/office/drawing/2014/main" id="{CF2D2EF5-2977-4CE7-B366-AEE416AFFDD7}"/>
                  </a:ext>
                </a:extLst>
              </p:cNvPr>
              <p:cNvCxnSpPr>
                <a:cxnSpLocks/>
                <a:stCxn id="37" idx="6"/>
              </p:cNvCxnSpPr>
              <p:nvPr/>
            </p:nvCxnSpPr>
            <p:spPr>
              <a:xfrm>
                <a:off x="1475592" y="4419826"/>
                <a:ext cx="6696000" cy="178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8BACC61-B7AA-4239-9907-D91F9C42B406}"/>
                  </a:ext>
                </a:extLst>
              </p:cNvPr>
              <p:cNvSpPr txBox="1"/>
              <p:nvPr/>
            </p:nvSpPr>
            <p:spPr>
              <a:xfrm>
                <a:off x="4454216" y="4100081"/>
                <a:ext cx="3718120" cy="2847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219170"/>
                <a:r>
                  <a:rPr lang="ru-KZ" sz="1867" b="1" dirty="0" smtClean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kk-KZ" sz="1867" b="1" dirty="0" smtClean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KZ" sz="1867" b="1" dirty="0" smtClean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kk-KZ" sz="1867" b="1" dirty="0" smtClean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маусым</a:t>
                </a:r>
                <a:endParaRPr lang="ko-KR" altLang="en-US" sz="186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sp>
          <p:nvSpPr>
            <p:cNvPr id="47" name="Rectangle 9">
              <a:extLst>
                <a:ext uri="{FF2B5EF4-FFF2-40B4-BE49-F238E27FC236}">
                  <a16:creationId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043608" y="4299942"/>
              <a:ext cx="288032" cy="216024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ko-KR" altLang="en-US" sz="36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1199456" y="4403923"/>
            <a:ext cx="8736971" cy="768000"/>
            <a:chOff x="899592" y="3363838"/>
            <a:chExt cx="6552728" cy="576000"/>
          </a:xfrm>
        </p:grpSpPr>
        <p:sp>
          <p:nvSpPr>
            <p:cNvPr id="30" name="Donut 66">
              <a:extLst>
                <a:ext uri="{FF2B5EF4-FFF2-40B4-BE49-F238E27FC236}">
                  <a16:creationId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3363838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ko-KR" altLang="en-US" sz="36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31" name="Straight Connector 44">
              <a:extLst>
                <a:ext uri="{FF2B5EF4-FFF2-40B4-BE49-F238E27FC236}">
                  <a16:creationId xmlns:a16="http://schemas.microsoft.com/office/drawing/2014/main" id="{5A49E6B3-E9E5-41F7-809C-91E70CD22EEB}"/>
                </a:ext>
              </a:extLst>
            </p:cNvPr>
            <p:cNvCxnSpPr>
              <a:cxnSpLocks/>
              <a:stCxn id="30" idx="6"/>
            </p:cNvCxnSpPr>
            <p:nvPr/>
          </p:nvCxnSpPr>
          <p:spPr>
            <a:xfrm>
              <a:off x="1475592" y="3651838"/>
              <a:ext cx="597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4313514" y="3384656"/>
              <a:ext cx="3138806" cy="2847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219170"/>
              <a:r>
                <a:rPr lang="kk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7</a:t>
              </a:r>
              <a:r>
                <a:rPr lang="ru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k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маусым</a:t>
              </a:r>
              <a:endParaRPr lang="ko-KR" altLang="en-US" sz="1867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sp>
          <p:nvSpPr>
            <p:cNvPr id="51" name="Oval 44">
              <a:extLst>
                <a:ext uri="{FF2B5EF4-FFF2-40B4-BE49-F238E27FC236}">
                  <a16:creationId xmlns:a16="http://schemas.microsoft.com/office/drawing/2014/main" id="{94195A6D-E3B2-4E10-BD54-AC5E4FED7A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89736" y="3507854"/>
              <a:ext cx="241904" cy="288032"/>
            </a:xfrm>
            <a:custGeom>
              <a:avLst/>
              <a:gdLst/>
              <a:ahLst/>
              <a:cxnLst/>
              <a:rect l="l" t="t" r="r" b="b"/>
              <a:pathLst>
                <a:path w="2721114" h="3240000">
                  <a:moveTo>
                    <a:pt x="2519839" y="2469622"/>
                  </a:moveTo>
                  <a:lnTo>
                    <a:pt x="2201779" y="2787682"/>
                  </a:lnTo>
                  <a:lnTo>
                    <a:pt x="2003023" y="2588926"/>
                  </a:lnTo>
                  <a:lnTo>
                    <a:pt x="1901669" y="2690281"/>
                  </a:lnTo>
                  <a:lnTo>
                    <a:pt x="2203868" y="2992480"/>
                  </a:lnTo>
                  <a:lnTo>
                    <a:pt x="2305222" y="2891125"/>
                  </a:lnTo>
                  <a:lnTo>
                    <a:pt x="2303133" y="2889037"/>
                  </a:lnTo>
                  <a:lnTo>
                    <a:pt x="2621194" y="2570977"/>
                  </a:lnTo>
                  <a:close/>
                  <a:moveTo>
                    <a:pt x="2263914" y="2238970"/>
                  </a:moveTo>
                  <a:cubicBezTo>
                    <a:pt x="2516419" y="2238970"/>
                    <a:pt x="2721114" y="2443665"/>
                    <a:pt x="2721114" y="2696170"/>
                  </a:cubicBezTo>
                  <a:cubicBezTo>
                    <a:pt x="2721114" y="2948675"/>
                    <a:pt x="2516419" y="3153370"/>
                    <a:pt x="2263914" y="3153370"/>
                  </a:cubicBezTo>
                  <a:cubicBezTo>
                    <a:pt x="2011409" y="3153370"/>
                    <a:pt x="1806714" y="2948675"/>
                    <a:pt x="1806714" y="2696170"/>
                  </a:cubicBezTo>
                  <a:cubicBezTo>
                    <a:pt x="1806714" y="2443665"/>
                    <a:pt x="2011409" y="2238970"/>
                    <a:pt x="2263914" y="2238970"/>
                  </a:cubicBezTo>
                  <a:close/>
                  <a:moveTo>
                    <a:pt x="1576134" y="17032"/>
                  </a:moveTo>
                  <a:lnTo>
                    <a:pt x="2276728" y="17032"/>
                  </a:lnTo>
                  <a:lnTo>
                    <a:pt x="2276728" y="17033"/>
                  </a:lnTo>
                  <a:lnTo>
                    <a:pt x="1576135" y="17033"/>
                  </a:lnTo>
                  <a:close/>
                  <a:moveTo>
                    <a:pt x="0" y="17032"/>
                  </a:moveTo>
                  <a:lnTo>
                    <a:pt x="1321887" y="17032"/>
                  </a:lnTo>
                  <a:lnTo>
                    <a:pt x="1321887" y="996125"/>
                  </a:lnTo>
                  <a:lnTo>
                    <a:pt x="2276728" y="996125"/>
                  </a:lnTo>
                  <a:lnTo>
                    <a:pt x="2276728" y="2160187"/>
                  </a:lnTo>
                  <a:cubicBezTo>
                    <a:pt x="1979345" y="2161001"/>
                    <a:pt x="1738579" y="2402384"/>
                    <a:pt x="1738579" y="2700000"/>
                  </a:cubicBezTo>
                  <a:cubicBezTo>
                    <a:pt x="1738579" y="2997617"/>
                    <a:pt x="1979345" y="3238999"/>
                    <a:pt x="2276728" y="3239814"/>
                  </a:cubicBezTo>
                  <a:lnTo>
                    <a:pt x="2276728" y="3240000"/>
                  </a:lnTo>
                  <a:lnTo>
                    <a:pt x="0" y="3240000"/>
                  </a:lnTo>
                  <a:close/>
                  <a:moveTo>
                    <a:pt x="1436085" y="0"/>
                  </a:moveTo>
                  <a:lnTo>
                    <a:pt x="2287664" y="888809"/>
                  </a:lnTo>
                  <a:lnTo>
                    <a:pt x="1436085" y="88880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1219170"/>
              <a:endParaRPr lang="ko-KR" altLang="en-US" sz="36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1199456" y="3525011"/>
            <a:ext cx="7776000" cy="779228"/>
            <a:chOff x="899592" y="2563329"/>
            <a:chExt cx="5832000" cy="584421"/>
          </a:xfrm>
        </p:grpSpPr>
        <p:sp>
          <p:nvSpPr>
            <p:cNvPr id="23" name="Donut 66">
              <a:extLst>
                <a:ext uri="{FF2B5EF4-FFF2-40B4-BE49-F238E27FC236}">
                  <a16:creationId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2571750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ko-KR" altLang="en-US" sz="36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24" name="Straight Connector 44">
              <a:extLst>
                <a:ext uri="{FF2B5EF4-FFF2-40B4-BE49-F238E27FC236}">
                  <a16:creationId xmlns:a16="http://schemas.microsoft.com/office/drawing/2014/main" id="{5A49E6B3-E9E5-41F7-809C-91E70CD22EEB}"/>
                </a:ext>
              </a:extLst>
            </p:cNvPr>
            <p:cNvCxnSpPr>
              <a:cxnSpLocks/>
              <a:stCxn id="23" idx="6"/>
            </p:cNvCxnSpPr>
            <p:nvPr/>
          </p:nvCxnSpPr>
          <p:spPr>
            <a:xfrm>
              <a:off x="1475592" y="2859750"/>
              <a:ext cx="525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3491880" y="2563329"/>
              <a:ext cx="3210824" cy="2847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219170"/>
              <a:r>
                <a:rPr lang="kk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4</a:t>
              </a:r>
              <a:r>
                <a:rPr lang="ru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k-KZ" sz="1867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маусым</a:t>
              </a:r>
              <a:endParaRPr lang="ko-KR" altLang="en-US" sz="1867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grpSp>
          <p:nvGrpSpPr>
            <p:cNvPr id="59" name="Group 14">
              <a:extLst>
                <a:ext uri="{FF2B5EF4-FFF2-40B4-BE49-F238E27FC236}">
                  <a16:creationId xmlns:a16="http://schemas.microsoft.com/office/drawing/2014/main" id="{20C2B74B-BECB-4535-B502-06DC80D74B06}"/>
                </a:ext>
              </a:extLst>
            </p:cNvPr>
            <p:cNvGrpSpPr/>
            <p:nvPr/>
          </p:nvGrpSpPr>
          <p:grpSpPr>
            <a:xfrm rot="1704632">
              <a:off x="1127001" y="2662088"/>
              <a:ext cx="177140" cy="395388"/>
              <a:chOff x="4058860" y="987781"/>
              <a:chExt cx="1052368" cy="3696329"/>
            </a:xfrm>
            <a:solidFill>
              <a:schemeClr val="tx2"/>
            </a:solidFill>
          </p:grpSpPr>
          <p:sp>
            <p:nvSpPr>
              <p:cNvPr id="60" name="Rectangle 8">
                <a:extLst>
                  <a:ext uri="{FF2B5EF4-FFF2-40B4-BE49-F238E27FC236}">
                    <a16:creationId xmlns:a16="http://schemas.microsoft.com/office/drawing/2014/main" id="{25302530-3AAA-4B18-B144-C49D138138CE}"/>
                  </a:ext>
                </a:extLst>
              </p:cNvPr>
              <p:cNvSpPr/>
              <p:nvPr/>
            </p:nvSpPr>
            <p:spPr>
              <a:xfrm rot="36931">
                <a:off x="4276045" y="3801165"/>
                <a:ext cx="592195" cy="86302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/>
                <a:endParaRPr lang="ko-KR" altLang="en-US" sz="2400" dirty="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1" name="Rectangle 8">
                <a:extLst>
                  <a:ext uri="{FF2B5EF4-FFF2-40B4-BE49-F238E27FC236}">
                    <a16:creationId xmlns:a16="http://schemas.microsoft.com/office/drawing/2014/main" id="{91FA14DC-BAA1-4B27-93F4-512A9C64EF6C}"/>
                  </a:ext>
                </a:extLst>
              </p:cNvPr>
              <p:cNvSpPr/>
              <p:nvPr/>
            </p:nvSpPr>
            <p:spPr>
              <a:xfrm>
                <a:off x="4468857" y="3793500"/>
                <a:ext cx="200342" cy="872829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/>
                <a:endParaRPr lang="ko-KR" altLang="en-US" sz="240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2" name="Rectangle 2">
                <a:extLst>
                  <a:ext uri="{FF2B5EF4-FFF2-40B4-BE49-F238E27FC236}">
                    <a16:creationId xmlns:a16="http://schemas.microsoft.com/office/drawing/2014/main" id="{C6C7785C-8982-46D8-BD2D-F0082959A035}"/>
                  </a:ext>
                </a:extLst>
              </p:cNvPr>
              <p:cNvSpPr/>
              <p:nvPr/>
            </p:nvSpPr>
            <p:spPr>
              <a:xfrm>
                <a:off x="4291066" y="1891296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0" y="0"/>
                    </a:moveTo>
                    <a:lnTo>
                      <a:pt x="99616" y="0"/>
                    </a:lnTo>
                    <a:lnTo>
                      <a:pt x="196906" y="63491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/>
                <a:endParaRPr lang="ko-KR" altLang="en-US" sz="240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3" name="Rectangle 2">
                <a:extLst>
                  <a:ext uri="{FF2B5EF4-FFF2-40B4-BE49-F238E27FC236}">
                    <a16:creationId xmlns:a16="http://schemas.microsoft.com/office/drawing/2014/main" id="{0EA746AB-277A-4BA1-9F0A-B7C535C1FB4A}"/>
                  </a:ext>
                </a:extLst>
              </p:cNvPr>
              <p:cNvSpPr/>
              <p:nvPr/>
            </p:nvSpPr>
            <p:spPr>
              <a:xfrm>
                <a:off x="4486591" y="1953886"/>
                <a:ext cx="196906" cy="1950905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1950905">
                    <a:moveTo>
                      <a:pt x="0" y="0"/>
                    </a:moveTo>
                    <a:lnTo>
                      <a:pt x="101941" y="66527"/>
                    </a:lnTo>
                    <a:lnTo>
                      <a:pt x="196906" y="4552"/>
                    </a:lnTo>
                    <a:lnTo>
                      <a:pt x="196906" y="1950905"/>
                    </a:lnTo>
                    <a:lnTo>
                      <a:pt x="193201" y="1950905"/>
                    </a:lnTo>
                    <a:cubicBezTo>
                      <a:pt x="183184" y="1893988"/>
                      <a:pt x="144512" y="1851984"/>
                      <a:pt x="98453" y="1851984"/>
                    </a:cubicBezTo>
                    <a:cubicBezTo>
                      <a:pt x="52394" y="1851984"/>
                      <a:pt x="13723" y="1893988"/>
                      <a:pt x="3706" y="1950905"/>
                    </a:cubicBezTo>
                    <a:lnTo>
                      <a:pt x="0" y="195090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/>
                <a:endParaRPr lang="ko-KR" altLang="en-US" sz="240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4" name="Rectangle 2">
                <a:extLst>
                  <a:ext uri="{FF2B5EF4-FFF2-40B4-BE49-F238E27FC236}">
                    <a16:creationId xmlns:a16="http://schemas.microsoft.com/office/drawing/2014/main" id="{8DD3C104-DCA5-4C07-AA7C-5F42944E40F4}"/>
                  </a:ext>
                </a:extLst>
              </p:cNvPr>
              <p:cNvSpPr/>
              <p:nvPr/>
            </p:nvSpPr>
            <p:spPr>
              <a:xfrm>
                <a:off x="4683483" y="1895514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96435" y="0"/>
                    </a:moveTo>
                    <a:lnTo>
                      <a:pt x="196906" y="0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lnTo>
                      <a:pt x="0" y="6293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/>
                <a:endParaRPr lang="ko-KR" altLang="en-US" sz="2400" dirty="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5" name="Isosceles Triangle 10">
                <a:extLst>
                  <a:ext uri="{FF2B5EF4-FFF2-40B4-BE49-F238E27FC236}">
                    <a16:creationId xmlns:a16="http://schemas.microsoft.com/office/drawing/2014/main" id="{B6979A23-A285-45E9-95F0-43DC4293EA1E}"/>
                  </a:ext>
                </a:extLst>
              </p:cNvPr>
              <p:cNvSpPr/>
              <p:nvPr/>
            </p:nvSpPr>
            <p:spPr>
              <a:xfrm rot="10800000">
                <a:off x="4468813" y="4423239"/>
                <a:ext cx="196906" cy="2608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219170"/>
                <a:endParaRPr lang="ko-KR" altLang="en-US" sz="240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6" name="Parallelogram 15">
                <a:extLst>
                  <a:ext uri="{FF2B5EF4-FFF2-40B4-BE49-F238E27FC236}">
                    <a16:creationId xmlns:a16="http://schemas.microsoft.com/office/drawing/2014/main" id="{00FFC3E9-ACCE-438D-B2B5-5AA4625B76F2}"/>
                  </a:ext>
                </a:extLst>
              </p:cNvPr>
              <p:cNvSpPr/>
              <p:nvPr/>
            </p:nvSpPr>
            <p:spPr>
              <a:xfrm rot="16200000">
                <a:off x="4098945" y="947696"/>
                <a:ext cx="972197" cy="1052368"/>
              </a:xfrm>
              <a:custGeom>
                <a:avLst/>
                <a:gdLst/>
                <a:ahLst/>
                <a:cxnLst/>
                <a:rect l="l" t="t" r="r" b="b"/>
                <a:pathLst>
                  <a:path w="2993176" h="3240001">
                    <a:moveTo>
                      <a:pt x="1299907" y="647892"/>
                    </a:moveTo>
                    <a:lnTo>
                      <a:pt x="665509" y="1620000"/>
                    </a:lnTo>
                    <a:lnTo>
                      <a:pt x="1299907" y="2592108"/>
                    </a:lnTo>
                    <a:lnTo>
                      <a:pt x="634398" y="2592108"/>
                    </a:lnTo>
                    <a:lnTo>
                      <a:pt x="0" y="1620000"/>
                    </a:lnTo>
                    <a:lnTo>
                      <a:pt x="634398" y="647892"/>
                    </a:lnTo>
                    <a:close/>
                    <a:moveTo>
                      <a:pt x="2993176" y="1620001"/>
                    </a:moveTo>
                    <a:lnTo>
                      <a:pt x="1913056" y="3240001"/>
                    </a:lnTo>
                    <a:lnTo>
                      <a:pt x="1782206" y="3043749"/>
                    </a:lnTo>
                    <a:lnTo>
                      <a:pt x="1110064" y="3043749"/>
                    </a:lnTo>
                    <a:cubicBezTo>
                      <a:pt x="1089036" y="3096599"/>
                      <a:pt x="1037333" y="3133759"/>
                      <a:pt x="976952" y="3133759"/>
                    </a:cubicBezTo>
                    <a:cubicBezTo>
                      <a:pt x="923853" y="3133759"/>
                      <a:pt x="877466" y="3105022"/>
                      <a:pt x="854540" y="3061058"/>
                    </a:cubicBezTo>
                    <a:lnTo>
                      <a:pt x="302383" y="3169763"/>
                    </a:lnTo>
                    <a:lnTo>
                      <a:pt x="302383" y="2809723"/>
                    </a:lnTo>
                    <a:lnTo>
                      <a:pt x="854540" y="2918427"/>
                    </a:lnTo>
                    <a:cubicBezTo>
                      <a:pt x="877466" y="2874463"/>
                      <a:pt x="923853" y="2845727"/>
                      <a:pt x="976952" y="2845727"/>
                    </a:cubicBezTo>
                    <a:cubicBezTo>
                      <a:pt x="1037333" y="2845727"/>
                      <a:pt x="1089036" y="2882887"/>
                      <a:pt x="1110064" y="2935737"/>
                    </a:cubicBezTo>
                    <a:lnTo>
                      <a:pt x="1710190" y="2935737"/>
                    </a:lnTo>
                    <a:lnTo>
                      <a:pt x="832936" y="1620001"/>
                    </a:lnTo>
                    <a:lnTo>
                      <a:pt x="1913056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219170"/>
                <a:endParaRPr lang="ko-KR" altLang="en-US" sz="240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</p:grpSp>
      <p:grpSp>
        <p:nvGrpSpPr>
          <p:cNvPr id="93" name="Группа 92"/>
          <p:cNvGrpSpPr/>
          <p:nvPr/>
        </p:nvGrpSpPr>
        <p:grpSpPr>
          <a:xfrm>
            <a:off x="1102918" y="1584840"/>
            <a:ext cx="9697075" cy="811363"/>
            <a:chOff x="899592" y="1275606"/>
            <a:chExt cx="7272806" cy="608522"/>
          </a:xfrm>
        </p:grpSpPr>
        <p:grpSp>
          <p:nvGrpSpPr>
            <p:cNvPr id="17" name="그룹 6">
              <a:extLst>
                <a:ext uri="{FF2B5EF4-FFF2-40B4-BE49-F238E27FC236}">
                  <a16:creationId xmlns:a16="http://schemas.microsoft.com/office/drawing/2014/main" id="{783E384A-1F56-4C47-88EE-8DAE280C29A2}"/>
                </a:ext>
              </a:extLst>
            </p:cNvPr>
            <p:cNvGrpSpPr/>
            <p:nvPr/>
          </p:nvGrpSpPr>
          <p:grpSpPr>
            <a:xfrm>
              <a:off x="1475591" y="1275606"/>
              <a:ext cx="6696807" cy="532078"/>
              <a:chOff x="8228210" y="1865918"/>
              <a:chExt cx="4794925" cy="532078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5526170-35D0-484C-B780-84ABB98E8330}"/>
                  </a:ext>
                </a:extLst>
              </p:cNvPr>
              <p:cNvSpPr txBox="1"/>
              <p:nvPr/>
            </p:nvSpPr>
            <p:spPr>
              <a:xfrm>
                <a:off x="8228210" y="2167163"/>
                <a:ext cx="4794879" cy="2308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219170"/>
                <a:endParaRPr lang="ko-KR" altLang="en-US" sz="1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6D51668-9F79-420B-8048-B425EDD788E2}"/>
                  </a:ext>
                </a:extLst>
              </p:cNvPr>
              <p:cNvSpPr txBox="1"/>
              <p:nvPr/>
            </p:nvSpPr>
            <p:spPr>
              <a:xfrm>
                <a:off x="9599358" y="1865918"/>
                <a:ext cx="3423777" cy="2847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219170"/>
                <a:r>
                  <a:rPr lang="kk-KZ" sz="1867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28 мамыр</a:t>
                </a:r>
                <a:endParaRPr lang="ko-KR" altLang="en-US" sz="186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sp>
          <p:nvSpPr>
            <p:cNvPr id="73" name="Donut 60">
              <a:extLst>
                <a:ext uri="{FF2B5EF4-FFF2-40B4-BE49-F238E27FC236}">
                  <a16:creationId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1308128"/>
              <a:ext cx="576064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ko-KR" altLang="en-US" sz="36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sp>
          <p:nvSpPr>
            <p:cNvPr id="74" name="Rectangle 9">
              <a:extLst>
                <a:ext uri="{FF2B5EF4-FFF2-40B4-BE49-F238E27FC236}">
                  <a16:creationId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043608" y="1476244"/>
              <a:ext cx="288032" cy="216024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ko-KR" altLang="en-US" sz="36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92" name="Straight Connector 59">
              <a:extLst>
                <a:ext uri="{FF2B5EF4-FFF2-40B4-BE49-F238E27FC236}">
                  <a16:creationId xmlns:a16="http://schemas.microsoft.com/office/drawing/2014/main" id="{20426694-F6CE-4A81-BC71-1AA689B9786B}"/>
                </a:ext>
              </a:extLst>
            </p:cNvPr>
            <p:cNvCxnSpPr>
              <a:cxnSpLocks/>
            </p:cNvCxnSpPr>
            <p:nvPr/>
          </p:nvCxnSpPr>
          <p:spPr>
            <a:xfrm>
              <a:off x="1475656" y="1563638"/>
              <a:ext cx="6696000" cy="3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Прямоугольник 2"/>
          <p:cNvSpPr/>
          <p:nvPr/>
        </p:nvSpPr>
        <p:spPr>
          <a:xfrm>
            <a:off x="2046771" y="3065695"/>
            <a:ext cx="79856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219170"/>
            <a:r>
              <a:rPr lang="ru-RU" sz="16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алгебра </a:t>
            </a:r>
            <a:r>
              <a:rPr lang="ru-RU" sz="16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анализ </a:t>
            </a:r>
            <a:r>
              <a:rPr lang="ru-RU" sz="16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бастамалары</a:t>
            </a:r>
            <a:r>
              <a:rPr lang="ru-RU" sz="16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6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жазбаша</a:t>
            </a:r>
            <a:r>
              <a:rPr lang="ru-RU" sz="16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емтихан</a:t>
            </a:r>
            <a:r>
              <a:rPr lang="ru-RU" sz="1600" dirty="0" smtClean="0">
                <a:solidFill>
                  <a:srgbClr val="19191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ko-KR" alt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10387" y="3843523"/>
            <a:ext cx="54281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219170"/>
            <a:r>
              <a:rPr lang="kk-KZ" dirty="0"/>
              <a:t>Қазақстан тарихы бойынша ауызша емтихан </a:t>
            </a:r>
            <a:endParaRPr lang="ru-RU" sz="1867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54597" y="4780283"/>
            <a:ext cx="8077840" cy="717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219170">
              <a:lnSpc>
                <a:spcPts val="1600"/>
              </a:lnSpc>
            </a:pPr>
            <a:r>
              <a:rPr lang="kk-KZ" dirty="0"/>
              <a:t>орыс тілдерінде оқытатын мектептерде/сыныптарда қазақ тілі мен әдебиетінен және қазақ тілінде оқытатын мектептерде/сыныптарда орыс тілі мен әдебиетінен жазбаша емтихан </a:t>
            </a:r>
            <a:endParaRPr lang="ru-RU" sz="1867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064045" y="5987413"/>
            <a:ext cx="8928499" cy="717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219170">
              <a:lnSpc>
                <a:spcPts val="1600"/>
              </a:lnSpc>
            </a:pPr>
            <a:r>
              <a:rPr lang="kk-KZ" dirty="0"/>
              <a:t>таңдау пәні бойынша жазбаша емтихан (физика, химия, биология, география, геометрия, дүниежүзілік тарих, құқық негіздері, әдебиет (оқыту тілі бойынша), шет тілі (ағылшын/француз/неміс), информатика)</a:t>
            </a:r>
            <a:endParaRPr lang="ru-RU" sz="1867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355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088136" y="1981053"/>
            <a:ext cx="101650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58.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9, 11 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сыныптардың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бітірушілерін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мерзімінен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аттестаттауға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шетелге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түскен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тұрғылықты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шетелге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ауыстырған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растайтын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ұсынған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жіберіледі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жылының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аяқталуына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ай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емтихандары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бітіру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емтихандары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нысанында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өткізіледі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kk-KZ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емтихан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әзірлейді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Современный синий белый абстрактный фон презентации с корпоративной  концепцией | Премиум векторы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090" b="100000" l="58307" r="100000">
                        <a14:foregroundMark x1="65974" y1="98420" x2="63099" y2="99774"/>
                        <a14:foregroundMark x1="97923" y1="28668" x2="99681" y2="252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0670"/>
          <a:stretch/>
        </p:blipFill>
        <p:spPr bwMode="auto">
          <a:xfrm rot="5400000" flipH="1">
            <a:off x="1247212" y="-1225459"/>
            <a:ext cx="1556797" cy="402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45121" y="5032713"/>
            <a:ext cx="11546879" cy="4216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kk-K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Мерзімінен бұрын емтихан тапсырушы оқушалар саны – </a:t>
            </a:r>
            <a:r>
              <a:rPr lang="kk-KZ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 </a:t>
            </a:r>
            <a:r>
              <a:rPr lang="kk-KZ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(9 сынып-2 оқушы, 11 сынып -7 оқушы)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07008" y="1347586"/>
            <a:ext cx="67713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Мерзімінен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бұрын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аттестаттау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14928" y="10907"/>
            <a:ext cx="81259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Орта, техникалық және кәсіптік, орта білімнен кейінгі білім беру ұйымдары үшін білім алушылардың үлгеріміне ағымдағы бақылауды, оларды аралық және қорытынды аттестаттауды өткізудің үлгілік қағидаларын бекіту туралы</a:t>
            </a:r>
          </a:p>
          <a:p>
            <a:pPr lvl="0" algn="ctr"/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kk-KZ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Қазақстан Республикасы Білім және ғылым министрінің 2008 жылғы 18 наурыздағы №</a:t>
            </a:r>
            <a:r>
              <a:rPr lang="en-US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125 </a:t>
            </a:r>
            <a:r>
              <a:rPr lang="kk-KZ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Бұйрығы</a:t>
            </a:r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kk-KZ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524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 flipV="1">
            <a:off x="2019300" y="847725"/>
            <a:ext cx="9944100" cy="9525"/>
          </a:xfrm>
          <a:prstGeom prst="line">
            <a:avLst/>
          </a:prstGeom>
          <a:ln w="38100">
            <a:solidFill>
              <a:srgbClr val="058E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Современный синий белый абстрактный фон презентации с корпоративной  концепцией | Премиум векторы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090" b="100000" l="58307" r="100000">
                        <a14:foregroundMark x1="65974" y1="98420" x2="63099" y2="99774"/>
                        <a14:foregroundMark x1="97923" y1="28668" x2="99681" y2="2528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0670"/>
          <a:stretch/>
        </p:blipFill>
        <p:spPr bwMode="auto">
          <a:xfrm rot="5400000" flipH="1">
            <a:off x="1247212" y="-1225459"/>
            <a:ext cx="1556797" cy="402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>
          <a:xfrm>
            <a:off x="11963400" y="6492875"/>
            <a:ext cx="228600" cy="365125"/>
          </a:xfrm>
        </p:spPr>
        <p:txBody>
          <a:bodyPr/>
          <a:lstStyle/>
          <a:p>
            <a:fld id="{F27F56B3-D867-4247-9738-902390D54D2C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2056" name="AutoShape 8" descr="Видеонаблюдение Видеонаблюдение Беспроводная камера видеонаблюдения,  веб-камера, угол, электроника, транспортное средство png |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07975" y="1322160"/>
            <a:ext cx="296311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749856" y="16728"/>
            <a:ext cx="84829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9, 11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сыныптардың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оқушыларын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қорытынды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бітіру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емтихандарынан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босату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92322" y="675829"/>
            <a:ext cx="1084500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10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kk-KZ" sz="16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kk-KZ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Орта, техникалық және кәсіптік, орта білімнен кейінгі білім беру ұйымдары үшін білім алушылардың үлгеріміне ағымдағы бақылауды, оларды аралық және қорытынды аттестаттауды өткізудің үлгілік қағидаларын бекіту </a:t>
            </a:r>
            <a:r>
              <a:rPr lang="kk-KZ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туралы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kk-KZ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Қазақстан </a:t>
            </a:r>
            <a:r>
              <a:rPr lang="kk-KZ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Республикасы Білім және ғылым министрінің 2008 жылғы 18 наурыздағы </a:t>
            </a:r>
            <a:r>
              <a:rPr lang="kk-KZ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№</a:t>
            </a:r>
            <a:r>
              <a:rPr lang="en-US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125 </a:t>
            </a:r>
            <a:r>
              <a:rPr lang="kk-KZ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Бұйрығы</a:t>
            </a: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kk-KZ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kk-KZ" sz="20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50. 1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 денсаулық жағдайына байланысты;</a:t>
            </a:r>
          </a:p>
          <a:p>
            <a:pPr algn="just" fontAlgn="base">
              <a:spcAft>
                <a:spcPts val="0"/>
              </a:spcAft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2) бірінші, екінші топтағы мүгедектігі бар адамдар, мүгедектігі бар балалар;</a:t>
            </a:r>
          </a:p>
          <a:p>
            <a:pPr algn="just" fontAlgn="base">
              <a:spcAft>
                <a:spcPts val="0"/>
              </a:spcAft>
            </a:pPr>
            <a:r>
              <a:rPr lang="kk-KZ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kk-KZ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3) халықаралық олимпиадаларға (жарыстарға) қатысу үшін Қазақстан Республикасының құрама командасына үміткерлер болып табылатын жазғы оқу-жаттығу жиындарына қатысушылар;</a:t>
            </a: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6853" y="4407430"/>
            <a:ext cx="1140514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10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kk-KZ" sz="16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Білім ұйымдарында болуы қажет құжаттар: </a:t>
            </a:r>
          </a:p>
          <a:p>
            <a:pPr marL="285750" indent="-285750">
              <a:buFontTx/>
              <a:buChar char="-"/>
            </a:pPr>
            <a:r>
              <a:rPr lang="kk-KZ" sz="16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Қазақстан </a:t>
            </a:r>
            <a:r>
              <a:rPr lang="kk-KZ" sz="16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Республикасы Білім және ғылым министрінің 2008 жылғы 18 наурыздағы №</a:t>
            </a:r>
            <a:r>
              <a:rPr lang="en-US" sz="16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125 </a:t>
            </a:r>
            <a:r>
              <a:rPr lang="kk-KZ" sz="16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Бұйрығының </a:t>
            </a:r>
            <a:r>
              <a:rPr lang="kk-KZ" sz="16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59 </a:t>
            </a:r>
            <a:r>
              <a:rPr lang="kk-KZ" sz="16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тармағына </a:t>
            </a:r>
            <a:r>
              <a:rPr lang="kk-KZ" sz="16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сәйкес ағымдағы </a:t>
            </a:r>
            <a:r>
              <a:rPr lang="kk-KZ" sz="1600" b="1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жылғы </a:t>
            </a:r>
            <a:r>
              <a:rPr lang="kk-KZ" sz="1600" b="1" i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 ақпанға дейін емтихан </a:t>
            </a:r>
            <a:r>
              <a:rPr lang="kk-KZ" sz="16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комиссиясын </a:t>
            </a:r>
            <a:r>
              <a:rPr lang="kk-KZ" sz="1600" b="1" i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туралы </a:t>
            </a:r>
            <a:r>
              <a:rPr lang="kk-KZ" sz="1600" b="1" i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бұйрық;</a:t>
            </a:r>
          </a:p>
          <a:p>
            <a:pPr algn="just" fontAlgn="base"/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endParaRPr lang="kk-KZ" sz="20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69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2128</TotalTime>
  <Words>561</Words>
  <Application>Microsoft Office PowerPoint</Application>
  <PresentationFormat>Широкоэкранный</PresentationFormat>
  <Paragraphs>96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맑은 고딕</vt:lpstr>
      <vt:lpstr>Arial</vt:lpstr>
      <vt:lpstr>Calibri</vt:lpstr>
      <vt:lpstr>Calibri Light</vt:lpstr>
      <vt:lpstr>Times New Roman</vt:lpstr>
      <vt:lpstr>Wingdings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Гаухар К</dc:creator>
  <cp:lastModifiedBy>User</cp:lastModifiedBy>
  <cp:revision>204</cp:revision>
  <cp:lastPrinted>2023-04-12T12:01:21Z</cp:lastPrinted>
  <dcterms:created xsi:type="dcterms:W3CDTF">2023-02-13T09:50:42Z</dcterms:created>
  <dcterms:modified xsi:type="dcterms:W3CDTF">2024-04-04T07:44:43Z</dcterms:modified>
</cp:coreProperties>
</file>