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Arial Black" panose="020B0A04020102020204" pitchFamily="34" charset="0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g+R+OECcIzS9IOpleozJ+9cwee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75671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28747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5" name="Google Shape;2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6104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fc4b1111d3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2" name="Google Shape;262;g1fc4b1111d3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79635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fc4b1111d3_1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4" name="Google Shape;284;g1fc4b1111d3_1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2965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fc4b1111d3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2" name="Google Shape;312;g1fc4b1111d3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81098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fc4b1111d3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9" name="Google Shape;339;g1fc4b1111d3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0966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fc4b1111d3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8" name="Google Shape;348;g1fc4b1111d3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11132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fb33581ba0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g1fb33581ba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76569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fb33581ba0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g1fb33581ba0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32571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fb32fcafc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g1fb32fcafc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52363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6" name="Google Shape;14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91349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fc4b1111d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5" name="Google Shape;155;g1fc4b1111d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42715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fc4b1111d3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0" name="Google Shape;180;g1fc4b1111d3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23509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fc4b1111d3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6" name="Google Shape;216;g1fc4b1111d3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10663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fc4b1111d3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6" name="Google Shape;236;g1fc4b1111d3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85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 rot="5400000">
            <a:off x="4623595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body" idx="1"/>
          </p:nvPr>
        </p:nvSpPr>
        <p:spPr>
          <a:xfrm rot="5400000">
            <a:off x="604046" y="389731"/>
            <a:ext cx="5811838" cy="576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6715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body" idx="2"/>
          </p:nvPr>
        </p:nvSpPr>
        <p:spPr>
          <a:xfrm>
            <a:off x="4648201" y="1825625"/>
            <a:ext cx="386715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25" y="4206200"/>
            <a:ext cx="12192000" cy="1725600"/>
          </a:xfrm>
          <a:prstGeom prst="rect">
            <a:avLst/>
          </a:prstGeom>
          <a:solidFill>
            <a:srgbClr val="C4E2FC">
              <a:alpha val="35294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229900" y="4561100"/>
            <a:ext cx="11732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 b="1">
                <a:solidFill>
                  <a:srgbClr val="002060"/>
                </a:solidFill>
              </a:rPr>
              <a:t>Правила деятельности психологической службы </a:t>
            </a:r>
            <a:endParaRPr sz="3000" b="1">
              <a:solidFill>
                <a:srgbClr val="00206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 b="1">
                <a:solidFill>
                  <a:srgbClr val="002060"/>
                </a:solidFill>
              </a:rPr>
              <a:t>в организациях среднего образования</a:t>
            </a:r>
            <a:endParaRPr sz="3000" b="1">
              <a:solidFill>
                <a:srgbClr val="002060"/>
              </a:solidFill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725" y="662150"/>
            <a:ext cx="2147525" cy="93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7935" y="1182564"/>
            <a:ext cx="4186576" cy="2887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/>
          <p:nvPr/>
        </p:nvSpPr>
        <p:spPr>
          <a:xfrm>
            <a:off x="0" y="943325"/>
            <a:ext cx="9189000" cy="1285200"/>
          </a:xfrm>
          <a:prstGeom prst="roundRect">
            <a:avLst>
              <a:gd name="adj" fmla="val 0"/>
            </a:avLst>
          </a:prstGeom>
          <a:solidFill>
            <a:srgbClr val="CFE2F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4"/>
          <p:cNvSpPr txBox="1"/>
          <p:nvPr/>
        </p:nvSpPr>
        <p:spPr>
          <a:xfrm>
            <a:off x="815335" y="1102499"/>
            <a:ext cx="81627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>
                <a:solidFill>
                  <a:schemeClr val="dk1"/>
                </a:solidFill>
              </a:rPr>
              <a:t>Для организации деятельности специалистов, входящих в состав психологической службы, предоставляются кабинеты, оснащенные оборудованием и мебелью в соответствии с приказом Министра образования и науки Республики Казахстан от 22 января 2016 года №70 "Об утверждении норм оснащения оборудованием и мебелью организаций дошкольного, среднего образования, а также специальных организаций образования" (зарегистрирован в Реестре государственной регистрации нормативных правовых актов под № 13272).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" descr="F:\Преза ЕН\27 августа\081.png"/>
          <p:cNvPicPr preferRelativeResize="0"/>
          <p:nvPr/>
        </p:nvPicPr>
        <p:blipFill rotWithShape="1">
          <a:blip r:embed="rId4">
            <a:alphaModFix/>
          </a:blip>
          <a:srcRect l="18247"/>
          <a:stretch/>
        </p:blipFill>
        <p:spPr>
          <a:xfrm flipH="1">
            <a:off x="9368061" y="727375"/>
            <a:ext cx="1604201" cy="1481949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4"/>
          <p:cNvSpPr/>
          <p:nvPr/>
        </p:nvSpPr>
        <p:spPr>
          <a:xfrm>
            <a:off x="489500" y="2500625"/>
            <a:ext cx="9189000" cy="1285200"/>
          </a:xfrm>
          <a:prstGeom prst="roundRect">
            <a:avLst>
              <a:gd name="adj" fmla="val 0"/>
            </a:avLst>
          </a:prstGeom>
          <a:solidFill>
            <a:srgbClr val="CFE2F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4"/>
          <p:cNvSpPr txBox="1"/>
          <p:nvPr/>
        </p:nvSpPr>
        <p:spPr>
          <a:xfrm>
            <a:off x="1304835" y="2673724"/>
            <a:ext cx="81627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>
                <a:solidFill>
                  <a:schemeClr val="dk1"/>
                </a:solidFill>
              </a:rPr>
              <a:t>Специалистами, входящими в состав психологической службы, осуществляется учетная документация в соответствии с приказом Министра образования и науки Республики Казахстан от 6 апреля 2020 года № 130 "Об утверждении перечня документов обязательных для ведения педагогами организаций среднего, технического и профессионального, после среднего образования и их формы" (зарегистрирован в Реестре государственной регистрации нормативных правовых актов под № 20317).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1059775" y="4077150"/>
            <a:ext cx="9189000" cy="1698900"/>
          </a:xfrm>
          <a:prstGeom prst="roundRect">
            <a:avLst>
              <a:gd name="adj" fmla="val 0"/>
            </a:avLst>
          </a:prstGeom>
          <a:solidFill>
            <a:srgbClr val="CFE2F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4"/>
          <p:cNvSpPr txBox="1"/>
          <p:nvPr/>
        </p:nvSpPr>
        <p:spPr>
          <a:xfrm>
            <a:off x="1875110" y="4287911"/>
            <a:ext cx="8162700" cy="1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>
                <a:solidFill>
                  <a:schemeClr val="dk1"/>
                </a:solidFill>
              </a:rPr>
              <a:t>Психологическая диагностика, консультирование и тренинги (групповые, индивидуальные) с обучающимися и воспитанниками проводятся с письменного согласия родителей и иных законных представителей согласно приложению № 2 к приказу Министра образования и науки Республики Казахстан от 28 января 2016 года № 93 "Об утверждении форм типового договора оказания образовательных услуг для дошкольных организаций, организаций среднего, технического и профессионального, после среднего образования, типового договора на проведение профессиональной практики и типового договора о дуальном обучении для организаций технического и профессионального, после среднего образования" (зарегистрирован в Реестре государственной регистрации нормативных правовых актов под № 13227).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9900598" y="2466425"/>
            <a:ext cx="1962326" cy="135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4" descr="F:\Преза ЕН\Новая папка\06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52354" y="4155736"/>
            <a:ext cx="1355169" cy="148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4"/>
          <p:cNvPicPr preferRelativeResize="0"/>
          <p:nvPr/>
        </p:nvPicPr>
        <p:blipFill rotWithShape="1">
          <a:blip r:embed="rId7">
            <a:alphaModFix/>
          </a:blip>
          <a:srcRect l="61609" b="67370"/>
          <a:stretch/>
        </p:blipFill>
        <p:spPr>
          <a:xfrm>
            <a:off x="489500" y="2742313"/>
            <a:ext cx="827301" cy="61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"/>
          <p:cNvPicPr preferRelativeResize="0"/>
          <p:nvPr/>
        </p:nvPicPr>
        <p:blipFill rotWithShape="1">
          <a:blip r:embed="rId7">
            <a:alphaModFix/>
          </a:blip>
          <a:srcRect l="61609" b="67370"/>
          <a:stretch/>
        </p:blipFill>
        <p:spPr>
          <a:xfrm>
            <a:off x="0" y="1264600"/>
            <a:ext cx="827301" cy="61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4"/>
          <p:cNvPicPr preferRelativeResize="0"/>
          <p:nvPr/>
        </p:nvPicPr>
        <p:blipFill rotWithShape="1">
          <a:blip r:embed="rId7">
            <a:alphaModFix/>
          </a:blip>
          <a:srcRect l="61609" b="67370"/>
          <a:stretch/>
        </p:blipFill>
        <p:spPr>
          <a:xfrm>
            <a:off x="1059775" y="4619200"/>
            <a:ext cx="827301" cy="61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fc4b1111d3_0_282"/>
          <p:cNvSpPr txBox="1"/>
          <p:nvPr/>
        </p:nvSpPr>
        <p:spPr>
          <a:xfrm>
            <a:off x="1605250" y="248225"/>
            <a:ext cx="9269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>
                <a:solidFill>
                  <a:srgbClr val="002060"/>
                </a:solidFill>
              </a:rPr>
              <a:t>При обращении обучающихся и воспитанников к специалистам, </a:t>
            </a:r>
            <a:endParaRPr sz="2000" b="1">
              <a:solidFill>
                <a:srgbClr val="00206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>
                <a:solidFill>
                  <a:srgbClr val="002060"/>
                </a:solidFill>
              </a:rPr>
              <a:t>обеспечивающим психолого-педагогическое сопровождение:</a:t>
            </a:r>
            <a:endParaRPr sz="2000" b="1">
              <a:solidFill>
                <a:srgbClr val="002060"/>
              </a:solidFill>
            </a:endParaRPr>
          </a:p>
        </p:txBody>
      </p:sp>
      <p:sp>
        <p:nvSpPr>
          <p:cNvPr id="265" name="Google Shape;265;g1fc4b1111d3_0_282"/>
          <p:cNvSpPr/>
          <p:nvPr/>
        </p:nvSpPr>
        <p:spPr>
          <a:xfrm>
            <a:off x="912398" y="1603750"/>
            <a:ext cx="10695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>
                <a:solidFill>
                  <a:schemeClr val="dk1"/>
                </a:solidFill>
              </a:rPr>
              <a:t>обучающийся или воспитанник по собственному желанию письменно либо устно обращается к классному руководителю, педагогу-психологу, социальному педагогу, педагогам-предметникам, в администрацию организации среднего образования по вопросам своего личного состояния, поведения, сложностей, возникающих в процессе его обучения, воспитания и развития, а также ситуаций, причиняющих вред его социальному или психологическому благополучию и здоровью, нарушению его прав и интересов;</a:t>
            </a:r>
            <a:endParaRPr sz="12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266" name="Google Shape;266;g1fc4b1111d3_0_282"/>
          <p:cNvSpPr/>
          <p:nvPr/>
        </p:nvSpPr>
        <p:spPr>
          <a:xfrm>
            <a:off x="922427" y="2726246"/>
            <a:ext cx="102615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>
                <a:solidFill>
                  <a:schemeClr val="dk1"/>
                </a:solidFill>
              </a:rPr>
              <a:t>обращение обучающегося или воспитанника регистрируется и рассматривается специалистами психологической службы;</a:t>
            </a:r>
            <a:endParaRPr sz="12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267" name="Google Shape;267;g1fc4b1111d3_0_282"/>
          <p:cNvSpPr/>
          <p:nvPr/>
        </p:nvSpPr>
        <p:spPr>
          <a:xfrm>
            <a:off x="890375" y="3316513"/>
            <a:ext cx="103707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200">
                <a:solidFill>
                  <a:schemeClr val="dk1"/>
                </a:solidFill>
              </a:rPr>
              <a:t>педагог-психолог письменно согласовывает с родителями или иными законными представителями график, формат оказания и проведения психологической помощи, необходимые для восстановления психологического благополучия обучающегося и воспитанника по психолого-педагогической диагностике, консультированию и коррекции;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68" name="Google Shape;268;g1fc4b1111d3_0_282"/>
          <p:cNvSpPr txBox="1"/>
          <p:nvPr/>
        </p:nvSpPr>
        <p:spPr>
          <a:xfrm>
            <a:off x="385880" y="1677328"/>
            <a:ext cx="388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3600" b="1" i="0" u="none" strike="noStrike" cap="none">
                <a:solidFill>
                  <a:srgbClr val="6FA8DC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 sz="3600" b="1" i="0" u="none" strike="noStrike" cap="none">
              <a:solidFill>
                <a:srgbClr val="6FA8D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269" name="Google Shape;269;g1fc4b1111d3_0_282"/>
          <p:cNvCxnSpPr/>
          <p:nvPr/>
        </p:nvCxnSpPr>
        <p:spPr>
          <a:xfrm rot="10800000" flipH="1">
            <a:off x="989497" y="2470650"/>
            <a:ext cx="10483500" cy="63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0" name="Google Shape;270;g1fc4b1111d3_0_282"/>
          <p:cNvSpPr txBox="1"/>
          <p:nvPr/>
        </p:nvSpPr>
        <p:spPr>
          <a:xfrm>
            <a:off x="391135" y="2529020"/>
            <a:ext cx="388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3600" b="1" i="0" u="none" strike="noStrike" cap="none">
                <a:solidFill>
                  <a:srgbClr val="6FA8DC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sz="3600" b="1" i="0" u="none" strike="noStrike" cap="none">
              <a:solidFill>
                <a:srgbClr val="6FA8D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271" name="Google Shape;271;g1fc4b1111d3_0_282"/>
          <p:cNvCxnSpPr/>
          <p:nvPr/>
        </p:nvCxnSpPr>
        <p:spPr>
          <a:xfrm rot="10800000" flipH="1">
            <a:off x="996141" y="3075604"/>
            <a:ext cx="10483500" cy="63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2" name="Google Shape;272;g1fc4b1111d3_0_282"/>
          <p:cNvCxnSpPr/>
          <p:nvPr/>
        </p:nvCxnSpPr>
        <p:spPr>
          <a:xfrm rot="10800000" flipH="1">
            <a:off x="996141" y="3951109"/>
            <a:ext cx="10483500" cy="63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3" name="Google Shape;273;g1fc4b1111d3_0_2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g1fc4b1111d3_0_282"/>
          <p:cNvSpPr/>
          <p:nvPr/>
        </p:nvSpPr>
        <p:spPr>
          <a:xfrm>
            <a:off x="922425" y="4225725"/>
            <a:ext cx="10370700" cy="67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>
                <a:solidFill>
                  <a:schemeClr val="dk1"/>
                </a:solidFill>
              </a:rPr>
              <a:t>по итогам проведенной диагностической работы педагог-психолог определяет причину сложившейся ситуации, составляет психолого-педагогическое заключение и рекомендации, совместно со специалистами психолого-педагогического сопровождения разрабатывает план индивидуальной работы, который утверждается первым руководителем организаций среднего образования;</a:t>
            </a:r>
            <a:endParaRPr sz="12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275" name="Google Shape;275;g1fc4b1111d3_0_282"/>
          <p:cNvSpPr/>
          <p:nvPr/>
        </p:nvSpPr>
        <p:spPr>
          <a:xfrm>
            <a:off x="890375" y="5117825"/>
            <a:ext cx="10261500" cy="44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>
                <a:solidFill>
                  <a:schemeClr val="dk1"/>
                </a:solidFill>
              </a:rPr>
              <a:t>выполнение рекомендаций и программы индивидуального плана осуществляются согласно установленному графику.</a:t>
            </a:r>
            <a:endParaRPr sz="12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276" name="Google Shape;276;g1fc4b1111d3_0_282"/>
          <p:cNvSpPr txBox="1"/>
          <p:nvPr/>
        </p:nvSpPr>
        <p:spPr>
          <a:xfrm>
            <a:off x="391135" y="4092657"/>
            <a:ext cx="388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3600" b="1">
                <a:solidFill>
                  <a:srgbClr val="6FA8DC"/>
                </a:solidFill>
                <a:latin typeface="Arial Black"/>
                <a:ea typeface="Arial Black"/>
                <a:cs typeface="Arial Black"/>
                <a:sym typeface="Arial Black"/>
              </a:rPr>
              <a:t>4</a:t>
            </a:r>
            <a:endParaRPr sz="3600" b="1" i="0" u="none" strike="noStrike" cap="none">
              <a:solidFill>
                <a:srgbClr val="6FA8D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77" name="Google Shape;277;g1fc4b1111d3_0_282"/>
          <p:cNvSpPr txBox="1"/>
          <p:nvPr/>
        </p:nvSpPr>
        <p:spPr>
          <a:xfrm>
            <a:off x="385881" y="3265632"/>
            <a:ext cx="388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3600" b="1" i="0" u="none" strike="noStrike" cap="none">
                <a:solidFill>
                  <a:srgbClr val="6FA8DC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 sz="3600" b="1" i="0" u="none" strike="noStrike" cap="none">
              <a:solidFill>
                <a:srgbClr val="6FA8D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278" name="Google Shape;278;g1fc4b1111d3_0_282"/>
          <p:cNvCxnSpPr/>
          <p:nvPr/>
        </p:nvCxnSpPr>
        <p:spPr>
          <a:xfrm rot="10800000" flipH="1">
            <a:off x="996141" y="4900582"/>
            <a:ext cx="10483500" cy="63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9" name="Google Shape;279;g1fc4b1111d3_0_282"/>
          <p:cNvCxnSpPr/>
          <p:nvPr/>
        </p:nvCxnSpPr>
        <p:spPr>
          <a:xfrm rot="10800000" flipH="1">
            <a:off x="996141" y="5460700"/>
            <a:ext cx="10483500" cy="63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0" name="Google Shape;280;g1fc4b1111d3_0_282"/>
          <p:cNvSpPr txBox="1"/>
          <p:nvPr/>
        </p:nvSpPr>
        <p:spPr>
          <a:xfrm>
            <a:off x="385881" y="4919707"/>
            <a:ext cx="388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3600" b="1">
                <a:solidFill>
                  <a:srgbClr val="6FA8DC"/>
                </a:solidFill>
                <a:latin typeface="Arial Black"/>
                <a:ea typeface="Arial Black"/>
                <a:cs typeface="Arial Black"/>
                <a:sym typeface="Arial Black"/>
              </a:rPr>
              <a:t>5</a:t>
            </a:r>
            <a:endParaRPr sz="3600" b="1" i="0" u="none" strike="noStrike" cap="none">
              <a:solidFill>
                <a:srgbClr val="6FA8D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81" name="Google Shape;281;g1fc4b1111d3_0_282"/>
          <p:cNvPicPr preferRelativeResize="0"/>
          <p:nvPr/>
        </p:nvPicPr>
        <p:blipFill rotWithShape="1">
          <a:blip r:embed="rId4">
            <a:alphaModFix/>
          </a:blip>
          <a:srcRect t="49046" r="69908" b="28111"/>
          <a:stretch/>
        </p:blipFill>
        <p:spPr>
          <a:xfrm>
            <a:off x="258625" y="174300"/>
            <a:ext cx="1854390" cy="1393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fc4b1111d3_1_285"/>
          <p:cNvSpPr txBox="1"/>
          <p:nvPr/>
        </p:nvSpPr>
        <p:spPr>
          <a:xfrm>
            <a:off x="2120025" y="248225"/>
            <a:ext cx="8240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>
                <a:solidFill>
                  <a:srgbClr val="002060"/>
                </a:solidFill>
              </a:rPr>
              <a:t>Порядок действий при обращениях родителей или иных законных представителей к специалистам, обеспечивающим психолого-педагогическое сопровождение:</a:t>
            </a:r>
            <a:endParaRPr sz="2000" b="1">
              <a:solidFill>
                <a:srgbClr val="002060"/>
              </a:solidFill>
            </a:endParaRPr>
          </a:p>
        </p:txBody>
      </p:sp>
      <p:pic>
        <p:nvPicPr>
          <p:cNvPr id="287" name="Google Shape;287;g1fc4b1111d3_1_2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g1fc4b1111d3_1_285"/>
          <p:cNvSpPr/>
          <p:nvPr/>
        </p:nvSpPr>
        <p:spPr>
          <a:xfrm>
            <a:off x="942825" y="1638800"/>
            <a:ext cx="3876000" cy="206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200">
                <a:solidFill>
                  <a:schemeClr val="dk1"/>
                </a:solidFill>
              </a:rPr>
              <a:t>родитель или иной законный представитель в письменной или устной форме обращается по вопросу психологического состояния, поведения обучающегося или воспитанника в процессе его обучения, развития и воспитания, проблем детско-родительских отношений к классному руководителю, педагогу-психологу, социальному педагогу, педагогам-предметниками, в администрацию организации среднего образования;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1fc4b1111d3_1_285"/>
          <p:cNvSpPr/>
          <p:nvPr/>
        </p:nvSpPr>
        <p:spPr>
          <a:xfrm>
            <a:off x="476075" y="1669000"/>
            <a:ext cx="362100" cy="504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g1fc4b1111d3_1_285"/>
          <p:cNvSpPr txBox="1"/>
          <p:nvPr/>
        </p:nvSpPr>
        <p:spPr>
          <a:xfrm>
            <a:off x="495125" y="1719087"/>
            <a:ext cx="3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1fc4b1111d3_1_285"/>
          <p:cNvSpPr txBox="1"/>
          <p:nvPr/>
        </p:nvSpPr>
        <p:spPr>
          <a:xfrm>
            <a:off x="5550636" y="1669000"/>
            <a:ext cx="6165300" cy="120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>
                <a:solidFill>
                  <a:schemeClr val="dk1"/>
                </a:solidFill>
              </a:rPr>
              <a:t>на первичной встрече специалисты психологической службы проводят беседу c родителем или иным законным представителем, формируют представление о причинах возникновения или изменения состояния, или поведения обучающегося или воспитанника, определяют формы и методы востребованной социальной, психолого-педагогической диагностики, консультирования, коррекции, поддержки или сопровождения;</a:t>
            </a:r>
            <a:endParaRPr sz="12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1fc4b1111d3_1_285"/>
          <p:cNvSpPr/>
          <p:nvPr/>
        </p:nvSpPr>
        <p:spPr>
          <a:xfrm>
            <a:off x="5188525" y="1697575"/>
            <a:ext cx="362100" cy="504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g1fc4b1111d3_1_285"/>
          <p:cNvSpPr txBox="1"/>
          <p:nvPr/>
        </p:nvSpPr>
        <p:spPr>
          <a:xfrm>
            <a:off x="5207575" y="1747662"/>
            <a:ext cx="3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g1fc4b1111d3_1_285"/>
          <p:cNvSpPr txBox="1"/>
          <p:nvPr/>
        </p:nvSpPr>
        <p:spPr>
          <a:xfrm>
            <a:off x="5550636" y="3004350"/>
            <a:ext cx="6165300" cy="64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>
                <a:solidFill>
                  <a:schemeClr val="dk1"/>
                </a:solidFill>
              </a:rPr>
              <a:t>специалистом психологической службы составляется индивидуальный план социального или психолого-педагогического сопровождения, который утверждается первым руководителем организаций среднего образования;</a:t>
            </a:r>
            <a:endParaRPr sz="12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g1fc4b1111d3_1_285"/>
          <p:cNvSpPr/>
          <p:nvPr/>
        </p:nvSpPr>
        <p:spPr>
          <a:xfrm>
            <a:off x="5188525" y="3032925"/>
            <a:ext cx="362100" cy="504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g1fc4b1111d3_1_285"/>
          <p:cNvSpPr txBox="1"/>
          <p:nvPr/>
        </p:nvSpPr>
        <p:spPr>
          <a:xfrm>
            <a:off x="5207575" y="3083012"/>
            <a:ext cx="3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g1fc4b1111d3_1_285"/>
          <p:cNvSpPr/>
          <p:nvPr/>
        </p:nvSpPr>
        <p:spPr>
          <a:xfrm>
            <a:off x="942825" y="3699200"/>
            <a:ext cx="3876000" cy="67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200">
                <a:solidFill>
                  <a:schemeClr val="dk1"/>
                </a:solidFill>
              </a:rPr>
              <a:t>обращение родителя или иного законного представителя регистрируется и рассматривается специалистами психологической службы;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g1fc4b1111d3_1_285"/>
          <p:cNvSpPr/>
          <p:nvPr/>
        </p:nvSpPr>
        <p:spPr>
          <a:xfrm>
            <a:off x="476075" y="3729400"/>
            <a:ext cx="362100" cy="504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g1fc4b1111d3_1_285"/>
          <p:cNvSpPr txBox="1"/>
          <p:nvPr/>
        </p:nvSpPr>
        <p:spPr>
          <a:xfrm>
            <a:off x="495125" y="3779487"/>
            <a:ext cx="3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>
                <a:solidFill>
                  <a:schemeClr val="lt1"/>
                </a:solidFill>
              </a:rPr>
              <a:t>2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g1fc4b1111d3_1_285"/>
          <p:cNvSpPr txBox="1"/>
          <p:nvPr/>
        </p:nvSpPr>
        <p:spPr>
          <a:xfrm>
            <a:off x="5550636" y="3785600"/>
            <a:ext cx="6165300" cy="101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>
                <a:solidFill>
                  <a:schemeClr val="dk1"/>
                </a:solidFill>
              </a:rPr>
              <a:t>индивидуальный план социального и психолого-педагогического сопровождения составляется в 2-х экземплярах, письменно заверяется родителем или иным законным представителем, один экземпляр которого передается родителю или иному законному представителю, другой остается в организации среднего образования;</a:t>
            </a:r>
            <a:endParaRPr sz="12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g1fc4b1111d3_1_285"/>
          <p:cNvSpPr/>
          <p:nvPr/>
        </p:nvSpPr>
        <p:spPr>
          <a:xfrm>
            <a:off x="5188525" y="3814175"/>
            <a:ext cx="362100" cy="504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g1fc4b1111d3_1_285"/>
          <p:cNvSpPr txBox="1"/>
          <p:nvPr/>
        </p:nvSpPr>
        <p:spPr>
          <a:xfrm>
            <a:off x="5207575" y="3864262"/>
            <a:ext cx="3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>
                <a:solidFill>
                  <a:schemeClr val="lt1"/>
                </a:solidFill>
              </a:rPr>
              <a:t>6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g1fc4b1111d3_1_285"/>
          <p:cNvSpPr/>
          <p:nvPr/>
        </p:nvSpPr>
        <p:spPr>
          <a:xfrm>
            <a:off x="942825" y="4570050"/>
            <a:ext cx="3876000" cy="128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>
                <a:solidFill>
                  <a:schemeClr val="dk1"/>
                </a:solidFill>
              </a:rPr>
              <a:t>специалисты психологической службы совместно с классным руководителем изучают ситуацию, и информирует руководителя организации среднего образования, который определяет основного ответственного специалиста психологической службы;</a:t>
            </a:r>
            <a:endParaRPr sz="120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304" name="Google Shape;304;g1fc4b1111d3_1_285"/>
          <p:cNvSpPr/>
          <p:nvPr/>
        </p:nvSpPr>
        <p:spPr>
          <a:xfrm>
            <a:off x="476075" y="4600250"/>
            <a:ext cx="362100" cy="504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g1fc4b1111d3_1_285"/>
          <p:cNvSpPr txBox="1"/>
          <p:nvPr/>
        </p:nvSpPr>
        <p:spPr>
          <a:xfrm>
            <a:off x="495125" y="4650337"/>
            <a:ext cx="3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>
                <a:solidFill>
                  <a:schemeClr val="lt1"/>
                </a:solidFill>
              </a:rPr>
              <a:t>3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g1fc4b1111d3_1_285"/>
          <p:cNvSpPr txBox="1"/>
          <p:nvPr/>
        </p:nvSpPr>
        <p:spPr>
          <a:xfrm>
            <a:off x="5550636" y="4936150"/>
            <a:ext cx="6165300" cy="101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>
                <a:solidFill>
                  <a:schemeClr val="dk1"/>
                </a:solidFill>
              </a:rPr>
              <a:t>при выявлении рисков психологического состояния или поведения, правовых, социальных или семейно-бытовых проблем, обучающийся или воспитанник направляется на консультацию к специалистам соответствующего профиля (в органы и организации здравоохранения, внутренних дел, социальной защиты населения, комиссию по делам несовершеннолетних и защите их прав).</a:t>
            </a:r>
            <a:endParaRPr sz="12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g1fc4b1111d3_1_285"/>
          <p:cNvSpPr/>
          <p:nvPr/>
        </p:nvSpPr>
        <p:spPr>
          <a:xfrm>
            <a:off x="5188525" y="4964725"/>
            <a:ext cx="362100" cy="504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g1fc4b1111d3_1_285"/>
          <p:cNvSpPr txBox="1"/>
          <p:nvPr/>
        </p:nvSpPr>
        <p:spPr>
          <a:xfrm>
            <a:off x="5207575" y="5014812"/>
            <a:ext cx="3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>
                <a:solidFill>
                  <a:schemeClr val="lt1"/>
                </a:solidFill>
              </a:rPr>
              <a:t>7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g1fc4b1111d3_1_285"/>
          <p:cNvPicPr preferRelativeResize="0"/>
          <p:nvPr/>
        </p:nvPicPr>
        <p:blipFill rotWithShape="1">
          <a:blip r:embed="rId4">
            <a:alphaModFix/>
          </a:blip>
          <a:srcRect l="66289" r="16047" b="48856"/>
          <a:stretch/>
        </p:blipFill>
        <p:spPr>
          <a:xfrm>
            <a:off x="382901" y="0"/>
            <a:ext cx="1096177" cy="132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fc4b1111d3_1_66"/>
          <p:cNvSpPr/>
          <p:nvPr/>
        </p:nvSpPr>
        <p:spPr>
          <a:xfrm>
            <a:off x="7917250" y="4112225"/>
            <a:ext cx="4040100" cy="1474500"/>
          </a:xfrm>
          <a:prstGeom prst="roundRect">
            <a:avLst>
              <a:gd name="adj" fmla="val 0"/>
            </a:avLst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g1fc4b1111d3_1_66"/>
          <p:cNvSpPr/>
          <p:nvPr/>
        </p:nvSpPr>
        <p:spPr>
          <a:xfrm>
            <a:off x="234800" y="4437775"/>
            <a:ext cx="4345800" cy="1104900"/>
          </a:xfrm>
          <a:prstGeom prst="roundRect">
            <a:avLst>
              <a:gd name="adj" fmla="val 0"/>
            </a:avLst>
          </a:prstGeom>
          <a:solidFill>
            <a:srgbClr val="E7F4F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g1fc4b1111d3_1_66"/>
          <p:cNvSpPr/>
          <p:nvPr/>
        </p:nvSpPr>
        <p:spPr>
          <a:xfrm>
            <a:off x="7917250" y="1693825"/>
            <a:ext cx="4040100" cy="1104900"/>
          </a:xfrm>
          <a:prstGeom prst="roundRect">
            <a:avLst>
              <a:gd name="adj" fmla="val 0"/>
            </a:avLst>
          </a:prstGeom>
          <a:solidFill>
            <a:srgbClr val="E7F4F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g1fc4b1111d3_1_66"/>
          <p:cNvSpPr/>
          <p:nvPr/>
        </p:nvSpPr>
        <p:spPr>
          <a:xfrm>
            <a:off x="234800" y="1661050"/>
            <a:ext cx="4208400" cy="2094000"/>
          </a:xfrm>
          <a:prstGeom prst="roundRect">
            <a:avLst>
              <a:gd name="adj" fmla="val 0"/>
            </a:avLst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g1fc4b1111d3_1_66"/>
          <p:cNvSpPr/>
          <p:nvPr/>
        </p:nvSpPr>
        <p:spPr>
          <a:xfrm>
            <a:off x="579800" y="1784000"/>
            <a:ext cx="3656100" cy="18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300" b="1">
                <a:solidFill>
                  <a:srgbClr val="1155CC"/>
                </a:solidFill>
              </a:rPr>
              <a:t>педагоги организаций среднего образования при обнаружении эмоционально-волевых, поведенческих рисков и трудностей в обучении и развитии у обучающихся и воспитанников, а также собственных проблем профессионального выгорания письменно или устно обращаются к специалисту психологической службы</a:t>
            </a:r>
            <a:endParaRPr sz="1100" b="1" i="0" u="none" strike="noStrike" cap="none">
              <a:solidFill>
                <a:srgbClr val="1155CC"/>
              </a:solidFill>
            </a:endParaRPr>
          </a:p>
        </p:txBody>
      </p:sp>
      <p:sp>
        <p:nvSpPr>
          <p:cNvPr id="319" name="Google Shape;319;g1fc4b1111d3_1_66"/>
          <p:cNvSpPr/>
          <p:nvPr/>
        </p:nvSpPr>
        <p:spPr>
          <a:xfrm>
            <a:off x="7917400" y="1817600"/>
            <a:ext cx="40401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300" b="1">
                <a:solidFill>
                  <a:srgbClr val="0B5394"/>
                </a:solidFill>
              </a:rPr>
              <a:t>обращение педагога регистрируется и рассматривается специалистами психологической службы</a:t>
            </a:r>
            <a:endParaRPr sz="1300" b="1" i="0" u="none" strike="noStrike" cap="none">
              <a:solidFill>
                <a:srgbClr val="0B5394"/>
              </a:solidFill>
            </a:endParaRPr>
          </a:p>
        </p:txBody>
      </p:sp>
      <p:sp>
        <p:nvSpPr>
          <p:cNvPr id="320" name="Google Shape;320;g1fc4b1111d3_1_66"/>
          <p:cNvSpPr/>
          <p:nvPr/>
        </p:nvSpPr>
        <p:spPr>
          <a:xfrm>
            <a:off x="456425" y="4550725"/>
            <a:ext cx="4040100" cy="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300" b="1">
                <a:solidFill>
                  <a:srgbClr val="0B5394"/>
                </a:solidFill>
              </a:rPr>
              <a:t>специалист психологической службы определяет формы и методы оказания социального, психолого-педагогического сопровождения</a:t>
            </a:r>
            <a:endParaRPr sz="1300" b="1" i="0" u="none" strike="noStrike" cap="none">
              <a:solidFill>
                <a:srgbClr val="0B5394"/>
              </a:solidFill>
            </a:endParaRPr>
          </a:p>
        </p:txBody>
      </p:sp>
      <p:sp>
        <p:nvSpPr>
          <p:cNvPr id="321" name="Google Shape;321;g1fc4b1111d3_1_66"/>
          <p:cNvSpPr/>
          <p:nvPr/>
        </p:nvSpPr>
        <p:spPr>
          <a:xfrm>
            <a:off x="8001400" y="4245775"/>
            <a:ext cx="38823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300" b="1">
                <a:solidFill>
                  <a:srgbClr val="1155CC"/>
                </a:solidFill>
              </a:rPr>
              <a:t>специалисты психологической службы изучают ситуацию, и информирует руководителя организации среднего образования, который определяет основного ответственного специалиста психологической службы</a:t>
            </a:r>
            <a:endParaRPr sz="1300" b="1" i="0" u="none" strike="noStrike" cap="none">
              <a:solidFill>
                <a:srgbClr val="1155CC"/>
              </a:solidFill>
            </a:endParaRPr>
          </a:p>
        </p:txBody>
      </p:sp>
      <p:cxnSp>
        <p:nvCxnSpPr>
          <p:cNvPr id="322" name="Google Shape;322;g1fc4b1111d3_1_66"/>
          <p:cNvCxnSpPr/>
          <p:nvPr/>
        </p:nvCxnSpPr>
        <p:spPr>
          <a:xfrm rot="10800000">
            <a:off x="4058225" y="1581150"/>
            <a:ext cx="1295400" cy="1104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B0F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3" name="Google Shape;323;g1fc4b1111d3_1_66"/>
          <p:cNvCxnSpPr>
            <a:stCxn id="324" idx="1"/>
          </p:cNvCxnSpPr>
          <p:nvPr/>
        </p:nvCxnSpPr>
        <p:spPr>
          <a:xfrm rot="10800000">
            <a:off x="3924698" y="4295720"/>
            <a:ext cx="1737900" cy="4575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B0F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5" name="Google Shape;325;g1fc4b1111d3_1_66"/>
          <p:cNvCxnSpPr/>
          <p:nvPr/>
        </p:nvCxnSpPr>
        <p:spPr>
          <a:xfrm>
            <a:off x="6916922" y="4675057"/>
            <a:ext cx="765600" cy="543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B0F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6" name="Google Shape;326;g1fc4b1111d3_1_66"/>
          <p:cNvCxnSpPr>
            <a:stCxn id="327" idx="3"/>
          </p:cNvCxnSpPr>
          <p:nvPr/>
        </p:nvCxnSpPr>
        <p:spPr>
          <a:xfrm>
            <a:off x="6511285" y="2525857"/>
            <a:ext cx="2020800" cy="428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B0F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28" name="Google Shape;328;g1fc4b1111d3_1_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g1fc4b1111d3_1_66"/>
          <p:cNvSpPr txBox="1"/>
          <p:nvPr/>
        </p:nvSpPr>
        <p:spPr>
          <a:xfrm>
            <a:off x="884600" y="235209"/>
            <a:ext cx="1004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g1fc4b1111d3_1_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5862" y="2250675"/>
            <a:ext cx="2966225" cy="29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g1fc4b1111d3_1_66"/>
          <p:cNvSpPr txBox="1"/>
          <p:nvPr/>
        </p:nvSpPr>
        <p:spPr>
          <a:xfrm>
            <a:off x="1605250" y="376875"/>
            <a:ext cx="9269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>
                <a:solidFill>
                  <a:srgbClr val="002060"/>
                </a:solidFill>
              </a:rPr>
              <a:t>Порядок действий при обращениях педагогов </a:t>
            </a:r>
            <a:endParaRPr sz="2000" b="1">
              <a:solidFill>
                <a:srgbClr val="00206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>
                <a:solidFill>
                  <a:srgbClr val="002060"/>
                </a:solidFill>
              </a:rPr>
              <a:t>в психологическую службу:</a:t>
            </a:r>
            <a:endParaRPr sz="2000" b="1">
              <a:solidFill>
                <a:srgbClr val="002060"/>
              </a:solidFill>
            </a:endParaRPr>
          </a:p>
        </p:txBody>
      </p:sp>
      <p:pic>
        <p:nvPicPr>
          <p:cNvPr id="332" name="Google Shape;332;g1fc4b1111d3_1_6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46673" y="3099631"/>
            <a:ext cx="2713936" cy="11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g1fc4b1111d3_1_66"/>
          <p:cNvSpPr txBox="1"/>
          <p:nvPr/>
        </p:nvSpPr>
        <p:spPr>
          <a:xfrm>
            <a:off x="7682535" y="1830778"/>
            <a:ext cx="388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800" b="1" i="0" u="none" strike="noStrike" cap="none">
                <a:solidFill>
                  <a:srgbClr val="6D9EEB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sz="4800" b="1" i="0" u="none" strike="noStrike" cap="none">
              <a:solidFill>
                <a:srgbClr val="6D9EEB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34" name="Google Shape;334;g1fc4b1111d3_1_66"/>
          <p:cNvSpPr txBox="1"/>
          <p:nvPr/>
        </p:nvSpPr>
        <p:spPr>
          <a:xfrm>
            <a:off x="10" y="2324552"/>
            <a:ext cx="388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800" b="1">
                <a:solidFill>
                  <a:srgbClr val="3D85C6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 sz="4800" b="1" i="0" u="none" strike="noStrike" cap="none">
              <a:solidFill>
                <a:srgbClr val="3D85C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35" name="Google Shape;335;g1fc4b1111d3_1_66"/>
          <p:cNvSpPr txBox="1"/>
          <p:nvPr/>
        </p:nvSpPr>
        <p:spPr>
          <a:xfrm>
            <a:off x="7682535" y="4395228"/>
            <a:ext cx="388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800" b="1">
                <a:solidFill>
                  <a:srgbClr val="3D85C6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 sz="4800" b="1" i="0" u="none" strike="noStrike" cap="none">
              <a:solidFill>
                <a:srgbClr val="3D85C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36" name="Google Shape;336;g1fc4b1111d3_1_66"/>
          <p:cNvSpPr txBox="1"/>
          <p:nvPr/>
        </p:nvSpPr>
        <p:spPr>
          <a:xfrm>
            <a:off x="10" y="4574727"/>
            <a:ext cx="388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800" b="1">
                <a:solidFill>
                  <a:srgbClr val="6D9EEB"/>
                </a:solidFill>
                <a:latin typeface="Arial Black"/>
                <a:ea typeface="Arial Black"/>
                <a:cs typeface="Arial Black"/>
                <a:sym typeface="Arial Black"/>
              </a:rPr>
              <a:t>4</a:t>
            </a:r>
            <a:endParaRPr sz="4800" b="1" i="0" u="none" strike="noStrike" cap="none">
              <a:solidFill>
                <a:srgbClr val="6D9EEB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g1fc4b1111d3_1_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8079" y="855153"/>
            <a:ext cx="3228774" cy="322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g1fc4b1111d3_1_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3" name="Google Shape;343;g1fc4b1111d3_1_38"/>
          <p:cNvCxnSpPr/>
          <p:nvPr/>
        </p:nvCxnSpPr>
        <p:spPr>
          <a:xfrm>
            <a:off x="2572852" y="3979584"/>
            <a:ext cx="7046700" cy="0"/>
          </a:xfrm>
          <a:prstGeom prst="straightConnector1">
            <a:avLst/>
          </a:prstGeom>
          <a:noFill/>
          <a:ln w="9525" cap="flat" cmpd="sng">
            <a:solidFill>
              <a:srgbClr val="03356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4" name="Google Shape;344;g1fc4b1111d3_1_38"/>
          <p:cNvSpPr txBox="1"/>
          <p:nvPr/>
        </p:nvSpPr>
        <p:spPr>
          <a:xfrm>
            <a:off x="2012050" y="4108250"/>
            <a:ext cx="8168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 b="1">
                <a:solidFill>
                  <a:schemeClr val="dk1"/>
                </a:solidFill>
              </a:rPr>
              <a:t>Специалисты, обеспечивающие психолого-педагогическое сопровождение, соблюдают конфиденциальность полученных данных с учетом прав и интересов обучающихся и воспитанников.</a:t>
            </a:r>
            <a:endParaRPr sz="1800" b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g1fc4b1111d3_1_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61647" y="1017026"/>
            <a:ext cx="4668675" cy="290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fc4b1111d3_1_49"/>
          <p:cNvSpPr txBox="1"/>
          <p:nvPr/>
        </p:nvSpPr>
        <p:spPr>
          <a:xfrm>
            <a:off x="1252625" y="3855550"/>
            <a:ext cx="96867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600">
                <a:solidFill>
                  <a:schemeClr val="dk1"/>
                </a:solidFill>
              </a:rPr>
              <a:t>Педагоги, обеспечивающие психолого-педагогические сопровождение, в соответствии с </a:t>
            </a:r>
            <a:r>
              <a:rPr lang="ru-RU" sz="1800" b="1">
                <a:solidFill>
                  <a:srgbClr val="00B0F0"/>
                </a:solidFill>
              </a:rPr>
              <a:t>подпунктом 10) статьи 15 Закона Республики Казахстан "О статусе педагога" </a:t>
            </a:r>
            <a:r>
              <a:rPr lang="ru-RU" sz="1600">
                <a:solidFill>
                  <a:schemeClr val="dk1"/>
                </a:solidFill>
              </a:rPr>
              <a:t>своевременно письменно или устно сообщают правоохранительным органам и руководству организаций среднего образования о фактах совершения несовершеннолетними или в отношении них действий (бездействия), содержащих признаки уголовного либо административного правонарушения, в том числе ставших известными им в связи с профессиональной деятельностью в организациях образования и (или) вне организаций среднего образования.</a:t>
            </a:r>
            <a:endParaRPr sz="16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1" name="Google Shape;351;g1fc4b1111d3_1_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2" name="Google Shape;352;g1fc4b1111d3_1_49"/>
          <p:cNvCxnSpPr/>
          <p:nvPr/>
        </p:nvCxnSpPr>
        <p:spPr>
          <a:xfrm>
            <a:off x="1463850" y="3707075"/>
            <a:ext cx="9264300" cy="0"/>
          </a:xfrm>
          <a:prstGeom prst="straightConnector1">
            <a:avLst/>
          </a:prstGeom>
          <a:noFill/>
          <a:ln w="9525" cap="flat" cmpd="sng">
            <a:solidFill>
              <a:srgbClr val="03356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3" name="Google Shape;353;g1fc4b1111d3_1_49"/>
          <p:cNvCxnSpPr/>
          <p:nvPr/>
        </p:nvCxnSpPr>
        <p:spPr>
          <a:xfrm>
            <a:off x="1463850" y="5817225"/>
            <a:ext cx="9264300" cy="0"/>
          </a:xfrm>
          <a:prstGeom prst="straightConnector1">
            <a:avLst/>
          </a:prstGeom>
          <a:noFill/>
          <a:ln w="9525" cap="flat" cmpd="sng">
            <a:solidFill>
              <a:srgbClr val="03356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54" name="Google Shape;354;g1fc4b1111d3_1_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9715" y="868281"/>
            <a:ext cx="4512527" cy="2690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g1fb33581ba0_0_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g1fb33581ba0_0_24"/>
          <p:cNvCxnSpPr/>
          <p:nvPr/>
        </p:nvCxnSpPr>
        <p:spPr>
          <a:xfrm>
            <a:off x="4190700" y="3396525"/>
            <a:ext cx="7236600" cy="0"/>
          </a:xfrm>
          <a:prstGeom prst="straightConnector1">
            <a:avLst/>
          </a:prstGeom>
          <a:noFill/>
          <a:ln w="9525" cap="flat" cmpd="sng">
            <a:solidFill>
              <a:srgbClr val="03356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4" name="Google Shape;94;g1fb33581ba0_0_24"/>
          <p:cNvSpPr txBox="1"/>
          <p:nvPr/>
        </p:nvSpPr>
        <p:spPr>
          <a:xfrm>
            <a:off x="4429600" y="1429900"/>
            <a:ext cx="69978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b="1">
                <a:solidFill>
                  <a:schemeClr val="dk1"/>
                </a:solidFill>
              </a:rPr>
              <a:t>Психологическая служба является коллегиальным органом организации среднего образования по формированию учебной мотивации, успеваемости, творческой самореализации, стабилизации психологического состояния, профильного самоопределения и других благоприятных условий учебной деятельности обучающихся и воспитанников.</a:t>
            </a:r>
            <a:endParaRPr sz="1600" b="1">
              <a:solidFill>
                <a:schemeClr val="dk1"/>
              </a:solidFill>
            </a:endParaRPr>
          </a:p>
        </p:txBody>
      </p:sp>
      <p:sp>
        <p:nvSpPr>
          <p:cNvPr id="95" name="Google Shape;95;g1fb33581ba0_0_24"/>
          <p:cNvSpPr/>
          <p:nvPr/>
        </p:nvSpPr>
        <p:spPr>
          <a:xfrm>
            <a:off x="4431400" y="3705226"/>
            <a:ext cx="6995400" cy="18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i="1">
                <a:solidFill>
                  <a:schemeClr val="dk1"/>
                </a:solidFill>
              </a:rPr>
              <a:t>Деятельность психологической службы направлена на выявление и диагностику трудностей в образовательной деятельности, консультирование, оказание психолого-педагогического сопровождения и поддержку в условиях образовательной среды, предусматривает сохранение и укрепление психологического благополучия у обучающихся, воспитанников, педагогов, родителей или иных законных представителей.</a:t>
            </a:r>
            <a:endParaRPr sz="1600" i="1">
              <a:solidFill>
                <a:schemeClr val="dk1"/>
              </a:solidFill>
            </a:endParaRPr>
          </a:p>
        </p:txBody>
      </p:sp>
      <p:pic>
        <p:nvPicPr>
          <p:cNvPr id="96" name="Google Shape;96;g1fb33581ba0_0_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624" y="3409050"/>
            <a:ext cx="3862100" cy="223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1fb33581ba0_0_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164" y="1183430"/>
            <a:ext cx="3437000" cy="206282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1fb33581ba0_0_24"/>
          <p:cNvSpPr txBox="1"/>
          <p:nvPr/>
        </p:nvSpPr>
        <p:spPr>
          <a:xfrm>
            <a:off x="1304925" y="272459"/>
            <a:ext cx="1004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Общие положения</a:t>
            </a:r>
            <a:endParaRPr sz="20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g1fb33581ba0_0_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1fb33581ba0_0_110"/>
          <p:cNvSpPr txBox="1"/>
          <p:nvPr/>
        </p:nvSpPr>
        <p:spPr>
          <a:xfrm>
            <a:off x="1304925" y="248009"/>
            <a:ext cx="1004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Деятельность психологической службы организуется:</a:t>
            </a:r>
            <a:endParaRPr sz="20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g1fb33581ba0_0_110"/>
          <p:cNvPicPr preferRelativeResize="0"/>
          <p:nvPr/>
        </p:nvPicPr>
        <p:blipFill rotWithShape="1">
          <a:blip r:embed="rId4">
            <a:alphaModFix/>
          </a:blip>
          <a:srcRect b="29032"/>
          <a:stretch/>
        </p:blipFill>
        <p:spPr>
          <a:xfrm rot="5400000">
            <a:off x="1232813" y="2453611"/>
            <a:ext cx="4158398" cy="105332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1fb33581ba0_0_110"/>
          <p:cNvSpPr/>
          <p:nvPr/>
        </p:nvSpPr>
        <p:spPr>
          <a:xfrm>
            <a:off x="3838675" y="957300"/>
            <a:ext cx="7515000" cy="11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600" b="1">
                <a:solidFill>
                  <a:srgbClr val="00B0F0"/>
                </a:solidFill>
              </a:rPr>
              <a:t>на уровне начального образования – </a:t>
            </a:r>
            <a:endParaRPr sz="1600" b="0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rgbClr val="000000"/>
                </a:solidFill>
              </a:rPr>
              <a:t>поддержка младшего школьника в развитии познавательной и учебной мотивации, самостоятельности и саморегуляции при адаптации и формировании творческих способностей каждого обучающегося;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1fb33581ba0_0_110"/>
          <p:cNvSpPr txBox="1"/>
          <p:nvPr/>
        </p:nvSpPr>
        <p:spPr>
          <a:xfrm>
            <a:off x="3096290" y="1158450"/>
            <a:ext cx="588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i="0" u="none" strike="noStrike" cap="none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 sz="4000" i="0" u="none" strike="noStrike" cap="none">
              <a:solidFill>
                <a:srgbClr val="00B0F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8" name="Google Shape;108;g1fb33581ba0_0_110"/>
          <p:cNvSpPr txBox="1"/>
          <p:nvPr/>
        </p:nvSpPr>
        <p:spPr>
          <a:xfrm>
            <a:off x="3096290" y="2549725"/>
            <a:ext cx="588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>
                <a:solidFill>
                  <a:srgbClr val="42719B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sz="4000" i="0" u="none" strike="noStrike" cap="none">
              <a:solidFill>
                <a:srgbClr val="42719B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9" name="Google Shape;109;g1fb33581ba0_0_110"/>
          <p:cNvSpPr txBox="1"/>
          <p:nvPr/>
        </p:nvSpPr>
        <p:spPr>
          <a:xfrm>
            <a:off x="3096290" y="3997225"/>
            <a:ext cx="588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>
                <a:solidFill>
                  <a:srgbClr val="0B5394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 sz="4000" i="0" u="none" strike="noStrike" cap="none">
              <a:solidFill>
                <a:srgbClr val="0B5394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0" name="Google Shape;110;g1fb33581ba0_0_110"/>
          <p:cNvSpPr/>
          <p:nvPr/>
        </p:nvSpPr>
        <p:spPr>
          <a:xfrm>
            <a:off x="3838675" y="2376688"/>
            <a:ext cx="7515000" cy="11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600" b="1">
                <a:solidFill>
                  <a:srgbClr val="42719B"/>
                </a:solidFill>
              </a:rPr>
              <a:t>на уровне основного среднего образования - </a:t>
            </a:r>
            <a:endParaRPr sz="1600" b="0" i="0" u="none" strike="noStrike" cap="none">
              <a:solidFill>
                <a:srgbClr val="42719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rgbClr val="000000"/>
                </a:solidFill>
              </a:rPr>
              <a:t>адаптация к новым условиям обучения, развитие познавательной и учебной деятельности обучающихся и воспитанников, поддержка в решении задач личностного и ценностно-смыслового саморазвития и самосознания, формирование устойчивости к познавательным процессам;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1fb33581ba0_0_110"/>
          <p:cNvSpPr/>
          <p:nvPr/>
        </p:nvSpPr>
        <p:spPr>
          <a:xfrm>
            <a:off x="3838675" y="3949175"/>
            <a:ext cx="7814400" cy="111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600" b="1">
                <a:solidFill>
                  <a:srgbClr val="0B5394"/>
                </a:solidFill>
              </a:rPr>
              <a:t>на уровне общего среднего образования –</a:t>
            </a:r>
            <a:endParaRPr sz="160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rgbClr val="000000"/>
                </a:solidFill>
              </a:rPr>
              <a:t>оказание помощи обучающемуся и воспитаннику в самоопределении и личностной идентичности, профильной ориентации, содействие развитию способности целеполагания и принятия самостоятельных решений, формированию устойчивого мировоззрения.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g1fb33581ba0_0_110"/>
          <p:cNvPicPr preferRelativeResize="0"/>
          <p:nvPr/>
        </p:nvPicPr>
        <p:blipFill rotWithShape="1">
          <a:blip r:embed="rId5">
            <a:alphaModFix/>
          </a:blip>
          <a:srcRect t="46556" r="69908" b="26057"/>
          <a:stretch/>
        </p:blipFill>
        <p:spPr>
          <a:xfrm>
            <a:off x="732375" y="2158774"/>
            <a:ext cx="1653625" cy="148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1fb33581ba0_0_110"/>
          <p:cNvPicPr preferRelativeResize="0"/>
          <p:nvPr/>
        </p:nvPicPr>
        <p:blipFill rotWithShape="1">
          <a:blip r:embed="rId5">
            <a:alphaModFix/>
          </a:blip>
          <a:srcRect t="22420" r="53518" b="52081"/>
          <a:stretch/>
        </p:blipFill>
        <p:spPr>
          <a:xfrm flipH="1">
            <a:off x="520100" y="3736111"/>
            <a:ext cx="2265250" cy="1230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1fb33581ba0_0_110"/>
          <p:cNvPicPr preferRelativeResize="0"/>
          <p:nvPr/>
        </p:nvPicPr>
        <p:blipFill rotWithShape="1">
          <a:blip r:embed="rId5">
            <a:alphaModFix/>
          </a:blip>
          <a:srcRect l="67650" t="46556" b="26057"/>
          <a:stretch/>
        </p:blipFill>
        <p:spPr>
          <a:xfrm>
            <a:off x="770884" y="829700"/>
            <a:ext cx="1576605" cy="132131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1fb33581ba0_0_110"/>
          <p:cNvSpPr/>
          <p:nvPr/>
        </p:nvSpPr>
        <p:spPr>
          <a:xfrm>
            <a:off x="0" y="5129975"/>
            <a:ext cx="12192000" cy="4785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1fb33581ba0_0_110"/>
          <p:cNvSpPr/>
          <p:nvPr/>
        </p:nvSpPr>
        <p:spPr>
          <a:xfrm>
            <a:off x="452250" y="5208200"/>
            <a:ext cx="1128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300" i="1"/>
              <a:t>Деятельность психологической службы обеспечивается руководителем организаций среднего образования.</a:t>
            </a:r>
            <a:endParaRPr sz="13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1fb33581ba0_0_110"/>
          <p:cNvSpPr/>
          <p:nvPr/>
        </p:nvSpPr>
        <p:spPr>
          <a:xfrm>
            <a:off x="1548425" y="5608400"/>
            <a:ext cx="9095100" cy="6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300" b="1"/>
              <a:t>Структура, состав специалистов, годовой план работы определяется типом, видом и задачами организаций среднего образования.</a:t>
            </a:r>
            <a:endParaRPr sz="1300" b="1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g1fb32fcafcf_0_13"/>
          <p:cNvPicPr preferRelativeResize="0"/>
          <p:nvPr/>
        </p:nvPicPr>
        <p:blipFill rotWithShape="1">
          <a:blip r:embed="rId3">
            <a:alphaModFix/>
          </a:blip>
          <a:srcRect t="76270" r="91840" b="8264"/>
          <a:stretch/>
        </p:blipFill>
        <p:spPr>
          <a:xfrm>
            <a:off x="8438932" y="1285759"/>
            <a:ext cx="1825756" cy="3090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1fb32fcafcf_0_13"/>
          <p:cNvPicPr preferRelativeResize="0"/>
          <p:nvPr/>
        </p:nvPicPr>
        <p:blipFill rotWithShape="1">
          <a:blip r:embed="rId3">
            <a:alphaModFix/>
          </a:blip>
          <a:srcRect t="76270" r="91840" b="8264"/>
          <a:stretch/>
        </p:blipFill>
        <p:spPr>
          <a:xfrm>
            <a:off x="4405619" y="1285759"/>
            <a:ext cx="1825756" cy="3090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1fb32fcafcf_0_13"/>
          <p:cNvPicPr preferRelativeResize="0"/>
          <p:nvPr/>
        </p:nvPicPr>
        <p:blipFill rotWithShape="1">
          <a:blip r:embed="rId3">
            <a:alphaModFix/>
          </a:blip>
          <a:srcRect t="76270" r="91840" b="8264"/>
          <a:stretch/>
        </p:blipFill>
        <p:spPr>
          <a:xfrm>
            <a:off x="484750" y="1285759"/>
            <a:ext cx="1825756" cy="3090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1fb32fcafcf_0_13"/>
          <p:cNvPicPr preferRelativeResize="0"/>
          <p:nvPr/>
        </p:nvPicPr>
        <p:blipFill rotWithShape="1">
          <a:blip r:embed="rId4">
            <a:alphaModFix/>
          </a:blip>
          <a:srcRect l="54989" t="53658" r="27271" b="20653"/>
          <a:stretch/>
        </p:blipFill>
        <p:spPr>
          <a:xfrm>
            <a:off x="1664300" y="1094963"/>
            <a:ext cx="2361899" cy="35575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1fb32fcafcf_0_13"/>
          <p:cNvSpPr/>
          <p:nvPr/>
        </p:nvSpPr>
        <p:spPr>
          <a:xfrm>
            <a:off x="1036278" y="3526200"/>
            <a:ext cx="3212400" cy="12597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g1fb32fcafcf_0_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1fb32fcafcf_0_13"/>
          <p:cNvSpPr txBox="1"/>
          <p:nvPr/>
        </p:nvSpPr>
        <p:spPr>
          <a:xfrm>
            <a:off x="1071600" y="672659"/>
            <a:ext cx="10048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 состав психологической службы организации среднего образования входят </a:t>
            </a:r>
            <a:endParaRPr sz="22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1fb32fcafcf_0_13"/>
          <p:cNvSpPr/>
          <p:nvPr/>
        </p:nvSpPr>
        <p:spPr>
          <a:xfrm>
            <a:off x="786025" y="3695650"/>
            <a:ext cx="3713100" cy="8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b="1">
                <a:solidFill>
                  <a:srgbClr val="00B0F0"/>
                </a:solidFill>
              </a:rPr>
              <a:t>заместитель руководителя (директора) организации </a:t>
            </a:r>
            <a:endParaRPr sz="1600" b="1">
              <a:solidFill>
                <a:srgbClr val="00B0F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b="1">
                <a:solidFill>
                  <a:srgbClr val="00B0F0"/>
                </a:solidFill>
              </a:rPr>
              <a:t>среднего образования</a:t>
            </a:r>
            <a:endParaRPr sz="1600" b="1">
              <a:solidFill>
                <a:srgbClr val="00B0F0"/>
              </a:solidFill>
            </a:endParaRPr>
          </a:p>
        </p:txBody>
      </p:sp>
      <p:pic>
        <p:nvPicPr>
          <p:cNvPr id="130" name="Google Shape;130;g1fb32fcafcf_0_13"/>
          <p:cNvPicPr preferRelativeResize="0"/>
          <p:nvPr/>
        </p:nvPicPr>
        <p:blipFill rotWithShape="1">
          <a:blip r:embed="rId4">
            <a:alphaModFix/>
          </a:blip>
          <a:srcRect t="55034" r="85254" b="20654"/>
          <a:stretch/>
        </p:blipFill>
        <p:spPr>
          <a:xfrm flipH="1">
            <a:off x="5825101" y="1285738"/>
            <a:ext cx="1963423" cy="336679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1fb32fcafcf_0_13"/>
          <p:cNvSpPr/>
          <p:nvPr/>
        </p:nvSpPr>
        <p:spPr>
          <a:xfrm>
            <a:off x="4862837" y="3526200"/>
            <a:ext cx="3212400" cy="12597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1fb32fcafcf_0_13"/>
          <p:cNvSpPr/>
          <p:nvPr/>
        </p:nvSpPr>
        <p:spPr>
          <a:xfrm>
            <a:off x="4862911" y="3695650"/>
            <a:ext cx="3212400" cy="8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b="1">
                <a:solidFill>
                  <a:srgbClr val="00B0F0"/>
                </a:solidFill>
              </a:rPr>
              <a:t>педагог-психолог </a:t>
            </a:r>
            <a:endParaRPr sz="1600" b="1">
              <a:solidFill>
                <a:srgbClr val="00B0F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b="1">
                <a:solidFill>
                  <a:srgbClr val="00B0F0"/>
                </a:solidFill>
              </a:rPr>
              <a:t>(в соответствии </a:t>
            </a:r>
            <a:endParaRPr sz="1600" b="1">
              <a:solidFill>
                <a:srgbClr val="00B0F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b="1">
                <a:solidFill>
                  <a:srgbClr val="00B0F0"/>
                </a:solidFill>
              </a:rPr>
              <a:t>со штатным расписанием)</a:t>
            </a:r>
            <a:endParaRPr sz="1600" b="1">
              <a:solidFill>
                <a:srgbClr val="00B0F0"/>
              </a:solidFill>
            </a:endParaRPr>
          </a:p>
        </p:txBody>
      </p:sp>
      <p:pic>
        <p:nvPicPr>
          <p:cNvPr id="133" name="Google Shape;133;g1fb32fcafcf_0_13"/>
          <p:cNvPicPr preferRelativeResize="0"/>
          <p:nvPr/>
        </p:nvPicPr>
        <p:blipFill rotWithShape="1">
          <a:blip r:embed="rId4">
            <a:alphaModFix/>
          </a:blip>
          <a:srcRect l="27994" t="55034" r="58748" b="20654"/>
          <a:stretch/>
        </p:blipFill>
        <p:spPr>
          <a:xfrm>
            <a:off x="9790124" y="1285738"/>
            <a:ext cx="1765199" cy="336679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1fb32fcafcf_0_13"/>
          <p:cNvSpPr/>
          <p:nvPr/>
        </p:nvSpPr>
        <p:spPr>
          <a:xfrm>
            <a:off x="8975075" y="3526200"/>
            <a:ext cx="2732100" cy="12597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1fb32fcafcf_0_13"/>
          <p:cNvSpPr/>
          <p:nvPr/>
        </p:nvSpPr>
        <p:spPr>
          <a:xfrm>
            <a:off x="8975138" y="3955950"/>
            <a:ext cx="273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b="1">
                <a:solidFill>
                  <a:srgbClr val="00B0F0"/>
                </a:solidFill>
              </a:rPr>
              <a:t>социальный педагог</a:t>
            </a:r>
            <a:endParaRPr sz="1600" b="1">
              <a:solidFill>
                <a:srgbClr val="00B0F0"/>
              </a:solidFill>
            </a:endParaRPr>
          </a:p>
        </p:txBody>
      </p:sp>
      <p:sp>
        <p:nvSpPr>
          <p:cNvPr id="136" name="Google Shape;136;g1fb32fcafcf_0_13"/>
          <p:cNvSpPr/>
          <p:nvPr/>
        </p:nvSpPr>
        <p:spPr>
          <a:xfrm>
            <a:off x="0" y="5502950"/>
            <a:ext cx="12192000" cy="8769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1fb32fcafcf_0_13"/>
          <p:cNvSpPr/>
          <p:nvPr/>
        </p:nvSpPr>
        <p:spPr>
          <a:xfrm>
            <a:off x="2473000" y="5636300"/>
            <a:ext cx="8556300" cy="7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200" b="1"/>
              <a:t>Классные руководители, воспитатели, кураторы, педагоги-предметники, медицинские работники участвуют в процессе психолого-педагогического сопровождения обучающихся и воспитанников и взаимодействуют с родителями и иными законными представителями в соответствии с должностными обязанностями.</a:t>
            </a:r>
            <a:endParaRPr sz="1200" b="1" u="none" strike="noStrike" cap="none">
              <a:solidFill>
                <a:srgbClr val="000000"/>
              </a:solidFill>
            </a:endParaRPr>
          </a:p>
        </p:txBody>
      </p:sp>
      <p:sp>
        <p:nvSpPr>
          <p:cNvPr id="138" name="Google Shape;138;g1fb32fcafcf_0_13"/>
          <p:cNvSpPr/>
          <p:nvPr/>
        </p:nvSpPr>
        <p:spPr>
          <a:xfrm>
            <a:off x="484750" y="4944325"/>
            <a:ext cx="11436600" cy="4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i="1"/>
              <a:t>Состав психологической службы регулируется и утверждается приказом руководителя организации среднего образования.</a:t>
            </a:r>
            <a:endParaRPr i="1" u="none" strike="noStrike" cap="none">
              <a:solidFill>
                <a:srgbClr val="000000"/>
              </a:solidFill>
            </a:endParaRPr>
          </a:p>
        </p:txBody>
      </p:sp>
      <p:sp>
        <p:nvSpPr>
          <p:cNvPr id="139" name="Google Shape;139;g1fb32fcafcf_0_13"/>
          <p:cNvSpPr txBox="1"/>
          <p:nvPr/>
        </p:nvSpPr>
        <p:spPr>
          <a:xfrm>
            <a:off x="903990" y="1594100"/>
            <a:ext cx="588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i="0" u="none" strike="noStrike" cap="none">
                <a:solidFill>
                  <a:srgbClr val="C4E2FC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 sz="4000" i="0" u="none" strike="noStrike" cap="none">
              <a:solidFill>
                <a:srgbClr val="C4E2F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0" name="Google Shape;140;g1fb32fcafcf_0_13"/>
          <p:cNvSpPr txBox="1"/>
          <p:nvPr/>
        </p:nvSpPr>
        <p:spPr>
          <a:xfrm>
            <a:off x="4845933" y="1594100"/>
            <a:ext cx="588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>
                <a:solidFill>
                  <a:srgbClr val="C4E2FC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sz="4000" i="0" u="none" strike="noStrike" cap="none">
              <a:solidFill>
                <a:srgbClr val="C4E2F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1" name="Google Shape;141;g1fb32fcafcf_0_13"/>
          <p:cNvSpPr txBox="1"/>
          <p:nvPr/>
        </p:nvSpPr>
        <p:spPr>
          <a:xfrm>
            <a:off x="8844090" y="1594100"/>
            <a:ext cx="588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>
                <a:solidFill>
                  <a:srgbClr val="C4E2FC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 sz="4000" i="0" u="none" strike="noStrike" cap="none">
              <a:solidFill>
                <a:srgbClr val="C4E2F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42" name="Google Shape;142;g1fb32fcafcf_0_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9776" y="5575046"/>
            <a:ext cx="937210" cy="732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1fb32fcafcf_0_13" descr="F:\Преза ЕН\Новая папка\06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21900" y="5663953"/>
            <a:ext cx="588600" cy="643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"/>
          <p:cNvSpPr txBox="1"/>
          <p:nvPr/>
        </p:nvSpPr>
        <p:spPr>
          <a:xfrm>
            <a:off x="1392589" y="3855541"/>
            <a:ext cx="94068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600">
                <a:solidFill>
                  <a:schemeClr val="dk1"/>
                </a:solidFill>
              </a:rPr>
              <a:t>Должностные обязанности специалистов, обеспечивающих психолого-педагогическое сопровождение, осуществляются в соответствии с приказом Министра образования и науки Республики Казахстан</a:t>
            </a:r>
            <a:r>
              <a:rPr lang="ru-RU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1">
                <a:solidFill>
                  <a:schemeClr val="dk1"/>
                </a:solidFill>
              </a:rPr>
              <a:t>от 13 июля 2009 года № 338 "Об утверждении Типовых квалификационных характеристик должностей педагогов" </a:t>
            </a:r>
            <a:r>
              <a:rPr lang="ru-RU" sz="1600" b="1" i="1">
                <a:solidFill>
                  <a:schemeClr val="dk1"/>
                </a:solidFill>
              </a:rPr>
              <a:t>(зарегистрирован в Реестре государственной регистрации нормативных правовых актов № 5750).</a:t>
            </a:r>
            <a:endParaRPr sz="16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0" name="Google Shape;150;p12"/>
          <p:cNvCxnSpPr/>
          <p:nvPr/>
        </p:nvCxnSpPr>
        <p:spPr>
          <a:xfrm>
            <a:off x="1463850" y="3707075"/>
            <a:ext cx="9264300" cy="0"/>
          </a:xfrm>
          <a:prstGeom prst="straightConnector1">
            <a:avLst/>
          </a:prstGeom>
          <a:noFill/>
          <a:ln w="9525" cap="flat" cmpd="sng">
            <a:solidFill>
              <a:srgbClr val="03356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1" name="Google Shape;151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88400" y="672649"/>
            <a:ext cx="1721175" cy="2851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" name="Google Shape;152;p12"/>
          <p:cNvCxnSpPr/>
          <p:nvPr/>
        </p:nvCxnSpPr>
        <p:spPr>
          <a:xfrm>
            <a:off x="1463850" y="5341150"/>
            <a:ext cx="9264300" cy="0"/>
          </a:xfrm>
          <a:prstGeom prst="straightConnector1">
            <a:avLst/>
          </a:prstGeom>
          <a:noFill/>
          <a:ln w="9525" cap="flat" cmpd="sng">
            <a:solidFill>
              <a:srgbClr val="03356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fc4b1111d3_0_6"/>
          <p:cNvSpPr/>
          <p:nvPr/>
        </p:nvSpPr>
        <p:spPr>
          <a:xfrm>
            <a:off x="0" y="1061350"/>
            <a:ext cx="12192000" cy="6081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g1fc4b1111d3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1fc4b1111d3_0_6"/>
          <p:cNvSpPr txBox="1"/>
          <p:nvPr/>
        </p:nvSpPr>
        <p:spPr>
          <a:xfrm>
            <a:off x="884600" y="235209"/>
            <a:ext cx="10048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Порядок деятельности психологической</a:t>
            </a:r>
            <a:endParaRPr sz="20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службы в организациях среднего образования</a:t>
            </a:r>
            <a:endParaRPr sz="20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1fc4b1111d3_0_6"/>
          <p:cNvSpPr/>
          <p:nvPr/>
        </p:nvSpPr>
        <p:spPr>
          <a:xfrm>
            <a:off x="1122500" y="1949125"/>
            <a:ext cx="3876000" cy="216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выявление трудностей в обучении, развитии и воспитании обучающихся и воспитанников, обеспечивается путем проведения наблюдения, бесед, диагностики, а также устных или письменных обращений (запросов) от обучающихся и воспитанников, родителей или иных законных представителей и педагогов;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1fc4b1111d3_0_6"/>
          <p:cNvSpPr/>
          <p:nvPr/>
        </p:nvSpPr>
        <p:spPr>
          <a:xfrm>
            <a:off x="655750" y="1979325"/>
            <a:ext cx="362100" cy="504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1fc4b1111d3_0_6"/>
          <p:cNvSpPr txBox="1"/>
          <p:nvPr/>
        </p:nvSpPr>
        <p:spPr>
          <a:xfrm>
            <a:off x="674800" y="2029412"/>
            <a:ext cx="3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1fc4b1111d3_0_6"/>
          <p:cNvSpPr/>
          <p:nvPr/>
        </p:nvSpPr>
        <p:spPr>
          <a:xfrm>
            <a:off x="1725775" y="1325600"/>
            <a:ext cx="89178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1fc4b1111d3_0_6"/>
          <p:cNvSpPr txBox="1"/>
          <p:nvPr/>
        </p:nvSpPr>
        <p:spPr>
          <a:xfrm>
            <a:off x="5730311" y="1981563"/>
            <a:ext cx="6165300" cy="116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организация и проведение мероприятий по психолого-педагогическому сопровождению, включая интерактивные формы взаимодействия с обучающимися и воспитанниками, педагогами и родителями или иными законными представителями, педагогические советы, семинары и конференции;</a:t>
            </a:r>
            <a:endParaRPr sz="14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1fc4b1111d3_0_6"/>
          <p:cNvSpPr/>
          <p:nvPr/>
        </p:nvSpPr>
        <p:spPr>
          <a:xfrm>
            <a:off x="5368200" y="2010138"/>
            <a:ext cx="362100" cy="504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1fc4b1111d3_0_6"/>
          <p:cNvSpPr txBox="1"/>
          <p:nvPr/>
        </p:nvSpPr>
        <p:spPr>
          <a:xfrm>
            <a:off x="5387250" y="2060225"/>
            <a:ext cx="3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1fc4b1111d3_0_6"/>
          <p:cNvSpPr txBox="1"/>
          <p:nvPr/>
        </p:nvSpPr>
        <p:spPr>
          <a:xfrm>
            <a:off x="5730311" y="3463400"/>
            <a:ext cx="6165300" cy="73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обеспечение междисциплинарного взаимодействия педагогов и специалистов, оказывающих социальное и психолого-педагогическое сопровождение;</a:t>
            </a:r>
            <a:endParaRPr sz="14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1fc4b1111d3_0_6"/>
          <p:cNvSpPr/>
          <p:nvPr/>
        </p:nvSpPr>
        <p:spPr>
          <a:xfrm>
            <a:off x="5368200" y="3491975"/>
            <a:ext cx="362100" cy="504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1fc4b1111d3_0_6"/>
          <p:cNvSpPr txBox="1"/>
          <p:nvPr/>
        </p:nvSpPr>
        <p:spPr>
          <a:xfrm>
            <a:off x="5387250" y="3542062"/>
            <a:ext cx="3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1fc4b1111d3_0_6"/>
          <p:cNvSpPr txBox="1"/>
          <p:nvPr/>
        </p:nvSpPr>
        <p:spPr>
          <a:xfrm>
            <a:off x="5730311" y="4451925"/>
            <a:ext cx="6165300" cy="95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формирование условий для успешной социализации, осознанного выбора профессиональной направленности, профильной учебной траектории и индивидуального образовательного пространства обучающихся и воспитанников.</a:t>
            </a:r>
            <a:endParaRPr sz="14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1fc4b1111d3_0_6"/>
          <p:cNvSpPr/>
          <p:nvPr/>
        </p:nvSpPr>
        <p:spPr>
          <a:xfrm>
            <a:off x="5368200" y="4480500"/>
            <a:ext cx="362100" cy="504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1fc4b1111d3_0_6"/>
          <p:cNvSpPr txBox="1"/>
          <p:nvPr/>
        </p:nvSpPr>
        <p:spPr>
          <a:xfrm>
            <a:off x="5387250" y="4530587"/>
            <a:ext cx="3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1fc4b1111d3_0_6"/>
          <p:cNvSpPr/>
          <p:nvPr/>
        </p:nvSpPr>
        <p:spPr>
          <a:xfrm>
            <a:off x="2411300" y="1218926"/>
            <a:ext cx="69954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i="1">
                <a:solidFill>
                  <a:schemeClr val="dk1"/>
                </a:solidFill>
              </a:rPr>
              <a:t>Порядок деятельности психологической службы включает:</a:t>
            </a:r>
            <a:endParaRPr i="1">
              <a:solidFill>
                <a:schemeClr val="dk1"/>
              </a:solidFill>
            </a:endParaRPr>
          </a:p>
        </p:txBody>
      </p:sp>
      <p:pic>
        <p:nvPicPr>
          <p:cNvPr id="174" name="Google Shape;174;g1fc4b1111d3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951" y="194350"/>
            <a:ext cx="1948861" cy="116969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1fc4b1111d3_0_6"/>
          <p:cNvSpPr/>
          <p:nvPr/>
        </p:nvSpPr>
        <p:spPr>
          <a:xfrm>
            <a:off x="1122500" y="4344225"/>
            <a:ext cx="3876000" cy="106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оказание обучающимся и воспитанникам индивидуального или группового социального и психолого-педагогического сопровождения;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1fc4b1111d3_0_6"/>
          <p:cNvSpPr/>
          <p:nvPr/>
        </p:nvSpPr>
        <p:spPr>
          <a:xfrm>
            <a:off x="655750" y="4374425"/>
            <a:ext cx="362100" cy="504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1fc4b1111d3_0_6"/>
          <p:cNvSpPr txBox="1"/>
          <p:nvPr/>
        </p:nvSpPr>
        <p:spPr>
          <a:xfrm>
            <a:off x="674800" y="4424512"/>
            <a:ext cx="3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>
                <a:solidFill>
                  <a:schemeClr val="lt1"/>
                </a:solidFill>
              </a:rPr>
              <a:t>2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g1fc4b1111d3_0_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1fc4b1111d3_0_45"/>
          <p:cNvSpPr txBox="1"/>
          <p:nvPr/>
        </p:nvSpPr>
        <p:spPr>
          <a:xfrm>
            <a:off x="1071600" y="272459"/>
            <a:ext cx="1004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Деятельность психологической службы осуществляется с учетом:</a:t>
            </a:r>
            <a:endParaRPr sz="20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1fc4b1111d3_0_45"/>
          <p:cNvSpPr/>
          <p:nvPr/>
        </p:nvSpPr>
        <p:spPr>
          <a:xfrm>
            <a:off x="977400" y="1628925"/>
            <a:ext cx="5118600" cy="567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1fc4b1111d3_0_45"/>
          <p:cNvSpPr txBox="1"/>
          <p:nvPr/>
        </p:nvSpPr>
        <p:spPr>
          <a:xfrm>
            <a:off x="1209598" y="1749500"/>
            <a:ext cx="4654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соблюдения профессиональной этики;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1fc4b1111d3_0_45"/>
          <p:cNvSpPr/>
          <p:nvPr/>
        </p:nvSpPr>
        <p:spPr>
          <a:xfrm>
            <a:off x="717310" y="1449638"/>
            <a:ext cx="84000" cy="9264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1fc4b1111d3_0_45"/>
          <p:cNvSpPr txBox="1"/>
          <p:nvPr/>
        </p:nvSpPr>
        <p:spPr>
          <a:xfrm>
            <a:off x="202310" y="1577154"/>
            <a:ext cx="294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>
                <a:solidFill>
                  <a:srgbClr val="B3C6E7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 sz="4000" b="1" i="0" u="none" strike="noStrike" cap="none">
              <a:solidFill>
                <a:srgbClr val="B3C6E7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88" name="Google Shape;188;g1fc4b1111d3_0_45"/>
          <p:cNvSpPr/>
          <p:nvPr/>
        </p:nvSpPr>
        <p:spPr>
          <a:xfrm>
            <a:off x="977400" y="2608150"/>
            <a:ext cx="5118600" cy="926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1fc4b1111d3_0_45"/>
          <p:cNvSpPr txBox="1"/>
          <p:nvPr/>
        </p:nvSpPr>
        <p:spPr>
          <a:xfrm>
            <a:off x="1209598" y="2908000"/>
            <a:ext cx="4654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эмпатии и уважения к личности ребенка;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1fc4b1111d3_0_45"/>
          <p:cNvSpPr/>
          <p:nvPr/>
        </p:nvSpPr>
        <p:spPr>
          <a:xfrm>
            <a:off x="717310" y="2608138"/>
            <a:ext cx="84000" cy="9264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1fc4b1111d3_0_45"/>
          <p:cNvSpPr txBox="1"/>
          <p:nvPr/>
        </p:nvSpPr>
        <p:spPr>
          <a:xfrm>
            <a:off x="202310" y="2735654"/>
            <a:ext cx="294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>
                <a:solidFill>
                  <a:srgbClr val="B3C6E7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sz="4000" b="1" i="0" u="none" strike="noStrike" cap="none">
              <a:solidFill>
                <a:srgbClr val="B3C6E7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2" name="Google Shape;192;g1fc4b1111d3_0_45"/>
          <p:cNvSpPr/>
          <p:nvPr/>
        </p:nvSpPr>
        <p:spPr>
          <a:xfrm>
            <a:off x="977400" y="3766650"/>
            <a:ext cx="5118600" cy="926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1fc4b1111d3_0_45"/>
          <p:cNvSpPr txBox="1"/>
          <p:nvPr/>
        </p:nvSpPr>
        <p:spPr>
          <a:xfrm>
            <a:off x="1209588" y="3980875"/>
            <a:ext cx="4319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индивидуальных и возрастных особенностей обучающегося и воспитанника;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1fc4b1111d3_0_45"/>
          <p:cNvSpPr/>
          <p:nvPr/>
        </p:nvSpPr>
        <p:spPr>
          <a:xfrm>
            <a:off x="717310" y="3766638"/>
            <a:ext cx="84000" cy="9264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1fc4b1111d3_0_45"/>
          <p:cNvSpPr txBox="1"/>
          <p:nvPr/>
        </p:nvSpPr>
        <p:spPr>
          <a:xfrm>
            <a:off x="202310" y="3894154"/>
            <a:ext cx="294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>
                <a:solidFill>
                  <a:srgbClr val="B3C6E7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 sz="4000" b="1" i="0" u="none" strike="noStrike" cap="none">
              <a:solidFill>
                <a:srgbClr val="B3C6E7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6" name="Google Shape;196;g1fc4b1111d3_0_45"/>
          <p:cNvSpPr/>
          <p:nvPr/>
        </p:nvSpPr>
        <p:spPr>
          <a:xfrm>
            <a:off x="977400" y="4950400"/>
            <a:ext cx="5118600" cy="926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1fc4b1111d3_0_45"/>
          <p:cNvSpPr txBox="1"/>
          <p:nvPr/>
        </p:nvSpPr>
        <p:spPr>
          <a:xfrm>
            <a:off x="1209598" y="5096925"/>
            <a:ext cx="4654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интеграции психологических и педагогических знаний;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1fc4b1111d3_0_45"/>
          <p:cNvSpPr/>
          <p:nvPr/>
        </p:nvSpPr>
        <p:spPr>
          <a:xfrm>
            <a:off x="717310" y="4950388"/>
            <a:ext cx="84000" cy="9264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1fc4b1111d3_0_45"/>
          <p:cNvSpPr txBox="1"/>
          <p:nvPr/>
        </p:nvSpPr>
        <p:spPr>
          <a:xfrm>
            <a:off x="202310" y="5077904"/>
            <a:ext cx="294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>
                <a:solidFill>
                  <a:srgbClr val="B3C6E7"/>
                </a:solidFill>
                <a:latin typeface="Arial Black"/>
                <a:ea typeface="Arial Black"/>
                <a:cs typeface="Arial Black"/>
                <a:sym typeface="Arial Black"/>
              </a:rPr>
              <a:t>4</a:t>
            </a:r>
            <a:endParaRPr sz="4000" b="1" i="0" u="none" strike="noStrike" cap="none">
              <a:solidFill>
                <a:srgbClr val="B3C6E7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00" name="Google Shape;200;g1fc4b1111d3_0_45"/>
          <p:cNvSpPr/>
          <p:nvPr/>
        </p:nvSpPr>
        <p:spPr>
          <a:xfrm>
            <a:off x="7033975" y="1570900"/>
            <a:ext cx="4927200" cy="926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1fc4b1111d3_0_45"/>
          <p:cNvSpPr txBox="1"/>
          <p:nvPr/>
        </p:nvSpPr>
        <p:spPr>
          <a:xfrm>
            <a:off x="7257546" y="1763049"/>
            <a:ext cx="4480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конфиденциальности информации 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с соблюдением прав и интересов ребенка;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1fc4b1111d3_0_45"/>
          <p:cNvSpPr/>
          <p:nvPr/>
        </p:nvSpPr>
        <p:spPr>
          <a:xfrm>
            <a:off x="6721385" y="1570875"/>
            <a:ext cx="84000" cy="9264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g1fc4b1111d3_0_45"/>
          <p:cNvSpPr txBox="1"/>
          <p:nvPr/>
        </p:nvSpPr>
        <p:spPr>
          <a:xfrm>
            <a:off x="6206385" y="1698392"/>
            <a:ext cx="294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>
                <a:solidFill>
                  <a:srgbClr val="B3C6E7"/>
                </a:solidFill>
                <a:latin typeface="Arial Black"/>
                <a:ea typeface="Arial Black"/>
                <a:cs typeface="Arial Black"/>
                <a:sym typeface="Arial Black"/>
              </a:rPr>
              <a:t>5</a:t>
            </a:r>
            <a:endParaRPr sz="4000" b="1" i="0" u="none" strike="noStrike" cap="none">
              <a:solidFill>
                <a:srgbClr val="B3C6E7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04" name="Google Shape;204;g1fc4b1111d3_0_45"/>
          <p:cNvSpPr/>
          <p:nvPr/>
        </p:nvSpPr>
        <p:spPr>
          <a:xfrm>
            <a:off x="7033975" y="2729397"/>
            <a:ext cx="4927200" cy="1439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g1fc4b1111d3_0_45"/>
          <p:cNvSpPr txBox="1"/>
          <p:nvPr/>
        </p:nvSpPr>
        <p:spPr>
          <a:xfrm>
            <a:off x="7257546" y="2945296"/>
            <a:ext cx="44802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исключение возможности нанесения вреда здоровью, чести и достоинству обучающихся, воспитанников, родителей или иных законных представителей, педагогов;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1fc4b1111d3_0_45"/>
          <p:cNvSpPr/>
          <p:nvPr/>
        </p:nvSpPr>
        <p:spPr>
          <a:xfrm>
            <a:off x="6721385" y="2985876"/>
            <a:ext cx="84000" cy="9264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1fc4b1111d3_0_45"/>
          <p:cNvSpPr txBox="1"/>
          <p:nvPr/>
        </p:nvSpPr>
        <p:spPr>
          <a:xfrm>
            <a:off x="6206385" y="3113392"/>
            <a:ext cx="294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>
                <a:solidFill>
                  <a:srgbClr val="B3C6E7"/>
                </a:solidFill>
                <a:latin typeface="Arial Black"/>
                <a:ea typeface="Arial Black"/>
                <a:cs typeface="Arial Black"/>
                <a:sym typeface="Arial Black"/>
              </a:rPr>
              <a:t>6</a:t>
            </a:r>
            <a:endParaRPr sz="4000" b="1" i="0" u="none" strike="noStrike" cap="none">
              <a:solidFill>
                <a:srgbClr val="B3C6E7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08" name="Google Shape;208;g1fc4b1111d3_0_45"/>
          <p:cNvSpPr/>
          <p:nvPr/>
        </p:nvSpPr>
        <p:spPr>
          <a:xfrm>
            <a:off x="7033975" y="4437404"/>
            <a:ext cx="4927200" cy="1439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1fc4b1111d3_0_45"/>
          <p:cNvSpPr txBox="1"/>
          <p:nvPr/>
        </p:nvSpPr>
        <p:spPr>
          <a:xfrm>
            <a:off x="7384075" y="4611950"/>
            <a:ext cx="4227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научности, комплексности, последовательности, поэтапности и непрерывности сопровождения обучающихся и воспитанников в образовательном процессе.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1fc4b1111d3_0_45"/>
          <p:cNvSpPr/>
          <p:nvPr/>
        </p:nvSpPr>
        <p:spPr>
          <a:xfrm>
            <a:off x="6721385" y="4693888"/>
            <a:ext cx="84000" cy="9264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g1fc4b1111d3_0_45"/>
          <p:cNvSpPr txBox="1"/>
          <p:nvPr/>
        </p:nvSpPr>
        <p:spPr>
          <a:xfrm>
            <a:off x="6206385" y="4821404"/>
            <a:ext cx="294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>
                <a:solidFill>
                  <a:srgbClr val="B3C6E7"/>
                </a:solidFill>
                <a:latin typeface="Arial Black"/>
                <a:ea typeface="Arial Black"/>
                <a:cs typeface="Arial Black"/>
                <a:sym typeface="Arial Black"/>
              </a:rPr>
              <a:t>7</a:t>
            </a:r>
            <a:endParaRPr sz="4000" b="1" i="0" u="none" strike="noStrike" cap="none">
              <a:solidFill>
                <a:srgbClr val="B3C6E7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12" name="Google Shape;212;g1fc4b1111d3_0_45"/>
          <p:cNvSpPr/>
          <p:nvPr/>
        </p:nvSpPr>
        <p:spPr>
          <a:xfrm>
            <a:off x="0" y="757088"/>
            <a:ext cx="12192000" cy="6081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g1fc4b1111d3_0_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197" y="314448"/>
            <a:ext cx="2109220" cy="92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fc4b1111d3_0_121"/>
          <p:cNvSpPr/>
          <p:nvPr/>
        </p:nvSpPr>
        <p:spPr>
          <a:xfrm>
            <a:off x="6647850" y="4268750"/>
            <a:ext cx="5456400" cy="211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 b="1">
                <a:solidFill>
                  <a:srgbClr val="BF9000"/>
                </a:solidFill>
              </a:rPr>
              <a:t>организационно-методическое направление</a:t>
            </a:r>
            <a:endParaRPr sz="1100" b="0" i="0" u="none" strike="noStrike" cap="none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>
                <a:solidFill>
                  <a:schemeClr val="dk1"/>
                </a:solidFill>
              </a:rPr>
              <a:t>предусматривает проведение организационно-методической и научно-методической работы: мониторинг условий образовательной и развивающей среды, анализ результатов социального, психолого-педагогического сопровождения и разработка рекомендаций по его сопровождению, выработка междисциплинарного подхода в сопровождении обучающихся и воспитанников; изучение достижений отечественной и зарубежной науки и практики по психолого-педагогическому, социальному сопровождению в организациях среднего образования, семинарах-практикумах, конференциях; организация и проведение семинаров, тренингов и консультаций по овладению технологиями психолого-педагогического и социального сопровождения обучающихся и воспитанников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1fc4b1111d3_0_121"/>
          <p:cNvSpPr/>
          <p:nvPr/>
        </p:nvSpPr>
        <p:spPr>
          <a:xfrm>
            <a:off x="115800" y="4772550"/>
            <a:ext cx="6005700" cy="159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 b="1">
                <a:solidFill>
                  <a:srgbClr val="A64D79"/>
                </a:solidFill>
              </a:rPr>
              <a:t>психолого-педагогическое просвещение</a:t>
            </a:r>
            <a:endParaRPr sz="1100" b="0" i="0" u="none" strike="noStrike" cap="none">
              <a:solidFill>
                <a:srgbClr val="A64D7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>
                <a:solidFill>
                  <a:schemeClr val="dk1"/>
                </a:solidFill>
              </a:rPr>
              <a:t>предусматривает содействие личностному профессиональному росту, самоопределению обучающихся и воспитанников, педагогов; содействие формированию потребности у педагогов, родителей и иных законных представителей в психолого-педагогических знаниях и желании использовать их для исключения затруднений в обучении, воспитании и развитии обучающихся и воспитанников (классные часы, семинары, родительские собрания, педагогические советы, интерактивные методы и лектории для педагогов и родителей и иных законных представителей)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1fc4b1111d3_0_121"/>
          <p:cNvSpPr/>
          <p:nvPr/>
        </p:nvSpPr>
        <p:spPr>
          <a:xfrm>
            <a:off x="115800" y="2074550"/>
            <a:ext cx="4120500" cy="211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 b="1">
                <a:solidFill>
                  <a:srgbClr val="8E7CC3"/>
                </a:solidFill>
              </a:rPr>
              <a:t>развивающее (коррекционное) направление</a:t>
            </a:r>
            <a:endParaRPr sz="1100" b="0" i="0" u="none" strike="noStrike" cap="none">
              <a:solidFill>
                <a:srgbClr val="8E7CC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>
                <a:solidFill>
                  <a:schemeClr val="dk1"/>
                </a:solidFill>
              </a:rPr>
              <a:t>предусматривает индивидуальную работу с обучающимися и воспитанниками по формированию мотивации к новым знаниям, навыкам и умениям, возможностям их приобретения, проявления в учебной и познавательной деятельности. Включает организацию работы с выявленными сложностями в обучении и проблемами поведения, выявляемые в процессе диагностики; в преодолении трудностей в усвоении учебного материала на основе комплексного взаимодействия педагога-психолога с педагогами-предметниками, социальным и специальными педагогами, проведение коррекции психического и (или) физического состояния обучающихся и воспитанников с особыми образовательными потребностями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1fc4b1111d3_0_121"/>
          <p:cNvSpPr/>
          <p:nvPr/>
        </p:nvSpPr>
        <p:spPr>
          <a:xfrm>
            <a:off x="0" y="826050"/>
            <a:ext cx="12192000" cy="4260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g1fc4b1111d3_0_121"/>
          <p:cNvSpPr/>
          <p:nvPr/>
        </p:nvSpPr>
        <p:spPr>
          <a:xfrm>
            <a:off x="184650" y="872375"/>
            <a:ext cx="11822700" cy="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300" i="1">
                <a:solidFill>
                  <a:schemeClr val="dk1"/>
                </a:solidFill>
              </a:rPr>
              <a:t>диагностическое, консультативное, развивающее (коррекционное), психолого-педагогическое просвещение и организационно-методическое:</a:t>
            </a:r>
            <a:endParaRPr sz="1300" i="1">
              <a:solidFill>
                <a:schemeClr val="dk1"/>
              </a:solidFill>
            </a:endParaRPr>
          </a:p>
        </p:txBody>
      </p:sp>
      <p:pic>
        <p:nvPicPr>
          <p:cNvPr id="223" name="Google Shape;223;g1fc4b1111d3_0_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1fc4b1111d3_0_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7025" y="2085450"/>
            <a:ext cx="2661401" cy="2687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1fc4b1111d3_0_121" descr="0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87581" y="2804653"/>
            <a:ext cx="2060275" cy="116305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1fc4b1111d3_0_121"/>
          <p:cNvSpPr txBox="1"/>
          <p:nvPr/>
        </p:nvSpPr>
        <p:spPr>
          <a:xfrm>
            <a:off x="1071600" y="118059"/>
            <a:ext cx="10048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Педагог-психолог осуществляет свою деятельность </a:t>
            </a:r>
            <a:endParaRPr sz="20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 следующим направлениям: </a:t>
            </a:r>
            <a:endParaRPr sz="20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1fc4b1111d3_0_121"/>
          <p:cNvSpPr/>
          <p:nvPr/>
        </p:nvSpPr>
        <p:spPr>
          <a:xfrm>
            <a:off x="7107025" y="2074550"/>
            <a:ext cx="4736100" cy="175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 b="1">
                <a:solidFill>
                  <a:srgbClr val="45818E"/>
                </a:solidFill>
              </a:rPr>
              <a:t>консультативное направление </a:t>
            </a:r>
            <a:endParaRPr sz="1100" b="0" i="0" u="none" strike="noStrike" cap="none">
              <a:solidFill>
                <a:srgbClr val="45818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>
                <a:solidFill>
                  <a:schemeClr val="dk1"/>
                </a:solidFill>
              </a:rPr>
              <a:t>предусматривает индивидуальную и групповую деятельность, в форме оказания помощи участникам образовательного процесса: в осознании ими природы или причин возникающих затруднений, в анализе и решении психологических проблем, в актуализации личностных особенностей; содействие сознательному и активному присвоению нового социального опыта; помощь в формировании новых установок и принятии собственных решений; решение различного рода психологических проблем, связанных с трудностями в межличностных отношениях, самосознании и саморазвитии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1fc4b1111d3_0_121"/>
          <p:cNvSpPr/>
          <p:nvPr/>
        </p:nvSpPr>
        <p:spPr>
          <a:xfrm>
            <a:off x="1064125" y="1213475"/>
            <a:ext cx="10048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 b="1">
                <a:solidFill>
                  <a:srgbClr val="00B0F0"/>
                </a:solidFill>
              </a:rPr>
              <a:t>диагностическое направление</a:t>
            </a:r>
            <a:endParaRPr sz="1100" b="0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>
                <a:solidFill>
                  <a:schemeClr val="dk1"/>
                </a:solidFill>
              </a:rPr>
              <a:t>предусматривает индивидуальную и групповую деятельность, психолого-педагогическое изучение обучающихся и воспитанников на протяжении всего периода обучения, определение их индивидуальных особенностей и склонностей, потенциальных возможностей в процессе обучения и воспитания, в профессиональном самоопределении, а также выявление причин и механизмов нарушений в обучении, развитии, социальной адаптации;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9" name="Google Shape;229;g1fc4b1111d3_0_121"/>
          <p:cNvCxnSpPr/>
          <p:nvPr/>
        </p:nvCxnSpPr>
        <p:spPr>
          <a:xfrm rot="10800000">
            <a:off x="3888325" y="2182175"/>
            <a:ext cx="1524000" cy="534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8E7CC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0" name="Google Shape;230;g1fc4b1111d3_0_121"/>
          <p:cNvCxnSpPr/>
          <p:nvPr/>
        </p:nvCxnSpPr>
        <p:spPr>
          <a:xfrm rot="-5400000">
            <a:off x="5731910" y="1996953"/>
            <a:ext cx="692400" cy="628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B0F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1" name="Google Shape;231;g1fc4b1111d3_0_121"/>
          <p:cNvCxnSpPr/>
          <p:nvPr/>
        </p:nvCxnSpPr>
        <p:spPr>
          <a:xfrm flipH="1">
            <a:off x="3528026" y="4056173"/>
            <a:ext cx="1884300" cy="7767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7BA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2" name="Google Shape;232;g1fc4b1111d3_0_121"/>
          <p:cNvCxnSpPr/>
          <p:nvPr/>
        </p:nvCxnSpPr>
        <p:spPr>
          <a:xfrm>
            <a:off x="5763697" y="4469182"/>
            <a:ext cx="666900" cy="513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1C23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3" name="Google Shape;233;g1fc4b1111d3_0_121"/>
          <p:cNvCxnSpPr/>
          <p:nvPr/>
        </p:nvCxnSpPr>
        <p:spPr>
          <a:xfrm rot="10800000" flipH="1">
            <a:off x="6430600" y="2074550"/>
            <a:ext cx="1080900" cy="810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9FC5E8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fc4b1111d3_0_183"/>
          <p:cNvSpPr txBox="1"/>
          <p:nvPr/>
        </p:nvSpPr>
        <p:spPr>
          <a:xfrm>
            <a:off x="5046525" y="3349500"/>
            <a:ext cx="61896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600">
                <a:solidFill>
                  <a:schemeClr val="dk1"/>
                </a:solidFill>
              </a:rPr>
              <a:t>Психолого-педагогическое сопровождение обучающихся и воспитанников с особыми образовательными потребностями осуществляется в соответствии с приказом Министра образования и науки Республики Казахстан</a:t>
            </a:r>
            <a:r>
              <a:rPr lang="ru-RU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1">
                <a:solidFill>
                  <a:schemeClr val="dk1"/>
                </a:solidFill>
              </a:rPr>
              <a:t>от 12 января 2022 года № 6 "Об утверждении правил психолого-педагогического сопровождения в организациях образования" (зарегистрирован в Реестре государственной регистрации нормативных правовых актов под № 26513).</a:t>
            </a:r>
            <a:endParaRPr sz="16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g1fc4b1111d3_0_1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0" name="Google Shape;240;g1fc4b1111d3_0_183"/>
          <p:cNvCxnSpPr/>
          <p:nvPr/>
        </p:nvCxnSpPr>
        <p:spPr>
          <a:xfrm>
            <a:off x="5093415" y="3153809"/>
            <a:ext cx="6096000" cy="0"/>
          </a:xfrm>
          <a:prstGeom prst="straightConnector1">
            <a:avLst/>
          </a:prstGeom>
          <a:noFill/>
          <a:ln w="9525" cap="flat" cmpd="sng">
            <a:solidFill>
              <a:srgbClr val="03356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1" name="Google Shape;241;g1fc4b1111d3_0_183"/>
          <p:cNvSpPr txBox="1"/>
          <p:nvPr/>
        </p:nvSpPr>
        <p:spPr>
          <a:xfrm>
            <a:off x="5046525" y="1199700"/>
            <a:ext cx="61896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600">
                <a:solidFill>
                  <a:schemeClr val="dk1"/>
                </a:solidFill>
              </a:rPr>
              <a:t>Оценка особых образовательных потребностей, обучающихся и воспитанников осуществляется в соответствии с приказом Министра образования и науки Республики Казахстан</a:t>
            </a:r>
            <a:r>
              <a:rPr lang="ru-RU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1">
                <a:solidFill>
                  <a:schemeClr val="dk1"/>
                </a:solidFill>
              </a:rPr>
              <a:t>от 12 января 2022 года № 4 "Об утверждении правил оценки особых образовательных потребностей" (зарегистрирован в Реестре государственной регистрации нормативных правовых актов под № 26618).</a:t>
            </a:r>
            <a:endParaRPr sz="16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g1fc4b1111d3_0_183" descr="F:\Преза ЕН\27 августа\027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4275" y="1538363"/>
            <a:ext cx="4129698" cy="323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1900</Words>
  <Application>Microsoft Office PowerPoint</Application>
  <PresentationFormat>Широкоэкранный</PresentationFormat>
  <Paragraphs>116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Calibri</vt:lpstr>
      <vt:lpstr>Arial</vt:lpstr>
      <vt:lpstr>Arial Black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1</cp:lastModifiedBy>
  <cp:revision>1</cp:revision>
  <dcterms:created xsi:type="dcterms:W3CDTF">2022-08-12T09:18:50Z</dcterms:created>
  <dcterms:modified xsi:type="dcterms:W3CDTF">2023-01-27T03:24:20Z</dcterms:modified>
</cp:coreProperties>
</file>