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68"/>
  </p:notesMasterIdLst>
  <p:sldIdLst>
    <p:sldId id="286" r:id="rId2"/>
    <p:sldId id="287" r:id="rId3"/>
    <p:sldId id="289" r:id="rId4"/>
    <p:sldId id="288" r:id="rId5"/>
    <p:sldId id="290" r:id="rId6"/>
    <p:sldId id="282" r:id="rId7"/>
    <p:sldId id="291" r:id="rId8"/>
    <p:sldId id="292" r:id="rId9"/>
    <p:sldId id="269" r:id="rId10"/>
    <p:sldId id="271" r:id="rId11"/>
    <p:sldId id="273" r:id="rId12"/>
    <p:sldId id="272" r:id="rId13"/>
    <p:sldId id="274" r:id="rId14"/>
    <p:sldId id="276" r:id="rId15"/>
    <p:sldId id="293" r:id="rId16"/>
    <p:sldId id="275" r:id="rId17"/>
    <p:sldId id="279" r:id="rId18"/>
    <p:sldId id="263" r:id="rId19"/>
    <p:sldId id="294" r:id="rId20"/>
    <p:sldId id="256" r:id="rId21"/>
    <p:sldId id="295" r:id="rId22"/>
    <p:sldId id="305" r:id="rId23"/>
    <p:sldId id="297" r:id="rId24"/>
    <p:sldId id="298" r:id="rId25"/>
    <p:sldId id="299" r:id="rId26"/>
    <p:sldId id="300" r:id="rId27"/>
    <p:sldId id="301" r:id="rId28"/>
    <p:sldId id="296" r:id="rId29"/>
    <p:sldId id="302" r:id="rId30"/>
    <p:sldId id="304" r:id="rId31"/>
    <p:sldId id="303" r:id="rId32"/>
    <p:sldId id="307" r:id="rId33"/>
    <p:sldId id="308" r:id="rId34"/>
    <p:sldId id="311" r:id="rId35"/>
    <p:sldId id="310" r:id="rId36"/>
    <p:sldId id="312" r:id="rId37"/>
    <p:sldId id="313" r:id="rId38"/>
    <p:sldId id="314" r:id="rId39"/>
    <p:sldId id="315" r:id="rId40"/>
    <p:sldId id="322" r:id="rId41"/>
    <p:sldId id="316" r:id="rId42"/>
    <p:sldId id="317" r:id="rId43"/>
    <p:sldId id="318" r:id="rId44"/>
    <p:sldId id="319" r:id="rId45"/>
    <p:sldId id="320" r:id="rId46"/>
    <p:sldId id="321" r:id="rId47"/>
    <p:sldId id="324" r:id="rId48"/>
    <p:sldId id="323" r:id="rId49"/>
    <p:sldId id="326" r:id="rId50"/>
    <p:sldId id="327" r:id="rId51"/>
    <p:sldId id="328" r:id="rId52"/>
    <p:sldId id="329" r:id="rId53"/>
    <p:sldId id="331" r:id="rId54"/>
    <p:sldId id="332" r:id="rId55"/>
    <p:sldId id="333" r:id="rId56"/>
    <p:sldId id="334" r:id="rId57"/>
    <p:sldId id="336" r:id="rId58"/>
    <p:sldId id="337" r:id="rId59"/>
    <p:sldId id="338" r:id="rId60"/>
    <p:sldId id="339" r:id="rId61"/>
    <p:sldId id="340" r:id="rId62"/>
    <p:sldId id="341" r:id="rId63"/>
    <p:sldId id="342" r:id="rId64"/>
    <p:sldId id="343" r:id="rId65"/>
    <p:sldId id="344" r:id="rId66"/>
    <p:sldId id="345" r:id="rId6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A50021"/>
    <a:srgbClr val="CFAFE7"/>
    <a:srgbClr val="663300"/>
    <a:srgbClr val="FFCCCC"/>
    <a:srgbClr val="FF2D2D"/>
    <a:srgbClr val="A2A1A1"/>
    <a:srgbClr val="D8AE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9" autoAdjust="0"/>
    <p:restoredTop sz="94646" autoAdjust="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48137-22BA-453B-9864-4C288D29C80A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649B3-207A-4E9B-AA59-A24E12C96D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267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649B3-207A-4E9B-AA59-A24E12C96D5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812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649B3-207A-4E9B-AA59-A24E12C96D5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917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649B3-207A-4E9B-AA59-A24E12C96D52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749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482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02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832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18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94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928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821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744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098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05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86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17332-5E5C-479D-8C99-B4CA001DE5EA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592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882586" y="2226294"/>
            <a:ext cx="8630769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  <a:t>ДЕСЯТИДНЕВНОЕ  </a:t>
            </a:r>
          </a:p>
          <a:p>
            <a:pPr algn="ctr"/>
            <a:r>
              <a:rPr lang="ru-RU" sz="4400" b="1" u="sng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  <a:t>ПЕРСПЕКТИВНОЕ  МЕНЮ</a:t>
            </a:r>
            <a:br>
              <a:rPr lang="ru-RU" sz="4400" b="1" u="sng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</a:br>
            <a:r>
              <a:rPr lang="ru-RU" sz="4400" b="1" u="sng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  <a:t>ЗИМА-ВЕСНА</a:t>
            </a:r>
            <a:br>
              <a:rPr lang="ru-RU" sz="4400" b="1" u="sng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</a:br>
            <a:br>
              <a:rPr lang="ru-RU" sz="4400" b="1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/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3196" y="753566"/>
            <a:ext cx="4578493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572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60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25068" y="1378030"/>
            <a:ext cx="6202018" cy="3019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88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sng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Завтрак</a:t>
            </a:r>
            <a:endParaRPr kumimoji="0" lang="ru-RU" sz="1600" b="1" i="1" u="sng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388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Каша ячневая молочная</a:t>
            </a:r>
          </a:p>
          <a:p>
            <a:pPr marL="0" marR="0" lvl="0" indent="0" algn="ctr" defTabSz="914388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Батон с маслом, джем</a:t>
            </a:r>
          </a:p>
          <a:p>
            <a:pPr marL="0" marR="0" lvl="0" indent="0" algn="ctr" defTabSz="914388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Кофейный напиток с молоком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101259" y="201341"/>
            <a:ext cx="4618777" cy="61712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53597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77843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9850" y="187187"/>
            <a:ext cx="8662882" cy="64836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370775" y="356347"/>
            <a:ext cx="794064" cy="6145306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u="sng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Витаминный завтрак</a:t>
            </a:r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97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461"/>
            <a:ext cx="8674478" cy="6808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3650" y="49461"/>
            <a:ext cx="5260489" cy="6757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811399" y="1621000"/>
            <a:ext cx="6096000" cy="394364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400" b="1" i="1" u="sng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Обед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7E6E6">
                    <a:lumMod val="50000"/>
                  </a:srgbClr>
                </a:solid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Салат «Радуга»</a:t>
            </a:r>
            <a:endParaRPr lang="ru-RU" sz="2000" b="1" i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Суп овощной с фрикадельками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зеленью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Курица с соусом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Макароны отварные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Компот из сухофруктов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 витамин «С»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ржаной, пшеничный</a:t>
            </a:r>
            <a:br>
              <a:rPr lang="ru-RU" sz="2000" b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Monotype Corsiva" panose="03010101010201010101" pitchFamily="66" charset="0"/>
              </a:rPr>
            </a:br>
            <a:endParaRPr lang="ru-RU" sz="2000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14886" y="-160651"/>
            <a:ext cx="5273687" cy="7046262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403293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17058" y="1718713"/>
            <a:ext cx="3913094" cy="2121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u="sng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7E6E6">
                    <a:lumMod val="50000"/>
                  </a:srgbClr>
                </a:solid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7E6E6">
                    <a:lumMod val="50000"/>
                  </a:srgbClr>
                </a:solid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Выпечка «</a:t>
            </a:r>
            <a:r>
              <a:rPr lang="ru-RU" sz="4000" b="1" i="1" dirty="0" err="1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7E6E6">
                    <a:lumMod val="50000"/>
                  </a:srgbClr>
                </a:solid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Кух</a:t>
            </a:r>
            <a:r>
              <a:rPr lang="ru-RU" sz="40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7E6E6">
                    <a:lumMod val="50000"/>
                  </a:srgbClr>
                </a:solid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7E6E6">
                    <a:lumMod val="50000"/>
                  </a:srgbClr>
                </a:solid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 лимоном</a:t>
            </a:r>
            <a:endParaRPr lang="ru-RU" sz="4000" b="1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E7E6E6">
                  <a:lumMod val="50000"/>
                </a:srgbClr>
              </a:solidFill>
              <a:effectLst>
                <a:innerShdw blurRad="177800">
                  <a:srgbClr val="A5A5A5">
                    <a:lumMod val="50000"/>
                  </a:srgbClr>
                </a:inn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445344" y="251291"/>
            <a:ext cx="4345743" cy="5806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0671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168"/>
            <a:ext cx="12191999" cy="6845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445787">
            <a:off x="1364440" y="-59184"/>
            <a:ext cx="5230481" cy="6988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7050156" y="1461767"/>
            <a:ext cx="4855558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u="sng" dirty="0">
                <a:ln w="9525">
                  <a:solidFill>
                    <a:prstClr val="white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УЖИН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Плов с мясом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сладкий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пшеничный, ржаной</a:t>
            </a:r>
            <a:endParaRPr lang="ru-RU" sz="3200" b="1" dirty="0">
              <a:ln w="9525">
                <a:solidFill>
                  <a:prstClr val="white"/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4433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185452" y="2502213"/>
            <a:ext cx="319189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i="1" dirty="0">
                <a:ln w="66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6600" b="1" i="1" dirty="0">
                <a:ln w="66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6600" b="1" dirty="0">
              <a:ln w="660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6679"/>
            <a:ext cx="5125165" cy="674464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14209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02546">
            <a:off x="6240038" y="622979"/>
            <a:ext cx="3846572" cy="51287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 rot="20712898">
            <a:off x="1079563" y="2201657"/>
            <a:ext cx="5093312" cy="224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u="sng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Каша гречневая молочная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с маслом, яйцо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 лимоном</a:t>
            </a:r>
            <a:endParaRPr lang="ru-RU" sz="3200" b="1" dirty="0">
              <a:ln w="9525">
                <a:solidFill>
                  <a:prstClr val="white"/>
                </a:solidFill>
                <a:prstDash val="solid"/>
              </a:ln>
              <a:solidFill>
                <a:srgbClr val="44546A">
                  <a:lumMod val="50000"/>
                </a:srgbClr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6687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1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86812">
            <a:off x="1905001" y="953059"/>
            <a:ext cx="6602506" cy="49518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 rot="16200000">
            <a:off x="-2164660" y="3078132"/>
            <a:ext cx="5811207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u="sng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Витаминный завтрак</a:t>
            </a:r>
            <a:endParaRPr lang="ru-RU" sz="4400" dirty="0"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0321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6487" y="2"/>
            <a:ext cx="509551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2"/>
            <a:ext cx="709648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6703822" y="1690981"/>
            <a:ext cx="6096000" cy="394364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400" b="1" i="1" u="sng" dirty="0">
                <a:solidFill>
                  <a:srgbClr val="E7E6E6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Обед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solidFill>
                  <a:srgbClr val="E7E6E6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Салат из свежих овощей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solidFill>
                  <a:srgbClr val="E7E6E6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«Зайка»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solidFill>
                  <a:srgbClr val="E7E6E6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 на костном бульоне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solidFill>
                  <a:srgbClr val="E7E6E6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сметаной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solidFill>
                  <a:srgbClr val="E7E6E6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жаркое с мясом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solidFill>
                  <a:srgbClr val="E7E6E6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Настой шиповника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solidFill>
                  <a:srgbClr val="E7E6E6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витамин «С»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000" b="1" i="1" dirty="0">
                <a:solidFill>
                  <a:srgbClr val="E7E6E6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 пшеничный, ржаной</a:t>
            </a:r>
            <a:br>
              <a:rPr lang="ru-RU" sz="2000" b="1" dirty="0">
                <a:solidFill>
                  <a:srgbClr val="E7E6E6">
                    <a:lumMod val="25000"/>
                  </a:srgbClr>
                </a:solidFill>
                <a:latin typeface="Monotype Corsiva" panose="03010101010201010101" pitchFamily="66" charset="0"/>
              </a:rPr>
            </a:br>
            <a:endParaRPr lang="ru-RU" sz="2000" b="1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60612" y="967924"/>
            <a:ext cx="6074510" cy="4555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8158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62" y="20176"/>
            <a:ext cx="12154238" cy="6837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96556" y="129151"/>
            <a:ext cx="4949774" cy="65996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294783" y="2249189"/>
            <a:ext cx="6096000" cy="223240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u="sng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Творожный крем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сладкий</a:t>
            </a:r>
            <a:endParaRPr lang="ru-RU" sz="4400" b="1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8680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00" y="243240"/>
            <a:ext cx="10319400" cy="62526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90366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63091" y="-121966"/>
            <a:ext cx="4830223" cy="644029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6434905" y="1323332"/>
            <a:ext cx="5114365" cy="2821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u="sng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УЖИН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Запеканка вермишелевая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 куриной грудкой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Какао с молоком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пшеничный, ржаной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81825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880"/>
            <a:ext cx="12192000" cy="68668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 rot="20838204">
            <a:off x="1934566" y="2343379"/>
            <a:ext cx="22927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>
                <a:ln w="66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4800" b="1" i="1" dirty="0">
                <a:ln w="66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4800" b="1" dirty="0">
              <a:ln w="660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75704">
            <a:off x="4607808" y="382890"/>
            <a:ext cx="4570936" cy="606657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63021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364942" y="1006412"/>
            <a:ext cx="6096000" cy="38359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u="sng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Творожная запеканка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джемом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сахарной пудрой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Батон с маслом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 лимоном</a:t>
            </a:r>
            <a:endParaRPr lang="ru-RU" sz="3600" b="1" dirty="0">
              <a:ln w="9525">
                <a:solidFill>
                  <a:prstClr val="white"/>
                </a:solidFill>
                <a:prstDash val="solid"/>
              </a:ln>
              <a:solidFill>
                <a:srgbClr val="44546A">
                  <a:lumMod val="50000"/>
                </a:srgbClr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28264">
            <a:off x="1384728" y="155597"/>
            <a:ext cx="4910105" cy="65468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70068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724856" y="230483"/>
            <a:ext cx="5221358" cy="6961811"/>
          </a:xfrm>
          <a:prstGeom prst="rect">
            <a:avLst/>
          </a:prstGeom>
          <a:ln w="1905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relaxedInset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4171848" y="343579"/>
            <a:ext cx="6327373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u="sng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Витаминный завтрак</a:t>
            </a:r>
            <a:endParaRPr lang="ru-RU" sz="4800" dirty="0"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6888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249684" y="980935"/>
            <a:ext cx="6757366" cy="5068024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-255494" y="534361"/>
            <a:ext cx="6096000" cy="578927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u="sng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Обед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Салат из огурцов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помидоров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Свекольник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костном бульоне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 сметаной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Рыба тушеная с соусом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Рис припущенный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Кисель + витамин «С»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ржаной, пшеничный</a:t>
            </a:r>
            <a:br>
              <a:rPr lang="ru-RU" b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otype Corsiva" panose="03010101010201010101" pitchFamily="66" charset="0"/>
              </a:rPr>
            </a:br>
            <a:endParaRPr lang="ru-RU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2955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605183" y="-147918"/>
            <a:ext cx="5365377" cy="7153835"/>
          </a:xfrm>
          <a:prstGeom prst="roundRect">
            <a:avLst>
              <a:gd name="adj" fmla="val 16667"/>
            </a:avLst>
          </a:prstGeom>
          <a:ln>
            <a:solidFill>
              <a:srgbClr val="0070C0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43435" y="1535536"/>
            <a:ext cx="6096000" cy="267560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6000" b="1" i="1" u="sng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5400" b="1" i="1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Печенье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5400" b="1" i="1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Кефир</a:t>
            </a:r>
            <a:endParaRPr lang="ru-RU" sz="5400" b="1" dirty="0">
              <a:ln w="12700">
                <a:solidFill>
                  <a:srgbClr val="FF0000"/>
                </a:solidFill>
                <a:prstDash val="solid"/>
              </a:ln>
              <a:solidFill>
                <a:srgbClr val="00206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3807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9441"/>
            <a:ext cx="12192000" cy="6900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637991" y="-286061"/>
            <a:ext cx="5347071" cy="71294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-674593" y="1082272"/>
            <a:ext cx="6096000" cy="418576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u="sng" dirty="0">
                <a:ln w="9525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УЖИН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400" b="1" i="1" dirty="0">
                <a:ln w="9525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Тефтели мясные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400" b="1" i="1" dirty="0">
                <a:ln w="9525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томатном соусе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400" b="1" i="1" dirty="0">
                <a:ln w="9525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Картофельное пюре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400" b="1" i="1" dirty="0">
                <a:ln w="9525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сладкий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400" b="1" i="1" dirty="0">
                <a:ln w="9525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пшеничный,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400" b="1" i="1" dirty="0">
                <a:ln w="9525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ржаной</a:t>
            </a:r>
            <a:endParaRPr lang="ru-RU" sz="3400" b="1" dirty="0">
              <a:ln w="9525">
                <a:solidFill>
                  <a:schemeClr val="accent4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4">
                  <a:lumMod val="40000"/>
                  <a:lumOff val="6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8546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7463900" y="2450958"/>
            <a:ext cx="275505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i="1" dirty="0">
                <a:ln w="6600">
                  <a:solidFill>
                    <a:srgbClr val="A50021"/>
                  </a:solidFill>
                  <a:prstDash val="solid"/>
                </a:ln>
                <a:solidFill>
                  <a:srgbClr val="FFCCCC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6600" b="1" i="1" dirty="0">
                <a:ln w="6600">
                  <a:solidFill>
                    <a:srgbClr val="A50021"/>
                  </a:solidFill>
                  <a:prstDash val="solid"/>
                </a:ln>
                <a:solidFill>
                  <a:srgbClr val="FFCCCC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6600" b="1" dirty="0">
              <a:ln w="6600">
                <a:solidFill>
                  <a:srgbClr val="A50021"/>
                </a:solidFill>
                <a:prstDash val="solid"/>
              </a:ln>
              <a:solidFill>
                <a:srgbClr val="FFCCCC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337" y="80682"/>
            <a:ext cx="5045664" cy="669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322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-318443" y="1073963"/>
            <a:ext cx="6096000" cy="320908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u="sng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Каша кукурузная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молочная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с маслом, сыр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 молоком</a:t>
            </a:r>
            <a:endParaRPr lang="ru-RU" sz="3600" b="1" dirty="0">
              <a:ln w="9525">
                <a:solidFill>
                  <a:prstClr val="white"/>
                </a:solidFill>
                <a:prstDash val="solid"/>
              </a:ln>
              <a:solidFill>
                <a:srgbClr val="44546A">
                  <a:lumMod val="50000"/>
                </a:srgbClr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552000">
            <a:off x="5809732" y="217234"/>
            <a:ext cx="4817648" cy="64235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971383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 rot="16200000">
            <a:off x="-1380140" y="2947076"/>
            <a:ext cx="5811207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u="sng" dirty="0">
                <a:ln w="127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50" endPos="85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Витаминный завтрак</a:t>
            </a:r>
            <a:endParaRPr lang="ru-RU" sz="4400" dirty="0">
              <a:ln w="127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chemeClr val="accent4">
                  <a:lumMod val="40000"/>
                  <a:lumOff val="6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50" endPos="85000" dir="5400000" sy="-10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875585">
            <a:off x="3515601" y="15907"/>
            <a:ext cx="5106670" cy="68088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11380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9059"/>
            <a:ext cx="12192000" cy="68492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197" y="2610678"/>
            <a:ext cx="2997603" cy="1073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Вертикальный свиток 5"/>
          <p:cNvSpPr/>
          <p:nvPr/>
        </p:nvSpPr>
        <p:spPr>
          <a:xfrm>
            <a:off x="5383696" y="127164"/>
            <a:ext cx="5062952" cy="6613041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innerShdw blurRad="114300">
              <a:prstClr val="black"/>
            </a:inn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k-KZ" sz="2000" b="1" i="1" u="sng" strike="noStrike" kern="0" cap="none" spc="0" normalizeH="0" baseline="0" noProof="0" dirty="0">
              <a:ln w="9525" cap="flat" cmpd="sng" algn="ctr">
                <a:solidFill>
                  <a:srgbClr val="4A452A"/>
                </a:solidFill>
                <a:prstDash val="solid"/>
                <a:round/>
              </a:ln>
              <a:solidFill>
                <a:srgbClr val="000000"/>
              </a:solidFill>
              <a:effectLst>
                <a:outerShdw blurRad="12700" dist="38100" dir="2700000" algn="tl">
                  <a:sysClr val="window" lastClr="FFFFFF">
                    <a:lumMod val="50000"/>
                  </a:sysClr>
                </a:outerShdw>
              </a:effectLst>
              <a:uLnTx/>
              <a:uFillTx/>
              <a:latin typeface="Cambria" panose="02040503050406030204" pitchFamily="18" charset="0"/>
              <a:ea typeface="Calibri" panose="020F0502020204030204" pitchFamily="34" charset="0"/>
              <a:cs typeface="Cambria" panose="020405030504060302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1" u="sng" strike="noStrike" kern="0" cap="none" spc="0" normalizeH="0" baseline="0" noProof="0" dirty="0">
                <a:ln w="9525" cap="flat" cmpd="sng" algn="ctr">
                  <a:solidFill>
                    <a:srgbClr val="4A452A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ysClr val="window" lastClr="FFFFFF">
                      <a:lumMod val="50000"/>
                    </a:sysClr>
                  </a:outerShdw>
                </a:effectLst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Завтрак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Каша </a:t>
            </a:r>
            <a:r>
              <a:rPr kumimoji="0" lang="ru-RU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пшенная</a:t>
            </a:r>
            <a:r>
              <a:rPr kumimoji="0" lang="kk-KZ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 молочная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Хлеб с маслом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Чай с молоком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>
                <a:ln w="9525" cap="flat" cmpd="sng" algn="ctr">
                  <a:solidFill>
                    <a:srgbClr val="4A452A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ysClr val="window" lastClr="FFFFFF">
                      <a:lumMod val="50000"/>
                    </a:sysClr>
                  </a:outerShdw>
                </a:effectLst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10-00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Яблоко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1" u="sng" strike="noStrike" kern="0" cap="none" spc="0" normalizeH="0" baseline="0" noProof="0" dirty="0">
                <a:ln w="9525" cap="flat" cmpd="sng" algn="ctr">
                  <a:solidFill>
                    <a:srgbClr val="4A452A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ysClr val="window" lastClr="FFFFFF">
                      <a:lumMod val="50000"/>
                    </a:sysClr>
                  </a:outerShdw>
                </a:effectLst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Обед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Суп чечевичный на костном бульоне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Куриная котлета с овощами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Гречка на гарнир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Салат из свежих овощей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Кисель </a:t>
            </a:r>
            <a:r>
              <a:rPr kumimoji="0" lang="ru-RU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+ витамин «С»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Хлеб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sng" strike="noStrike" kern="0" cap="none" spc="0" normalizeH="0" baseline="0" noProof="0" dirty="0">
                <a:ln w="9525" cap="flat" cmpd="sng" algn="ctr">
                  <a:solidFill>
                    <a:srgbClr val="4A452A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ysClr val="window" lastClr="FFFFFF">
                      <a:lumMod val="50000"/>
                    </a:sysClr>
                  </a:outerShdw>
                </a:effectLst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Полдник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Печенье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Кефир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sng" strike="noStrike" kern="0" cap="none" spc="0" normalizeH="0" baseline="0" noProof="0" dirty="0">
                <a:ln w="9525" cap="flat" cmpd="sng" algn="ctr">
                  <a:solidFill>
                    <a:srgbClr val="4A452A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ysClr val="window" lastClr="FFFFFF">
                      <a:lumMod val="50000"/>
                    </a:sysClr>
                  </a:outerShdw>
                </a:effectLst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Ужин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Расстегай духовой с капустой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и мясом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Какао с молоком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 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 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2584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135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231952" y="377557"/>
            <a:ext cx="4809170" cy="64256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6519729" y="1276049"/>
            <a:ext cx="6096000" cy="420320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u="sng" dirty="0">
                <a:ln>
                  <a:solidFill>
                    <a:srgbClr val="A50021"/>
                  </a:solidFill>
                </a:ln>
                <a:solidFill>
                  <a:srgbClr val="80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Обед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dirty="0">
                <a:ln>
                  <a:solidFill>
                    <a:srgbClr val="A50021"/>
                  </a:solidFill>
                </a:ln>
                <a:solidFill>
                  <a:srgbClr val="80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Суп «Харчо»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dirty="0">
                <a:ln>
                  <a:solidFill>
                    <a:srgbClr val="A50021"/>
                  </a:solidFill>
                </a:ln>
                <a:solidFill>
                  <a:srgbClr val="80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костном бульоне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dirty="0">
                <a:ln>
                  <a:solidFill>
                    <a:srgbClr val="A50021"/>
                  </a:solidFill>
                </a:ln>
                <a:solidFill>
                  <a:srgbClr val="80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Тушеная капуста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dirty="0">
                <a:ln>
                  <a:solidFill>
                    <a:srgbClr val="A50021"/>
                  </a:solidFill>
                </a:ln>
                <a:solidFill>
                  <a:srgbClr val="80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сосиской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dirty="0">
                <a:ln>
                  <a:solidFill>
                    <a:srgbClr val="A50021"/>
                  </a:solidFill>
                </a:ln>
                <a:solidFill>
                  <a:srgbClr val="80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Компот из сухофруктов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dirty="0">
                <a:ln>
                  <a:solidFill>
                    <a:srgbClr val="A50021"/>
                  </a:solidFill>
                </a:ln>
                <a:solidFill>
                  <a:srgbClr val="80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 витамин «С»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dirty="0">
                <a:ln>
                  <a:solidFill>
                    <a:srgbClr val="A50021"/>
                  </a:solidFill>
                </a:ln>
                <a:solidFill>
                  <a:srgbClr val="80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пшеничный, ржаной</a:t>
            </a:r>
            <a:endParaRPr lang="ru-RU" sz="2800" dirty="0">
              <a:ln>
                <a:solidFill>
                  <a:srgbClr val="A50021"/>
                </a:solidFill>
              </a:ln>
              <a:solidFill>
                <a:srgbClr val="80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67446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71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71398" y="167825"/>
            <a:ext cx="4879335" cy="6519363"/>
          </a:xfrm>
          <a:prstGeom prst="rect">
            <a:avLst/>
          </a:prstGeom>
          <a:ln w="1905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Прямоугольник 10"/>
          <p:cNvSpPr/>
          <p:nvPr/>
        </p:nvSpPr>
        <p:spPr>
          <a:xfrm>
            <a:off x="6095999" y="2255903"/>
            <a:ext cx="6096000" cy="234320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u="sng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Сушки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Кефир</a:t>
            </a:r>
            <a:endParaRPr lang="ru-RU" sz="4800" b="1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21270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67296" y="85034"/>
            <a:ext cx="5015948" cy="66879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329734" y="1914896"/>
            <a:ext cx="6096000" cy="33927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u="sng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УЖИН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Бефстроганов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Спагетти на гарнир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Какао с молоком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пшеничный,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ржаной</a:t>
            </a:r>
            <a:endParaRPr lang="ru-RU" sz="3200" b="1" dirty="0">
              <a:ln w="9525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6263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396" y="168762"/>
            <a:ext cx="9625208" cy="65204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CCC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 prst="slope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896620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639" y="407438"/>
            <a:ext cx="4553267" cy="60431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494018" y="421621"/>
            <a:ext cx="28344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i="1" dirty="0">
                <a:ln w="66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rgbClr val="FFCCCC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sz="6000" b="1" i="1" dirty="0">
                <a:ln w="66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rgbClr val="FFCCCC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6000" b="1" dirty="0">
              <a:ln w="66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rgbClr val="FFCCCC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83060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248" y="685799"/>
            <a:ext cx="7188347" cy="53808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818798" y="1116850"/>
            <a:ext cx="6096000" cy="335784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u="sng" dirty="0">
                <a:ln w="9525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Суп вермишелевый молочный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с маслом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Какао с молоком</a:t>
            </a:r>
            <a:endParaRPr lang="ru-RU" sz="4000" dirty="0">
              <a:ln w="9525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2754871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834835">
            <a:off x="3027589" y="-328007"/>
            <a:ext cx="6136824" cy="8182431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Прямоугольник 3"/>
          <p:cNvSpPr/>
          <p:nvPr/>
        </p:nvSpPr>
        <p:spPr>
          <a:xfrm>
            <a:off x="2421168" y="603579"/>
            <a:ext cx="7092006" cy="8402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5400" b="1" i="1" u="sng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Витаминный завтрак</a:t>
            </a:r>
            <a:endParaRPr lang="ru-RU" sz="5400" dirty="0"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16433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4412"/>
            <a:ext cx="12192000" cy="6877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95205" y="-160542"/>
            <a:ext cx="5055704" cy="67550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-357807" y="1098416"/>
            <a:ext cx="6096000" cy="464640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u="sng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Обед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7E6E6">
                    <a:lumMod val="50000"/>
                  </a:srgbClr>
                </a:solid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Салат из свежих овощей</a:t>
            </a:r>
            <a:endParaRPr lang="ru-RU" sz="2800" b="1" i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Суп фасолевый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костном бульоне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Азу с овощами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Рис припущенный на гарнир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Кисель + витамин «С»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ржаной, пшеничный</a:t>
            </a:r>
            <a:br>
              <a:rPr lang="ru-RU" sz="2800" b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Monotype Corsiva" panose="03010101010201010101" pitchFamily="66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60665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48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230631" y="-286880"/>
            <a:ext cx="5562208" cy="74317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-701000" y="2079083"/>
            <a:ext cx="6096000" cy="234320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u="sng" dirty="0">
                <a:ln w="12700">
                  <a:solidFill>
                    <a:srgbClr val="8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dirty="0">
                <a:ln w="12700">
                  <a:solidFill>
                    <a:srgbClr val="8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Печенье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dirty="0">
                <a:ln w="12700">
                  <a:solidFill>
                    <a:srgbClr val="8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Кефир</a:t>
            </a:r>
            <a:endParaRPr lang="ru-RU" sz="4800" b="1" dirty="0">
              <a:ln w="12700">
                <a:solidFill>
                  <a:srgbClr val="8000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80652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49"/>
            <a:ext cx="12192000" cy="68621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256425" y="-277906"/>
            <a:ext cx="5298139" cy="70641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644213" y="1470753"/>
            <a:ext cx="6096000" cy="2693045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u="sng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УЖИН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Пельмени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 сметаной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 лимоном</a:t>
            </a:r>
          </a:p>
        </p:txBody>
      </p:sp>
    </p:spTree>
    <p:extLst>
      <p:ext uri="{BB962C8B-B14F-4D97-AF65-F5344CB8AC3E}">
        <p14:creationId xmlns:p14="http://schemas.microsoft.com/office/powerpoint/2010/main" val="3939146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023" y="0"/>
            <a:ext cx="121919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442256" y="-3230"/>
            <a:ext cx="4928353" cy="6571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-121018" y="1369960"/>
            <a:ext cx="6096000" cy="290438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  <a:defRPr/>
            </a:pPr>
            <a:r>
              <a:rPr lang="ru-RU" sz="4800" b="1" i="1" u="sng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  <a:defRPr/>
            </a:pPr>
            <a:endParaRPr lang="ru-RU" sz="1000" b="1" i="1" u="sng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  <a:defRPr/>
            </a:pPr>
            <a:r>
              <a:rPr lang="ru-RU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Каша пшенная молочная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  <a:defRPr/>
            </a:pPr>
            <a:r>
              <a:rPr lang="ru-RU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с маслом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  <a:defRPr/>
            </a:pPr>
            <a:r>
              <a:rPr lang="ru-RU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 молоком</a:t>
            </a:r>
          </a:p>
        </p:txBody>
      </p:sp>
    </p:spTree>
    <p:extLst>
      <p:ext uri="{BB962C8B-B14F-4D97-AF65-F5344CB8AC3E}">
        <p14:creationId xmlns:p14="http://schemas.microsoft.com/office/powerpoint/2010/main" val="9004434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774"/>
            <a:ext cx="12191999" cy="68469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1270196">
            <a:off x="5022574" y="1158627"/>
            <a:ext cx="6096000" cy="274844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u="sng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УЖИН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Пельмени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 сметаной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 лимоном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697715">
            <a:off x="1637019" y="973531"/>
            <a:ext cx="3703080" cy="49374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237964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595" y="220284"/>
            <a:ext cx="4835294" cy="64174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794030" y="220284"/>
            <a:ext cx="2645276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i="1" dirty="0">
                <a:ln w="6600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VII</a:t>
            </a:r>
            <a:r>
              <a:rPr lang="ru-RU" sz="5000" b="1" i="1" dirty="0">
                <a:ln w="6600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5000" b="1" dirty="0">
              <a:ln w="6600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58963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672423" y="-129986"/>
            <a:ext cx="5338480" cy="7117972"/>
          </a:xfrm>
          <a:prstGeom prst="rect">
            <a:avLst/>
          </a:prstGeom>
          <a:ln w="190500" cap="sq">
            <a:solidFill>
              <a:schemeClr val="accent4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-656661" y="1095096"/>
            <a:ext cx="6096000" cy="37805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u="sng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Творожная запеканка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 сгущенным молоком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сахарной пудрой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Батон с маслом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сладкий</a:t>
            </a:r>
            <a:endParaRPr lang="ru-RU" sz="3600" b="1" dirty="0">
              <a:ln w="9525">
                <a:solidFill>
                  <a:prstClr val="white"/>
                </a:solidFill>
                <a:prstDash val="solid"/>
              </a:ln>
              <a:solidFill>
                <a:srgbClr val="44546A">
                  <a:lumMod val="50000"/>
                </a:srgbClr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32285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5051">
            <a:off x="6805004" y="519295"/>
            <a:ext cx="4407261" cy="58763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C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805004" y="2727269"/>
            <a:ext cx="5811207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u="sng" dirty="0">
                <a:ln w="12700">
                  <a:solidFill>
                    <a:srgbClr val="800000"/>
                  </a:solidFill>
                  <a:prstDash val="solid"/>
                </a:ln>
                <a:solidFill>
                  <a:srgbClr val="FFC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Витаминный завтрак</a:t>
            </a:r>
            <a:endParaRPr lang="ru-RU" sz="4400" dirty="0">
              <a:ln w="12700">
                <a:solidFill>
                  <a:srgbClr val="800000"/>
                </a:solidFill>
                <a:prstDash val="solid"/>
              </a:ln>
              <a:solidFill>
                <a:srgbClr val="FFC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54671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585401" y="-320191"/>
            <a:ext cx="5426762" cy="7235682"/>
          </a:xfrm>
          <a:prstGeom prst="roundRect">
            <a:avLst>
              <a:gd name="adj" fmla="val 16667"/>
            </a:avLst>
          </a:prstGeom>
          <a:ln>
            <a:solidFill>
              <a:srgbClr val="FFC000"/>
            </a:solidFill>
          </a:ln>
          <a:effectLst/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-94130" y="282387"/>
            <a:ext cx="6477976" cy="4500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88">
              <a:lnSpc>
                <a:spcPct val="90000"/>
              </a:lnSpc>
            </a:pPr>
            <a:r>
              <a:rPr lang="ru-RU" sz="4000" b="1" i="1" u="sng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Обед</a:t>
            </a:r>
          </a:p>
          <a:p>
            <a:pPr lvl="0" algn="ctr" defTabSz="914388">
              <a:lnSpc>
                <a:spcPct val="90000"/>
              </a:lnSpc>
            </a:pPr>
            <a:endParaRPr lang="ru-RU" sz="1000" b="1" i="1" u="sng" spc="50" dirty="0">
              <a:ln w="9525" cmpd="sng">
                <a:solidFill>
                  <a:srgbClr val="663300"/>
                </a:solidFill>
                <a:prstDash val="solid"/>
              </a:ln>
              <a:solidFill>
                <a:srgbClr val="A5002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388">
              <a:lnSpc>
                <a:spcPct val="90000"/>
              </a:lnSpc>
            </a:pPr>
            <a:r>
              <a:rPr lang="ru-RU" sz="3200" b="1" i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Суп – лапша на костном бульоне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Зраза мясная с соусом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Тушеная капуста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Компот из сухофруктов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+ витамин «С»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ржаной, пшеничный</a:t>
            </a:r>
            <a:br>
              <a:rPr lang="ru-RU" sz="3200" b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</a:br>
            <a:endParaRPr lang="ru-RU" sz="3200" b="1" spc="50" dirty="0">
              <a:ln w="9525" cmpd="sng">
                <a:solidFill>
                  <a:srgbClr val="663300"/>
                </a:solidFill>
                <a:prstDash val="solid"/>
              </a:ln>
              <a:solidFill>
                <a:srgbClr val="A5002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77859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0873"/>
            <a:ext cx="12192000" cy="6899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846573">
            <a:off x="5352418" y="78053"/>
            <a:ext cx="5015948" cy="67018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-634740" y="1933457"/>
            <a:ext cx="6096000" cy="242630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5400" b="1" i="1" u="sng" dirty="0">
                <a:ln w="12700">
                  <a:solidFill>
                    <a:srgbClr val="8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dirty="0">
                <a:ln w="12700">
                  <a:solidFill>
                    <a:srgbClr val="8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Сушки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dirty="0">
                <a:ln w="12700">
                  <a:solidFill>
                    <a:srgbClr val="8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Молоко</a:t>
            </a:r>
            <a:endParaRPr lang="ru-RU" sz="4800" b="1" dirty="0">
              <a:ln w="12700">
                <a:solidFill>
                  <a:srgbClr val="8000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49652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661995" y="-265049"/>
            <a:ext cx="5247864" cy="699715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-623436" y="1227337"/>
            <a:ext cx="6096000" cy="401238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600" b="1" i="1" u="sng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УЖИН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Суп «Купеческий»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костном бульоне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Какао с молоком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пшеничный, ржаной</a:t>
            </a:r>
          </a:p>
        </p:txBody>
      </p:sp>
    </p:spTree>
    <p:extLst>
      <p:ext uri="{BB962C8B-B14F-4D97-AF65-F5344CB8AC3E}">
        <p14:creationId xmlns:p14="http://schemas.microsoft.com/office/powerpoint/2010/main" val="37350287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673" y="530734"/>
            <a:ext cx="4399751" cy="57696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97184" y="2559455"/>
            <a:ext cx="39283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i="1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VIII</a:t>
            </a:r>
            <a:r>
              <a:rPr lang="ru-RU" sz="6000" b="1" i="1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6000" b="1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19354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606868">
            <a:off x="1577789" y="201706"/>
            <a:ext cx="4840941" cy="64545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616148" y="1247328"/>
            <a:ext cx="6096000" cy="37805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u="sng" dirty="0">
                <a:ln w="9525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Каша пшеничная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молочная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с маслом, сыр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Кофейный напиток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молоком</a:t>
            </a:r>
            <a:endParaRPr lang="ru-RU" sz="3600" b="1" dirty="0">
              <a:ln w="9525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31957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883" y="1372041"/>
            <a:ext cx="6828112" cy="5121084"/>
          </a:xfrm>
          <a:prstGeom prst="rect">
            <a:avLst/>
          </a:prstGeom>
          <a:ln w="190500" cap="sq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1037252" y="307456"/>
            <a:ext cx="6327373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u="sng" dirty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Витаминный завтрак</a:t>
            </a:r>
            <a:endParaRPr lang="ru-RU" sz="48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1473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2966" y="1690692"/>
            <a:ext cx="6293224" cy="471991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5920410" y="821633"/>
            <a:ext cx="5433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u="sng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Витаминный завтрак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811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740143" y="-122581"/>
            <a:ext cx="5327372" cy="7103162"/>
          </a:xfrm>
          <a:prstGeom prst="rect">
            <a:avLst/>
          </a:prstGeom>
          <a:ln w="190500" cap="sq">
            <a:solidFill>
              <a:schemeClr val="bg1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-582707" y="949737"/>
            <a:ext cx="6096000" cy="43899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</a:pPr>
            <a:r>
              <a:rPr lang="ru-RU" sz="3600" b="1" i="1" u="sng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Обед</a:t>
            </a:r>
          </a:p>
          <a:p>
            <a:pPr lvl="0" algn="ctr" defTabSz="914388">
              <a:lnSpc>
                <a:spcPct val="90000"/>
              </a:lnSpc>
            </a:pPr>
            <a:r>
              <a:rPr lang="ru-RU" sz="2800" b="1" i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Салат из моркови с огурцом</a:t>
            </a:r>
          </a:p>
          <a:p>
            <a:pPr lvl="0" algn="ctr" defTabSz="914388">
              <a:lnSpc>
                <a:spcPct val="90000"/>
              </a:lnSpc>
            </a:pPr>
            <a:r>
              <a:rPr lang="ru-RU" sz="2800" b="1" i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Борщ на костном бульоне </a:t>
            </a:r>
          </a:p>
          <a:p>
            <a:pPr lvl="0" algn="ctr" defTabSz="914388">
              <a:lnSpc>
                <a:spcPct val="90000"/>
              </a:lnSpc>
            </a:pPr>
            <a:r>
              <a:rPr lang="ru-RU" sz="2800" b="1" i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 сметаной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Гуляш мясной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Гречка на гарнир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Настой шиповника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+ витамин «С»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spc="50" dirty="0">
                <a:ln w="9525" cmpd="sng">
                  <a:solidFill>
                    <a:srgbClr val="663300"/>
                  </a:solidFill>
                  <a:prstDash val="solid"/>
                </a:ln>
                <a:solidFill>
                  <a:srgbClr val="A5002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ржаной, пшеничный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080521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27430" y="-187740"/>
            <a:ext cx="4863549" cy="64847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1">
                <a:lumMod val="6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548785" y="1883022"/>
            <a:ext cx="6096000" cy="234320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u="sng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Творожный крем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сладкий</a:t>
            </a:r>
            <a:endParaRPr lang="ru-RU" sz="4800" b="1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17089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777924">
            <a:off x="1548518" y="197179"/>
            <a:ext cx="4847730" cy="64636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658173" y="1692774"/>
            <a:ext cx="6096000" cy="228780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u="sng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УЖИН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Сосиска в тесте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 молоком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57241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74688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6243" y="-7952"/>
            <a:ext cx="6135757" cy="6865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36381">
            <a:off x="1077553" y="679610"/>
            <a:ext cx="4187140" cy="54908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7591232" y="2528717"/>
            <a:ext cx="28344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i="1" dirty="0">
                <a:ln w="66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IX</a:t>
            </a:r>
            <a:r>
              <a:rPr lang="ru-RU" sz="6000" b="1" i="1" dirty="0">
                <a:ln w="66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6000" b="1" dirty="0">
              <a:ln w="66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1">
                  <a:lumMod val="95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03515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07566" y="98579"/>
            <a:ext cx="4975606" cy="6634142"/>
          </a:xfrm>
          <a:prstGeom prst="roundRect">
            <a:avLst>
              <a:gd name="adj" fmla="val 16667"/>
            </a:avLst>
          </a:prstGeom>
          <a:ln>
            <a:solidFill>
              <a:schemeClr val="bg2">
                <a:lumMod val="2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611861" y="1302930"/>
            <a:ext cx="6096000" cy="38359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u="sng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Каша овсяная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молочная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Батон с маслом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джемом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 лимоном</a:t>
            </a:r>
            <a:endParaRPr lang="ru-RU" sz="36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7019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6232" y="443948"/>
            <a:ext cx="4533072" cy="59701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87897" y="1407164"/>
            <a:ext cx="6327373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u="sng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Витаминный завтрак</a:t>
            </a:r>
            <a:endParaRPr lang="ru-RU" sz="4800" dirty="0"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76086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5104" y="496662"/>
            <a:ext cx="7342096" cy="55065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-165847" y="496662"/>
            <a:ext cx="6096000" cy="566103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u="sng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Обед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Салат из огурцов и помидоров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Рассольник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костном бульоне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 сметаной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Рыба тушеная с соусом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Картофельное пюре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Кисель + витамин «С»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ржаной, пшеничный</a:t>
            </a:r>
            <a:br>
              <a:rPr lang="ru-RU" sz="3200" b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otype Corsiva" panose="03010101010201010101" pitchFamily="66" charset="0"/>
              </a:rPr>
            </a:br>
            <a:endParaRPr lang="ru-RU" sz="3200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39901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63413" y="2625782"/>
            <a:ext cx="53014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u="sng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Витаминный завтрак</a:t>
            </a:r>
            <a:endParaRPr lang="ru-RU" sz="4000" dirty="0"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459707" y="-244310"/>
            <a:ext cx="5498486" cy="73466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575558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840751" y="715616"/>
            <a:ext cx="6808131" cy="50954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-343777" y="1749777"/>
            <a:ext cx="6096000" cy="212160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u="sng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Пирог с яблоками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 сладкий</a:t>
            </a:r>
            <a:endParaRPr lang="ru-RU" sz="4000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41277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42" y="2740"/>
            <a:ext cx="12169457" cy="6855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40712" y="76928"/>
            <a:ext cx="4702093" cy="6269457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6361243" y="1759943"/>
            <a:ext cx="6096000" cy="258224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u="sng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УЖИН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Плов с мясом курицы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Какао с молоком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пшеничный, ржаной</a:t>
            </a:r>
            <a:endParaRPr lang="ru-RU" sz="36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5160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64816" y="564772"/>
            <a:ext cx="6400804" cy="48006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6294783" y="1450502"/>
            <a:ext cx="6096000" cy="36040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u="sng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Обед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4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7E6E6">
                    <a:lumMod val="50000"/>
                  </a:srgbClr>
                </a:solid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Салат из свежих овощей</a:t>
            </a:r>
            <a:endParaRPr lang="ru-RU" sz="2400" b="1" i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4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Суп чечевичный на костном бульоне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4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Куриная котлета с соусом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4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Гречка на гарнир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4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Кисель + витамин «С»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4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ржаной, пшеничный</a:t>
            </a:r>
            <a:br>
              <a:rPr lang="ru-RU" b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Monotype Corsiva" panose="03010101010201010101" pitchFamily="66" charset="0"/>
              </a:rPr>
            </a:br>
            <a:endParaRPr lang="ru-RU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13971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078" y="0"/>
            <a:ext cx="121919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813" y="527067"/>
            <a:ext cx="4576124" cy="58038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6722228" y="2114781"/>
            <a:ext cx="300595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i="1" dirty="0">
                <a:ln w="66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FAFE7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7200" b="1" i="1" dirty="0">
                <a:ln w="66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FAFE7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7200" b="1" dirty="0">
              <a:ln w="66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CFAFE7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28162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2258" y="1234141"/>
            <a:ext cx="6454977" cy="48412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0" y="1577605"/>
            <a:ext cx="6096000" cy="280384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u="sng" dirty="0">
                <a:ln w="9525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Каша манная молочная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9525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с маслом, яйцо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 err="1">
                <a:ln w="9525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Какаос</a:t>
            </a:r>
            <a:r>
              <a:rPr lang="ru-RU" sz="4000" b="1" i="1" dirty="0">
                <a:ln w="9525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молоком</a:t>
            </a:r>
            <a:endParaRPr lang="ru-RU" sz="4000" b="1" dirty="0">
              <a:ln w="9525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8802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1855" y="0"/>
            <a:ext cx="5039327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863788">
            <a:off x="1361461" y="587407"/>
            <a:ext cx="4551369" cy="60684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7379432" y="2714845"/>
            <a:ext cx="3795074" cy="794837"/>
          </a:xfrm>
          <a:prstGeom prst="rect">
            <a:avLst/>
          </a:prstGeom>
        </p:spPr>
        <p:txBody>
          <a:bodyPr wrap="none">
            <a:prstTxWarp prst="textWave4">
              <a:avLst/>
            </a:prstTxWarp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2800" b="1" i="1" u="sng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Витаминный завтрак</a:t>
            </a:r>
            <a:endParaRPr lang="ru-RU" sz="2800" dirty="0"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53723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512800">
            <a:off x="5736070" y="-2559"/>
            <a:ext cx="5147338" cy="68631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-467529" y="770046"/>
            <a:ext cx="6096000" cy="508959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u="sng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Обед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Отварная свекла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Суп пшенный на костном бульоне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Курица запеченная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Тушеный картофель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Компот из сухофруктов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+ витамин «С»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200" b="1" i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ржаной, пшеничный</a:t>
            </a:r>
            <a:endParaRPr lang="ru-RU" sz="3200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3197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724206" y="-125353"/>
            <a:ext cx="5161724" cy="6896667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-462851" y="1729253"/>
            <a:ext cx="6096000" cy="217700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u="sng" dirty="0">
                <a:ln w="12700">
                  <a:solidFill>
                    <a:srgbClr val="8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dirty="0">
                <a:ln w="12700">
                  <a:solidFill>
                    <a:srgbClr val="8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Печенье «Крекер»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dirty="0">
                <a:ln w="12700">
                  <a:solidFill>
                    <a:srgbClr val="8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Кефир</a:t>
            </a:r>
            <a:endParaRPr lang="ru-RU" sz="4400" b="1" dirty="0">
              <a:ln w="12700">
                <a:solidFill>
                  <a:srgbClr val="8000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42943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689678">
            <a:off x="1278401" y="553098"/>
            <a:ext cx="4835436" cy="64472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 rot="21002893">
            <a:off x="5815187" y="1041198"/>
            <a:ext cx="6096000" cy="37805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u="sng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УЖИН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Макароны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отварные с мясом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Какао с молоком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Хлеб пшеничный,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ржаной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24045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048000" y="232405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6000" b="1" i="1" u="sng" dirty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rgbClr val="8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ПРИЯТНОГО АППЕТИТА !!!</a:t>
            </a:r>
            <a:endParaRPr lang="ru-RU" sz="6000" b="1" dirty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rgbClr val="80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0995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843998" y="1690692"/>
            <a:ext cx="6163236" cy="2066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u="sng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Печенье 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0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Кефир</a:t>
            </a:r>
            <a:endParaRPr lang="ru-RU" sz="4000" b="1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656544">
            <a:off x="1897676" y="244840"/>
            <a:ext cx="5002306" cy="66697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254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46529" y="1027910"/>
            <a:ext cx="6403701" cy="4802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6342528" y="1791268"/>
            <a:ext cx="6096000" cy="284180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800" b="1" i="1" u="sng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Ужин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Расстегай духовой с капустой и мясом</a:t>
            </a:r>
          </a:p>
          <a:p>
            <a:pPr lvl="0" algn="ctr" defTabSz="914388">
              <a:lnSpc>
                <a:spcPct val="90000"/>
              </a:lnSpc>
              <a:spcBef>
                <a:spcPts val="1001"/>
              </a:spcBef>
            </a:pPr>
            <a:r>
              <a:rPr lang="ru-RU" sz="4400" b="1" i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Какао с молоком</a:t>
            </a:r>
            <a:endParaRPr lang="ru-RU" sz="4400" b="1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192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60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834608" y="1544378"/>
            <a:ext cx="2819398" cy="2445306"/>
          </a:xfrm>
        </p:spPr>
        <p:txBody>
          <a:bodyPr>
            <a:normAutofit/>
          </a:bodyPr>
          <a:lstStyle/>
          <a:p>
            <a:pPr algn="ctr"/>
            <a:r>
              <a:rPr lang="en-US" sz="60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60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E7E6E6">
                    <a:lumMod val="25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1750" y="312576"/>
            <a:ext cx="4797555" cy="63135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7664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3073</TotalTime>
  <Words>678</Words>
  <Application>Microsoft Office PowerPoint</Application>
  <PresentationFormat>Широкоэкранный</PresentationFormat>
  <Paragraphs>266</Paragraphs>
  <Slides>66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4" baseType="lpstr">
      <vt:lpstr>Arial</vt:lpstr>
      <vt:lpstr>Calibri</vt:lpstr>
      <vt:lpstr>Calibri Light</vt:lpstr>
      <vt:lpstr>Cambria</vt:lpstr>
      <vt:lpstr>Gabriola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II День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</cp:lastModifiedBy>
  <cp:revision>172</cp:revision>
  <dcterms:created xsi:type="dcterms:W3CDTF">2022-04-05T07:07:29Z</dcterms:created>
  <dcterms:modified xsi:type="dcterms:W3CDTF">2023-11-30T05:04:54Z</dcterms:modified>
</cp:coreProperties>
</file>