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68"/>
  </p:notesMasterIdLst>
  <p:sldIdLst>
    <p:sldId id="286" r:id="rId2"/>
    <p:sldId id="287" r:id="rId3"/>
    <p:sldId id="289" r:id="rId4"/>
    <p:sldId id="288" r:id="rId5"/>
    <p:sldId id="290" r:id="rId6"/>
    <p:sldId id="282" r:id="rId7"/>
    <p:sldId id="291" r:id="rId8"/>
    <p:sldId id="292" r:id="rId9"/>
    <p:sldId id="269" r:id="rId10"/>
    <p:sldId id="271" r:id="rId11"/>
    <p:sldId id="273" r:id="rId12"/>
    <p:sldId id="272" r:id="rId13"/>
    <p:sldId id="274" r:id="rId14"/>
    <p:sldId id="276" r:id="rId15"/>
    <p:sldId id="293" r:id="rId16"/>
    <p:sldId id="275" r:id="rId17"/>
    <p:sldId id="279" r:id="rId18"/>
    <p:sldId id="263" r:id="rId19"/>
    <p:sldId id="294" r:id="rId20"/>
    <p:sldId id="256" r:id="rId21"/>
    <p:sldId id="295" r:id="rId22"/>
    <p:sldId id="305" r:id="rId23"/>
    <p:sldId id="297" r:id="rId24"/>
    <p:sldId id="298" r:id="rId25"/>
    <p:sldId id="299" r:id="rId26"/>
    <p:sldId id="300" r:id="rId27"/>
    <p:sldId id="301" r:id="rId28"/>
    <p:sldId id="296" r:id="rId29"/>
    <p:sldId id="302" r:id="rId30"/>
    <p:sldId id="304" r:id="rId31"/>
    <p:sldId id="303" r:id="rId32"/>
    <p:sldId id="307" r:id="rId33"/>
    <p:sldId id="308" r:id="rId34"/>
    <p:sldId id="311" r:id="rId35"/>
    <p:sldId id="310" r:id="rId36"/>
    <p:sldId id="312" r:id="rId37"/>
    <p:sldId id="313" r:id="rId38"/>
    <p:sldId id="314" r:id="rId39"/>
    <p:sldId id="315" r:id="rId40"/>
    <p:sldId id="322" r:id="rId41"/>
    <p:sldId id="316" r:id="rId42"/>
    <p:sldId id="317" r:id="rId43"/>
    <p:sldId id="318" r:id="rId44"/>
    <p:sldId id="319" r:id="rId45"/>
    <p:sldId id="320" r:id="rId46"/>
    <p:sldId id="321" r:id="rId47"/>
    <p:sldId id="324" r:id="rId48"/>
    <p:sldId id="323" r:id="rId49"/>
    <p:sldId id="326" r:id="rId50"/>
    <p:sldId id="327" r:id="rId51"/>
    <p:sldId id="328" r:id="rId52"/>
    <p:sldId id="329" r:id="rId53"/>
    <p:sldId id="331" r:id="rId54"/>
    <p:sldId id="332" r:id="rId55"/>
    <p:sldId id="333" r:id="rId56"/>
    <p:sldId id="334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A50021"/>
    <a:srgbClr val="CFAFE7"/>
    <a:srgbClr val="663300"/>
    <a:srgbClr val="FFCCCC"/>
    <a:srgbClr val="FF2D2D"/>
    <a:srgbClr val="A2A1A1"/>
    <a:srgbClr val="D8A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46" autoAdjust="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48137-22BA-453B-9864-4C288D29C80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649B3-207A-4E9B-AA59-A24E12C96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26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649B3-207A-4E9B-AA59-A24E12C96D5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81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649B3-207A-4E9B-AA59-A24E12C96D5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91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649B3-207A-4E9B-AA59-A24E12C96D5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74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48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83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8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9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2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82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74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9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5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6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17332-5E5C-479D-8C99-B4CA001DE5EA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615CC-02DE-4E2A-8013-84540A860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59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82586" y="2226294"/>
            <a:ext cx="863076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>
                <a:ln w="952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A50021">
                        <a:shade val="30000"/>
                        <a:satMod val="115000"/>
                      </a:srgbClr>
                    </a:gs>
                    <a:gs pos="50000">
                      <a:srgbClr val="A50021">
                        <a:shade val="67500"/>
                        <a:satMod val="115000"/>
                      </a:srgbClr>
                    </a:gs>
                    <a:gs pos="100000">
                      <a:srgbClr val="A5002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  <a:ea typeface="+mj-ea"/>
                <a:cs typeface="+mj-cs"/>
              </a:rPr>
              <a:t>ДЕСЯТИДНЕВНОЕ  </a:t>
            </a:r>
          </a:p>
          <a:p>
            <a:pPr algn="ctr"/>
            <a:r>
              <a:rPr lang="ru-RU" sz="4400" b="1" u="sng" dirty="0">
                <a:ln w="952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A50021">
                        <a:shade val="30000"/>
                        <a:satMod val="115000"/>
                      </a:srgbClr>
                    </a:gs>
                    <a:gs pos="50000">
                      <a:srgbClr val="A50021">
                        <a:shade val="67500"/>
                        <a:satMod val="115000"/>
                      </a:srgbClr>
                    </a:gs>
                    <a:gs pos="100000">
                      <a:srgbClr val="A5002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  <a:ea typeface="+mj-ea"/>
                <a:cs typeface="+mj-cs"/>
              </a:rPr>
              <a:t>ПЕРСПЕКТИВНОЕ  МЕНЮ</a:t>
            </a:r>
            <a:br>
              <a:rPr lang="ru-RU" sz="4400" b="1" u="sng" dirty="0">
                <a:ln w="952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A50021">
                        <a:shade val="30000"/>
                        <a:satMod val="115000"/>
                      </a:srgbClr>
                    </a:gs>
                    <a:gs pos="50000">
                      <a:srgbClr val="A50021">
                        <a:shade val="67500"/>
                        <a:satMod val="115000"/>
                      </a:srgbClr>
                    </a:gs>
                    <a:gs pos="100000">
                      <a:srgbClr val="A5002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  <a:ea typeface="+mj-ea"/>
                <a:cs typeface="+mj-cs"/>
              </a:rPr>
            </a:br>
            <a:r>
              <a:rPr lang="ru-RU" sz="4400" b="1" u="sng" dirty="0">
                <a:ln w="952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A50021">
                        <a:shade val="30000"/>
                        <a:satMod val="115000"/>
                      </a:srgbClr>
                    </a:gs>
                    <a:gs pos="50000">
                      <a:srgbClr val="A50021">
                        <a:shade val="67500"/>
                        <a:satMod val="115000"/>
                      </a:srgbClr>
                    </a:gs>
                    <a:gs pos="100000">
                      <a:srgbClr val="A5002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  <a:ea typeface="+mj-ea"/>
                <a:cs typeface="+mj-cs"/>
              </a:rPr>
              <a:t>ЗИМА-ВЕСНА</a:t>
            </a:r>
            <a:br>
              <a:rPr lang="ru-RU" sz="4400" b="1" u="sng" dirty="0">
                <a:ln w="952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A50021">
                        <a:shade val="30000"/>
                        <a:satMod val="115000"/>
                      </a:srgbClr>
                    </a:gs>
                    <a:gs pos="50000">
                      <a:srgbClr val="A50021">
                        <a:shade val="67500"/>
                        <a:satMod val="115000"/>
                      </a:srgbClr>
                    </a:gs>
                    <a:gs pos="100000">
                      <a:srgbClr val="A5002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  <a:ea typeface="+mj-ea"/>
                <a:cs typeface="+mj-cs"/>
              </a:rPr>
            </a:br>
            <a:br>
              <a:rPr lang="ru-RU" sz="4400" b="1" dirty="0">
                <a:ln w="952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A50021">
                        <a:shade val="30000"/>
                        <a:satMod val="115000"/>
                      </a:srgbClr>
                    </a:gs>
                    <a:gs pos="50000">
                      <a:srgbClr val="A50021">
                        <a:shade val="67500"/>
                        <a:satMod val="115000"/>
                      </a:srgbClr>
                    </a:gs>
                    <a:gs pos="100000">
                      <a:srgbClr val="A5002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196" y="753566"/>
            <a:ext cx="4578493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7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5068" y="1378030"/>
            <a:ext cx="6202018" cy="301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Завтрак</a:t>
            </a:r>
            <a:endParaRPr kumimoji="0" lang="ru-RU" sz="1600" b="1" i="1" u="sng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Каша ячневая молочная</a:t>
            </a:r>
          </a:p>
          <a:p>
            <a:pPr marL="0" marR="0" lvl="0" indent="0" algn="ctr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Батон с маслом, джем</a:t>
            </a:r>
          </a:p>
          <a:p>
            <a:pPr marL="0" marR="0" lvl="0" indent="0" algn="ctr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Кофейный напиток с молоком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01259" y="201341"/>
            <a:ext cx="4618777" cy="6171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3597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778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850" y="187187"/>
            <a:ext cx="8662882" cy="64836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370775" y="356347"/>
            <a:ext cx="794064" cy="6145306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7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461"/>
            <a:ext cx="8674478" cy="680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650" y="49461"/>
            <a:ext cx="5260489" cy="6757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11399" y="1621000"/>
            <a:ext cx="6096000" cy="3943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400" b="1" i="1" u="sng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7E6E6">
                    <a:lumMod val="50000"/>
                  </a:srgb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Салат «Радуга»</a:t>
            </a:r>
            <a:endParaRPr lang="ru-RU" sz="2000" b="1" i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 овощной с фрикадельками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зеленью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Курица с соусом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Макароны отварные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из сухофруктов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пшеничный</a:t>
            </a:r>
            <a:b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endParaRPr lang="ru-RU" sz="20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4886" y="-160651"/>
            <a:ext cx="5273687" cy="704626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03293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7058" y="1718713"/>
            <a:ext cx="3913094" cy="212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7E6E6">
                    <a:lumMod val="50000"/>
                  </a:srgb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7E6E6">
                    <a:lumMod val="50000"/>
                  </a:srgb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Выпечка «</a:t>
            </a:r>
            <a:r>
              <a:rPr lang="ru-RU" sz="4000" b="1" i="1" dirty="0" err="1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7E6E6">
                    <a:lumMod val="50000"/>
                  </a:srgb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Кух</a:t>
            </a:r>
            <a:r>
              <a:rPr lang="ru-RU" sz="40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7E6E6">
                    <a:lumMod val="50000"/>
                  </a:srgb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7E6E6">
                    <a:lumMod val="50000"/>
                  </a:srgb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лимоном</a:t>
            </a:r>
            <a:endParaRPr lang="ru-RU" sz="4000" b="1" dirty="0">
              <a:ln w="12700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E7E6E6">
                  <a:lumMod val="50000"/>
                </a:srgbClr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45344" y="251291"/>
            <a:ext cx="4345743" cy="5806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0671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68"/>
            <a:ext cx="12191999" cy="684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45787">
            <a:off x="1364440" y="-59184"/>
            <a:ext cx="5230481" cy="698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050156" y="1461767"/>
            <a:ext cx="485555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Плов с мясом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сладкий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 ржаной</a:t>
            </a:r>
            <a:endParaRPr lang="ru-RU" sz="32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43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85452" y="2502213"/>
            <a:ext cx="31918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i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6600" b="1" i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6600" b="1" dirty="0">
              <a:ln w="66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679"/>
            <a:ext cx="5125165" cy="67446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420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2546">
            <a:off x="6240038" y="622979"/>
            <a:ext cx="3846572" cy="5128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20712898">
            <a:off x="1079563" y="2201657"/>
            <a:ext cx="5093312" cy="224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Каша гречневая молочная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с маслом, яйцо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лимоном</a:t>
            </a:r>
            <a:endParaRPr lang="ru-RU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546A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68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6812">
            <a:off x="1905001" y="953059"/>
            <a:ext cx="6602506" cy="4951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16200000">
            <a:off x="-2164660" y="3078132"/>
            <a:ext cx="581120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400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0321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487" y="2"/>
            <a:ext cx="50955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70964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703822" y="1690981"/>
            <a:ext cx="6096000" cy="3943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400" b="1" i="1" u="sng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Салат из свежих овощей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«Зайка»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 на костном бульоне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сметаной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жаркое с мясом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Настой шиповника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000" b="1" i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 ржаной</a:t>
            </a:r>
            <a:br>
              <a:rPr lang="ru-RU" sz="2000" b="1" dirty="0">
                <a:solidFill>
                  <a:srgbClr val="E7E6E6">
                    <a:lumMod val="25000"/>
                  </a:srgbClr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0612" y="967924"/>
            <a:ext cx="6074510" cy="455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815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2" y="20176"/>
            <a:ext cx="12154238" cy="683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556" y="129151"/>
            <a:ext cx="4949774" cy="6599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294783" y="2249189"/>
            <a:ext cx="6096000" cy="22324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Творожный крем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сладкий</a:t>
            </a:r>
            <a:endParaRPr lang="ru-RU" sz="4400" b="1" dirty="0">
              <a:ln w="12700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868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00" y="243240"/>
            <a:ext cx="10319400" cy="6252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036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63091" y="-121966"/>
            <a:ext cx="4830223" cy="64402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6434905" y="1323332"/>
            <a:ext cx="5114365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Запеканка вермишелевая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куриной грудкой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Какао с молоком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 ржаной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8182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80"/>
            <a:ext cx="12192000" cy="6866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 rot="20838204">
            <a:off x="1934566" y="2343379"/>
            <a:ext cx="22927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4800" b="1" i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4800" b="1" dirty="0">
              <a:ln w="66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5704">
            <a:off x="4607808" y="382890"/>
            <a:ext cx="4570936" cy="60665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63021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364942" y="1006412"/>
            <a:ext cx="6096000" cy="38359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Творожная запеканка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джемом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сахарной пудрой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Батон с маслом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лимоном</a:t>
            </a:r>
            <a:endParaRPr lang="ru-RU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546A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28264">
            <a:off x="1384728" y="155597"/>
            <a:ext cx="4910105" cy="6546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006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24856" y="230483"/>
            <a:ext cx="5221358" cy="6961811"/>
          </a:xfrm>
          <a:prstGeom prst="rect">
            <a:avLst/>
          </a:prstGeom>
          <a:ln w="1905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171848" y="343579"/>
            <a:ext cx="6327373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800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888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49684" y="980935"/>
            <a:ext cx="6757366" cy="506802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-255494" y="534361"/>
            <a:ext cx="6096000" cy="57892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Салат из огурцов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помидоров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Свекольник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костном бульоне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 сметаной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Рыба тушеная с соусом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 припущенный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Кисель 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пшеничный</a:t>
            </a:r>
            <a:b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</a:br>
            <a:endParaRPr lang="ru-RU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955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05183" y="-147918"/>
            <a:ext cx="5365377" cy="7153835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3435" y="1535536"/>
            <a:ext cx="6096000" cy="26756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6000" b="1" i="1" u="sng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5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Печенье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5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Кефир</a:t>
            </a:r>
            <a:endParaRPr lang="ru-RU" sz="5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807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441"/>
            <a:ext cx="12192000" cy="690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37991" y="-286061"/>
            <a:ext cx="5347071" cy="7129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674593" y="1082272"/>
            <a:ext cx="6096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u="sng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400" b="1" i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Тефтели мясные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400" b="1" i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томатном соусе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400" b="1" i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Картофельное пюре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400" b="1" i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сладкий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400" b="1" i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400" b="1" i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ржаной</a:t>
            </a:r>
            <a:endParaRPr lang="ru-RU" sz="3400" b="1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8546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463900" y="2450958"/>
            <a:ext cx="275505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i="1" dirty="0">
                <a:ln w="6600">
                  <a:solidFill>
                    <a:srgbClr val="A50021"/>
                  </a:solidFill>
                  <a:prstDash val="solid"/>
                </a:ln>
                <a:solidFill>
                  <a:srgbClr val="FFCCCC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6600" b="1" i="1" dirty="0">
                <a:ln w="6600">
                  <a:solidFill>
                    <a:srgbClr val="A50021"/>
                  </a:solidFill>
                  <a:prstDash val="solid"/>
                </a:ln>
                <a:solidFill>
                  <a:srgbClr val="FFCCCC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6600" b="1" dirty="0">
              <a:ln w="6600">
                <a:solidFill>
                  <a:srgbClr val="A50021"/>
                </a:solidFill>
                <a:prstDash val="solid"/>
              </a:ln>
              <a:solidFill>
                <a:srgbClr val="FFCCCC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37" y="80682"/>
            <a:ext cx="5045664" cy="66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22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-318443" y="1073963"/>
            <a:ext cx="6096000" cy="32090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Каша кукурузная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с маслом, сыр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молоком</a:t>
            </a:r>
            <a:endParaRPr lang="ru-RU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546A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52000">
            <a:off x="5809732" y="217234"/>
            <a:ext cx="4817648" cy="64235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97138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16200000">
            <a:off x="-1380140" y="2947076"/>
            <a:ext cx="581120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400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75585">
            <a:off x="3515601" y="15907"/>
            <a:ext cx="5106670" cy="6808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1380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059"/>
            <a:ext cx="12192000" cy="6849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97" y="2610678"/>
            <a:ext cx="2997603" cy="107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Вертикальный свиток 5"/>
          <p:cNvSpPr/>
          <p:nvPr/>
        </p:nvSpPr>
        <p:spPr>
          <a:xfrm>
            <a:off x="5383696" y="127164"/>
            <a:ext cx="5062952" cy="6613041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innerShdw blurRad="114300">
              <a:prstClr val="black"/>
            </a:inn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2000" b="1" i="1" u="sng" strike="noStrike" kern="0" cap="none" spc="0" normalizeH="0" baseline="0" noProof="0" dirty="0">
              <a:ln w="9525" cap="flat" cmpd="sng" algn="ctr">
                <a:solidFill>
                  <a:srgbClr val="4A452A"/>
                </a:solidFill>
                <a:prstDash val="solid"/>
                <a:round/>
              </a:ln>
              <a:solidFill>
                <a:srgbClr val="000000"/>
              </a:solidFill>
              <a:effectLst>
                <a:outerShdw blurRad="12700" dist="38100" dir="2700000" algn="tl">
                  <a:sysClr val="window" lastClr="FFFFFF">
                    <a:lumMod val="50000"/>
                  </a:sysClr>
                </a:outerShdw>
              </a:effectLst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sng" strike="noStrike" kern="0" cap="none" spc="0" normalizeH="0" baseline="0" noProof="0" dirty="0">
                <a:ln w="9525" cap="flat" cmpd="sng" algn="ctr">
                  <a:solidFill>
                    <a:srgbClr val="4A452A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ysClr val="window" lastClr="FFFFFF">
                      <a:lumMod val="50000"/>
                    </a:sysClr>
                  </a:outerShdw>
                </a:effectLst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Завтрак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Каша </a:t>
            </a:r>
            <a:r>
              <a:rPr kumimoji="0" lang="ru-RU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пшенная</a:t>
            </a: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молочная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Хлеб с маслом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Чай с молоком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 w="9525" cap="flat" cmpd="sng" algn="ctr">
                  <a:solidFill>
                    <a:srgbClr val="4A452A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ysClr val="window" lastClr="FFFFFF">
                      <a:lumMod val="50000"/>
                    </a:sysClr>
                  </a:outerShdw>
                </a:effectLst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10-00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Яблоко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sng" strike="noStrike" kern="0" cap="none" spc="0" normalizeH="0" baseline="0" noProof="0" dirty="0">
                <a:ln w="9525" cap="flat" cmpd="sng" algn="ctr">
                  <a:solidFill>
                    <a:srgbClr val="4A452A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ysClr val="window" lastClr="FFFFFF">
                      <a:lumMod val="50000"/>
                    </a:sysClr>
                  </a:outerShdw>
                </a:effectLst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Обед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Суп чечевичный на костном бульоне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Куриная котлета с овощами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Гречка на гарнир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Салат из свежих овощей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Кисель </a:t>
            </a:r>
            <a:r>
              <a:rPr kumimoji="0" lang="ru-RU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+ витамин «С»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Хлеб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sng" strike="noStrike" kern="0" cap="none" spc="0" normalizeH="0" baseline="0" noProof="0" dirty="0">
                <a:ln w="9525" cap="flat" cmpd="sng" algn="ctr">
                  <a:solidFill>
                    <a:srgbClr val="4A452A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ysClr val="window" lastClr="FFFFFF">
                      <a:lumMod val="50000"/>
                    </a:sys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Полдник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Печенье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Кефир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sng" strike="noStrike" kern="0" cap="none" spc="0" normalizeH="0" baseline="0" noProof="0" dirty="0">
                <a:ln w="9525" cap="flat" cmpd="sng" algn="ctr">
                  <a:solidFill>
                    <a:srgbClr val="4A452A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ysClr val="window" lastClr="FFFFFF">
                      <a:lumMod val="50000"/>
                    </a:sys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Ужин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Расстегай духовой с капустой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 мясом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 w="9525" cap="rnd" cmpd="sng" algn="ctr">
                  <a:solidFill>
                    <a:srgbClr val="4A452A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Какао с молоком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58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35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31952" y="377557"/>
            <a:ext cx="4809170" cy="64256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6519729" y="1276049"/>
            <a:ext cx="6096000" cy="420320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u="sng" dirty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 «Харчо»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костном бульоне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Тушеная капуста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сосиской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из сухофруктов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>
                  <a:solidFill>
                    <a:srgbClr val="A5002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 ржаной</a:t>
            </a:r>
            <a:endParaRPr lang="ru-RU" sz="2800" dirty="0">
              <a:ln>
                <a:solidFill>
                  <a:srgbClr val="A50021"/>
                </a:solidFill>
              </a:ln>
              <a:solidFill>
                <a:srgbClr val="8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744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7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1398" y="167825"/>
            <a:ext cx="4879335" cy="6519363"/>
          </a:xfrm>
          <a:prstGeom prst="rect">
            <a:avLst/>
          </a:prstGeom>
          <a:ln w="1905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6095999" y="2255903"/>
            <a:ext cx="6096000" cy="23432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Сушки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Кефир</a:t>
            </a:r>
            <a:endParaRPr lang="ru-RU" sz="4800" b="1" dirty="0">
              <a:ln w="12700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2127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67296" y="85034"/>
            <a:ext cx="5015948" cy="6687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329734" y="1914896"/>
            <a:ext cx="6096000" cy="33927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u="sng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Бефстроганов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Спагетти на гарнир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Какао с молоком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ржаной</a:t>
            </a:r>
            <a:endParaRPr lang="ru-RU" sz="3200" b="1" dirty="0">
              <a:ln w="952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1626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396" y="168762"/>
            <a:ext cx="9625208" cy="6520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CC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89662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39" y="407438"/>
            <a:ext cx="4553267" cy="6043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494018" y="421621"/>
            <a:ext cx="28344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CC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6000" b="1" i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CC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6000" b="1" dirty="0">
              <a:ln w="66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CCCC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8306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48" y="685799"/>
            <a:ext cx="7188347" cy="5380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818798" y="1116850"/>
            <a:ext cx="6096000" cy="33578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 вермишелевый молочный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с маслом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Какао с молоком</a:t>
            </a:r>
            <a:endParaRPr lang="ru-RU" sz="4000" dirty="0">
              <a:ln w="95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75487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34835">
            <a:off x="3027589" y="-328007"/>
            <a:ext cx="6136824" cy="818243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2421168" y="603579"/>
            <a:ext cx="7092006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54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5400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643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412"/>
            <a:ext cx="12192000" cy="687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95205" y="-160542"/>
            <a:ext cx="5055704" cy="67550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357807" y="1098416"/>
            <a:ext cx="6096000" cy="46464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7E6E6">
                    <a:lumMod val="50000"/>
                  </a:srgb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Салат из свежих овощей</a:t>
            </a:r>
            <a:endParaRPr lang="ru-RU" sz="2800" b="1" i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 фасолевый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костном бульоне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Азу с овощами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 припущенный на гарнир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Кисель 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пшеничный</a:t>
            </a:r>
            <a:br>
              <a:rPr lang="ru-RU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60665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48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30631" y="-286880"/>
            <a:ext cx="5562208" cy="7431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-701000" y="2079083"/>
            <a:ext cx="6096000" cy="23432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Печенье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Кефир</a:t>
            </a:r>
            <a:endParaRPr lang="ru-RU" sz="4800" b="1" dirty="0">
              <a:ln w="12700">
                <a:solidFill>
                  <a:srgbClr val="800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065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49"/>
            <a:ext cx="12192000" cy="6862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6425" y="-277906"/>
            <a:ext cx="5298139" cy="7064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644213" y="1470753"/>
            <a:ext cx="6096000" cy="2693045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Пельмени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 сметаной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лимоном</a:t>
            </a:r>
          </a:p>
        </p:txBody>
      </p:sp>
    </p:spTree>
    <p:extLst>
      <p:ext uri="{BB962C8B-B14F-4D97-AF65-F5344CB8AC3E}">
        <p14:creationId xmlns:p14="http://schemas.microsoft.com/office/powerpoint/2010/main" val="3939146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23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42256" y="-3230"/>
            <a:ext cx="4928353" cy="6571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-121018" y="1369960"/>
            <a:ext cx="6096000" cy="29043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  <a:defRPr/>
            </a:pPr>
            <a:r>
              <a:rPr lang="ru-RU" sz="4800" b="1" i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  <a:defRPr/>
            </a:pPr>
            <a:endParaRPr lang="ru-RU" sz="1000" b="1" i="1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  <a:defRPr/>
            </a:pPr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Каша пшенная молочная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  <a:defRPr/>
            </a:pPr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с маслом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  <a:defRPr/>
            </a:pPr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молоком</a:t>
            </a:r>
          </a:p>
        </p:txBody>
      </p:sp>
    </p:spTree>
    <p:extLst>
      <p:ext uri="{BB962C8B-B14F-4D97-AF65-F5344CB8AC3E}">
        <p14:creationId xmlns:p14="http://schemas.microsoft.com/office/powerpoint/2010/main" val="900443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74"/>
            <a:ext cx="12191999" cy="68469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1270196">
            <a:off x="5022574" y="1158627"/>
            <a:ext cx="6096000" cy="27484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Пельмени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 сметаной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лимоном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97715">
            <a:off x="1637019" y="973531"/>
            <a:ext cx="3703080" cy="493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3796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95" y="220284"/>
            <a:ext cx="4835294" cy="64174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94030" y="220284"/>
            <a:ext cx="26452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i="1" dirty="0">
                <a:ln w="660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5000" b="1" i="1" dirty="0">
                <a:ln w="660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5000" b="1" dirty="0">
              <a:ln w="6600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5896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72423" y="-129986"/>
            <a:ext cx="5338480" cy="7117972"/>
          </a:xfrm>
          <a:prstGeom prst="rect">
            <a:avLst/>
          </a:prstGeom>
          <a:ln w="190500" cap="sq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-656661" y="1095096"/>
            <a:ext cx="6096000" cy="37805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Творожная запеканка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 сгущенным молоком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сахарной пудрой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Батон с маслом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сладкий</a:t>
            </a:r>
            <a:endParaRPr lang="ru-RU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546A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228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051">
            <a:off x="6805004" y="519295"/>
            <a:ext cx="4407261" cy="5876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05004" y="2727269"/>
            <a:ext cx="581120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12700">
                  <a:solidFill>
                    <a:srgbClr val="8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400" dirty="0">
              <a:ln w="12700">
                <a:solidFill>
                  <a:srgbClr val="8000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467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85401" y="-320191"/>
            <a:ext cx="5426762" cy="723568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/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94130" y="282387"/>
            <a:ext cx="6477976" cy="4500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88">
              <a:lnSpc>
                <a:spcPct val="90000"/>
              </a:lnSpc>
            </a:pPr>
            <a:r>
              <a:rPr lang="ru-RU" sz="4000" b="1" i="1" u="sng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</a:pPr>
            <a:endParaRPr lang="ru-RU" sz="1000" b="1" i="1" u="sng" spc="50" dirty="0">
              <a:ln w="9525" cmpd="sng">
                <a:solidFill>
                  <a:srgbClr val="663300"/>
                </a:solidFill>
                <a:prstDash val="solid"/>
              </a:ln>
              <a:solidFill>
                <a:srgbClr val="A5002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88">
              <a:lnSpc>
                <a:spcPct val="90000"/>
              </a:lnSpc>
            </a:pPr>
            <a:r>
              <a:rPr lang="ru-RU" sz="32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 – лапша на костном бульоне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Зраза мясная с соусом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Тушеная капуста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из сухофруктов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пшеничный</a:t>
            </a:r>
            <a:br>
              <a:rPr lang="ru-RU" sz="3200" b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</a:br>
            <a:endParaRPr lang="ru-RU" sz="3200" b="1" spc="50" dirty="0">
              <a:ln w="9525" cmpd="sng">
                <a:solidFill>
                  <a:srgbClr val="663300"/>
                </a:solidFill>
                <a:prstDash val="solid"/>
              </a:ln>
              <a:solidFill>
                <a:srgbClr val="A5002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785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873"/>
            <a:ext cx="12192000" cy="689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6573">
            <a:off x="5352418" y="78053"/>
            <a:ext cx="5015948" cy="6701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634740" y="1933457"/>
            <a:ext cx="6096000" cy="24263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5400" b="1" i="1" u="sng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Сушки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  <a:endParaRPr lang="ru-RU" sz="4800" b="1" dirty="0">
              <a:ln w="12700">
                <a:solidFill>
                  <a:srgbClr val="800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965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1995" y="-265049"/>
            <a:ext cx="5247864" cy="69971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-623436" y="1227337"/>
            <a:ext cx="6096000" cy="40123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600" b="1" i="1" u="sng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 «Купеческий»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костном бульоне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Какао с молоком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 ржаной</a:t>
            </a:r>
          </a:p>
        </p:txBody>
      </p:sp>
    </p:spTree>
    <p:extLst>
      <p:ext uri="{BB962C8B-B14F-4D97-AF65-F5344CB8AC3E}">
        <p14:creationId xmlns:p14="http://schemas.microsoft.com/office/powerpoint/2010/main" val="3735028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673" y="530734"/>
            <a:ext cx="4399751" cy="5769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97184" y="2559455"/>
            <a:ext cx="3928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i="1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sz="6000" b="1" i="1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6000" b="1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935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06868">
            <a:off x="1577789" y="201706"/>
            <a:ext cx="4840941" cy="6454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616148" y="1247328"/>
            <a:ext cx="6096000" cy="37805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Каша пшеничная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молочная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с маслом, сыр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Кофейный напиток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молоком</a:t>
            </a:r>
            <a:endParaRPr lang="ru-RU" sz="3600" b="1" dirty="0">
              <a:ln w="9525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3195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83" y="1372041"/>
            <a:ext cx="6828112" cy="5121084"/>
          </a:xfrm>
          <a:prstGeom prst="rect">
            <a:avLst/>
          </a:prstGeom>
          <a:ln w="190500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037252" y="307456"/>
            <a:ext cx="6327373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800" b="1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473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66" y="1690692"/>
            <a:ext cx="6293224" cy="47199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5920410" y="821633"/>
            <a:ext cx="5433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1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40143" y="-122581"/>
            <a:ext cx="5327372" cy="7103162"/>
          </a:xfrm>
          <a:prstGeom prst="rect">
            <a:avLst/>
          </a:prstGeom>
          <a:ln w="19050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-582707" y="949737"/>
            <a:ext cx="6096000" cy="43899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</a:pPr>
            <a:r>
              <a:rPr lang="ru-RU" sz="3600" b="1" i="1" u="sng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</a:pPr>
            <a:r>
              <a:rPr lang="ru-RU" sz="28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Салат из моркови с огурцом</a:t>
            </a:r>
          </a:p>
          <a:p>
            <a:pPr lvl="0" algn="ctr" defTabSz="914388">
              <a:lnSpc>
                <a:spcPct val="90000"/>
              </a:lnSpc>
            </a:pPr>
            <a:r>
              <a:rPr lang="ru-RU" sz="28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Борщ на костном бульоне </a:t>
            </a:r>
          </a:p>
          <a:p>
            <a:pPr lvl="0" algn="ctr" defTabSz="914388">
              <a:lnSpc>
                <a:spcPct val="90000"/>
              </a:lnSpc>
            </a:pPr>
            <a:r>
              <a:rPr lang="ru-RU" sz="28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 сметаной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Гуляш мясной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Гречка на гарнир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Настой шиповника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spc="50" dirty="0">
                <a:ln w="9525" cmpd="sng">
                  <a:solidFill>
                    <a:srgbClr val="663300"/>
                  </a:solidFill>
                  <a:prstDash val="solid"/>
                </a:ln>
                <a:solidFill>
                  <a:srgbClr val="A5002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пшеничный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08052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27430" y="-187740"/>
            <a:ext cx="4863549" cy="6484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6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548785" y="1883022"/>
            <a:ext cx="6096000" cy="23432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Творожный крем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сладкий</a:t>
            </a:r>
            <a:endParaRPr lang="ru-RU" sz="4800" b="1" dirty="0">
              <a:ln w="12700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17089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77924">
            <a:off x="1548518" y="197179"/>
            <a:ext cx="4847730" cy="6463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658173" y="1692774"/>
            <a:ext cx="6096000" cy="22878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Сосиска в тесте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молоком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5724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4688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43" y="-7952"/>
            <a:ext cx="6135757" cy="686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6381">
            <a:off x="1077553" y="679610"/>
            <a:ext cx="4187140" cy="5490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591232" y="2528717"/>
            <a:ext cx="28344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6000" b="1" i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6000" b="1" dirty="0">
              <a:ln w="66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0351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7566" y="98579"/>
            <a:ext cx="4975606" cy="6634142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2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611861" y="1302930"/>
            <a:ext cx="6096000" cy="38359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Каша овсяная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Батон с маслом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джемом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 лимоном</a:t>
            </a:r>
            <a:endParaRPr lang="ru-RU" sz="3600" b="1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019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232" y="443948"/>
            <a:ext cx="4533072" cy="5970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7897" y="1407164"/>
            <a:ext cx="6327373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800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086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104" y="496662"/>
            <a:ext cx="7342096" cy="5506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165847" y="496662"/>
            <a:ext cx="6096000" cy="56610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Салат из огурцов и помидоров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Рассольник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костном бульоне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 сметаной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Рыба тушеная с соусом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Картофельное пюре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Кисель 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пшеничный</a:t>
            </a:r>
            <a:br>
              <a:rPr lang="ru-RU" sz="32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</a:br>
            <a:endParaRPr lang="ru-RU" sz="32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39901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3413" y="2625782"/>
            <a:ext cx="5301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4000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59707" y="-244310"/>
            <a:ext cx="5498486" cy="7346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75558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40751" y="715616"/>
            <a:ext cx="6808131" cy="5095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343777" y="1749777"/>
            <a:ext cx="6096000" cy="21216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Пирог с яблоками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сладкий</a:t>
            </a:r>
            <a:endParaRPr lang="ru-RU" sz="40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41277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" y="2740"/>
            <a:ext cx="12169457" cy="6855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0712" y="76928"/>
            <a:ext cx="4702093" cy="626945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6361243" y="1759943"/>
            <a:ext cx="6096000" cy="25822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Плов с мясом курицы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Какао с молоком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 ржаной</a:t>
            </a:r>
            <a:endParaRPr lang="ru-RU" sz="3600" b="1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16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64816" y="564772"/>
            <a:ext cx="6400804" cy="4800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294783" y="1450502"/>
            <a:ext cx="6096000" cy="36040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u="sng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4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7E6E6">
                    <a:lumMod val="50000"/>
                  </a:srgb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Салат из свежих овощей</a:t>
            </a:r>
            <a:endParaRPr lang="ru-RU" sz="2400" b="1" i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4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 чечевичный на костном бульоне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4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Куриная котлета с соусом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4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Гречка на гарнир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4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Кисель 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4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пшеничный</a:t>
            </a:r>
            <a:b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endParaRPr lang="ru-RU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397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78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813" y="527067"/>
            <a:ext cx="4576124" cy="5803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722228" y="2114781"/>
            <a:ext cx="30059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i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FAFE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7200" b="1" i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FAFE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7200" b="1" dirty="0">
              <a:ln w="66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FAFE7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8162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258" y="1234141"/>
            <a:ext cx="6454977" cy="4841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1577605"/>
            <a:ext cx="6096000" cy="28038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Каша манная молочная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с маслом, яйцо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 err="1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Какаос</a:t>
            </a:r>
            <a:r>
              <a:rPr lang="ru-RU" sz="4000" b="1" i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молоком</a:t>
            </a:r>
            <a:endParaRPr lang="ru-RU" sz="4000" b="1" dirty="0">
              <a:ln w="9525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880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855" y="0"/>
            <a:ext cx="503932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63788">
            <a:off x="1361461" y="587407"/>
            <a:ext cx="4551369" cy="6068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379432" y="2714845"/>
            <a:ext cx="3795074" cy="794837"/>
          </a:xfrm>
          <a:prstGeom prst="rect">
            <a:avLst/>
          </a:prstGeom>
        </p:spPr>
        <p:txBody>
          <a:bodyPr wrap="none">
            <a:prstTxWarp prst="textWave4">
              <a:avLst/>
            </a:prstTxWarp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28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Витаминный завтрак</a:t>
            </a:r>
            <a:endParaRPr lang="ru-RU" sz="2800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5372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12800">
            <a:off x="5736070" y="-2559"/>
            <a:ext cx="5147338" cy="68631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-467529" y="770046"/>
            <a:ext cx="6096000" cy="50895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Отварная свекла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 пшенный на костном бульоне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Курица запеченная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Тушеный картофель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из сухофруктов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витамин «С»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пшеничный</a:t>
            </a:r>
            <a:endParaRPr lang="ru-RU" sz="320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197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24206" y="-125353"/>
            <a:ext cx="5161724" cy="689666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-462851" y="1729253"/>
            <a:ext cx="6096000" cy="21770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Печенье «Крекер»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Кефир</a:t>
            </a:r>
            <a:endParaRPr lang="ru-RU" sz="4400" b="1" dirty="0">
              <a:ln w="12700">
                <a:solidFill>
                  <a:srgbClr val="800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4294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89678">
            <a:off x="1278401" y="553098"/>
            <a:ext cx="4835436" cy="6447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 rot="21002893">
            <a:off x="5815187" y="1041198"/>
            <a:ext cx="6096000" cy="37805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Макароны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отварные с мясом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Какао с молоком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ржаной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404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48000" y="23240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6000" b="1" i="1" u="sng" dirty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 !!!</a:t>
            </a:r>
            <a:endParaRPr lang="ru-RU" sz="6000" b="1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99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43998" y="1690692"/>
            <a:ext cx="6163236" cy="2066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Печенье 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0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Кефир</a:t>
            </a:r>
            <a:endParaRPr lang="ru-RU" sz="4000" b="1" dirty="0">
              <a:ln w="12700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56544">
            <a:off x="1897676" y="244840"/>
            <a:ext cx="5002306" cy="6669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54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6529" y="1027910"/>
            <a:ext cx="6403701" cy="480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342528" y="1791268"/>
            <a:ext cx="6096000" cy="28418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800" b="1" i="1" u="sng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Расстегай духовой с капустой и мясом</a:t>
            </a:r>
          </a:p>
          <a:p>
            <a:pPr lvl="0" algn="ctr" defTabSz="914388">
              <a:lnSpc>
                <a:spcPct val="90000"/>
              </a:lnSpc>
              <a:spcBef>
                <a:spcPts val="1001"/>
              </a:spcBef>
            </a:pPr>
            <a:r>
              <a:rPr lang="ru-RU" sz="4400" b="1" i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Какао с молоком</a:t>
            </a:r>
            <a:endParaRPr lang="ru-RU" sz="4400" b="1" dirty="0">
              <a:ln w="12700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92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34608" y="1544378"/>
            <a:ext cx="2819398" cy="2445306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25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750" y="312576"/>
            <a:ext cx="4797555" cy="6313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664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3073</TotalTime>
  <Words>678</Words>
  <Application>Microsoft Office PowerPoint</Application>
  <PresentationFormat>Широкоэкранный</PresentationFormat>
  <Paragraphs>266</Paragraphs>
  <Slides>66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Cambria</vt:lpstr>
      <vt:lpstr>Gabriola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 День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172</cp:revision>
  <dcterms:created xsi:type="dcterms:W3CDTF">2022-04-05T07:07:29Z</dcterms:created>
  <dcterms:modified xsi:type="dcterms:W3CDTF">2023-11-30T05:04:54Z</dcterms:modified>
</cp:coreProperties>
</file>