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82" r:id="rId19"/>
    <p:sldId id="28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138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130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315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663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659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669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00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500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6780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1629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516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7102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157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409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16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81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793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69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93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46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08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15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98A19-6F21-4FD5-B0DB-96C397B857B1}" type="datetimeFigureOut">
              <a:rPr lang="ru-RU" smtClean="0"/>
              <a:pPr/>
              <a:t>22.05.2020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CDD13-20CD-4F11-A9E2-ADB876F21C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17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173356" cy="1630017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8DF1E-33BB-4377-9A26-35481BA06C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D9794-A4CC-42D0-9A65-24C6B9EF407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65729"/>
            <a:ext cx="788670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91547"/>
            <a:ext cx="7886699" cy="9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28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8529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Инструкция</a:t>
            </a:r>
            <a:r>
              <a:rPr lang="ru-RU" dirty="0">
                <a:latin typeface="Arial" pitchFamily="34" charset="0"/>
                <a:cs typeface="Arial" pitchFamily="34" charset="0"/>
              </a:rPr>
              <a:t/>
            </a:r>
            <a:br>
              <a:rPr lang="ru-RU" dirty="0">
                <a:latin typeface="Arial" pitchFamily="34" charset="0"/>
                <a:cs typeface="Arial" pitchFamily="34" charset="0"/>
              </a:rPr>
            </a:br>
            <a:r>
              <a:rPr lang="ru-RU" b="1" dirty="0">
                <a:latin typeface="Arial" pitchFamily="34" charset="0"/>
                <a:cs typeface="Arial" pitchFamily="34" charset="0"/>
              </a:rPr>
              <a:t>по оформлению портфолио документов аттестуемых педагогов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19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1112" y="332656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Социальные педагоги </a:t>
            </a:r>
            <a:r>
              <a:rPr lang="ru-RU" dirty="0">
                <a:latin typeface="Arial" pitchFamily="34" charset="0"/>
                <a:cs typeface="Arial" pitchFamily="34" charset="0"/>
              </a:rPr>
              <a:t>могут указать в данном разделе результаты консультационной работы, например: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690585"/>
              </p:ext>
            </p:extLst>
          </p:nvPr>
        </p:nvGraphicFramePr>
        <p:xfrm>
          <a:off x="612864" y="1123003"/>
          <a:ext cx="7847568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06151"/>
                <a:gridCol w="1983814"/>
                <a:gridCol w="2335431"/>
                <a:gridCol w="1922172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2014-2015 учебный год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2016-2017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Динамика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Индивидуальные беседы с учащимися4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27,9%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75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Индивидуальные беседы с родителями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0%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Индивидуальные беседы с учителями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25%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55576" y="3475167"/>
            <a:ext cx="58143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А также анализ состояния различных видов учета: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322925"/>
              </p:ext>
            </p:extLst>
          </p:nvPr>
        </p:nvGraphicFramePr>
        <p:xfrm>
          <a:off x="611560" y="3844499"/>
          <a:ext cx="7847962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00001"/>
                <a:gridCol w="1845864"/>
                <a:gridCol w="2339021"/>
                <a:gridCol w="1963076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2014-2015 учебный год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2016-2017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учебный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Динамика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 состоящих ВШУ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36%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 состоящих КДН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116%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 состоящих ОДН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-10%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1990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7744" y="1556792"/>
            <a:ext cx="64087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>
                <a:latin typeface="Arial" pitchFamily="34" charset="0"/>
                <a:cs typeface="Arial" pitchFamily="34" charset="0"/>
              </a:rPr>
              <a:t>Все данные </a:t>
            </a:r>
            <a:endParaRPr lang="ru-RU" sz="3200" i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i="1" dirty="0" smtClean="0">
                <a:latin typeface="Arial" pitchFamily="34" charset="0"/>
                <a:cs typeface="Arial" pitchFamily="34" charset="0"/>
              </a:rPr>
              <a:t>о </a:t>
            </a:r>
            <a:r>
              <a:rPr lang="ru-RU" sz="3200" i="1" dirty="0">
                <a:latin typeface="Arial" pitchFamily="34" charset="0"/>
                <a:cs typeface="Arial" pitchFamily="34" charset="0"/>
              </a:rPr>
              <a:t>динамике качества знаний заверяются подписью руководителя и печатью организации образования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785604"/>
            <a:ext cx="136815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82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6706" y="351413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Результаты внеурочной деятельности учащихся по предмету (награды, грамоты, дипломы, свидетельства) 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педагога-эксперта).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указывать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год получения награды</a:t>
            </a:r>
            <a:r>
              <a:rPr lang="ru-RU" dirty="0">
                <a:latin typeface="Arial" pitchFamily="34" charset="0"/>
                <a:cs typeface="Arial" pitchFamily="34" charset="0"/>
              </a:rPr>
              <a:t>. Если на дипломе год вручения не проставлен, необходимо проставить его самим. Копии дипломов, грамот, благодарственных писем, сертификатов и т.д. должны быть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черно-белыми</a:t>
            </a:r>
            <a:r>
              <a:rPr lang="ru-RU" dirty="0">
                <a:latin typeface="Arial" pitchFamily="34" charset="0"/>
                <a:cs typeface="Arial" pitchFamily="34" charset="0"/>
              </a:rPr>
              <a:t>, четкими (не делайте копии с размытых фотографий).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Не допускаются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мелкие фотографии (по 4 и более на странице), картинки, собранные на листе «веером».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" y="3429000"/>
            <a:ext cx="4053458" cy="2376264"/>
          </a:xfrm>
          <a:prstGeom prst="rect">
            <a:avLst/>
          </a:prstGeom>
        </p:spPr>
      </p:pic>
      <p:pic>
        <p:nvPicPr>
          <p:cNvPr id="4" name="Рисунок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284984"/>
            <a:ext cx="3744416" cy="2520280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1043608" y="3194978"/>
            <a:ext cx="3240360" cy="297032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057279" y="3114325"/>
            <a:ext cx="3240360" cy="297032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09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50692"/>
            <a:ext cx="78592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Формы обобщения и распространения собственного педагогического опыта (мастер-классы, семинары, конкурсы, конференции, круглые столы, выставки)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Нет необходимости вкладывать разработки – достаточно наличия программы семинара. мастер-класса, круглого стола с печатью,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84729" y="2755929"/>
            <a:ext cx="784613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Продукты научно-методической деятельности педагога (за аттестационный период)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(утвержденные областным методическим советом или Экспертным советом, Республиканским научно-методическим или Экспертным советом)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Нет необходимости вкладывать разработки – достаточно наличия выписки решения областного методического совета или Экспертного совета, Республиканского методического или Экспертного совета.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90714" y="5385990"/>
            <a:ext cx="7704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Публикации (за аттестационный период)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637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489320"/>
            <a:ext cx="799288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latin typeface="Arial" pitchFamily="34" charset="0"/>
                <a:cs typeface="Arial" pitchFamily="34" charset="0"/>
              </a:rPr>
              <a:t>Результаты деятельности педагога по предметам (награды, грамоты, дипломы, свидетельства) 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(не ниже уровня области для педагога-исследователя, педагога-мастера, не ниже уровня города для педагога-эксперта)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указывать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год получения награды</a:t>
            </a:r>
            <a:r>
              <a:rPr lang="ru-RU" dirty="0">
                <a:latin typeface="Arial" pitchFamily="34" charset="0"/>
                <a:cs typeface="Arial" pitchFamily="34" charset="0"/>
              </a:rPr>
              <a:t>. Если на дипломе год вручения не проставлен, необходимо проставить его самим. Копии дипломов, грамот, благодарственных писем, сертификатов и т.д. должны быть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черно-белыми</a:t>
            </a:r>
            <a:r>
              <a:rPr lang="ru-RU" dirty="0">
                <a:latin typeface="Arial" pitchFamily="34" charset="0"/>
                <a:cs typeface="Arial" pitchFamily="34" charset="0"/>
              </a:rPr>
              <a:t>, четкими (не делайте копии с размытых фотографий).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Не допускаются</a:t>
            </a:r>
            <a:r>
              <a:rPr lang="ru-RU" dirty="0">
                <a:latin typeface="Arial" pitchFamily="34" charset="0"/>
                <a:cs typeface="Arial" pitchFamily="34" charset="0"/>
              </a:rPr>
              <a:t> мелкие фотографии (по 4 и более на странице), картинки, собранные на листе «веером».</a:t>
            </a:r>
          </a:p>
          <a:p>
            <a:r>
              <a:rPr lang="ru-RU" i="1" dirty="0">
                <a:latin typeface="Arial" pitchFamily="34" charset="0"/>
                <a:cs typeface="Arial" pitchFamily="34" charset="0"/>
              </a:rPr>
              <a:t> 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4032238"/>
            <a:ext cx="799288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Из 5 критериев оценивания портфолио аттестуемого на присвоение (подтверждение) квалификационной категории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>
                <a:latin typeface="Arial" pitchFamily="34" charset="0"/>
                <a:cs typeface="Arial" pitchFamily="34" charset="0"/>
              </a:rPr>
              <a:t>достижения обучающихся,</a:t>
            </a:r>
            <a:r>
              <a:rPr lang="ru-RU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>
                <a:latin typeface="Arial" pitchFamily="34" charset="0"/>
                <a:cs typeface="Arial" pitchFamily="34" charset="0"/>
              </a:rPr>
              <a:t>обобщение итогов деятельности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b="1" dirty="0">
                <a:latin typeface="Arial" pitchFamily="34" charset="0"/>
                <a:cs typeface="Arial" pitchFamily="34" charset="0"/>
              </a:rPr>
              <a:t>профессиональные достижения педагога 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ЯВЛЯЮТСЯ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ОБЯЗАТЕЛЬНЫМИ</a:t>
            </a:r>
            <a:r>
              <a:rPr lang="ru-RU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389011" y="3532101"/>
            <a:ext cx="1368152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173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96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80648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Оценивание портфолио аттестуемого на присвоение (подтверждение) квалификационной категории (для педагогов специальных организаций образования, специальных классов в общеобразовательных школах)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представление индивидуальной развивающей программы.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Оценивается результативность специалиста по реализации индивидуальной развивающей программы:</a:t>
            </a:r>
          </a:p>
          <a:p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Педагог-эксперт</a:t>
            </a:r>
            <a:r>
              <a:rPr lang="ru-RU" dirty="0">
                <a:latin typeface="Arial" pitchFamily="34" charset="0"/>
                <a:cs typeface="Arial" pitchFamily="34" charset="0"/>
              </a:rPr>
              <a:t>	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индивидуальной развивающей программы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50%-60%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Педагог-исследователь</a:t>
            </a:r>
            <a:r>
              <a:rPr lang="ru-RU" dirty="0">
                <a:latin typeface="Arial" pitchFamily="34" charset="0"/>
                <a:cs typeface="Arial" pitchFamily="34" charset="0"/>
              </a:rPr>
              <a:t>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индивидуальной развивающей программы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60%-70%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Педагог-мастер</a:t>
            </a:r>
            <a:r>
              <a:rPr lang="ru-RU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dirty="0">
                <a:latin typeface="Arial" pitchFamily="34" charset="0"/>
                <a:cs typeface="Arial" pitchFamily="34" charset="0"/>
              </a:rPr>
              <a:t>	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Реализация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индивидуальной развивающей программы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70%-80%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Необходимо </a:t>
            </a:r>
            <a:r>
              <a:rPr lang="ru-RU" dirty="0">
                <a:latin typeface="Arial" pitchFamily="34" charset="0"/>
                <a:cs typeface="Arial" pitchFamily="34" charset="0"/>
              </a:rPr>
              <a:t>обоснование и подтверждение результативности.</a:t>
            </a:r>
          </a:p>
        </p:txBody>
      </p:sp>
    </p:spTree>
    <p:extLst>
      <p:ext uri="{BB962C8B-B14F-4D97-AF65-F5344CB8AC3E}">
        <p14:creationId xmlns:p14="http://schemas.microsoft.com/office/powerpoint/2010/main" val="29721311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357703"/>
            <a:ext cx="69127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Arial" pitchFamily="34" charset="0"/>
                <a:cs typeface="Arial" pitchFamily="34" charset="0"/>
              </a:rPr>
              <a:t>Все наградные документы педагога и учащихся, публикации, материалы распространения передового опыта должны быть представлены только за аттестационный период.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2304" y="188640"/>
            <a:ext cx="136815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30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241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16632"/>
            <a:ext cx="7848574" cy="65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8522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500174"/>
            <a:ext cx="620695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Почта</a:t>
            </a:r>
          </a:p>
          <a:p>
            <a:endParaRPr lang="ru-RU" sz="2800" dirty="0">
              <a:latin typeface="Arial" pitchFamily="34" charset="0"/>
              <a:cs typeface="Arial" pitchFamily="34" charset="0"/>
            </a:endParaRPr>
          </a:p>
          <a:p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attestat@umckrg.gov.kz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839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476743" y="260648"/>
            <a:ext cx="5400600" cy="43204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Раздел 1. Общие сведения о педагоге.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8974" y="162880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>
                <a:latin typeface="Arial" pitchFamily="34" charset="0"/>
                <a:cs typeface="Arial" pitchFamily="34" charset="0"/>
              </a:rPr>
              <a:t>титульный лист: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Обязательно должен включать в себя 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место работы с указанием города/района 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фамилия, имя, отчество,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занимаемая должность;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- год оформления портфолио</a:t>
            </a:r>
          </a:p>
        </p:txBody>
      </p:sp>
      <p:pic>
        <p:nvPicPr>
          <p:cNvPr id="6" name="Рисунок 5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974" y="1003609"/>
            <a:ext cx="3946369" cy="480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249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620687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заявление педагогического работника на подтверждение или присвоение квалификационной категории (по форме согласно приложению 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№1</a:t>
            </a:r>
            <a:r>
              <a:rPr lang="ru-RU" dirty="0">
                <a:latin typeface="Arial" pitchFamily="34" charset="0"/>
                <a:cs typeface="Arial" pitchFamily="34" charset="0"/>
              </a:rPr>
              <a:t> «Правил аттестации педагогических работников»).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документа, удостоверяющего личность;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диплома об образовании;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диплома, удостоверения о присвоении научного звания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(при наличии);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трудовой книжки;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удостоверения и приказа о присвоенной квалификационной категории (для лиц, ранее имевших квалификационную категорию);</a:t>
            </a:r>
          </a:p>
          <a:p>
            <a:pPr lvl="0"/>
            <a:r>
              <a:rPr lang="ru-RU" b="1" i="1" dirty="0">
                <a:latin typeface="Arial" pitchFamily="34" charset="0"/>
                <a:cs typeface="Arial" pitchFamily="34" charset="0"/>
              </a:rPr>
              <a:t>в случае продления срока действия квалификационной категории, необходимо приложить копию приказа о продлении.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копии документов о прохождении курсов повышения квалификации по заявленной специальности;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документа о прохождении курсов по дополнительным дисциплинам;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ru-RU" dirty="0">
                <a:latin typeface="Arial" pitchFamily="34" charset="0"/>
                <a:cs typeface="Arial" pitchFamily="34" charset="0"/>
              </a:rPr>
              <a:t>копия справки о прохождении национального квалификационного тестирования;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1432" y="587727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Примечание</a:t>
            </a:r>
            <a:r>
              <a:rPr lang="ru-RU" b="1" i="1" dirty="0">
                <a:latin typeface="Arial" pitchFamily="34" charset="0"/>
                <a:cs typeface="Arial" pitchFamily="34" charset="0"/>
              </a:rPr>
              <a:t>: все копии документов заверяются подписью руководителя и печатью данной организации образования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75848" y="5085184"/>
            <a:ext cx="13681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1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472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0988" y="260648"/>
            <a:ext cx="7704856" cy="64807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Раздел 2. Результаты профессиональных достижений педагога и образовательных достижений его обучающихся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3068" y="1268760"/>
            <a:ext cx="83833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Динамика учебных достижений учащихся (за аттестационный период) 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(в виде таблицы, описания, диаграммы)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65" y="1915091"/>
            <a:ext cx="7632591" cy="244619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68466" y="4476623"/>
            <a:ext cx="81098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Динамику можно представить в виде таблицы. Составьте таблицу из двух строк и нужного количества столбцов. В верхней строке напишите показатели времени (год обучения), в нижней - данные измерений процесса.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463919"/>
              </p:ext>
            </p:extLst>
          </p:nvPr>
        </p:nvGraphicFramePr>
        <p:xfrm>
          <a:off x="668466" y="5676952"/>
          <a:ext cx="7761503" cy="8366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85539"/>
                <a:gridCol w="1570574"/>
                <a:gridCol w="1587115"/>
                <a:gridCol w="1587115"/>
                <a:gridCol w="1431160"/>
              </a:tblGrid>
              <a:tr h="5577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Динамика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788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49,2%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54,7%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61,2%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921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1310" y="1193743"/>
            <a:ext cx="69910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Arial" pitchFamily="34" charset="0"/>
                <a:cs typeface="Arial" pitchFamily="34" charset="0"/>
              </a:rPr>
              <a:t>Аттестационный период начинается с момента присвоения (подтверждения) предыдущей квалификационной категории (дата прописана в приказе на получение квалификационной категории).</a:t>
            </a:r>
            <a:endParaRPr lang="ru-RU" sz="2000" dirty="0">
              <a:latin typeface="Arial" pitchFamily="34" charset="0"/>
              <a:cs typeface="Arial" pitchFamily="34" charset="0"/>
            </a:endParaRPr>
          </a:p>
          <a:p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Не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допускается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 подавать заявление на  присвоение (подтверждение) квалификационных категорий до получения приказа о присвоении (подтверждении) предыдущей категории.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452320" y="655134"/>
            <a:ext cx="136815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5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656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504444"/>
              </p:ext>
            </p:extLst>
          </p:nvPr>
        </p:nvGraphicFramePr>
        <p:xfrm>
          <a:off x="323528" y="2492896"/>
          <a:ext cx="8280920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69809"/>
                <a:gridCol w="2069809"/>
                <a:gridCol w="2070651"/>
                <a:gridCol w="2070651"/>
              </a:tblGrid>
              <a:tr h="309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3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49,2%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54,7%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61,2%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068912"/>
              </p:ext>
            </p:extLst>
          </p:nvPr>
        </p:nvGraphicFramePr>
        <p:xfrm>
          <a:off x="323528" y="4374396"/>
          <a:ext cx="8352928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87808"/>
                <a:gridCol w="2087808"/>
                <a:gridCol w="2088656"/>
                <a:gridCol w="2088656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3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53%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62,2%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64,5%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9628" y="5796582"/>
            <a:ext cx="8540727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Результат: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повышение качества знаний более 10%, педагог соответствует заявленной категории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60648"/>
            <a:ext cx="75827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Аттестационный период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 год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качество знаний определяется по четвертным оценкам. Значения указываются средние по каждой параллели классов по одному предмету (если у педагога 2 и более предметов, то динамика указывается по каждому предмету отдельно)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Например: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201497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История Казахстана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429000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61,2% - 49,2% = 12%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1845" y="4005064"/>
            <a:ext cx="22996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Всемирная история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1952" y="5229200"/>
            <a:ext cx="6408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64,5% 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53% = 11,5%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821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69779" y="156290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Аттестационный период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2-5 лет</a:t>
            </a:r>
            <a:r>
              <a:rPr lang="ru-RU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0"/>
            <a:r>
              <a:rPr lang="ru-RU" dirty="0">
                <a:latin typeface="Arial" pitchFamily="34" charset="0"/>
                <a:cs typeface="Arial" pitchFamily="34" charset="0"/>
              </a:rPr>
              <a:t>качество знаний определяется по годовым оценкам. Для получения полной картины, необходимо указать значения 1 четверти начала аттестационного периода и годовые итоговые значения по окончании аттестационного периода. Значения указываются средние по каждой параллели классов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по одному предмету</a:t>
            </a:r>
            <a:r>
              <a:rPr lang="ru-RU" dirty="0">
                <a:latin typeface="Arial" pitchFamily="34" charset="0"/>
                <a:cs typeface="Arial" pitchFamily="34" charset="0"/>
              </a:rPr>
              <a:t> (если у педагога 2 и более предметов, то динамика указывается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по каждому предмету отдельно</a:t>
            </a:r>
            <a:r>
              <a:rPr lang="ru-RU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459504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Например:</a:t>
            </a:r>
            <a:r>
              <a:rPr lang="ru-RU" dirty="0">
                <a:latin typeface="Arial" pitchFamily="34" charset="0"/>
                <a:cs typeface="Arial" pitchFamily="34" charset="0"/>
              </a:rPr>
              <a:t> качество знаний по параллели 8-х классов: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837712"/>
              </p:ext>
            </p:extLst>
          </p:nvPr>
        </p:nvGraphicFramePr>
        <p:xfrm>
          <a:off x="561131" y="2828836"/>
          <a:ext cx="8043316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10421"/>
                <a:gridCol w="2010421"/>
                <a:gridCol w="2011237"/>
                <a:gridCol w="2011237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49,2%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48%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54,7%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61,2%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9552" y="3645024"/>
            <a:ext cx="77768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61,2% - 49,2% = 12%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4221088"/>
            <a:ext cx="48522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качество знаний по параллели 9-х классов: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759693"/>
              </p:ext>
            </p:extLst>
          </p:nvPr>
        </p:nvGraphicFramePr>
        <p:xfrm>
          <a:off x="539552" y="4590420"/>
          <a:ext cx="8136904" cy="82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33813"/>
                <a:gridCol w="2033813"/>
                <a:gridCol w="2034639"/>
                <a:gridCol w="2034639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2015-2016 уч. год</a:t>
                      </a:r>
                      <a:endParaRPr lang="ru-RU" sz="180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1 четверть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2018-2019 уч. год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53%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57%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>
                          <a:effectLst/>
                          <a:latin typeface="Arial" pitchFamily="34" charset="0"/>
                          <a:cs typeface="Arial" pitchFamily="34" charset="0"/>
                        </a:rPr>
                        <a:t>62,2%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1800" spc="1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64,5%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9628" y="6012606"/>
            <a:ext cx="8540727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Результат: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повышение качества знаний более 10%, педагог соответствует заявленной категории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1952" y="5445224"/>
            <a:ext cx="64083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Динамика будет подсчитана: 64,5% -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53% = 11,5%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00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7564" y="4724220"/>
            <a:ext cx="82089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Критерий качества знаний является НЕ ОБЯЗАТЕЛЬНЫМ, в случае если качество знаний за аттестационный период составляет не менее 70%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Требуемая </a:t>
            </a:r>
            <a:r>
              <a:rPr lang="ru-RU" dirty="0">
                <a:latin typeface="Arial" pitchFamily="34" charset="0"/>
                <a:cs typeface="Arial" pitchFamily="34" charset="0"/>
              </a:rPr>
              <a:t>динамика качества знаний по предметам: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Педагог-эксперт</a:t>
            </a:r>
            <a:r>
              <a:rPr lang="ru-RU" dirty="0">
                <a:latin typeface="Arial" pitchFamily="34" charset="0"/>
                <a:cs typeface="Arial" pitchFamily="34" charset="0"/>
              </a:rPr>
              <a:t>	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роста качества знаний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7%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Педагог-исследователь</a:t>
            </a:r>
            <a:r>
              <a:rPr lang="ru-RU" dirty="0">
                <a:latin typeface="Arial" pitchFamily="34" charset="0"/>
                <a:cs typeface="Arial" pitchFamily="34" charset="0"/>
              </a:rPr>
              <a:t>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роста качества знаний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10%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Педагог-мастер</a:t>
            </a:r>
            <a:r>
              <a:rPr lang="ru-RU" dirty="0">
                <a:latin typeface="Arial" pitchFamily="34" charset="0"/>
                <a:cs typeface="Arial" pitchFamily="34" charset="0"/>
              </a:rPr>
              <a:t>			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динамика </a:t>
            </a:r>
            <a:r>
              <a:rPr lang="ru-RU" dirty="0">
                <a:latin typeface="Arial" pitchFamily="34" charset="0"/>
                <a:cs typeface="Arial" pitchFamily="34" charset="0"/>
              </a:rPr>
              <a:t>роста качества знаний на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15%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188640"/>
            <a:ext cx="76688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В связи с тем, что в конце четверти/полугодия и учебного года по предметам «Физическая культура», «Основы предпринимательства и бизнеса», «Графика и проектирование», «Начальная военная и технологическая подготовка», «Самопознание», «Художественный труд», «Музыка», «Общество и религия» выставляется «зачет» («незачет») (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Приказ №509 от 26 ноября 2019 года Министра образования и науки О внесении изменений и дополнений в приказ Министра образования и науки Республики Казахстан от 18 марта 2008 года № 125 «Об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i="1" dirty="0" err="1"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i="1" dirty="0">
                <a:latin typeface="Arial" pitchFamily="34" charset="0"/>
                <a:cs typeface="Arial" pitchFamily="34" charset="0"/>
              </a:rPr>
              <a:t> образования»</a:t>
            </a:r>
            <a:r>
              <a:rPr lang="ru-RU" dirty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ru-RU" dirty="0">
                <a:latin typeface="Arial" pitchFamily="34" charset="0"/>
                <a:cs typeface="Arial" pitchFamily="34" charset="0"/>
              </a:rPr>
              <a:t>Для педагогов, преподающих эти предметы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динамика учебных достижений учащихся </a:t>
            </a:r>
            <a:r>
              <a:rPr lang="ru-RU" dirty="0">
                <a:latin typeface="Arial" pitchFamily="34" charset="0"/>
                <a:cs typeface="Arial" pitchFamily="34" charset="0"/>
              </a:rPr>
              <a:t>(за аттестационный период) возможно указать только те данные, которые показывают динамику в прошлые годы (когда оценки выставлялись).</a:t>
            </a:r>
          </a:p>
        </p:txBody>
      </p:sp>
    </p:spTree>
    <p:extLst>
      <p:ext uri="{BB962C8B-B14F-4D97-AF65-F5344CB8AC3E}">
        <p14:creationId xmlns:p14="http://schemas.microsoft.com/office/powerpoint/2010/main" val="1048064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407426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itchFamily="34" charset="0"/>
                <a:cs typeface="Arial" pitchFamily="34" charset="0"/>
              </a:rPr>
              <a:t>Педагогам-психологам</a:t>
            </a:r>
            <a:r>
              <a:rPr lang="ru-RU" dirty="0">
                <a:latin typeface="Arial" pitchFamily="34" charset="0"/>
                <a:cs typeface="Arial" pitchFamily="34" charset="0"/>
              </a:rPr>
              <a:t> в данном разделе можно предложить указывать наличие положительной динамики и устойчивости результата коррекции и развития обучающихся, с которыми работает педагог-психолог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Например, представить количество обучающихся в кабинете индивидуальной </a:t>
            </a:r>
            <a:r>
              <a:rPr lang="ru-RU" dirty="0" err="1">
                <a:latin typeface="Arial" pitchFamily="34" charset="0"/>
                <a:cs typeface="Arial" pitchFamily="34" charset="0"/>
              </a:rPr>
              <a:t>психокоррекционной</a:t>
            </a:r>
            <a:r>
              <a:rPr lang="ru-RU" dirty="0">
                <a:latin typeface="Arial" pitchFamily="34" charset="0"/>
                <a:cs typeface="Arial" pitchFamily="34" charset="0"/>
              </a:rPr>
              <a:t> работы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dirty="0">
                <a:latin typeface="Arial" pitchFamily="34" charset="0"/>
                <a:cs typeface="Arial" pitchFamily="34" charset="0"/>
              </a:rPr>
              <a:t>возможны другие варианты)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357267"/>
              </p:ext>
            </p:extLst>
          </p:nvPr>
        </p:nvGraphicFramePr>
        <p:xfrm>
          <a:off x="719571" y="3501008"/>
          <a:ext cx="7704857" cy="16459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62284"/>
                <a:gridCol w="2062284"/>
                <a:gridCol w="1952815"/>
                <a:gridCol w="1627474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Период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Количество учащихся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На начало периода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На конец периода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Выпущено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2013-2014 уч.г.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10 (76%)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2016-2017 уч.г.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13 (87%)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2017-2018 </a:t>
                      </a:r>
                      <a:r>
                        <a:rPr lang="ru-RU" sz="18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уч.г</a:t>
                      </a: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80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 (90%)</a:t>
                      </a: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9659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1027</Words>
  <Application>Microsoft Office PowerPoint</Application>
  <PresentationFormat>Экран (4:3)</PresentationFormat>
  <Paragraphs>202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Office Theme</vt:lpstr>
      <vt:lpstr>Инструкция по оформлению портфолио документов аттестуемых педагогов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 по оформлению портфолио документов аттестуемых педагогов</dc:title>
  <dc:creator>Ольга</dc:creator>
  <cp:lastModifiedBy>User</cp:lastModifiedBy>
  <cp:revision>12</cp:revision>
  <dcterms:created xsi:type="dcterms:W3CDTF">2020-03-06T11:32:27Z</dcterms:created>
  <dcterms:modified xsi:type="dcterms:W3CDTF">2020-05-22T09:45:18Z</dcterms:modified>
</cp:coreProperties>
</file>