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92" r:id="rId3"/>
    <p:sldId id="293" r:id="rId4"/>
    <p:sldId id="259" r:id="rId5"/>
    <p:sldId id="263" r:id="rId6"/>
    <p:sldId id="264" r:id="rId7"/>
    <p:sldId id="265" r:id="rId8"/>
    <p:sldId id="266" r:id="rId9"/>
    <p:sldId id="279" r:id="rId10"/>
    <p:sldId id="287" r:id="rId11"/>
    <p:sldId id="285" r:id="rId12"/>
    <p:sldId id="286" r:id="rId13"/>
    <p:sldId id="284" r:id="rId14"/>
    <p:sldId id="280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B2830"/>
    <a:srgbClr val="EADDC2"/>
    <a:srgbClr val="EA16C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0" d="100"/>
          <a:sy n="70" d="100"/>
        </p:scale>
        <p:origin x="-120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C39D-B338-4BAF-9763-178DF688E72A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7A50-283D-4856-82BF-D6DBB7242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116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C39D-B338-4BAF-9763-178DF688E72A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7A50-283D-4856-82BF-D6DBB7242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682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C39D-B338-4BAF-9763-178DF688E72A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7A50-283D-4856-82BF-D6DBB7242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671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C39D-B338-4BAF-9763-178DF688E72A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7A50-283D-4856-82BF-D6DBB7242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23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C39D-B338-4BAF-9763-178DF688E72A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7A50-283D-4856-82BF-D6DBB7242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822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C39D-B338-4BAF-9763-178DF688E72A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7A50-283D-4856-82BF-D6DBB7242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260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C39D-B338-4BAF-9763-178DF688E72A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7A50-283D-4856-82BF-D6DBB7242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501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C39D-B338-4BAF-9763-178DF688E72A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7A50-283D-4856-82BF-D6DBB7242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666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C39D-B338-4BAF-9763-178DF688E72A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7A50-283D-4856-82BF-D6DBB7242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652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C39D-B338-4BAF-9763-178DF688E72A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7A50-283D-4856-82BF-D6DBB7242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303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C39D-B338-4BAF-9763-178DF688E72A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7A50-283D-4856-82BF-D6DBB7242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177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9C39D-B338-4BAF-9763-178DF688E72A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77A50-283D-4856-82BF-D6DBB7242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871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3781221-2A33-4ACE-8610-7DA9B1800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8942" cy="685800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E1516190-90B1-4A12-AB64-52BAD4C8BE8A}"/>
              </a:ext>
            </a:extLst>
          </p:cNvPr>
          <p:cNvSpPr txBox="1">
            <a:spLocks/>
          </p:cNvSpPr>
          <p:nvPr/>
        </p:nvSpPr>
        <p:spPr>
          <a:xfrm>
            <a:off x="2495549" y="5964634"/>
            <a:ext cx="4295775" cy="37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b="1" dirty="0">
              <a:solidFill>
                <a:srgbClr val="7B28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адпись 5"/>
          <p:cNvSpPr txBox="1"/>
          <p:nvPr/>
        </p:nvSpPr>
        <p:spPr>
          <a:xfrm>
            <a:off x="1485603" y="3874416"/>
            <a:ext cx="6162675" cy="137231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4"/>
          <p:cNvSpPr txBox="1"/>
          <p:nvPr/>
        </p:nvSpPr>
        <p:spPr>
          <a:xfrm>
            <a:off x="1862897" y="3187575"/>
            <a:ext cx="5413149" cy="315887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3600" b="1" dirty="0" smtClean="0">
                <a:solidFill>
                  <a:srgbClr val="7B2830"/>
                </a:solidFill>
                <a:latin typeface="KZ Cooper" pitchFamily="2" charset="0"/>
              </a:rPr>
              <a:t>КІТАПХАНАҒА </a:t>
            </a:r>
            <a:br>
              <a:rPr lang="kk-KZ" sz="3600" b="1" dirty="0" smtClean="0">
                <a:solidFill>
                  <a:srgbClr val="7B2830"/>
                </a:solidFill>
                <a:latin typeface="KZ Cooper" pitchFamily="2" charset="0"/>
              </a:rPr>
            </a:br>
            <a:r>
              <a:rPr lang="kk-KZ" sz="3600" b="1" dirty="0" smtClean="0">
                <a:solidFill>
                  <a:srgbClr val="7B2830"/>
                </a:solidFill>
                <a:latin typeface="KZ Cooper" pitchFamily="2" charset="0"/>
              </a:rPr>
              <a:t>ҚОШ КЕЛДІҢІЗДЕР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3600" b="1" dirty="0" smtClean="0">
                <a:solidFill>
                  <a:srgbClr val="7B2830"/>
                </a:solidFill>
                <a:latin typeface="KZ Cooper" pitchFamily="2" charset="0"/>
              </a:rPr>
              <a:t/>
            </a:r>
            <a:br>
              <a:rPr lang="kk-KZ" sz="3600" b="1" dirty="0" smtClean="0">
                <a:solidFill>
                  <a:srgbClr val="7B2830"/>
                </a:solidFill>
                <a:latin typeface="KZ Cooper" pitchFamily="2" charset="0"/>
              </a:rPr>
            </a:br>
            <a:r>
              <a:rPr lang="kk-KZ" sz="3600" b="1" dirty="0" smtClean="0">
                <a:solidFill>
                  <a:srgbClr val="7B2830"/>
                </a:solidFill>
                <a:latin typeface="KZ Cooper" pitchFamily="2" charset="0"/>
              </a:rPr>
              <a:t>ДОБРО ПОЖАЛОВАТЬ </a:t>
            </a:r>
            <a:br>
              <a:rPr lang="kk-KZ" sz="3600" b="1" dirty="0" smtClean="0">
                <a:solidFill>
                  <a:srgbClr val="7B2830"/>
                </a:solidFill>
                <a:latin typeface="KZ Cooper" pitchFamily="2" charset="0"/>
              </a:rPr>
            </a:br>
            <a:r>
              <a:rPr lang="kk-KZ" sz="3600" b="1" dirty="0" smtClean="0">
                <a:solidFill>
                  <a:srgbClr val="7B2830"/>
                </a:solidFill>
                <a:latin typeface="KZ Cooper" pitchFamily="2" charset="0"/>
              </a:rPr>
              <a:t>В  БИБЛИОТЕКУ</a:t>
            </a:r>
            <a:endParaRPr lang="ru-RU" sz="3600" b="1" dirty="0">
              <a:solidFill>
                <a:srgbClr val="7B283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991213A5-2202-4180-99BA-F6D2332BBA63}"/>
              </a:ext>
            </a:extLst>
          </p:cNvPr>
          <p:cNvSpPr txBox="1">
            <a:spLocks/>
          </p:cNvSpPr>
          <p:nvPr/>
        </p:nvSpPr>
        <p:spPr>
          <a:xfrm>
            <a:off x="1268834" y="5384846"/>
            <a:ext cx="6315075" cy="516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b="1" dirty="0">
              <a:solidFill>
                <a:srgbClr val="7B28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3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67C9601-201C-4C80-B647-28799312EA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6" y="0"/>
            <a:ext cx="9152936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C3B1C563-83C1-42C7-8C78-E41ECC9F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0"/>
            <a:ext cx="7886700" cy="832513"/>
          </a:xfrm>
        </p:spPr>
        <p:txBody>
          <a:bodyPr>
            <a:normAutofit/>
          </a:bodyPr>
          <a:lstStyle/>
          <a:p>
            <a:pPr algn="ctr"/>
            <a: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  <a:t>КІТАПХАНА – БҰЛ</a:t>
            </a:r>
            <a:b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</a:br>
            <a: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  <a:t>БИБЛИОТЕКА - ЭТО</a:t>
            </a:r>
            <a:endParaRPr lang="ru-RU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29842" y="1296537"/>
            <a:ext cx="3868340" cy="120853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kk-KZ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ДӘСТҮРЛІ  ТҮРДЕГІ ШЫҒАРЫЛЫМДАР ҚОРЫ</a:t>
            </a:r>
          </a:p>
          <a:p>
            <a:pPr algn="ctr"/>
            <a:r>
              <a:rPr lang="ru-RU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Фонд изданий </a:t>
            </a:r>
          </a:p>
          <a:p>
            <a:pPr algn="ctr"/>
            <a:r>
              <a:rPr lang="ru-RU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на традиционных носителях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29150" y="1269242"/>
            <a:ext cx="3887391" cy="133747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ЭЛЕКТРОНДЫҚ БАСЫЛЫМДАРДЫҢ ҚОРЫ</a:t>
            </a:r>
          </a:p>
          <a:p>
            <a:pPr algn="ctr"/>
            <a:r>
              <a:rPr lang="ru-RU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Фонд изданий </a:t>
            </a:r>
          </a:p>
          <a:p>
            <a:pPr algn="ctr"/>
            <a:r>
              <a:rPr lang="kk-KZ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на электронных носителях</a:t>
            </a:r>
            <a:endParaRPr lang="ru-RU" dirty="0" smtClean="0">
              <a:solidFill>
                <a:srgbClr val="7B283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7B2830"/>
              </a:solidFill>
            </a:endParaRPr>
          </a:p>
        </p:txBody>
      </p:sp>
      <p:pic>
        <p:nvPicPr>
          <p:cNvPr id="4098" name="Picture 2" descr="C:\Users\Артём\Desktop\a8773ebf-62b2-4622-8752-debcde94f7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914" y="2415654"/>
            <a:ext cx="2832277" cy="3774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Артём\Desktop\10826137-34c0-4cc1-a1d8-0638d3da896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4107" y="2382245"/>
            <a:ext cx="2765169" cy="3684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347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67C9601-201C-4C80-B647-28799312EA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936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C3B1C563-83C1-42C7-8C78-E41ECC9F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"/>
            <a:ext cx="7886700" cy="914399"/>
          </a:xfrm>
        </p:spPr>
        <p:txBody>
          <a:bodyPr>
            <a:normAutofit/>
          </a:bodyPr>
          <a:lstStyle/>
          <a:p>
            <a:pPr algn="ctr"/>
            <a: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  <a:t>КІТАПХАНА – БҰЛ</a:t>
            </a:r>
            <a:b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</a:br>
            <a: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  <a:t>БИБЛИОТЕКА - ЭТО</a:t>
            </a:r>
            <a:endParaRPr lang="ru-RU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29842" y="1037230"/>
            <a:ext cx="3868340" cy="982638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3800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ЭНЦИКЛОПЕДИЯЛАР, СӨЗДІКТЕР, АНЫҚТАМАЛАР</a:t>
            </a:r>
            <a:br>
              <a:rPr lang="ru-RU" sz="3800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Энциклопедии, </a:t>
            </a:r>
          </a:p>
          <a:p>
            <a:pPr algn="ctr"/>
            <a:r>
              <a:rPr lang="ru-RU" sz="3800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словари, справочники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29150" y="791572"/>
            <a:ext cx="3887391" cy="90075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800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МЕРЗІМДІ БАСПАСӨЗДІҢ ҚОРЫ</a:t>
            </a:r>
            <a:r>
              <a:rPr lang="ru-RU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Фонд изданий </a:t>
            </a:r>
          </a:p>
          <a:p>
            <a:pPr algn="ctr"/>
            <a:r>
              <a:rPr lang="ru-RU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периодической печати</a:t>
            </a:r>
            <a:endParaRPr lang="ru-RU" dirty="0">
              <a:solidFill>
                <a:srgbClr val="7B2830"/>
              </a:solidFill>
            </a:endParaRPr>
          </a:p>
        </p:txBody>
      </p:sp>
      <p:pic>
        <p:nvPicPr>
          <p:cNvPr id="12" name="Picture 2" descr="C:\Users\Артём\Desktop\2a69e73f-1435-44b4-b8ce-57bdc3e81b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1624" y="2041051"/>
            <a:ext cx="2985074" cy="3977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Артём\Desktop\c1169d24-a63c-422f-9c95-2b1a27157e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4851" y="2068345"/>
            <a:ext cx="2964591" cy="3950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347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67C9601-201C-4C80-B647-28799312EA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6" y="0"/>
            <a:ext cx="9152936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C3B1C563-83C1-42C7-8C78-E41ECC9F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0"/>
            <a:ext cx="7886700" cy="777922"/>
          </a:xfrm>
        </p:spPr>
        <p:txBody>
          <a:bodyPr>
            <a:normAutofit/>
          </a:bodyPr>
          <a:lstStyle/>
          <a:p>
            <a:pPr algn="ctr"/>
            <a: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  <a:t>КІТАПХАНА – БҰЛ</a:t>
            </a:r>
            <a:b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</a:br>
            <a: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  <a:t>БИБЛИОТЕКА - ЭТО</a:t>
            </a:r>
            <a:endParaRPr lang="ru-RU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29842" y="1255594"/>
            <a:ext cx="3868340" cy="750626"/>
          </a:xfrm>
        </p:spPr>
        <p:txBody>
          <a:bodyPr>
            <a:normAutofit/>
          </a:bodyPr>
          <a:lstStyle/>
          <a:p>
            <a:pPr algn="ctr"/>
            <a:r>
              <a:rPr lang="kk-KZ" sz="1800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КІТАП </a:t>
            </a:r>
            <a:r>
              <a:rPr lang="kk-KZ" sz="1800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КӨРМЕЛЕРІ</a:t>
            </a:r>
            <a:endParaRPr lang="kk-KZ" sz="1800" dirty="0" smtClean="0">
              <a:solidFill>
                <a:srgbClr val="7B283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800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Книжные выставки</a:t>
            </a:r>
            <a:endParaRPr lang="ru-RU" sz="1800" dirty="0" smtClean="0">
              <a:solidFill>
                <a:srgbClr val="7B283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29150" y="955342"/>
            <a:ext cx="3887391" cy="655094"/>
          </a:xfrm>
        </p:spPr>
        <p:txBody>
          <a:bodyPr>
            <a:noAutofit/>
          </a:bodyPr>
          <a:lstStyle/>
          <a:p>
            <a:pPr algn="ctr"/>
            <a:r>
              <a:rPr lang="kk-KZ" sz="1800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ТАҚЫРЫПТЫҚ СӨРЕЛЕРІ</a:t>
            </a:r>
          </a:p>
          <a:p>
            <a:pPr algn="ctr"/>
            <a:r>
              <a:rPr lang="kk-KZ" sz="1800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Тематические полки</a:t>
            </a:r>
            <a:endParaRPr lang="ru-RU" sz="1800" dirty="0">
              <a:solidFill>
                <a:srgbClr val="7B28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E712F342-0EAF-2BAB-6DB1-E8667023F1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6146" name="Picture 2" descr="C:\Users\Артём\Desktop\441c50e1-d1a7-494f-8ea9-fd7b879381d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5994" y="1795391"/>
            <a:ext cx="2964590" cy="3950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Артём\Desktop\50d77f0a-0aa3-4948-b91d-16d81f4f52d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7431" y="1781743"/>
            <a:ext cx="2974831" cy="3963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347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67C9601-201C-4C80-B647-28799312EA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6" y="0"/>
            <a:ext cx="9152936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C3B1C563-83C1-42C7-8C78-E41ECC9F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63774"/>
            <a:ext cx="7886700" cy="573205"/>
          </a:xfrm>
        </p:spPr>
        <p:txBody>
          <a:bodyPr>
            <a:noAutofit/>
          </a:bodyPr>
          <a:lstStyle/>
          <a:p>
            <a:pPr algn="ctr"/>
            <a: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  <a:t>КІТАПХАНА – БҰЛ</a:t>
            </a:r>
            <a:b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</a:br>
            <a: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  <a:t>БИБЛИОТЕКА - ЭТО</a:t>
            </a:r>
            <a:endParaRPr lang="ru-RU" sz="1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29842" y="873457"/>
            <a:ext cx="3868340" cy="116006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kk-KZ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БЕЛГІЛІ ТҰЛҒАЛАРМЕН</a:t>
            </a:r>
          </a:p>
          <a:p>
            <a:pPr algn="ctr"/>
            <a:r>
              <a:rPr lang="kk-KZ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КЕЗДЕСУ</a:t>
            </a:r>
          </a:p>
          <a:p>
            <a:pPr algn="ctr"/>
            <a:r>
              <a:rPr lang="kk-KZ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Встречи с интересными людьми</a:t>
            </a:r>
            <a:endParaRPr lang="ru-RU" dirty="0">
              <a:solidFill>
                <a:srgbClr val="7B28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29150" y="1241946"/>
            <a:ext cx="3887391" cy="120100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kk-KZ" sz="2500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ТАҚЫРЫПТЫҚ САҒАТТАР </a:t>
            </a:r>
            <a:r>
              <a:rPr lang="kk-KZ" sz="2500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МЕН</a:t>
            </a:r>
          </a:p>
          <a:p>
            <a:pPr algn="ctr"/>
            <a:r>
              <a:rPr lang="kk-KZ" sz="2500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500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ҚЫЗЫҚТЫ ОЙЫНДАР</a:t>
            </a:r>
          </a:p>
          <a:p>
            <a:pPr algn="ctr"/>
            <a:r>
              <a:rPr lang="kk-KZ" sz="2500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Тематические часы и викторины</a:t>
            </a:r>
            <a:endParaRPr lang="ru-RU" sz="2500" dirty="0" smtClean="0">
              <a:solidFill>
                <a:srgbClr val="7B283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/>
          </a:p>
        </p:txBody>
      </p:sp>
      <p:pic>
        <p:nvPicPr>
          <p:cNvPr id="7170" name="Picture 2" descr="C:\Users\Артём\Desktop\4776217d-2fac-410e-ac44-0a6475beaa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943" y="2286710"/>
            <a:ext cx="2763441" cy="3684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Артём\Desktop\98817295-0387-4ec2-869d-51212613c9a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8207" y="2360479"/>
            <a:ext cx="3887788" cy="3291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347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67C9601-201C-4C80-B647-28799312EA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6" y="0"/>
            <a:ext cx="9152936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C3B1C563-83C1-42C7-8C78-E41ECC9F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6675"/>
            <a:ext cx="7886700" cy="765838"/>
          </a:xfrm>
        </p:spPr>
        <p:txBody>
          <a:bodyPr>
            <a:normAutofit/>
          </a:bodyPr>
          <a:lstStyle/>
          <a:p>
            <a:pPr algn="ctr"/>
            <a: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  <a:t>АТА-АНАЛАР, СІЗДЕР ҮШІН!</a:t>
            </a:r>
            <a:endParaRPr lang="ru-RU" sz="1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74610A4F-F519-6050-3046-9720484F30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8" name="Прямоугольник 7"/>
          <p:cNvSpPr/>
          <p:nvPr/>
        </p:nvSpPr>
        <p:spPr>
          <a:xfrm>
            <a:off x="1201003" y="1105468"/>
            <a:ext cx="6701051" cy="4801314"/>
          </a:xfrm>
          <a:prstGeom prst="rect">
            <a:avLst/>
          </a:prstGeom>
          <a:solidFill>
            <a:srgbClr val="EADDC2"/>
          </a:solidFill>
        </p:spPr>
        <p:txBody>
          <a:bodyPr wrap="square">
            <a:spAutoFit/>
          </a:bodyPr>
          <a:lstStyle/>
          <a:p>
            <a:pPr>
              <a:buFont typeface="Wingdings 2"/>
              <a:buChar char=""/>
              <a:defRPr/>
            </a:pPr>
            <a:r>
              <a:rPr lang="kk-KZ" b="1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 Сіздің балаңыз кітапхана оқырманы болуы үшін әрекет жасаңыз.</a:t>
            </a:r>
          </a:p>
          <a:p>
            <a:pPr>
              <a:buFont typeface="Wingdings 2"/>
              <a:buChar char=""/>
              <a:defRPr/>
            </a:pPr>
            <a:r>
              <a:rPr lang="kk-KZ" b="1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Күнделікті кітапты жүйелі түрде оқуларын бақылағаныңыз дұрыс!</a:t>
            </a:r>
          </a:p>
          <a:p>
            <a:pPr>
              <a:buFont typeface="Wingdings 2"/>
              <a:buChar char=""/>
              <a:defRPr/>
            </a:pPr>
            <a:r>
              <a:rPr lang="kk-KZ" b="1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Оқығаны туралы жиі-жиі әңгімелеңіз.</a:t>
            </a:r>
          </a:p>
          <a:p>
            <a:pPr>
              <a:buFont typeface="Wingdings 2"/>
              <a:buChar char=""/>
              <a:defRPr/>
            </a:pPr>
            <a:r>
              <a:rPr lang="kk-KZ" b="1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Егерде сіздің балаңыз қанағатанарлық баға алатын болса, бос уақыттарын кітапханада өткізуге рұқсат етіңіз.</a:t>
            </a:r>
          </a:p>
          <a:p>
            <a:pPr>
              <a:buFont typeface="Wingdings 2"/>
              <a:buChar char=""/>
              <a:defRPr/>
            </a:pPr>
            <a:r>
              <a:rPr lang="kk-KZ" b="1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Балаңыз өзінің жасына сәйкес келмейтін әдебиеттерді оқудан сақтануын, ойланыңыз.</a:t>
            </a:r>
          </a:p>
          <a:p>
            <a:pPr>
              <a:buFont typeface="Wingdings 2"/>
              <a:buChar char=""/>
              <a:defRPr/>
            </a:pPr>
            <a:r>
              <a:rPr lang="kk-KZ" b="1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Жарығы нашар жерде, балаңызға жатып оқуға рұқсат етпеңіз.</a:t>
            </a:r>
          </a:p>
          <a:p>
            <a:pPr>
              <a:buFont typeface="Wingdings 2"/>
              <a:buChar char=""/>
              <a:defRPr/>
            </a:pPr>
            <a:r>
              <a:rPr lang="kk-KZ" b="1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Балалардың кітап оқуы сұрағы бойынша әдебиеттермен танысыңыз.</a:t>
            </a:r>
          </a:p>
          <a:p>
            <a:pPr>
              <a:buFont typeface="Wingdings 2"/>
              <a:buChar char=""/>
              <a:defRPr/>
            </a:pPr>
            <a:r>
              <a:rPr lang="kk-KZ" b="1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 Кітап сатып алуға ақшаңызды, уақытыңызды аямаңыз. Барлығы сіздің балаңыздың алған білімінен артық емес.</a:t>
            </a:r>
          </a:p>
          <a:p>
            <a:pPr>
              <a:buFont typeface="Wingdings 2"/>
              <a:buChar char=""/>
              <a:defRPr/>
            </a:pPr>
            <a:endParaRPr lang="kk-KZ" b="1" dirty="0" smtClean="0">
              <a:solidFill>
                <a:srgbClr val="7B283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ЕЛІМІЗДІҢ КЕЛЕШЕГІ – ОҚЫРМАН БАЛАЛАР!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9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67C9601-201C-4C80-B647-28799312EA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6" y="0"/>
            <a:ext cx="9152936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C3B1C563-83C1-42C7-8C78-E41ECC9F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6675"/>
            <a:ext cx="7886700" cy="765838"/>
          </a:xfrm>
        </p:spPr>
        <p:txBody>
          <a:bodyPr>
            <a:normAutofit/>
          </a:bodyPr>
          <a:lstStyle/>
          <a:p>
            <a:pPr algn="ctr"/>
            <a: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  <a:t>ДЛЯ ВАС, РОДИТЕЛИ!</a:t>
            </a:r>
            <a:endParaRPr lang="ru-RU" sz="1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74610A4F-F519-6050-3046-9720484F30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8" name="Прямоугольник 7"/>
          <p:cNvSpPr/>
          <p:nvPr/>
        </p:nvSpPr>
        <p:spPr>
          <a:xfrm>
            <a:off x="1201003" y="1105468"/>
            <a:ext cx="6701051" cy="369332"/>
          </a:xfrm>
          <a:prstGeom prst="rect">
            <a:avLst/>
          </a:prstGeom>
          <a:solidFill>
            <a:srgbClr val="EADDC2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3581" y="1105469"/>
            <a:ext cx="7096837" cy="5078313"/>
          </a:xfrm>
          <a:prstGeom prst="rect">
            <a:avLst/>
          </a:prstGeom>
          <a:solidFill>
            <a:srgbClr val="EADDC2"/>
          </a:solidFill>
        </p:spPr>
        <p:txBody>
          <a:bodyPr wrap="square">
            <a:spAutoFit/>
          </a:bodyPr>
          <a:lstStyle/>
          <a:p>
            <a:pPr>
              <a:buFont typeface="Wingdings 2"/>
              <a:buChar char=""/>
              <a:defRPr/>
            </a:pPr>
            <a:r>
              <a:rPr lang="kk-KZ" b="1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Позаботьтесь о том, чтобы ваш ребенок был читателем библиотеки.</a:t>
            </a:r>
          </a:p>
          <a:p>
            <a:pPr>
              <a:buFont typeface="Wingdings 2"/>
              <a:buChar char=""/>
              <a:defRPr/>
            </a:pPr>
            <a:r>
              <a:rPr lang="kk-KZ" b="1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Следите, чтобы он читал систематически, желательно каждый день.</a:t>
            </a:r>
          </a:p>
          <a:p>
            <a:pPr>
              <a:buFont typeface="Wingdings 2"/>
              <a:buChar char=""/>
              <a:defRPr/>
            </a:pPr>
            <a:r>
              <a:rPr lang="kk-KZ" b="1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Старайтесь чаще беседовать с ним о прочитанном.</a:t>
            </a:r>
          </a:p>
          <a:p>
            <a:pPr>
              <a:buFont typeface="Wingdings 2"/>
              <a:buChar char=""/>
              <a:defRPr/>
            </a:pPr>
            <a:r>
              <a:rPr lang="kk-KZ" b="1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Если ваш ребенок получает удовлетворительные оценки, не запрещайте ему пользоваться библиотекой и проводить досуг с книгой.</a:t>
            </a:r>
          </a:p>
          <a:p>
            <a:pPr>
              <a:buFont typeface="Wingdings 2"/>
              <a:buChar char=""/>
              <a:defRPr/>
            </a:pPr>
            <a:r>
              <a:rPr lang="kk-KZ" b="1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Подумайте, как оградить детей от чтения </a:t>
            </a:r>
          </a:p>
          <a:p>
            <a:pPr>
              <a:defRPr/>
            </a:pPr>
            <a:r>
              <a:rPr lang="kk-KZ" b="1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     не соответствующей возрасту литературы.</a:t>
            </a:r>
          </a:p>
          <a:p>
            <a:pPr>
              <a:buFont typeface="Wingdings 2"/>
              <a:buChar char=""/>
              <a:defRPr/>
            </a:pPr>
            <a:r>
              <a:rPr lang="kk-KZ" b="1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 Не позволяйте детям читать лежа, во время еды, без достаточного освещения.</a:t>
            </a:r>
          </a:p>
          <a:p>
            <a:pPr>
              <a:buFont typeface="Wingdings 2"/>
              <a:buChar char=""/>
              <a:defRPr/>
            </a:pPr>
            <a:r>
              <a:rPr lang="kk-KZ" b="1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Познакомьтесь с литературой по вопросам детского чтения.</a:t>
            </a:r>
          </a:p>
          <a:p>
            <a:pPr>
              <a:buFont typeface="Wingdings 2"/>
              <a:buChar char=""/>
              <a:defRPr/>
            </a:pPr>
            <a:r>
              <a:rPr lang="kk-KZ" b="1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Не жалейте денег на приобретение книг и времени на их обсуждение. Все окупится с лихвой теми знаниями, что получит Ваш ребенок и той пользой, что приносит чтение.</a:t>
            </a:r>
          </a:p>
          <a:p>
            <a:pPr>
              <a:buFont typeface="Wingdings 2"/>
              <a:buChar char=""/>
              <a:defRPr/>
            </a:pP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ЧИТАЮЩИЕ ДЕТИ – БУДУЩЕЕ СТРАНЫ!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9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1432E1D-9D86-497A-9109-9E3A824F0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894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3E9A7E-8459-49AF-B010-393DD2C9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7971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err="1" smtClean="0">
                <a:solidFill>
                  <a:srgbClr val="FFFF00"/>
                </a:solidFill>
                <a:latin typeface="KZ Cooper" pitchFamily="2" charset="0"/>
              </a:rPr>
              <a:t>Кітапхана</a:t>
            </a:r>
            <a:r>
              <a:rPr lang="ru-RU" sz="2000" b="1" dirty="0" smtClean="0">
                <a:solidFill>
                  <a:srgbClr val="FFFF00"/>
                </a:solidFill>
                <a:latin typeface="KZ Cooper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KZ Cooper" pitchFamily="2" charset="0"/>
              </a:rPr>
              <a:t>оқырманы</a:t>
            </a:r>
            <a:r>
              <a:rPr lang="ru-RU" sz="2000" b="1" dirty="0" smtClean="0">
                <a:solidFill>
                  <a:srgbClr val="FFFF00"/>
                </a:solidFill>
                <a:latin typeface="KZ Cooper" pitchFamily="2" charset="0"/>
              </a:rPr>
              <a:t> болу </a:t>
            </a:r>
            <a:r>
              <a:rPr lang="ru-RU" sz="2000" b="1" dirty="0" err="1" smtClean="0">
                <a:solidFill>
                  <a:srgbClr val="FFFF00"/>
                </a:solidFill>
                <a:latin typeface="KZ Cooper" pitchFamily="2" charset="0"/>
              </a:rPr>
              <a:t>үшін</a:t>
            </a:r>
            <a:r>
              <a:rPr lang="ru-RU" sz="2000" b="1" dirty="0" smtClean="0">
                <a:solidFill>
                  <a:srgbClr val="FFFF00"/>
                </a:solidFill>
                <a:latin typeface="KZ Cooper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KZ Cooper" pitchFamily="2" charset="0"/>
              </a:rPr>
              <a:t>оған</a:t>
            </a:r>
            <a:r>
              <a:rPr lang="ru-RU" sz="2000" b="1" dirty="0" smtClean="0">
                <a:solidFill>
                  <a:srgbClr val="FFFF00"/>
                </a:solidFill>
                <a:latin typeface="KZ Cooper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KZ Cooper" pitchFamily="2" charset="0"/>
              </a:rPr>
              <a:t>жазылу</a:t>
            </a:r>
            <a:r>
              <a:rPr lang="ru-RU" sz="2000" b="1" dirty="0" smtClean="0">
                <a:solidFill>
                  <a:srgbClr val="FFFF00"/>
                </a:solidFill>
                <a:latin typeface="KZ Cooper" pitchFamily="2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KZ Cooper" pitchFamily="2" charset="0"/>
              </a:rPr>
              <a:t>керек</a:t>
            </a:r>
            <a:r>
              <a:rPr lang="ru-RU" sz="2000" b="1" dirty="0" smtClean="0">
                <a:solidFill>
                  <a:srgbClr val="FFFF00"/>
                </a:solidFill>
                <a:latin typeface="KZ Cooper" pitchFamily="2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KZ Cooper" pitchFamily="2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KZ Cooper" pitchFamily="2" charset="0"/>
              </a:rPr>
              <a:t>Чтобы стать читателем библиотеки  </a:t>
            </a:r>
            <a:r>
              <a:rPr lang="ru-RU" sz="2000" b="1" dirty="0" smtClean="0">
                <a:solidFill>
                  <a:srgbClr val="FFFF00"/>
                </a:solidFill>
                <a:latin typeface="KZ Cooper" pitchFamily="2" charset="0"/>
              </a:rPr>
              <a:t>нужно  записаться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5204012" y="1842248"/>
            <a:ext cx="2947211" cy="4519364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ОҚЫРМАН    ФОРМУЛЯРЫ</a:t>
            </a:r>
          </a:p>
          <a:p>
            <a:pPr algn="ctr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ФОРМУЛЯР ЧИТАТЕЛЯ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1 – 11 сынып</a:t>
            </a:r>
          </a:p>
          <a:p>
            <a:pPr algn="ctr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1-11 класс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Аты-жөні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Фамилия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_________________________</a:t>
            </a: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Ес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імі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Имя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________________________</a:t>
            </a:r>
          </a:p>
          <a:p>
            <a:pPr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Туған жылы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Год рождения______________________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Мектептің нөмірі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_____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Сыныбы  ___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Мекен-жай,телефон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Домашний адрес,телефон___________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Кітапхана оқырманы болып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Состоит читателем библиотеки с__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___</a:t>
            </a:r>
          </a:p>
          <a:p>
            <a:pPr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Кітапхана ережесін міндетті түрде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орындаймын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Правила библиотеки обязуюсь выполнять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Оқырманның қолы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Подпись читателя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__________________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815D8C9-5CA7-4648-9B9D-C9D908E8DE14}"/>
              </a:ext>
            </a:extLst>
          </p:cNvPr>
          <p:cNvSpPr txBox="1">
            <a:spLocks/>
          </p:cNvSpPr>
          <p:nvPr/>
        </p:nvSpPr>
        <p:spPr>
          <a:xfrm>
            <a:off x="352423" y="1038225"/>
            <a:ext cx="8162925" cy="633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7B283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6499983"/>
              </p:ext>
            </p:extLst>
          </p:nvPr>
        </p:nvGraphicFramePr>
        <p:xfrm>
          <a:off x="7955279" y="3461268"/>
          <a:ext cx="136632" cy="280416"/>
        </p:xfrm>
        <a:graphic>
          <a:graphicData uri="http://schemas.openxmlformats.org/drawingml/2006/table">
            <a:tbl>
              <a:tblPr firstRow="1" firstCol="1" bandRow="1"/>
              <a:tblGrid>
                <a:gridCol w="1366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57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16" marR="55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AD95C8A-DF70-34D4-6171-F2513DA5D745}"/>
              </a:ext>
            </a:extLst>
          </p:cNvPr>
          <p:cNvSpPr txBox="1"/>
          <p:nvPr/>
        </p:nvSpPr>
        <p:spPr>
          <a:xfrm>
            <a:off x="7798526" y="4226973"/>
            <a:ext cx="5248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x-none" sz="2400" dirty="0"/>
          </a:p>
        </p:txBody>
      </p:sp>
      <p:sp>
        <p:nvSpPr>
          <p:cNvPr id="21506" name="AutoShape 2" descr="blob:https://web.whatsapp.com/5e10fa72-3b95-4150-9630-7e64334119b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blob:https://web.whatsapp.com/5e10fa72-3b95-4150-9630-7e64334119b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blob:https://web.whatsapp.com/5e10fa72-3b95-4150-9630-7e64334119b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blob:https://web.whatsapp.com/5e10fa72-3b95-4150-9630-7e64334119b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02629" y="901337"/>
            <a:ext cx="378822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ОҚЫРМАН </a:t>
            </a: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ФОРМУЛЯРЫН ТОЛТЫРУ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Заполнить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читательский формуляр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3143" y="888274"/>
            <a:ext cx="35423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КІТАПХАНАМЕН ПАЙДАЛАНУ </a:t>
            </a: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ЕРЕЖЕЛЕРІМЕН ТАНЫСУ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Ознакомиться с правилами пользования  библиотекой</a:t>
            </a:r>
          </a:p>
        </p:txBody>
      </p:sp>
      <p:pic>
        <p:nvPicPr>
          <p:cNvPr id="21514" name="Picture 10" descr="C:\Users\Артём\Desktop\a28d251d-2785-435e-ac4e-e997a4d63f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043" y="1924335"/>
            <a:ext cx="3258984" cy="4342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655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1432E1D-9D86-497A-9109-9E3A824F0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94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3E9A7E-8459-49AF-B010-393DD2C9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3646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FFFF00"/>
                </a:solidFill>
                <a:latin typeface="KZ Cooper" pitchFamily="2" charset="0"/>
              </a:rPr>
              <a:t>МЕКТЕП КІТАПХАНАСЫНЫҢ</a:t>
            </a:r>
            <a: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latin typeface="KZ Cooper" pitchFamily="2" charset="0"/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latin typeface="KZ Cooper" pitchFamily="2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KZ Cooper" pitchFamily="2" charset="0"/>
              </a:rPr>
              <a:t>ПАЙДАЛАНУДЫҢ ЖАЛПЫ </a:t>
            </a:r>
            <a: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  <a:t>ҚАҒИДАЛАРЫ</a:t>
            </a:r>
            <a:r>
              <a:rPr lang="kk-KZ" sz="1600" b="1" dirty="0" smtClean="0">
                <a:solidFill>
                  <a:srgbClr val="FFFF00"/>
                </a:solidFill>
                <a:latin typeface="KZ Cooper" pitchFamily="2" charset="0"/>
              </a:rPr>
              <a:t/>
            </a:r>
            <a:br>
              <a:rPr lang="kk-KZ" sz="1600" b="1" dirty="0" smtClean="0">
                <a:solidFill>
                  <a:srgbClr val="FFFF00"/>
                </a:solidFill>
                <a:latin typeface="KZ Cooper" pitchFamily="2" charset="0"/>
              </a:rPr>
            </a:br>
            <a:endParaRPr lang="ru-RU" sz="1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628650" y="979714"/>
            <a:ext cx="7886700" cy="5381897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lvl="0"/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Кітапхана оқырмандарға уақытша пайдалануға кітапханада бар кітаптарды, басқа да баспа туындылары мен материалдарды беруді ұйымдастырады.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Кітапхана тегін қызмет көрсетеді.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Үйге әдебиет беру абонементте беріледі. Кітапхананың оқу залында пайдалануға арналған әдебиет үйге берілмейді.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Анықтамалықтар, ағымдағы баспасөз бен басылымдар тек оқу залында жұмыс істеуге беріледі.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Оқырман кітапханаға жазылар кезде оны пайдалану қағидаларымен танысуы тиіс.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Басылымды жоғалтқаны немесе қасақана бүлдіргені үшін жауапты оқырмандар кітапхана құны мен мазмұны бағалас деп тапқан сондай басылыммен алмастыруға, ал егер алмастыру мүмкін болмаған жағдайда – оның шынайы нарықтық құнын өтеуге міндетті.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Оқырмандар (бастауыш сынып оқушыларынан басқасы) абонементтен алған басылымның әрбір данасы үшін оқырман немесе кітап формулярына қол қояды.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Оқушылар тиісті оқулықпен қамтамасыз нұсқауға сәйкес етіледі.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Үйге берілген әдебиеттің пайдалану мерзімі мен абонементте берілетін басылымдар саны шектеулі және саралы түрде белгіленеді: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Мұғалімдер үшін: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k-K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оқу әдебиеті – тиісті пәнді оқыту мерзіміне беріледі,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k-K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әдістемелік – 1 ай мерзімге, даналар жеткілікті болған жағдайда тиісті пәнді оқыту мерзіміне беріледі,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k-K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бағдарламалық – оқытудың бүкіл кезеңіне беріледі.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 Оқушылар үшін: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k-K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бағдарлама бойынша сабақта оқытылатын шығармалар оқу бағдарламасына сәйкес мерзімге беріледі,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k-K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сыныптан тыс оқу үшін – 15 күн.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    Бір мезгілде берілетін даналар саны 4-5 данадан аспауы тиіс.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815D8C9-5CA7-4648-9B9D-C9D908E8DE14}"/>
              </a:ext>
            </a:extLst>
          </p:cNvPr>
          <p:cNvSpPr txBox="1">
            <a:spLocks/>
          </p:cNvSpPr>
          <p:nvPr/>
        </p:nvSpPr>
        <p:spPr>
          <a:xfrm>
            <a:off x="352423" y="1038225"/>
            <a:ext cx="8162925" cy="633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7B283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23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1432E1D-9D86-497A-9109-9E3A824F0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894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3E9A7E-8459-49AF-B010-393DD2C9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6675"/>
            <a:ext cx="7886700" cy="633414"/>
          </a:xfrm>
        </p:spPr>
        <p:txBody>
          <a:bodyPr>
            <a:normAutofit/>
          </a:bodyPr>
          <a:lstStyle/>
          <a:p>
            <a:pPr algn="ctr"/>
            <a: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  <a:t>ПРАВИЛА </a:t>
            </a:r>
            <a:b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</a:br>
            <a: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  <a:t>ПОЛЬЗОВАНИЯ БИБЛИОТЕКОЙ</a:t>
            </a:r>
            <a:endParaRPr lang="ru-RU" sz="1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815D8C9-5CA7-4648-9B9D-C9D908E8DE14}"/>
              </a:ext>
            </a:extLst>
          </p:cNvPr>
          <p:cNvSpPr txBox="1">
            <a:spLocks/>
          </p:cNvSpPr>
          <p:nvPr/>
        </p:nvSpPr>
        <p:spPr>
          <a:xfrm>
            <a:off x="352423" y="1038225"/>
            <a:ext cx="8162925" cy="633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7B28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093" y="927462"/>
            <a:ext cx="7861110" cy="52937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Библиотека организует выдачу читателям во временное пользование книг, других произведений печати и иных материалов, имеющихся в библиотеке.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Пользование библиотекой бесплатное.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Выдача литературы на дом производится на абонементе. </a:t>
            </a:r>
            <a:endParaRPr lang="kk-KZ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, предназначенная для использования в читальном зале библиотеки, на дом не выдается.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Энциклопедии, справочники, текущая периодика, выдается только для работы в читальном зале.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При записи в библиотеку читатели должны ознакомиться с правилами пользования библиотекой.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Читатели, ответственные за утрату или неумышленную порчу изданий, </a:t>
            </a:r>
            <a:endParaRPr lang="kk-KZ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обязаны </a:t>
            </a:r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заменить их такими же изданиями или признанными равноценными по стоимости или содержанию, </a:t>
            </a:r>
            <a:endParaRPr lang="kk-KZ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при невозможности замены – возместить их реальную рыночную стоимость.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Читатели (за исключением учащихся начальных классов) </a:t>
            </a:r>
            <a:endParaRPr lang="kk-KZ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расписываются </a:t>
            </a:r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в читательском формуляре за каждый экземпляр издания, полученный на абонементе.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Учебниками учащиеся обеспечиваются согласно действующей инструкции.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Срок пользования литературой, выданной на дом, и количество выдаваемых на абонементе изданий ограничены и определяются дифференцированно.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 Для учителей: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k-KZ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учебная – выдается на срок 1 месяц, а при наличии достаточного количества экземпляров – на срок изучения соответствующего предмета,</a:t>
            </a:r>
            <a:endParaRPr lang="ru-RU" sz="13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kk-KZ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программная – выдается на весь период изучения.</a:t>
            </a:r>
            <a:endParaRPr lang="ru-RU" sz="13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   Для учащихся: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произведения, изучаемые по программе на уроках,   </a:t>
            </a:r>
            <a:endParaRPr lang="ru-RU" sz="13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выдаются на срок в соответствии с программой изучения,</a:t>
            </a:r>
            <a:endParaRPr lang="ru-RU" sz="13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для внеклассного изучения – 15 дней.</a:t>
            </a:r>
            <a:endParaRPr lang="ru-RU" sz="13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Количество экземпляров, выданных одновременно, не должно превышать 4-5 экземпляров.</a:t>
            </a:r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52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1432E1D-9D86-497A-9109-9E3A824F0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894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3E9A7E-8459-49AF-B010-393DD2C9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56753"/>
            <a:ext cx="7886700" cy="888276"/>
          </a:xfrm>
        </p:spPr>
        <p:txBody>
          <a:bodyPr>
            <a:normAutofit/>
          </a:bodyPr>
          <a:lstStyle/>
          <a:p>
            <a:pPr algn="ctr"/>
            <a: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  <a:t>МЕКТЕП  КІТАПХАНАСЫНЫҢ</a:t>
            </a:r>
            <a:r>
              <a:rPr lang="ru-RU" sz="1800" b="1" dirty="0" smtClean="0">
                <a:solidFill>
                  <a:srgbClr val="FFFF00"/>
                </a:solidFill>
                <a:latin typeface="KZ Cooper" pitchFamily="2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latin typeface="KZ Cooper" pitchFamily="2" charset="0"/>
              </a:rPr>
              <a:t> </a:t>
            </a:r>
            <a: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  <a:t>ЖҰМЫС  </a:t>
            </a:r>
            <a: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  <a:t>ТӘРТІБІ</a:t>
            </a:r>
            <a:r>
              <a:rPr lang="ru-RU" sz="1800" b="1" dirty="0" smtClean="0">
                <a:solidFill>
                  <a:srgbClr val="FFFF00"/>
                </a:solidFill>
                <a:latin typeface="KZ Cooper" pitchFamily="2" charset="0"/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latin typeface="KZ Cooper" pitchFamily="2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KZ Cooper" pitchFamily="2" charset="0"/>
              </a:rPr>
              <a:t>ГРАФИК РАБОТЫ </a:t>
            </a:r>
            <a:r>
              <a:rPr lang="ru-RU" sz="1800" b="1" dirty="0" smtClean="0">
                <a:solidFill>
                  <a:srgbClr val="FFFF00"/>
                </a:solidFill>
                <a:latin typeface="KZ Cooper" pitchFamily="2" charset="0"/>
              </a:rPr>
              <a:t> ШКОЛЬНОЙ  </a:t>
            </a:r>
            <a:r>
              <a:rPr lang="ru-RU" sz="1800" b="1" dirty="0" smtClean="0">
                <a:solidFill>
                  <a:srgbClr val="FFFF00"/>
                </a:solidFill>
                <a:latin typeface="KZ Cooper" pitchFamily="2" charset="0"/>
              </a:rPr>
              <a:t>БИБЛИОТЕКИ</a:t>
            </a:r>
            <a:r>
              <a:rPr lang="ru-RU" sz="1800" dirty="0" smtClean="0">
                <a:latin typeface="KZ Cooper" pitchFamily="2" charset="0"/>
              </a:rPr>
              <a:t/>
            </a:r>
            <a:br>
              <a:rPr lang="ru-RU" sz="1800" dirty="0" smtClean="0">
                <a:latin typeface="KZ Cooper" pitchFamily="2" charset="0"/>
              </a:rPr>
            </a:br>
            <a:endParaRPr lang="ru-RU" sz="1800" b="1" dirty="0">
              <a:solidFill>
                <a:srgbClr val="EADD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815D8C9-5CA7-4648-9B9D-C9D908E8DE14}"/>
              </a:ext>
            </a:extLst>
          </p:cNvPr>
          <p:cNvSpPr txBox="1">
            <a:spLocks/>
          </p:cNvSpPr>
          <p:nvPr/>
        </p:nvSpPr>
        <p:spPr>
          <a:xfrm>
            <a:off x="352423" y="1038225"/>
            <a:ext cx="8162925" cy="633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7B28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14400" y="966650"/>
          <a:ext cx="7249886" cy="5249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117"/>
                <a:gridCol w="3599769"/>
              </a:tblGrid>
              <a:tr h="6825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АПТА К</a:t>
                      </a:r>
                      <a:r>
                        <a:rPr lang="kk-KZ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ҮНДЕРІ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Дни недели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УАҚЫТЫ/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Часы работы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410338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Дүйсенбі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9-00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18-00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378179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Сейсенбі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9-00 –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378179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Сәрсенбі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9-00 –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18-00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378179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Бейсенбі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9-00 –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18-00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378179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Жұма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9-00 –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18-00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568791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Сенбі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Суббота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Демалыс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күні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Выходной день</a:t>
                      </a:r>
                    </a:p>
                  </a:txBody>
                  <a:tcPr marL="68580" marR="68580" marT="60960" marB="60960"/>
                </a:tc>
              </a:tr>
              <a:tr h="661812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Жексенбі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Воскресенье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Демалыс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күні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Выходной день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378179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Түскі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үзіліс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Обед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13-00 – 14-00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945447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Айдың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соңғы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күні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Последний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день 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месяца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Тазалық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күні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/Санитарный день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642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1432E1D-9D86-497A-9109-9E3A824F0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894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3E9A7E-8459-49AF-B010-393DD2C9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6675"/>
            <a:ext cx="7886700" cy="74322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FFFF00"/>
                </a:solidFill>
                <a:latin typeface="KZ Cooper" pitchFamily="2" charset="0"/>
              </a:rPr>
              <a:t>ҚҰРМЕТТІ ОҚЫРМАНДАР! </a:t>
            </a:r>
            <a:br>
              <a:rPr lang="ru-RU" sz="1800" b="1" dirty="0" smtClean="0">
                <a:solidFill>
                  <a:srgbClr val="FFFF00"/>
                </a:solidFill>
                <a:latin typeface="KZ Cooper" pitchFamily="2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KZ Cooper" pitchFamily="2" charset="0"/>
              </a:rPr>
              <a:t>КІТАПХАНА  ҚЫЗМЕТ КӨРСЕТЕДІ</a:t>
            </a:r>
            <a:br>
              <a:rPr lang="ru-RU" sz="1800" b="1" dirty="0" smtClean="0">
                <a:solidFill>
                  <a:srgbClr val="FFFF00"/>
                </a:solidFill>
                <a:latin typeface="KZ Cooper" pitchFamily="2" charset="0"/>
              </a:rPr>
            </a:br>
            <a:r>
              <a:rPr lang="ru-RU" sz="1800" b="1" dirty="0" smtClean="0">
                <a:solidFill>
                  <a:srgbClr val="FFFF00"/>
                </a:solidFill>
                <a:latin typeface="KZ Cooper" pitchFamily="2" charset="0"/>
              </a:rPr>
              <a:t>ГРАФИК ОБСЛУЖИВАНИЯ ЧИТАТЕЛЕЙ</a:t>
            </a:r>
            <a:endParaRPr lang="ru-RU" sz="1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815D8C9-5CA7-4648-9B9D-C9D908E8DE14}"/>
              </a:ext>
            </a:extLst>
          </p:cNvPr>
          <p:cNvSpPr txBox="1">
            <a:spLocks/>
          </p:cNvSpPr>
          <p:nvPr/>
        </p:nvSpPr>
        <p:spPr>
          <a:xfrm>
            <a:off x="352423" y="1038225"/>
            <a:ext cx="8162925" cy="633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7B28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53143" y="953591"/>
          <a:ext cx="7772399" cy="472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2547"/>
                <a:gridCol w="3799852"/>
              </a:tblGrid>
              <a:tr h="102799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АПТА К</a:t>
                      </a:r>
                      <a:r>
                        <a:rPr lang="kk-KZ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ҮНДЕРІ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Дни недели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СЫНЫПТАРҒА ҚЫЗМЕТ ЖАСАЛАДЫ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Обслуживаются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классы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548261"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Дүйсенбі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/Понедельник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1 - 2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548261"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Сейсенбі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/Вторник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3 - 4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548261"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Сәрсенбі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5 - 6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548261"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Бейсенбі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/Четверг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7 - 8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548261"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Жұма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/Пятница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5 - 8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  <a:tr h="959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Күн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сайын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/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Ежедневно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9 - 11</a:t>
                      </a:r>
                    </a:p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827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1432E1D-9D86-497A-9109-9E3A824F0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894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3E9A7E-8459-49AF-B010-393DD2C9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0"/>
            <a:ext cx="7886700" cy="849087"/>
          </a:xfrm>
        </p:spPr>
        <p:txBody>
          <a:bodyPr>
            <a:normAutofit/>
          </a:bodyPr>
          <a:lstStyle/>
          <a:p>
            <a:pPr algn="ctr"/>
            <a: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  <a:t>КІТАПХАНА – БҰЛ</a:t>
            </a:r>
            <a:b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</a:br>
            <a: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  <a:t>БИБЛИОТЕКА - ЭТО</a:t>
            </a:r>
            <a:endParaRPr lang="ru-RU" sz="1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29842" y="901337"/>
            <a:ext cx="3868340" cy="1058091"/>
          </a:xfrm>
        </p:spPr>
        <p:txBody>
          <a:bodyPr>
            <a:normAutofit fontScale="25000" lnSpcReduction="20000"/>
          </a:bodyPr>
          <a:lstStyle/>
          <a:p>
            <a:pPr algn="ctr"/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9600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ОҚУ </a:t>
            </a:r>
            <a:r>
              <a:rPr lang="kk-KZ" sz="9600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ЗАЛЫ</a:t>
            </a:r>
          </a:p>
          <a:p>
            <a:pPr algn="ctr"/>
            <a:r>
              <a:rPr lang="kk-KZ" sz="9600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Читальный зал</a:t>
            </a:r>
            <a:endParaRPr lang="ru-RU" sz="9600" dirty="0" smtClean="0">
              <a:solidFill>
                <a:srgbClr val="7B283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29150" y="941696"/>
            <a:ext cx="3887391" cy="1201003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АБОНЕМЕНТ</a:t>
            </a:r>
          </a:p>
          <a:p>
            <a:pPr algn="ctr"/>
            <a:r>
              <a:rPr lang="kk-KZ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Абонемент</a:t>
            </a:r>
            <a:endParaRPr lang="ru-RU" dirty="0" smtClean="0">
              <a:solidFill>
                <a:srgbClr val="7B283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815D8C9-5CA7-4648-9B9D-C9D908E8DE14}"/>
              </a:ext>
            </a:extLst>
          </p:cNvPr>
          <p:cNvSpPr txBox="1">
            <a:spLocks/>
          </p:cNvSpPr>
          <p:nvPr/>
        </p:nvSpPr>
        <p:spPr>
          <a:xfrm>
            <a:off x="509177" y="1038225"/>
            <a:ext cx="8162925" cy="633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rgbClr val="7B28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Артём\Desktop\ebaac16f-64fa-404c-a49f-d855a9f5be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1590" y="1868488"/>
            <a:ext cx="3242908" cy="4321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C:\Users\Артём\Desktop\485dca9f-42c6-430a-9d85-c2d7098a05b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056" y="1872104"/>
            <a:ext cx="3868737" cy="3791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827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1432E1D-9D86-497A-9109-9E3A824F0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" y="0"/>
            <a:ext cx="913894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3E9A7E-8459-49AF-B010-393DD2C9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2639"/>
            <a:ext cx="7886700" cy="832512"/>
          </a:xfrm>
        </p:spPr>
        <p:txBody>
          <a:bodyPr>
            <a:noAutofit/>
          </a:bodyPr>
          <a:lstStyle/>
          <a:p>
            <a:pPr algn="ctr"/>
            <a:r>
              <a:rPr lang="kk-KZ" sz="1800" b="1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Коворкинг - орталығы</a:t>
            </a:r>
            <a:br>
              <a:rPr lang="kk-KZ" sz="1800" b="1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b="1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Коворкинг - центр</a:t>
            </a:r>
            <a:r>
              <a:rPr lang="ru-RU" sz="1800" b="1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7B28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Артём\Desktop\8ed69cd4-036f-40c1-8574-b05ba550c5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283" y="1847313"/>
            <a:ext cx="3868737" cy="3054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Артём\Desktop\4e5c69f0-4621-4742-9b67-1335a6e1eb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2349" y="1856096"/>
            <a:ext cx="4353162" cy="3002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2286000" y="16377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FFFF00"/>
                </a:solidFill>
                <a:latin typeface="KZ Cooper" pitchFamily="2" charset="0"/>
              </a:rPr>
              <a:t>КІТАПХАНА – БҰЛ</a:t>
            </a:r>
            <a:br>
              <a:rPr lang="kk-KZ" b="1" dirty="0" smtClean="0">
                <a:solidFill>
                  <a:srgbClr val="FFFF00"/>
                </a:solidFill>
                <a:latin typeface="KZ Cooper" pitchFamily="2" charset="0"/>
              </a:rPr>
            </a:br>
            <a:r>
              <a:rPr lang="kk-KZ" b="1" dirty="0" smtClean="0">
                <a:solidFill>
                  <a:srgbClr val="FFFF00"/>
                </a:solidFill>
                <a:latin typeface="KZ Cooper" pitchFamily="2" charset="0"/>
              </a:rPr>
              <a:t>БИБЛИОТЕКА - ЭТО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27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67C9601-201C-4C80-B647-28799312EA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6" y="0"/>
            <a:ext cx="9152936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C3B1C563-83C1-42C7-8C78-E41ECC9F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91070"/>
            <a:ext cx="7886700" cy="668739"/>
          </a:xfrm>
        </p:spPr>
        <p:txBody>
          <a:bodyPr>
            <a:normAutofit/>
          </a:bodyPr>
          <a:lstStyle/>
          <a:p>
            <a:pPr algn="ctr"/>
            <a: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  <a:t>КІТАПХАНА – БҰЛ</a:t>
            </a:r>
            <a:b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</a:br>
            <a:r>
              <a:rPr lang="kk-KZ" sz="1800" b="1" dirty="0" smtClean="0">
                <a:solidFill>
                  <a:srgbClr val="FFFF00"/>
                </a:solidFill>
                <a:latin typeface="KZ Cooper" pitchFamily="2" charset="0"/>
              </a:rPr>
              <a:t>БИБЛИОТЕКА - ЭТО</a:t>
            </a:r>
            <a:endParaRPr lang="ru-RU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29842" y="1378424"/>
            <a:ext cx="3888000" cy="8640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kk-KZ" sz="2000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КАТАЛОГТАР, </a:t>
            </a:r>
          </a:p>
          <a:p>
            <a:pPr algn="ctr"/>
            <a:r>
              <a:rPr lang="kk-KZ" sz="2000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КАРТОТЕКАЛАР</a:t>
            </a:r>
          </a:p>
          <a:p>
            <a:pPr algn="ctr"/>
            <a:r>
              <a:rPr lang="kk-KZ" sz="2000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Каталоги, картотеки</a:t>
            </a:r>
            <a:endParaRPr lang="ru-RU" sz="2000" dirty="0" smtClean="0">
              <a:solidFill>
                <a:srgbClr val="7B283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29150" y="1119116"/>
            <a:ext cx="3887391" cy="102358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kk-KZ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ИНТЕРНЕТКЕ ШЫҒУЫМЕН КОМПЬЮТЕРЛЕР АУМАҒЫ</a:t>
            </a:r>
          </a:p>
          <a:p>
            <a:pPr algn="ctr"/>
            <a:r>
              <a:rPr lang="kk-KZ" sz="2000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Парк компьютеров </a:t>
            </a:r>
          </a:p>
          <a:p>
            <a:pPr algn="ctr"/>
            <a:r>
              <a:rPr lang="kk-KZ" sz="2000" dirty="0" smtClean="0">
                <a:solidFill>
                  <a:srgbClr val="7B2830"/>
                </a:solidFill>
                <a:latin typeface="Times New Roman" pitchFamily="18" charset="0"/>
                <a:cs typeface="Times New Roman" pitchFamily="18" charset="0"/>
              </a:rPr>
              <a:t>с выходом в ИНТЕРНЕТ</a:t>
            </a:r>
            <a:endParaRPr lang="ru-RU" dirty="0">
              <a:solidFill>
                <a:srgbClr val="7B28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093531C-8F2C-4B22-B45E-EC969CBC4D40}"/>
              </a:ext>
            </a:extLst>
          </p:cNvPr>
          <p:cNvSpPr txBox="1">
            <a:spLocks/>
          </p:cNvSpPr>
          <p:nvPr/>
        </p:nvSpPr>
        <p:spPr>
          <a:xfrm>
            <a:off x="3254829" y="1438274"/>
            <a:ext cx="4642758" cy="4075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ru-RU" sz="24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4" name="Picture 2" descr="C:\Users\Артём\Desktop\b6faf085-a94e-49d4-8731-5ccdd9e7cb0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5994" y="2395893"/>
            <a:ext cx="2765169" cy="3684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Артём\Desktop\38c852f7-254e-4b7a-aef2-f6c3ac902f3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8374" y="2382245"/>
            <a:ext cx="2765169" cy="3684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284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909</TotalTime>
  <Words>860</Words>
  <Application>Microsoft Office PowerPoint</Application>
  <PresentationFormat>Экран (4:3)</PresentationFormat>
  <Paragraphs>176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Кітапхана оқырманы болу үшін оған жазылу керек Чтобы стать читателем библиотеки  нужно  записаться</vt:lpstr>
      <vt:lpstr>МЕКТЕП КІТАПХАНАСЫНЫҢ  ПАЙДАЛАНУДЫҢ ЖАЛПЫ ҚАҒИДАЛАРЫ </vt:lpstr>
      <vt:lpstr>ПРАВИЛА  ПОЛЬЗОВАНИЯ БИБЛИОТЕКОЙ</vt:lpstr>
      <vt:lpstr>МЕКТЕП  КІТАПХАНАСЫНЫҢ  ЖҰМЫС  ТӘРТІБІ ГРАФИК РАБОТЫ  ШКОЛЬНОЙ  БИБЛИОТЕКИ </vt:lpstr>
      <vt:lpstr>ҚҰРМЕТТІ ОҚЫРМАНДАР!  КІТАПХАНА  ҚЫЗМЕТ КӨРСЕТЕДІ ГРАФИК ОБСЛУЖИВАНИЯ ЧИТАТЕЛЕЙ</vt:lpstr>
      <vt:lpstr>КІТАПХАНА – БҰЛ БИБЛИОТЕКА - ЭТО</vt:lpstr>
      <vt:lpstr>Коворкинг - орталығы Коворкинг - центр </vt:lpstr>
      <vt:lpstr>КІТАПХАНА – БҰЛ БИБЛИОТЕКА - ЭТО</vt:lpstr>
      <vt:lpstr>КІТАПХАНА – БҰЛ БИБЛИОТЕКА - ЭТО</vt:lpstr>
      <vt:lpstr>КІТАПХАНА – БҰЛ БИБЛИОТЕКА - ЭТО</vt:lpstr>
      <vt:lpstr>КІТАПХАНА – БҰЛ БИБЛИОТЕКА - ЭТО</vt:lpstr>
      <vt:lpstr>КІТАПХАНА – БҰЛ БИБЛИОТЕКА - ЭТО</vt:lpstr>
      <vt:lpstr>АТА-АНАЛАР, СІЗДЕР ҮШІН!</vt:lpstr>
      <vt:lpstr>ДЛЯ ВАС, РОДИТЕЛИ!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Crown</dc:creator>
  <cp:lastModifiedBy>Артём</cp:lastModifiedBy>
  <cp:revision>72</cp:revision>
  <dcterms:created xsi:type="dcterms:W3CDTF">2023-01-22T19:24:45Z</dcterms:created>
  <dcterms:modified xsi:type="dcterms:W3CDTF">2023-11-07T10:25:46Z</dcterms:modified>
</cp:coreProperties>
</file>