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8" r:id="rId2"/>
    <p:sldId id="292" r:id="rId3"/>
    <p:sldId id="293" r:id="rId4"/>
    <p:sldId id="259" r:id="rId5"/>
    <p:sldId id="263" r:id="rId6"/>
    <p:sldId id="264" r:id="rId7"/>
    <p:sldId id="265" r:id="rId8"/>
    <p:sldId id="266" r:id="rId9"/>
    <p:sldId id="279" r:id="rId10"/>
    <p:sldId id="287" r:id="rId11"/>
    <p:sldId id="285" r:id="rId12"/>
    <p:sldId id="286" r:id="rId13"/>
    <p:sldId id="284" r:id="rId14"/>
    <p:sldId id="280" r:id="rId15"/>
    <p:sldId id="294" r:id="rId1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7B2830"/>
    <a:srgbClr val="EADDC2"/>
    <a:srgbClr val="EA16C2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>
        <p:scale>
          <a:sx n="70" d="100"/>
          <a:sy n="70" d="100"/>
        </p:scale>
        <p:origin x="-1206" y="-16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89C39D-B338-4BAF-9763-178DF688E72A}" type="datetimeFigureOut">
              <a:rPr lang="ru-RU" smtClean="0"/>
              <a:pPr/>
              <a:t>07.11.2023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77A50-283D-4856-82BF-D6DBB7242F2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5111686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89C39D-B338-4BAF-9763-178DF688E72A}" type="datetimeFigureOut">
              <a:rPr lang="ru-RU" smtClean="0"/>
              <a:pPr/>
              <a:t>07.11.2023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77A50-283D-4856-82BF-D6DBB7242F2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3362347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89C39D-B338-4BAF-9763-178DF688E72A}" type="datetimeFigureOut">
              <a:rPr lang="ru-RU" smtClean="0"/>
              <a:pPr/>
              <a:t>07.11.2023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77A50-283D-4856-82BF-D6DBB7242F2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782232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89C39D-B338-4BAF-9763-178DF688E72A}" type="datetimeFigureOut">
              <a:rPr lang="ru-RU" smtClean="0"/>
              <a:pPr/>
              <a:t>07.11.2023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77A50-283D-4856-82BF-D6DBB7242F2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7126063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89C39D-B338-4BAF-9763-178DF688E72A}" type="datetimeFigureOut">
              <a:rPr lang="ru-RU" smtClean="0"/>
              <a:pPr/>
              <a:t>07.11.2023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77A50-283D-4856-82BF-D6DBB7242F2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6450100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89C39D-B338-4BAF-9763-178DF688E72A}" type="datetimeFigureOut">
              <a:rPr lang="ru-RU" smtClean="0"/>
              <a:pPr/>
              <a:t>07.11.2023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77A50-283D-4856-82BF-D6DBB7242F2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9666655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89C39D-B338-4BAF-9763-178DF688E72A}" type="datetimeFigureOut">
              <a:rPr lang="ru-RU" smtClean="0"/>
              <a:pPr/>
              <a:t>07.11.2023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77A50-283D-4856-82BF-D6DBB7242F2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5265293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89C39D-B338-4BAF-9763-178DF688E72A}" type="datetimeFigureOut">
              <a:rPr lang="ru-RU" smtClean="0"/>
              <a:pPr/>
              <a:t>07.11.2023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77A50-283D-4856-82BF-D6DBB7242F2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8730318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89C39D-B338-4BAF-9763-178DF688E72A}" type="datetimeFigureOut">
              <a:rPr lang="ru-RU" smtClean="0"/>
              <a:pPr/>
              <a:t>07.11.2023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77A50-283D-4856-82BF-D6DBB7242F2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5917762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89C39D-B338-4BAF-9763-178DF688E72A}" type="datetimeFigureOut">
              <a:rPr lang="ru-RU" smtClean="0"/>
              <a:pPr/>
              <a:t>07.11.2023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77A50-283D-4856-82BF-D6DBB7242F2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9768281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89C39D-B338-4BAF-9763-178DF688E72A}" type="datetimeFigureOut">
              <a:rPr lang="ru-RU" smtClean="0"/>
              <a:pPr/>
              <a:t>07.11.2023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77A50-283D-4856-82BF-D6DBB7242F2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1167112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89C39D-B338-4BAF-9763-178DF688E72A}" type="datetimeFigureOut">
              <a:rPr lang="ru-RU" smtClean="0"/>
              <a:pPr/>
              <a:t>07.11.2023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A77A50-283D-4856-82BF-D6DBB7242F2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7587166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8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73781221-2A33-4ACE-8610-7DA9B180078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38942" cy="6858000"/>
          </a:xfrm>
          <a:prstGeom prst="rect">
            <a:avLst/>
          </a:prstGeom>
        </p:spPr>
      </p:pic>
      <p:sp>
        <p:nvSpPr>
          <p:cNvPr id="14" name="Заголовок 1">
            <a:extLst>
              <a:ext uri="{FF2B5EF4-FFF2-40B4-BE49-F238E27FC236}">
                <a16:creationId xmlns="" xmlns:a16="http://schemas.microsoft.com/office/drawing/2014/main" id="{E1516190-90B1-4A12-AB64-52BAD4C8BE8A}"/>
              </a:ext>
            </a:extLst>
          </p:cNvPr>
          <p:cNvSpPr txBox="1">
            <a:spLocks/>
          </p:cNvSpPr>
          <p:nvPr/>
        </p:nvSpPr>
        <p:spPr>
          <a:xfrm>
            <a:off x="2495549" y="5964634"/>
            <a:ext cx="4295775" cy="37703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ru-RU" sz="1400" b="1" dirty="0">
              <a:solidFill>
                <a:srgbClr val="7B283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Надпись 5"/>
          <p:cNvSpPr txBox="1"/>
          <p:nvPr/>
        </p:nvSpPr>
        <p:spPr>
          <a:xfrm>
            <a:off x="1485603" y="3874416"/>
            <a:ext cx="6162675" cy="1372316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endParaRPr lang="ru-RU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Надпись 4"/>
          <p:cNvSpPr txBox="1"/>
          <p:nvPr/>
        </p:nvSpPr>
        <p:spPr>
          <a:xfrm>
            <a:off x="1862897" y="3187575"/>
            <a:ext cx="5413149" cy="3158878"/>
          </a:xfrm>
          <a:prstGeom prst="rect">
            <a:avLst/>
          </a:prstGeom>
          <a:noFill/>
          <a:ln>
            <a:noFill/>
          </a:ln>
        </p:spPr>
        <p:txBody>
          <a:bodyPr rot="0" spcFirstLastPara="0" vert="horz" wrap="non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kk-KZ" sz="3600" b="1" dirty="0" smtClean="0">
                <a:solidFill>
                  <a:srgbClr val="7B2830"/>
                </a:solidFill>
                <a:latin typeface="KZ Cooper" pitchFamily="2" charset="0"/>
              </a:rPr>
              <a:t>КІТАПХАНАҒА </a:t>
            </a:r>
            <a:br>
              <a:rPr lang="kk-KZ" sz="3600" b="1" dirty="0" smtClean="0">
                <a:solidFill>
                  <a:srgbClr val="7B2830"/>
                </a:solidFill>
                <a:latin typeface="KZ Cooper" pitchFamily="2" charset="0"/>
              </a:rPr>
            </a:br>
            <a:r>
              <a:rPr lang="kk-KZ" sz="3600" b="1" dirty="0" smtClean="0">
                <a:solidFill>
                  <a:srgbClr val="7B2830"/>
                </a:solidFill>
                <a:latin typeface="KZ Cooper" pitchFamily="2" charset="0"/>
              </a:rPr>
              <a:t>ҚОШ КЕЛДІҢІЗДЕР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kk-KZ" sz="3600" b="1" dirty="0" smtClean="0">
                <a:solidFill>
                  <a:srgbClr val="7B2830"/>
                </a:solidFill>
                <a:latin typeface="KZ Cooper" pitchFamily="2" charset="0"/>
              </a:rPr>
              <a:t/>
            </a:r>
            <a:br>
              <a:rPr lang="kk-KZ" sz="3600" b="1" dirty="0" smtClean="0">
                <a:solidFill>
                  <a:srgbClr val="7B2830"/>
                </a:solidFill>
                <a:latin typeface="KZ Cooper" pitchFamily="2" charset="0"/>
              </a:rPr>
            </a:br>
            <a:r>
              <a:rPr lang="kk-KZ" sz="3600" b="1" dirty="0" smtClean="0">
                <a:solidFill>
                  <a:srgbClr val="7B2830"/>
                </a:solidFill>
                <a:latin typeface="KZ Cooper" pitchFamily="2" charset="0"/>
              </a:rPr>
              <a:t>ДОБРО ПОЖАЛОВАТЬ </a:t>
            </a:r>
            <a:br>
              <a:rPr lang="kk-KZ" sz="3600" b="1" dirty="0" smtClean="0">
                <a:solidFill>
                  <a:srgbClr val="7B2830"/>
                </a:solidFill>
                <a:latin typeface="KZ Cooper" pitchFamily="2" charset="0"/>
              </a:rPr>
            </a:br>
            <a:r>
              <a:rPr lang="kk-KZ" sz="3600" b="1" dirty="0" smtClean="0">
                <a:solidFill>
                  <a:srgbClr val="7B2830"/>
                </a:solidFill>
                <a:latin typeface="KZ Cooper" pitchFamily="2" charset="0"/>
              </a:rPr>
              <a:t>В  БИБЛИОТЕКУ</a:t>
            </a:r>
            <a:endParaRPr lang="ru-RU" sz="3600" b="1" dirty="0">
              <a:solidFill>
                <a:srgbClr val="7B283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Заголовок 1">
            <a:extLst>
              <a:ext uri="{FF2B5EF4-FFF2-40B4-BE49-F238E27FC236}">
                <a16:creationId xmlns="" xmlns:a16="http://schemas.microsoft.com/office/drawing/2014/main" id="{991213A5-2202-4180-99BA-F6D2332BBA63}"/>
              </a:ext>
            </a:extLst>
          </p:cNvPr>
          <p:cNvSpPr txBox="1">
            <a:spLocks/>
          </p:cNvSpPr>
          <p:nvPr/>
        </p:nvSpPr>
        <p:spPr>
          <a:xfrm>
            <a:off x="1268834" y="5384846"/>
            <a:ext cx="6315075" cy="51633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ru-RU" sz="1400" b="1" dirty="0">
              <a:solidFill>
                <a:srgbClr val="7B283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21359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71432E1D-9D86-497A-9109-9E3A824F058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38942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B93E9A7E-8459-49AF-B010-393DD2C920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979715"/>
          </a:xfrm>
        </p:spPr>
        <p:txBody>
          <a:bodyPr>
            <a:noAutofit/>
          </a:bodyPr>
          <a:lstStyle/>
          <a:p>
            <a:pPr algn="ctr"/>
            <a:r>
              <a:rPr lang="ru-RU" sz="2000" b="1" dirty="0" err="1" smtClean="0">
                <a:solidFill>
                  <a:srgbClr val="FFFF00"/>
                </a:solidFill>
                <a:latin typeface="KZ Cooper" pitchFamily="2" charset="0"/>
              </a:rPr>
              <a:t>Кітапхана</a:t>
            </a:r>
            <a:r>
              <a:rPr lang="ru-RU" sz="2000" b="1" dirty="0" smtClean="0">
                <a:solidFill>
                  <a:srgbClr val="FFFF00"/>
                </a:solidFill>
                <a:latin typeface="KZ Cooper" pitchFamily="2" charset="0"/>
              </a:rPr>
              <a:t> </a:t>
            </a:r>
            <a:r>
              <a:rPr lang="ru-RU" sz="2000" b="1" dirty="0" err="1" smtClean="0">
                <a:solidFill>
                  <a:srgbClr val="FFFF00"/>
                </a:solidFill>
                <a:latin typeface="KZ Cooper" pitchFamily="2" charset="0"/>
              </a:rPr>
              <a:t>оқырманы</a:t>
            </a:r>
            <a:r>
              <a:rPr lang="ru-RU" sz="2000" b="1" dirty="0" smtClean="0">
                <a:solidFill>
                  <a:srgbClr val="FFFF00"/>
                </a:solidFill>
                <a:latin typeface="KZ Cooper" pitchFamily="2" charset="0"/>
              </a:rPr>
              <a:t> болу </a:t>
            </a:r>
            <a:r>
              <a:rPr lang="ru-RU" sz="2000" b="1" dirty="0" err="1" smtClean="0">
                <a:solidFill>
                  <a:srgbClr val="FFFF00"/>
                </a:solidFill>
                <a:latin typeface="KZ Cooper" pitchFamily="2" charset="0"/>
              </a:rPr>
              <a:t>үшін</a:t>
            </a:r>
            <a:r>
              <a:rPr lang="ru-RU" sz="2000" b="1" dirty="0" smtClean="0">
                <a:solidFill>
                  <a:srgbClr val="FFFF00"/>
                </a:solidFill>
                <a:latin typeface="KZ Cooper" pitchFamily="2" charset="0"/>
              </a:rPr>
              <a:t> </a:t>
            </a:r>
            <a:r>
              <a:rPr lang="ru-RU" sz="2000" b="1" dirty="0" err="1" smtClean="0">
                <a:solidFill>
                  <a:srgbClr val="FFFF00"/>
                </a:solidFill>
                <a:latin typeface="KZ Cooper" pitchFamily="2" charset="0"/>
              </a:rPr>
              <a:t>оған</a:t>
            </a:r>
            <a:r>
              <a:rPr lang="ru-RU" sz="2000" b="1" dirty="0" smtClean="0">
                <a:solidFill>
                  <a:srgbClr val="FFFF00"/>
                </a:solidFill>
                <a:latin typeface="KZ Cooper" pitchFamily="2" charset="0"/>
              </a:rPr>
              <a:t> </a:t>
            </a:r>
            <a:r>
              <a:rPr lang="ru-RU" sz="2000" b="1" dirty="0" err="1" smtClean="0">
                <a:solidFill>
                  <a:srgbClr val="FFFF00"/>
                </a:solidFill>
                <a:latin typeface="KZ Cooper" pitchFamily="2" charset="0"/>
              </a:rPr>
              <a:t>жазылу</a:t>
            </a:r>
            <a:r>
              <a:rPr lang="ru-RU" sz="2000" b="1" dirty="0" smtClean="0">
                <a:solidFill>
                  <a:srgbClr val="FFFF00"/>
                </a:solidFill>
                <a:latin typeface="KZ Cooper" pitchFamily="2" charset="0"/>
              </a:rPr>
              <a:t> </a:t>
            </a:r>
            <a:r>
              <a:rPr lang="ru-RU" sz="2000" b="1" dirty="0" err="1" smtClean="0">
                <a:solidFill>
                  <a:srgbClr val="FFFF00"/>
                </a:solidFill>
                <a:latin typeface="KZ Cooper" pitchFamily="2" charset="0"/>
              </a:rPr>
              <a:t>керек</a:t>
            </a:r>
            <a:r>
              <a:rPr lang="ru-RU" sz="2000" b="1" dirty="0" smtClean="0">
                <a:solidFill>
                  <a:srgbClr val="FFFF00"/>
                </a:solidFill>
                <a:latin typeface="KZ Cooper" pitchFamily="2" charset="0"/>
              </a:rPr>
              <a:t/>
            </a:r>
            <a:br>
              <a:rPr lang="ru-RU" sz="2000" b="1" dirty="0" smtClean="0">
                <a:solidFill>
                  <a:srgbClr val="FFFF00"/>
                </a:solidFill>
                <a:latin typeface="KZ Cooper" pitchFamily="2" charset="0"/>
              </a:rPr>
            </a:br>
            <a:r>
              <a:rPr lang="ru-RU" sz="2000" b="1" dirty="0" smtClean="0">
                <a:solidFill>
                  <a:srgbClr val="FFFF00"/>
                </a:solidFill>
                <a:latin typeface="KZ Cooper" pitchFamily="2" charset="0"/>
              </a:rPr>
              <a:t>Чтобы стать читателем библиотеки  </a:t>
            </a:r>
            <a:r>
              <a:rPr lang="ru-RU" sz="2000" b="1" dirty="0" smtClean="0">
                <a:solidFill>
                  <a:srgbClr val="FFFF00"/>
                </a:solidFill>
                <a:latin typeface="KZ Cooper" pitchFamily="2" charset="0"/>
              </a:rPr>
              <a:t>нужно  записаться</a:t>
            </a:r>
            <a:endParaRPr lang="ru-RU" sz="20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Содержимое 7"/>
          <p:cNvSpPr>
            <a:spLocks noGrp="1"/>
          </p:cNvSpPr>
          <p:nvPr>
            <p:ph sz="half" idx="1"/>
          </p:nvPr>
        </p:nvSpPr>
        <p:spPr>
          <a:xfrm>
            <a:off x="5204012" y="1842248"/>
            <a:ext cx="2947211" cy="4519364"/>
          </a:xfrm>
          <a:solidFill>
            <a:schemeClr val="bg1"/>
          </a:solidFill>
          <a:ln>
            <a:solidFill>
              <a:srgbClr val="002060"/>
            </a:solidFill>
          </a:ln>
        </p:spPr>
        <p:txBody>
          <a:bodyPr>
            <a:normAutofit fontScale="32500" lnSpcReduction="20000"/>
          </a:bodyPr>
          <a:lstStyle/>
          <a:p>
            <a:pPr algn="ctr">
              <a:buNone/>
            </a:pPr>
            <a:endParaRPr lang="kk-KZ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ОҚЫРМАН    ФОРМУЛЯРЫ</a:t>
            </a:r>
          </a:p>
          <a:p>
            <a:pPr algn="ctr">
              <a:buNone/>
            </a:pP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ФОРМУЛЯР ЧИТАТЕЛЯ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  1 – 11 сынып</a:t>
            </a:r>
          </a:p>
          <a:p>
            <a:pPr algn="ctr">
              <a:buNone/>
            </a:pP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1-11 класс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Аты-жөні</a:t>
            </a:r>
          </a:p>
          <a:p>
            <a:pPr>
              <a:buNone/>
            </a:pP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Фамилия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_________________________</a:t>
            </a:r>
          </a:p>
          <a:p>
            <a:pPr>
              <a:buNone/>
            </a:pP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Ес</a:t>
            </a:r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імі  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Имя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________________________</a:t>
            </a:r>
          </a:p>
          <a:p>
            <a:pPr>
              <a:buNone/>
            </a:pPr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Туған жылы  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Год рождения______________________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Мектептің нөмірі 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_____</a:t>
            </a:r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Сыныбы  ___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Мекен-жай,телефон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Домашний адрес,телефон___________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Кітапхана оқырманы болып 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Состоит читателем библиотеки с__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___</a:t>
            </a:r>
          </a:p>
          <a:p>
            <a:pPr>
              <a:buNone/>
            </a:pPr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Кітапхана ережесін міндетті түрде 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 орындаймын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Правила библиотеки обязуюсь выполнять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Оқырманның қолы 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/</a:t>
            </a:r>
          </a:p>
          <a:p>
            <a:pPr>
              <a:buNone/>
            </a:pP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Подпись читателя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__________________</a:t>
            </a:r>
            <a:endParaRPr lang="ru-RU" sz="2000" dirty="0" smtClean="0"/>
          </a:p>
          <a:p>
            <a:endParaRPr lang="ru-RU" dirty="0"/>
          </a:p>
        </p:txBody>
      </p:sp>
      <p:sp>
        <p:nvSpPr>
          <p:cNvPr id="6" name="Заголовок 1">
            <a:extLst>
              <a:ext uri="{FF2B5EF4-FFF2-40B4-BE49-F238E27FC236}">
                <a16:creationId xmlns="" xmlns:a16="http://schemas.microsoft.com/office/drawing/2014/main" id="{B815D8C9-5CA7-4648-9B9D-C9D908E8DE14}"/>
              </a:ext>
            </a:extLst>
          </p:cNvPr>
          <p:cNvSpPr txBox="1">
            <a:spLocks/>
          </p:cNvSpPr>
          <p:nvPr/>
        </p:nvSpPr>
        <p:spPr>
          <a:xfrm>
            <a:off x="352423" y="1038225"/>
            <a:ext cx="8162925" cy="6334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rgbClr val="7B2830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986499983"/>
              </p:ext>
            </p:extLst>
          </p:nvPr>
        </p:nvGraphicFramePr>
        <p:xfrm>
          <a:off x="7955279" y="3461268"/>
          <a:ext cx="136632" cy="280416"/>
        </p:xfrm>
        <a:graphic>
          <a:graphicData uri="http://schemas.openxmlformats.org/drawingml/2006/table">
            <a:tbl>
              <a:tblPr firstRow="1" firstCol="1" bandRow="1"/>
              <a:tblGrid>
                <a:gridCol w="13663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6570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b="1" kern="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16" marR="556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DAD95C8A-DF70-34D4-6171-F2513DA5D745}"/>
              </a:ext>
            </a:extLst>
          </p:cNvPr>
          <p:cNvSpPr txBox="1"/>
          <p:nvPr/>
        </p:nvSpPr>
        <p:spPr>
          <a:xfrm>
            <a:off x="7798526" y="4226973"/>
            <a:ext cx="52484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x-none" sz="2400" dirty="0"/>
          </a:p>
        </p:txBody>
      </p:sp>
      <p:sp>
        <p:nvSpPr>
          <p:cNvPr id="21506" name="AutoShape 2" descr="blob:https://web.whatsapp.com/5e10fa72-3b95-4150-9630-7e64334119b8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1508" name="AutoShape 4" descr="blob:https://web.whatsapp.com/5e10fa72-3b95-4150-9630-7e64334119b8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1510" name="AutoShape 6" descr="blob:https://web.whatsapp.com/5e10fa72-3b95-4150-9630-7e64334119b8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1512" name="AutoShape 8" descr="blob:https://web.whatsapp.com/5e10fa72-3b95-4150-9630-7e64334119b8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4702629" y="901337"/>
            <a:ext cx="3788227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ОҚЫРМАН </a:t>
            </a:r>
          </a:p>
          <a:p>
            <a:pPr algn="ctr"/>
            <a:r>
              <a:rPr lang="kk-KZ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ФОРМУЛЯРЫН ТОЛТЫРУ</a:t>
            </a:r>
            <a:endParaRPr lang="ru-RU" sz="14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Заполнить </a:t>
            </a:r>
          </a:p>
          <a:p>
            <a:pPr algn="ctr"/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читательский формуляр</a:t>
            </a:r>
          </a:p>
          <a:p>
            <a:pPr algn="ctr"/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653143" y="888274"/>
            <a:ext cx="354233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КІТАПХАНАМЕН ПАЙДАЛАНУ </a:t>
            </a:r>
          </a:p>
          <a:p>
            <a:pPr algn="ctr"/>
            <a:r>
              <a:rPr lang="kk-KZ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ЕРЕЖЕЛЕРІМЕН ТАНЫСУ</a:t>
            </a:r>
            <a:endParaRPr lang="ru-RU" sz="14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Ознакомиться с правилами пользования  библиотекой</a:t>
            </a:r>
          </a:p>
        </p:txBody>
      </p:sp>
      <p:pic>
        <p:nvPicPr>
          <p:cNvPr id="21514" name="Picture 10" descr="C:\Users\Артём\Desktop\a28d251d-2785-435e-ac4e-e997a4d63f8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73043" y="1924335"/>
            <a:ext cx="3258984" cy="434259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="" xmlns:p14="http://schemas.microsoft.com/office/powerpoint/2010/main" val="46552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71432E1D-9D86-497A-9109-9E3A824F058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38942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B93E9A7E-8459-49AF-B010-393DD2C920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1136469"/>
          </a:xfrm>
        </p:spPr>
        <p:txBody>
          <a:bodyPr>
            <a:noAutofit/>
          </a:bodyPr>
          <a:lstStyle/>
          <a:p>
            <a:pPr algn="ctr"/>
            <a:r>
              <a:rPr lang="ru-RU" sz="1800" b="1" dirty="0" smtClean="0">
                <a:solidFill>
                  <a:srgbClr val="FFFF00"/>
                </a:solidFill>
                <a:latin typeface="KZ Cooper" pitchFamily="2" charset="0"/>
              </a:rPr>
              <a:t>МЕКТЕП КІТАПХАНАСЫНЫҢ</a:t>
            </a:r>
            <a:r>
              <a:rPr lang="kk-KZ" sz="1800" b="1" dirty="0" smtClean="0">
                <a:solidFill>
                  <a:srgbClr val="FFFF00"/>
                </a:solidFill>
                <a:latin typeface="KZ Cooper" pitchFamily="2" charset="0"/>
              </a:rPr>
              <a:t> </a:t>
            </a:r>
            <a:r>
              <a:rPr lang="ru-RU" sz="1800" b="1" dirty="0" smtClean="0">
                <a:solidFill>
                  <a:srgbClr val="FFFF00"/>
                </a:solidFill>
                <a:latin typeface="KZ Cooper" pitchFamily="2" charset="0"/>
              </a:rPr>
              <a:t/>
            </a:r>
            <a:br>
              <a:rPr lang="ru-RU" sz="1800" b="1" dirty="0" smtClean="0">
                <a:solidFill>
                  <a:srgbClr val="FFFF00"/>
                </a:solidFill>
                <a:latin typeface="KZ Cooper" pitchFamily="2" charset="0"/>
              </a:rPr>
            </a:br>
            <a:r>
              <a:rPr lang="ru-RU" sz="1800" b="1" dirty="0" smtClean="0">
                <a:solidFill>
                  <a:srgbClr val="FFFF00"/>
                </a:solidFill>
                <a:latin typeface="KZ Cooper" pitchFamily="2" charset="0"/>
              </a:rPr>
              <a:t>ПАЙДАЛАНУДЫҢ ЖАЛПЫ </a:t>
            </a:r>
            <a:r>
              <a:rPr lang="kk-KZ" sz="1800" b="1" dirty="0" smtClean="0">
                <a:solidFill>
                  <a:srgbClr val="FFFF00"/>
                </a:solidFill>
                <a:latin typeface="KZ Cooper" pitchFamily="2" charset="0"/>
              </a:rPr>
              <a:t>ҚАҒИДАЛАРЫ</a:t>
            </a:r>
            <a:r>
              <a:rPr lang="kk-KZ" sz="1600" b="1" dirty="0" smtClean="0">
                <a:solidFill>
                  <a:srgbClr val="FFFF00"/>
                </a:solidFill>
                <a:latin typeface="KZ Cooper" pitchFamily="2" charset="0"/>
              </a:rPr>
              <a:t/>
            </a:r>
            <a:br>
              <a:rPr lang="kk-KZ" sz="1600" b="1" dirty="0" smtClean="0">
                <a:solidFill>
                  <a:srgbClr val="FFFF00"/>
                </a:solidFill>
                <a:latin typeface="KZ Cooper" pitchFamily="2" charset="0"/>
              </a:rPr>
            </a:br>
            <a:endParaRPr lang="ru-RU" sz="1800" b="1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Содержимое 14"/>
          <p:cNvSpPr>
            <a:spLocks noGrp="1"/>
          </p:cNvSpPr>
          <p:nvPr>
            <p:ph idx="1"/>
          </p:nvPr>
        </p:nvSpPr>
        <p:spPr>
          <a:xfrm>
            <a:off x="628650" y="979714"/>
            <a:ext cx="7886700" cy="5381897"/>
          </a:xfrm>
          <a:solidFill>
            <a:schemeClr val="bg1"/>
          </a:solidFill>
        </p:spPr>
        <p:txBody>
          <a:bodyPr>
            <a:normAutofit fontScale="92500" lnSpcReduction="20000"/>
          </a:bodyPr>
          <a:lstStyle/>
          <a:p>
            <a:pPr lvl="0"/>
            <a:r>
              <a:rPr lang="kk-KZ" sz="1400" b="1" dirty="0" smtClean="0">
                <a:latin typeface="Times New Roman" pitchFamily="18" charset="0"/>
                <a:cs typeface="Times New Roman" pitchFamily="18" charset="0"/>
              </a:rPr>
              <a:t>Кітапхана оқырмандарға уақытша пайдалануға кітапханада бар кітаптарды, басқа да баспа туындылары мен материалдарды беруді ұйымдастырады.</a:t>
            </a:r>
            <a:endParaRPr lang="ru-RU" sz="1400" b="1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kk-KZ" sz="1400" b="1" dirty="0" smtClean="0">
                <a:latin typeface="Times New Roman" pitchFamily="18" charset="0"/>
                <a:cs typeface="Times New Roman" pitchFamily="18" charset="0"/>
              </a:rPr>
              <a:t>Кітапхана тегін қызмет көрсетеді.</a:t>
            </a:r>
            <a:endParaRPr lang="ru-RU" sz="1400" b="1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kk-KZ" sz="1400" b="1" dirty="0" smtClean="0">
                <a:latin typeface="Times New Roman" pitchFamily="18" charset="0"/>
                <a:cs typeface="Times New Roman" pitchFamily="18" charset="0"/>
              </a:rPr>
              <a:t>Үйге әдебиет беру абонементте беріледі. Кітапхананың оқу залында пайдалануға арналған әдебиет үйге берілмейді.</a:t>
            </a:r>
            <a:endParaRPr lang="ru-RU" sz="1400" b="1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kk-KZ" sz="1400" b="1" dirty="0" smtClean="0">
                <a:latin typeface="Times New Roman" pitchFamily="18" charset="0"/>
                <a:cs typeface="Times New Roman" pitchFamily="18" charset="0"/>
              </a:rPr>
              <a:t>Анықтамалықтар, ағымдағы баспасөз бен басылымдар тек оқу залында жұмыс істеуге беріледі.</a:t>
            </a:r>
            <a:endParaRPr lang="ru-RU" sz="1400" b="1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kk-KZ" sz="1400" b="1" dirty="0" smtClean="0">
                <a:latin typeface="Times New Roman" pitchFamily="18" charset="0"/>
                <a:cs typeface="Times New Roman" pitchFamily="18" charset="0"/>
              </a:rPr>
              <a:t>Оқырман кітапханаға жазылар кезде оны пайдалану қағидаларымен танысуы тиіс.</a:t>
            </a:r>
            <a:endParaRPr lang="ru-RU" sz="1400" b="1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kk-KZ" sz="1400" b="1" dirty="0" smtClean="0">
                <a:latin typeface="Times New Roman" pitchFamily="18" charset="0"/>
                <a:cs typeface="Times New Roman" pitchFamily="18" charset="0"/>
              </a:rPr>
              <a:t>Басылымды жоғалтқаны немесе қасақана бүлдіргені үшін жауапты оқырмандар кітапхана құны мен мазмұны бағалас деп тапқан сондай басылыммен алмастыруға, ал егер алмастыру мүмкін болмаған жағдайда – оның шынайы нарықтық құнын өтеуге міндетті.</a:t>
            </a:r>
            <a:endParaRPr lang="ru-RU" sz="1400" b="1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kk-KZ" sz="1400" b="1" dirty="0" smtClean="0">
                <a:latin typeface="Times New Roman" pitchFamily="18" charset="0"/>
                <a:cs typeface="Times New Roman" pitchFamily="18" charset="0"/>
              </a:rPr>
              <a:t>Оқырмандар (бастауыш сынып оқушыларынан басқасы) абонементтен алған басылымның әрбір данасы үшін оқырман немесе кітап формулярына қол қояды.</a:t>
            </a:r>
            <a:endParaRPr lang="ru-RU" sz="1400" b="1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kk-KZ" sz="1400" b="1" dirty="0" smtClean="0">
                <a:latin typeface="Times New Roman" pitchFamily="18" charset="0"/>
                <a:cs typeface="Times New Roman" pitchFamily="18" charset="0"/>
              </a:rPr>
              <a:t>Оқушылар тиісті оқулықпен қамтамасыз нұсқауға сәйкес етіледі.</a:t>
            </a:r>
            <a:endParaRPr lang="ru-RU" sz="1400" b="1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kk-KZ" sz="1400" b="1" dirty="0" smtClean="0">
                <a:latin typeface="Times New Roman" pitchFamily="18" charset="0"/>
                <a:cs typeface="Times New Roman" pitchFamily="18" charset="0"/>
              </a:rPr>
              <a:t>Үйге берілген әдебиеттің пайдалану мерзімі мен абонементте берілетін басылымдар саны шектеулі және саралы түрде белгіленеді:</a:t>
            </a:r>
            <a:endParaRPr lang="ru-RU" sz="14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1400" b="1" dirty="0" smtClean="0">
                <a:latin typeface="Times New Roman" pitchFamily="18" charset="0"/>
                <a:cs typeface="Times New Roman" pitchFamily="18" charset="0"/>
              </a:rPr>
              <a:t>Мұғалімдер үшін:</a:t>
            </a:r>
            <a:endParaRPr lang="ru-RU" sz="1400" b="1" dirty="0" smtClean="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kk-KZ" sz="1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оқу әдебиеті – тиісті пәнді оқыту мерзіміне беріледі,</a:t>
            </a:r>
            <a:endParaRPr lang="ru-RU" sz="14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kk-KZ" sz="1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әдістемелік – 1 ай мерзімге, даналар жеткілікті болған жағдайда тиісті пәнді оқыту мерзіміне беріледі,</a:t>
            </a:r>
            <a:endParaRPr lang="ru-RU" sz="14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kk-KZ" sz="1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бағдарламалық – оқытудың бүкіл кезеңіне беріледі.</a:t>
            </a:r>
            <a:endParaRPr lang="ru-RU" sz="14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kk-KZ" sz="1400" b="1" dirty="0" smtClean="0">
                <a:latin typeface="Times New Roman" pitchFamily="18" charset="0"/>
                <a:cs typeface="Times New Roman" pitchFamily="18" charset="0"/>
              </a:rPr>
              <a:t> Оқушылар үшін:</a:t>
            </a:r>
            <a:endParaRPr lang="ru-RU" sz="1400" b="1" dirty="0" smtClean="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kk-KZ" sz="1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бағдарлама бойынша сабақта оқытылатын шығармалар оқу бағдарламасына сәйкес мерзімге беріледі,</a:t>
            </a:r>
            <a:endParaRPr lang="ru-RU" sz="14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kk-KZ" sz="1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сыныптан тыс оқу үшін – 15 күн.</a:t>
            </a:r>
            <a:endParaRPr lang="ru-RU" sz="14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kk-KZ" sz="1400" b="1" dirty="0" smtClean="0">
                <a:latin typeface="Times New Roman" pitchFamily="18" charset="0"/>
                <a:cs typeface="Times New Roman" pitchFamily="18" charset="0"/>
              </a:rPr>
              <a:t>     Бір мезгілде берілетін даналар саны 4-5 данадан аспауы тиіс.</a:t>
            </a:r>
            <a:endParaRPr lang="ru-RU" sz="14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sp>
        <p:nvSpPr>
          <p:cNvPr id="6" name="Заголовок 1">
            <a:extLst>
              <a:ext uri="{FF2B5EF4-FFF2-40B4-BE49-F238E27FC236}">
                <a16:creationId xmlns="" xmlns:a16="http://schemas.microsoft.com/office/drawing/2014/main" id="{B815D8C9-5CA7-4648-9B9D-C9D908E8DE14}"/>
              </a:ext>
            </a:extLst>
          </p:cNvPr>
          <p:cNvSpPr txBox="1">
            <a:spLocks/>
          </p:cNvSpPr>
          <p:nvPr/>
        </p:nvSpPr>
        <p:spPr>
          <a:xfrm>
            <a:off x="352423" y="1038225"/>
            <a:ext cx="8162925" cy="6334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rgbClr val="7B2830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692306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71432E1D-9D86-497A-9109-9E3A824F058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38942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B93E9A7E-8459-49AF-B010-393DD2C920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49" y="66675"/>
            <a:ext cx="7886700" cy="633414"/>
          </a:xfrm>
        </p:spPr>
        <p:txBody>
          <a:bodyPr>
            <a:normAutofit/>
          </a:bodyPr>
          <a:lstStyle/>
          <a:p>
            <a:pPr algn="ctr"/>
            <a:r>
              <a:rPr lang="kk-KZ" sz="1800" b="1" dirty="0" smtClean="0">
                <a:solidFill>
                  <a:srgbClr val="FFFF00"/>
                </a:solidFill>
                <a:latin typeface="KZ Cooper" pitchFamily="2" charset="0"/>
              </a:rPr>
              <a:t>ПРАВИЛА </a:t>
            </a:r>
            <a:br>
              <a:rPr lang="kk-KZ" sz="1800" b="1" dirty="0" smtClean="0">
                <a:solidFill>
                  <a:srgbClr val="FFFF00"/>
                </a:solidFill>
                <a:latin typeface="KZ Cooper" pitchFamily="2" charset="0"/>
              </a:rPr>
            </a:br>
            <a:r>
              <a:rPr lang="kk-KZ" sz="1800" b="1" dirty="0" smtClean="0">
                <a:solidFill>
                  <a:srgbClr val="FFFF00"/>
                </a:solidFill>
                <a:latin typeface="KZ Cooper" pitchFamily="2" charset="0"/>
              </a:rPr>
              <a:t>ПОЛЬЗОВАНИЯ БИБЛИОТЕКОЙ</a:t>
            </a:r>
            <a:endParaRPr lang="ru-RU" sz="1800" b="1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Заголовок 1">
            <a:extLst>
              <a:ext uri="{FF2B5EF4-FFF2-40B4-BE49-F238E27FC236}">
                <a16:creationId xmlns="" xmlns:a16="http://schemas.microsoft.com/office/drawing/2014/main" id="{B815D8C9-5CA7-4648-9B9D-C9D908E8DE14}"/>
              </a:ext>
            </a:extLst>
          </p:cNvPr>
          <p:cNvSpPr txBox="1">
            <a:spLocks/>
          </p:cNvSpPr>
          <p:nvPr/>
        </p:nvSpPr>
        <p:spPr>
          <a:xfrm>
            <a:off x="352423" y="1038225"/>
            <a:ext cx="8162925" cy="6334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1800" b="1" dirty="0">
              <a:solidFill>
                <a:srgbClr val="7B283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55093" y="927462"/>
            <a:ext cx="7861110" cy="529375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>
              <a:buNone/>
            </a:pPr>
            <a:r>
              <a:rPr lang="kk-KZ" sz="1300" b="1" dirty="0" smtClean="0">
                <a:latin typeface="Times New Roman" pitchFamily="18" charset="0"/>
                <a:cs typeface="Times New Roman" pitchFamily="18" charset="0"/>
              </a:rPr>
              <a:t>Библиотека организует выдачу читателям во временное пользование книг, других произведений печати и иных материалов, имеющихся в библиотеке.</a:t>
            </a:r>
            <a:endParaRPr lang="ru-RU" sz="1300" b="1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kk-KZ" sz="1300" b="1" dirty="0" smtClean="0">
                <a:latin typeface="Times New Roman" pitchFamily="18" charset="0"/>
                <a:cs typeface="Times New Roman" pitchFamily="18" charset="0"/>
              </a:rPr>
              <a:t>Пользование библиотекой бесплатное.</a:t>
            </a:r>
            <a:endParaRPr lang="ru-RU" sz="1300" b="1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kk-KZ" sz="1300" b="1" dirty="0" smtClean="0">
                <a:latin typeface="Times New Roman" pitchFamily="18" charset="0"/>
                <a:cs typeface="Times New Roman" pitchFamily="18" charset="0"/>
              </a:rPr>
              <a:t>Выдача литературы на дом производится на абонементе. </a:t>
            </a:r>
            <a:endParaRPr lang="kk-KZ" sz="1300" b="1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kk-KZ" sz="1300" b="1" dirty="0" smtClean="0">
                <a:latin typeface="Times New Roman" pitchFamily="18" charset="0"/>
                <a:cs typeface="Times New Roman" pitchFamily="18" charset="0"/>
              </a:rPr>
              <a:t>Литература</a:t>
            </a:r>
            <a:r>
              <a:rPr lang="kk-KZ" sz="1300" b="1" dirty="0" smtClean="0">
                <a:latin typeface="Times New Roman" pitchFamily="18" charset="0"/>
                <a:cs typeface="Times New Roman" pitchFamily="18" charset="0"/>
              </a:rPr>
              <a:t>, предназначенная для использования в читальном зале библиотеки, на дом не выдается.</a:t>
            </a:r>
            <a:endParaRPr lang="ru-RU" sz="1300" b="1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kk-KZ" sz="1300" b="1" dirty="0" smtClean="0">
                <a:latin typeface="Times New Roman" pitchFamily="18" charset="0"/>
                <a:cs typeface="Times New Roman" pitchFamily="18" charset="0"/>
              </a:rPr>
              <a:t>Энциклопедии, справочники, текущая периодика, выдается только для работы в читальном зале.</a:t>
            </a:r>
            <a:endParaRPr lang="ru-RU" sz="1300" b="1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kk-KZ" sz="1300" b="1" dirty="0" smtClean="0">
                <a:latin typeface="Times New Roman" pitchFamily="18" charset="0"/>
                <a:cs typeface="Times New Roman" pitchFamily="18" charset="0"/>
              </a:rPr>
              <a:t>При записи в библиотеку читатели должны ознакомиться с правилами пользования библиотекой.</a:t>
            </a:r>
            <a:endParaRPr lang="ru-RU" sz="1300" b="1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kk-KZ" sz="1300" b="1" dirty="0" smtClean="0">
                <a:latin typeface="Times New Roman" pitchFamily="18" charset="0"/>
                <a:cs typeface="Times New Roman" pitchFamily="18" charset="0"/>
              </a:rPr>
              <a:t>Читатели, ответственные за утрату или неумышленную порчу изданий, </a:t>
            </a:r>
            <a:endParaRPr lang="kk-KZ" sz="1300" b="1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kk-KZ" sz="1300" b="1" dirty="0" smtClean="0">
                <a:latin typeface="Times New Roman" pitchFamily="18" charset="0"/>
                <a:cs typeface="Times New Roman" pitchFamily="18" charset="0"/>
              </a:rPr>
              <a:t>обязаны </a:t>
            </a:r>
            <a:r>
              <a:rPr lang="kk-KZ" sz="1300" b="1" dirty="0" smtClean="0">
                <a:latin typeface="Times New Roman" pitchFamily="18" charset="0"/>
                <a:cs typeface="Times New Roman" pitchFamily="18" charset="0"/>
              </a:rPr>
              <a:t>заменить их такими же изданиями или признанными равноценными по стоимости или содержанию, </a:t>
            </a:r>
            <a:endParaRPr lang="kk-KZ" sz="1300" b="1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kk-KZ" sz="1300" b="1" dirty="0" smtClean="0">
                <a:latin typeface="Times New Roman" pitchFamily="18" charset="0"/>
                <a:cs typeface="Times New Roman" pitchFamily="18" charset="0"/>
              </a:rPr>
              <a:t>а </a:t>
            </a:r>
            <a:r>
              <a:rPr lang="kk-KZ" sz="1300" b="1" dirty="0" smtClean="0">
                <a:latin typeface="Times New Roman" pitchFamily="18" charset="0"/>
                <a:cs typeface="Times New Roman" pitchFamily="18" charset="0"/>
              </a:rPr>
              <a:t>при невозможности замены – возместить их реальную рыночную стоимость.</a:t>
            </a:r>
            <a:endParaRPr lang="ru-RU" sz="1300" b="1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kk-KZ" sz="1300" b="1" dirty="0" smtClean="0">
                <a:latin typeface="Times New Roman" pitchFamily="18" charset="0"/>
                <a:cs typeface="Times New Roman" pitchFamily="18" charset="0"/>
              </a:rPr>
              <a:t>Читатели (за исключением учащихся начальных классов) </a:t>
            </a:r>
            <a:endParaRPr lang="kk-KZ" sz="1300" b="1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kk-KZ" sz="1300" b="1" dirty="0" smtClean="0">
                <a:latin typeface="Times New Roman" pitchFamily="18" charset="0"/>
                <a:cs typeface="Times New Roman" pitchFamily="18" charset="0"/>
              </a:rPr>
              <a:t>расписываются </a:t>
            </a:r>
            <a:r>
              <a:rPr lang="kk-KZ" sz="1300" b="1" dirty="0" smtClean="0">
                <a:latin typeface="Times New Roman" pitchFamily="18" charset="0"/>
                <a:cs typeface="Times New Roman" pitchFamily="18" charset="0"/>
              </a:rPr>
              <a:t>в читательском формуляре за каждый экземпляр издания, полученный на абонементе.</a:t>
            </a:r>
            <a:endParaRPr lang="ru-RU" sz="1300" b="1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kk-KZ" sz="1300" b="1" dirty="0" smtClean="0">
                <a:latin typeface="Times New Roman" pitchFamily="18" charset="0"/>
                <a:cs typeface="Times New Roman" pitchFamily="18" charset="0"/>
              </a:rPr>
              <a:t>Учебниками учащиеся обеспечиваются согласно действующей инструкции.</a:t>
            </a:r>
            <a:endParaRPr lang="ru-RU" sz="1300" b="1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kk-KZ" sz="1300" b="1" dirty="0" smtClean="0">
                <a:latin typeface="Times New Roman" pitchFamily="18" charset="0"/>
                <a:cs typeface="Times New Roman" pitchFamily="18" charset="0"/>
              </a:rPr>
              <a:t>Срок пользования литературой, выданной на дом, и количество выдаваемых на абонементе изданий ограничены и определяются дифференцированно.</a:t>
            </a:r>
            <a:endParaRPr lang="ru-RU" sz="13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1300" b="1" dirty="0" smtClean="0">
                <a:latin typeface="Times New Roman" pitchFamily="18" charset="0"/>
                <a:cs typeface="Times New Roman" pitchFamily="18" charset="0"/>
              </a:rPr>
              <a:t> Для учителей:</a:t>
            </a:r>
            <a:endParaRPr lang="ru-RU" sz="1300" b="1" dirty="0" smtClean="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kk-KZ" sz="13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учебная – выдается на срок 1 месяц, а при наличии достаточного количества экземпляров – на срок изучения соответствующего предмета,</a:t>
            </a:r>
            <a:endParaRPr lang="ru-RU" sz="13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kk-KZ" sz="13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программная – выдается на весь период изучения.</a:t>
            </a:r>
            <a:endParaRPr lang="ru-RU" sz="13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kk-KZ" sz="1300" b="1" dirty="0" smtClean="0">
                <a:latin typeface="Times New Roman" pitchFamily="18" charset="0"/>
                <a:cs typeface="Times New Roman" pitchFamily="18" charset="0"/>
              </a:rPr>
              <a:t>   Для учащихся:</a:t>
            </a:r>
            <a:endParaRPr lang="ru-RU" sz="13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kk-KZ" sz="13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          произведения, изучаемые по программе на уроках,   </a:t>
            </a:r>
            <a:endParaRPr lang="ru-RU" sz="13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kk-KZ" sz="13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  выдаются на срок в соответствии с программой изучения,</a:t>
            </a:r>
            <a:endParaRPr lang="ru-RU" sz="13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kk-KZ" sz="13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  для внеклассного изучения – 15 дней.</a:t>
            </a:r>
            <a:endParaRPr lang="ru-RU" sz="13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kk-KZ" sz="1300" b="1" dirty="0" smtClean="0">
                <a:latin typeface="Times New Roman" pitchFamily="18" charset="0"/>
                <a:cs typeface="Times New Roman" pitchFamily="18" charset="0"/>
              </a:rPr>
              <a:t>Количество экземпляров, выданных одновременно, не должно превышать 4-5 экземпляров.</a:t>
            </a:r>
            <a:endParaRPr lang="ru-RU" sz="1300" b="1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405279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71432E1D-9D86-497A-9109-9E3A824F058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38942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B93E9A7E-8459-49AF-B010-393DD2C920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49" y="156753"/>
            <a:ext cx="7886700" cy="888276"/>
          </a:xfrm>
        </p:spPr>
        <p:txBody>
          <a:bodyPr>
            <a:normAutofit/>
          </a:bodyPr>
          <a:lstStyle/>
          <a:p>
            <a:pPr algn="ctr"/>
            <a:r>
              <a:rPr lang="kk-KZ" sz="1800" b="1" dirty="0" smtClean="0">
                <a:solidFill>
                  <a:srgbClr val="FFFF00"/>
                </a:solidFill>
                <a:latin typeface="KZ Cooper" pitchFamily="2" charset="0"/>
              </a:rPr>
              <a:t>МЕКТЕП  КІТАПХАНАСЫНЫҢ</a:t>
            </a:r>
            <a:r>
              <a:rPr lang="ru-RU" sz="1800" b="1" dirty="0" smtClean="0">
                <a:solidFill>
                  <a:srgbClr val="FFFF00"/>
                </a:solidFill>
                <a:latin typeface="KZ Cooper" pitchFamily="2" charset="0"/>
              </a:rPr>
              <a:t> </a:t>
            </a:r>
            <a:r>
              <a:rPr lang="ru-RU" sz="1800" b="1" dirty="0" smtClean="0">
                <a:solidFill>
                  <a:srgbClr val="FFFF00"/>
                </a:solidFill>
                <a:latin typeface="KZ Cooper" pitchFamily="2" charset="0"/>
              </a:rPr>
              <a:t> </a:t>
            </a:r>
            <a:r>
              <a:rPr lang="kk-KZ" sz="1800" b="1" dirty="0" smtClean="0">
                <a:solidFill>
                  <a:srgbClr val="FFFF00"/>
                </a:solidFill>
                <a:latin typeface="KZ Cooper" pitchFamily="2" charset="0"/>
              </a:rPr>
              <a:t>ЖҰМЫС  </a:t>
            </a:r>
            <a:r>
              <a:rPr lang="kk-KZ" sz="1800" b="1" dirty="0" smtClean="0">
                <a:solidFill>
                  <a:srgbClr val="FFFF00"/>
                </a:solidFill>
                <a:latin typeface="KZ Cooper" pitchFamily="2" charset="0"/>
              </a:rPr>
              <a:t>ТӘРТІБІ</a:t>
            </a:r>
            <a:r>
              <a:rPr lang="ru-RU" sz="1800" b="1" dirty="0" smtClean="0">
                <a:solidFill>
                  <a:srgbClr val="FFFF00"/>
                </a:solidFill>
                <a:latin typeface="KZ Cooper" pitchFamily="2" charset="0"/>
              </a:rPr>
              <a:t/>
            </a:r>
            <a:br>
              <a:rPr lang="ru-RU" sz="1800" b="1" dirty="0" smtClean="0">
                <a:solidFill>
                  <a:srgbClr val="FFFF00"/>
                </a:solidFill>
                <a:latin typeface="KZ Cooper" pitchFamily="2" charset="0"/>
              </a:rPr>
            </a:br>
            <a:r>
              <a:rPr lang="ru-RU" sz="1800" b="1" dirty="0" smtClean="0">
                <a:solidFill>
                  <a:srgbClr val="FFFF00"/>
                </a:solidFill>
                <a:latin typeface="KZ Cooper" pitchFamily="2" charset="0"/>
              </a:rPr>
              <a:t>ГРАФИК РАБОТЫ </a:t>
            </a:r>
            <a:r>
              <a:rPr lang="ru-RU" sz="1800" b="1" dirty="0" smtClean="0">
                <a:solidFill>
                  <a:srgbClr val="FFFF00"/>
                </a:solidFill>
                <a:latin typeface="KZ Cooper" pitchFamily="2" charset="0"/>
              </a:rPr>
              <a:t> ШКОЛЬНОЙ  </a:t>
            </a:r>
            <a:r>
              <a:rPr lang="ru-RU" sz="1800" b="1" dirty="0" smtClean="0">
                <a:solidFill>
                  <a:srgbClr val="FFFF00"/>
                </a:solidFill>
                <a:latin typeface="KZ Cooper" pitchFamily="2" charset="0"/>
              </a:rPr>
              <a:t>БИБЛИОТЕКИ</a:t>
            </a:r>
            <a:r>
              <a:rPr lang="ru-RU" sz="1800" dirty="0" smtClean="0">
                <a:latin typeface="KZ Cooper" pitchFamily="2" charset="0"/>
              </a:rPr>
              <a:t/>
            </a:r>
            <a:br>
              <a:rPr lang="ru-RU" sz="1800" dirty="0" smtClean="0">
                <a:latin typeface="KZ Cooper" pitchFamily="2" charset="0"/>
              </a:rPr>
            </a:br>
            <a:endParaRPr lang="ru-RU" sz="1800" b="1" dirty="0">
              <a:solidFill>
                <a:srgbClr val="EADDC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Заголовок 1">
            <a:extLst>
              <a:ext uri="{FF2B5EF4-FFF2-40B4-BE49-F238E27FC236}">
                <a16:creationId xmlns="" xmlns:a16="http://schemas.microsoft.com/office/drawing/2014/main" id="{B815D8C9-5CA7-4648-9B9D-C9D908E8DE14}"/>
              </a:ext>
            </a:extLst>
          </p:cNvPr>
          <p:cNvSpPr txBox="1">
            <a:spLocks/>
          </p:cNvSpPr>
          <p:nvPr/>
        </p:nvSpPr>
        <p:spPr>
          <a:xfrm>
            <a:off x="352423" y="1038225"/>
            <a:ext cx="8162925" cy="6334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1800" b="1" dirty="0">
              <a:solidFill>
                <a:srgbClr val="7B283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914400" y="966650"/>
          <a:ext cx="7249886" cy="52496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50117"/>
                <a:gridCol w="3599769"/>
              </a:tblGrid>
              <a:tr h="682549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АПТА К</a:t>
                      </a:r>
                      <a:r>
                        <a:rPr lang="kk-KZ" sz="18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ҮНДЕРІ</a:t>
                      </a:r>
                      <a:r>
                        <a:rPr lang="ru-RU" sz="18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/</a:t>
                      </a:r>
                    </a:p>
                    <a:p>
                      <a:pPr algn="ctr"/>
                      <a:r>
                        <a:rPr lang="ru-RU" sz="16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Дни недели</a:t>
                      </a:r>
                      <a:endParaRPr lang="ru-RU" sz="16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8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УАҚЫТЫ/</a:t>
                      </a:r>
                      <a:endParaRPr lang="ru-RU" sz="1800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6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Часы работы</a:t>
                      </a:r>
                      <a:endParaRPr lang="ru-RU" sz="16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60960" marB="60960"/>
                </a:tc>
              </a:tr>
              <a:tr h="410338">
                <a:tc>
                  <a:txBody>
                    <a:bodyPr/>
                    <a:lstStyle/>
                    <a:p>
                      <a:r>
                        <a:rPr lang="ru-RU" sz="16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Дүйсенбі</a:t>
                      </a:r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1600" b="0" dirty="0" smtClean="0">
                          <a:latin typeface="Times New Roman" pitchFamily="18" charset="0"/>
                          <a:cs typeface="Times New Roman" pitchFamily="18" charset="0"/>
                        </a:rPr>
                        <a:t>Понедельник</a:t>
                      </a: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60960" marB="60960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9-00</a:t>
                      </a:r>
                      <a:r>
                        <a:rPr lang="ru-RU" sz="16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– </a:t>
                      </a:r>
                      <a:r>
                        <a:rPr lang="ru-RU" sz="16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18-00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60960" marB="60960"/>
                </a:tc>
              </a:tr>
              <a:tr h="378179">
                <a:tc>
                  <a:txBody>
                    <a:bodyPr/>
                    <a:lstStyle/>
                    <a:p>
                      <a:r>
                        <a:rPr lang="ru-RU" sz="16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Сейсенбі</a:t>
                      </a:r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1600" b="0" dirty="0" smtClean="0">
                          <a:latin typeface="Times New Roman" pitchFamily="18" charset="0"/>
                          <a:cs typeface="Times New Roman" pitchFamily="18" charset="0"/>
                        </a:rPr>
                        <a:t>Вторник</a:t>
                      </a: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60960" marB="60960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9-00 – </a:t>
                      </a:r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18 </a:t>
                      </a:r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-00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60960" marB="60960"/>
                </a:tc>
              </a:tr>
              <a:tr h="378179">
                <a:tc>
                  <a:txBody>
                    <a:bodyPr/>
                    <a:lstStyle/>
                    <a:p>
                      <a:r>
                        <a:rPr lang="ru-RU" sz="16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Сәрсенбі</a:t>
                      </a:r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1600" b="0" dirty="0" smtClean="0">
                          <a:latin typeface="Times New Roman" pitchFamily="18" charset="0"/>
                          <a:cs typeface="Times New Roman" pitchFamily="18" charset="0"/>
                        </a:rPr>
                        <a:t>Среда</a:t>
                      </a: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60960" marB="60960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9-00 – </a:t>
                      </a:r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18-00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60960" marB="60960"/>
                </a:tc>
              </a:tr>
              <a:tr h="378179">
                <a:tc>
                  <a:txBody>
                    <a:bodyPr/>
                    <a:lstStyle/>
                    <a:p>
                      <a:r>
                        <a:rPr lang="ru-RU" sz="16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Бейсенбі</a:t>
                      </a:r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1600" b="0" dirty="0" smtClean="0">
                          <a:latin typeface="Times New Roman" pitchFamily="18" charset="0"/>
                          <a:cs typeface="Times New Roman" pitchFamily="18" charset="0"/>
                        </a:rPr>
                        <a:t>Четверг</a:t>
                      </a: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60960" marB="60960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9-00 – </a:t>
                      </a:r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18-00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60960" marB="60960"/>
                </a:tc>
              </a:tr>
              <a:tr h="378179">
                <a:tc>
                  <a:txBody>
                    <a:bodyPr/>
                    <a:lstStyle/>
                    <a:p>
                      <a:r>
                        <a:rPr lang="ru-RU" sz="16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Жұма</a:t>
                      </a:r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1600" b="0" dirty="0" smtClean="0">
                          <a:latin typeface="Times New Roman" pitchFamily="18" charset="0"/>
                          <a:cs typeface="Times New Roman" pitchFamily="18" charset="0"/>
                        </a:rPr>
                        <a:t>Пятница</a:t>
                      </a: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60960" marB="60960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9-00 – </a:t>
                      </a:r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18-00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60960" marB="60960"/>
                </a:tc>
              </a:tr>
              <a:tr h="568791">
                <a:tc>
                  <a:txBody>
                    <a:bodyPr/>
                    <a:lstStyle/>
                    <a:p>
                      <a:r>
                        <a:rPr lang="ru-RU" sz="16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Сенбі</a:t>
                      </a:r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1600" b="0" dirty="0" smtClean="0">
                          <a:latin typeface="Times New Roman" pitchFamily="18" charset="0"/>
                          <a:cs typeface="Times New Roman" pitchFamily="18" charset="0"/>
                        </a:rPr>
                        <a:t>Суббота</a:t>
                      </a: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60960" marB="60960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Демалыс</a:t>
                      </a:r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күні</a:t>
                      </a:r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</a:p>
                    <a:p>
                      <a:pPr algn="l"/>
                      <a:r>
                        <a:rPr lang="ru-RU" sz="1600" b="0" dirty="0" smtClean="0">
                          <a:latin typeface="Times New Roman" pitchFamily="18" charset="0"/>
                          <a:cs typeface="Times New Roman" pitchFamily="18" charset="0"/>
                        </a:rPr>
                        <a:t>Выходной день</a:t>
                      </a:r>
                    </a:p>
                  </a:txBody>
                  <a:tcPr marL="68580" marR="68580" marT="60960" marB="60960"/>
                </a:tc>
              </a:tr>
              <a:tr h="661812">
                <a:tc>
                  <a:txBody>
                    <a:bodyPr/>
                    <a:lstStyle/>
                    <a:p>
                      <a:r>
                        <a:rPr lang="ru-RU" sz="16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Жексенбі</a:t>
                      </a:r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16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b="0" dirty="0" smtClean="0">
                          <a:latin typeface="Times New Roman" pitchFamily="18" charset="0"/>
                          <a:cs typeface="Times New Roman" pitchFamily="18" charset="0"/>
                        </a:rPr>
                        <a:t>Воскресенье</a:t>
                      </a: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60960" marB="60960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Демалыс</a:t>
                      </a:r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күні</a:t>
                      </a:r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</a:p>
                    <a:p>
                      <a:pPr algn="l"/>
                      <a:r>
                        <a:rPr lang="ru-RU" sz="1600" b="0" dirty="0" smtClean="0">
                          <a:latin typeface="Times New Roman" pitchFamily="18" charset="0"/>
                          <a:cs typeface="Times New Roman" pitchFamily="18" charset="0"/>
                        </a:rPr>
                        <a:t>Выходной день</a:t>
                      </a: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60960" marB="60960"/>
                </a:tc>
              </a:tr>
              <a:tr h="378179">
                <a:tc>
                  <a:txBody>
                    <a:bodyPr/>
                    <a:lstStyle/>
                    <a:p>
                      <a:r>
                        <a:rPr lang="ru-RU" sz="16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Түскі</a:t>
                      </a:r>
                      <a:r>
                        <a:rPr lang="ru-RU" sz="16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b="1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үзіліс</a:t>
                      </a:r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1600" b="0" dirty="0" smtClean="0">
                          <a:latin typeface="Times New Roman" pitchFamily="18" charset="0"/>
                          <a:cs typeface="Times New Roman" pitchFamily="18" charset="0"/>
                        </a:rPr>
                        <a:t>Обед</a:t>
                      </a: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60960" marB="60960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13-00 – 14-00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60960" marB="60960"/>
                </a:tc>
              </a:tr>
              <a:tr h="945447">
                <a:tc>
                  <a:txBody>
                    <a:bodyPr/>
                    <a:lstStyle/>
                    <a:p>
                      <a:r>
                        <a:rPr lang="ru-RU" sz="16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Айдың</a:t>
                      </a:r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соңғы</a:t>
                      </a:r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kk-KZ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күні</a:t>
                      </a:r>
                      <a:endParaRPr lang="ru-RU" sz="16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600" b="0" dirty="0" smtClean="0">
                          <a:latin typeface="Times New Roman" pitchFamily="18" charset="0"/>
                          <a:cs typeface="Times New Roman" pitchFamily="18" charset="0"/>
                        </a:rPr>
                        <a:t>Последний</a:t>
                      </a:r>
                      <a:r>
                        <a:rPr lang="ru-RU" sz="1600" b="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день  </a:t>
                      </a:r>
                      <a:r>
                        <a:rPr lang="ru-RU" sz="1600" b="0" dirty="0" smtClean="0">
                          <a:latin typeface="Times New Roman" pitchFamily="18" charset="0"/>
                          <a:cs typeface="Times New Roman" pitchFamily="18" charset="0"/>
                        </a:rPr>
                        <a:t>месяца</a:t>
                      </a: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60960" marB="60960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Тазалық</a:t>
                      </a:r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күні</a:t>
                      </a:r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b="0" dirty="0" smtClean="0">
                          <a:latin typeface="Times New Roman" pitchFamily="18" charset="0"/>
                          <a:cs typeface="Times New Roman" pitchFamily="18" charset="0"/>
                        </a:rPr>
                        <a:t>/Санитарный день</a:t>
                      </a: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60960" marB="60960"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664263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71432E1D-9D86-497A-9109-9E3A824F058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38942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B93E9A7E-8459-49AF-B010-393DD2C920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49" y="66675"/>
            <a:ext cx="7886700" cy="743222"/>
          </a:xfrm>
        </p:spPr>
        <p:txBody>
          <a:bodyPr>
            <a:noAutofit/>
          </a:bodyPr>
          <a:lstStyle/>
          <a:p>
            <a:pPr algn="ctr"/>
            <a:r>
              <a:rPr lang="ru-RU" sz="1800" b="1" dirty="0" smtClean="0">
                <a:solidFill>
                  <a:srgbClr val="FFFF00"/>
                </a:solidFill>
                <a:latin typeface="KZ Cooper" pitchFamily="2" charset="0"/>
              </a:rPr>
              <a:t>ҚҰРМЕТТІ ОҚЫРМАНДАР! </a:t>
            </a:r>
            <a:br>
              <a:rPr lang="ru-RU" sz="1800" b="1" dirty="0" smtClean="0">
                <a:solidFill>
                  <a:srgbClr val="FFFF00"/>
                </a:solidFill>
                <a:latin typeface="KZ Cooper" pitchFamily="2" charset="0"/>
              </a:rPr>
            </a:br>
            <a:r>
              <a:rPr lang="ru-RU" sz="1800" b="1" dirty="0" smtClean="0">
                <a:solidFill>
                  <a:srgbClr val="FFFF00"/>
                </a:solidFill>
                <a:latin typeface="KZ Cooper" pitchFamily="2" charset="0"/>
              </a:rPr>
              <a:t>КІТАПХАНА  ҚЫЗМЕТ КӨРСЕТЕДІ</a:t>
            </a:r>
            <a:br>
              <a:rPr lang="ru-RU" sz="1800" b="1" dirty="0" smtClean="0">
                <a:solidFill>
                  <a:srgbClr val="FFFF00"/>
                </a:solidFill>
                <a:latin typeface="KZ Cooper" pitchFamily="2" charset="0"/>
              </a:rPr>
            </a:br>
            <a:r>
              <a:rPr lang="ru-RU" sz="1800" b="1" dirty="0" smtClean="0">
                <a:solidFill>
                  <a:srgbClr val="FFFF00"/>
                </a:solidFill>
                <a:latin typeface="KZ Cooper" pitchFamily="2" charset="0"/>
              </a:rPr>
              <a:t>ГРАФИК ОБСЛУЖИВАНИЯ ЧИТАТЕЛЕЙ</a:t>
            </a:r>
            <a:endParaRPr lang="ru-RU" sz="1800" b="1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Заголовок 1">
            <a:extLst>
              <a:ext uri="{FF2B5EF4-FFF2-40B4-BE49-F238E27FC236}">
                <a16:creationId xmlns="" xmlns:a16="http://schemas.microsoft.com/office/drawing/2014/main" id="{B815D8C9-5CA7-4648-9B9D-C9D908E8DE14}"/>
              </a:ext>
            </a:extLst>
          </p:cNvPr>
          <p:cNvSpPr txBox="1">
            <a:spLocks/>
          </p:cNvSpPr>
          <p:nvPr/>
        </p:nvSpPr>
        <p:spPr>
          <a:xfrm>
            <a:off x="352423" y="1038225"/>
            <a:ext cx="8162925" cy="6334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1800" b="1" dirty="0">
              <a:solidFill>
                <a:srgbClr val="7B283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653143" y="953591"/>
          <a:ext cx="7772399" cy="4728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72547"/>
                <a:gridCol w="3799852"/>
              </a:tblGrid>
              <a:tr h="1027990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АПТА К</a:t>
                      </a:r>
                      <a:r>
                        <a:rPr lang="kk-KZ" sz="18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ҮНДЕРІ</a:t>
                      </a:r>
                      <a:r>
                        <a:rPr lang="ru-RU" sz="18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/</a:t>
                      </a:r>
                    </a:p>
                    <a:p>
                      <a:pPr algn="ctr"/>
                      <a:r>
                        <a:rPr lang="ru-RU" sz="16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Дни недели</a:t>
                      </a:r>
                    </a:p>
                  </a:txBody>
                  <a:tcPr marL="68580" marR="6858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СЫНЫПТАРҒА ҚЫЗМЕТ ЖАСАЛАДЫ</a:t>
                      </a:r>
                    </a:p>
                    <a:p>
                      <a:pPr algn="ctr"/>
                      <a:r>
                        <a:rPr lang="ru-RU" sz="16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Обслуживаются</a:t>
                      </a:r>
                      <a:r>
                        <a:rPr lang="ru-RU" sz="1600" baseline="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классы</a:t>
                      </a:r>
                      <a:endParaRPr lang="ru-RU" sz="16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60960" marB="60960"/>
                </a:tc>
              </a:tr>
              <a:tr h="548261">
                <a:tc>
                  <a:txBody>
                    <a:bodyPr/>
                    <a:lstStyle/>
                    <a:p>
                      <a:r>
                        <a:rPr lang="ru-RU" sz="24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Дүйсенбі</a:t>
                      </a:r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/Понедельник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1 - 2</a:t>
                      </a:r>
                      <a:endParaRPr lang="ru-RU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60960" marB="60960"/>
                </a:tc>
              </a:tr>
              <a:tr h="548261">
                <a:tc>
                  <a:txBody>
                    <a:bodyPr/>
                    <a:lstStyle/>
                    <a:p>
                      <a:r>
                        <a:rPr lang="ru-RU" sz="24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Сейсенбі</a:t>
                      </a:r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/Вторник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3 - 4</a:t>
                      </a:r>
                      <a:endParaRPr lang="ru-RU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60960" marB="60960"/>
                </a:tc>
              </a:tr>
              <a:tr h="548261">
                <a:tc>
                  <a:txBody>
                    <a:bodyPr/>
                    <a:lstStyle/>
                    <a:p>
                      <a:r>
                        <a:rPr lang="ru-RU" sz="24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Сәрсенбі</a:t>
                      </a:r>
                      <a:r>
                        <a:rPr lang="ru-RU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Среда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5 - 6</a:t>
                      </a:r>
                      <a:endParaRPr lang="ru-RU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60960" marB="60960"/>
                </a:tc>
              </a:tr>
              <a:tr h="548261">
                <a:tc>
                  <a:txBody>
                    <a:bodyPr/>
                    <a:lstStyle/>
                    <a:p>
                      <a:r>
                        <a:rPr lang="ru-RU" sz="24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Бейсенбі</a:t>
                      </a:r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/Четверг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7 - 8</a:t>
                      </a:r>
                      <a:endParaRPr lang="ru-RU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60960" marB="60960"/>
                </a:tc>
              </a:tr>
              <a:tr h="548261">
                <a:tc>
                  <a:txBody>
                    <a:bodyPr/>
                    <a:lstStyle/>
                    <a:p>
                      <a:r>
                        <a:rPr lang="ru-RU" sz="24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Жұма</a:t>
                      </a:r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/Пятница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5 - 8</a:t>
                      </a:r>
                      <a:endParaRPr lang="ru-RU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60960" marB="60960"/>
                </a:tc>
              </a:tr>
              <a:tr h="95945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Күн</a:t>
                      </a:r>
                      <a:r>
                        <a:rPr lang="ru-RU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4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сайын</a:t>
                      </a:r>
                      <a:r>
                        <a:rPr lang="ru-RU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 /</a:t>
                      </a:r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Ежедневно</a:t>
                      </a:r>
                    </a:p>
                    <a:p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60960" marB="6096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9 - 11</a:t>
                      </a:r>
                    </a:p>
                    <a:p>
                      <a:pPr algn="ctr"/>
                      <a:endParaRPr lang="ru-RU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60960" marB="60960"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2882701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71432E1D-9D86-497A-9109-9E3A824F058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38942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B93E9A7E-8459-49AF-B010-393DD2C920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0"/>
            <a:ext cx="7886700" cy="849087"/>
          </a:xfrm>
        </p:spPr>
        <p:txBody>
          <a:bodyPr>
            <a:normAutofit/>
          </a:bodyPr>
          <a:lstStyle/>
          <a:p>
            <a:pPr algn="ctr"/>
            <a:r>
              <a:rPr lang="kk-KZ" sz="1800" b="1" dirty="0" smtClean="0">
                <a:solidFill>
                  <a:srgbClr val="FFFF00"/>
                </a:solidFill>
                <a:latin typeface="KZ Cooper" pitchFamily="2" charset="0"/>
              </a:rPr>
              <a:t>КІТАПХАНА – БҰЛ</a:t>
            </a:r>
            <a:br>
              <a:rPr lang="kk-KZ" sz="1800" b="1" dirty="0" smtClean="0">
                <a:solidFill>
                  <a:srgbClr val="FFFF00"/>
                </a:solidFill>
                <a:latin typeface="KZ Cooper" pitchFamily="2" charset="0"/>
              </a:rPr>
            </a:br>
            <a:r>
              <a:rPr lang="kk-KZ" sz="1800" b="1" dirty="0" smtClean="0">
                <a:solidFill>
                  <a:srgbClr val="FFFF00"/>
                </a:solidFill>
                <a:latin typeface="KZ Cooper" pitchFamily="2" charset="0"/>
              </a:rPr>
              <a:t>БИБЛИОТЕКА - ЭТО</a:t>
            </a:r>
            <a:endParaRPr lang="ru-RU" sz="1800" b="1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Текст 6"/>
          <p:cNvSpPr>
            <a:spLocks noGrp="1"/>
          </p:cNvSpPr>
          <p:nvPr>
            <p:ph type="body" idx="1"/>
          </p:nvPr>
        </p:nvSpPr>
        <p:spPr>
          <a:xfrm>
            <a:off x="629842" y="901337"/>
            <a:ext cx="3868340" cy="1058091"/>
          </a:xfrm>
        </p:spPr>
        <p:txBody>
          <a:bodyPr>
            <a:normAutofit fontScale="25000" lnSpcReduction="20000"/>
          </a:bodyPr>
          <a:lstStyle/>
          <a:p>
            <a:pPr algn="ctr"/>
            <a:endParaRPr lang="kk-KZ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kk-KZ" sz="9600" dirty="0" smtClean="0">
                <a:solidFill>
                  <a:srgbClr val="7B2830"/>
                </a:solidFill>
                <a:latin typeface="Times New Roman" pitchFamily="18" charset="0"/>
                <a:cs typeface="Times New Roman" pitchFamily="18" charset="0"/>
              </a:rPr>
              <a:t>ОҚУ </a:t>
            </a:r>
            <a:r>
              <a:rPr lang="kk-KZ" sz="9600" dirty="0" smtClean="0">
                <a:solidFill>
                  <a:srgbClr val="7B2830"/>
                </a:solidFill>
                <a:latin typeface="Times New Roman" pitchFamily="18" charset="0"/>
                <a:cs typeface="Times New Roman" pitchFamily="18" charset="0"/>
              </a:rPr>
              <a:t>ЗАЛЫ</a:t>
            </a:r>
          </a:p>
          <a:p>
            <a:pPr algn="ctr"/>
            <a:r>
              <a:rPr lang="kk-KZ" sz="9600" dirty="0" smtClean="0">
                <a:solidFill>
                  <a:srgbClr val="7B2830"/>
                </a:solidFill>
                <a:latin typeface="Times New Roman" pitchFamily="18" charset="0"/>
                <a:cs typeface="Times New Roman" pitchFamily="18" charset="0"/>
              </a:rPr>
              <a:t>Читальный зал</a:t>
            </a:r>
            <a:endParaRPr lang="ru-RU" sz="9600" dirty="0" smtClean="0">
              <a:solidFill>
                <a:srgbClr val="7B283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7200" dirty="0"/>
          </a:p>
        </p:txBody>
      </p:sp>
      <p:sp>
        <p:nvSpPr>
          <p:cNvPr id="9" name="Текст 8"/>
          <p:cNvSpPr>
            <a:spLocks noGrp="1"/>
          </p:cNvSpPr>
          <p:nvPr>
            <p:ph type="body" sz="quarter" idx="3"/>
          </p:nvPr>
        </p:nvSpPr>
        <p:spPr>
          <a:xfrm>
            <a:off x="4629150" y="941696"/>
            <a:ext cx="3887391" cy="1201003"/>
          </a:xfrm>
        </p:spPr>
        <p:txBody>
          <a:bodyPr>
            <a:normAutofit/>
          </a:bodyPr>
          <a:lstStyle/>
          <a:p>
            <a:pPr algn="ctr"/>
            <a:r>
              <a:rPr lang="kk-KZ" dirty="0" smtClean="0">
                <a:solidFill>
                  <a:srgbClr val="7B2830"/>
                </a:solidFill>
                <a:latin typeface="Times New Roman" pitchFamily="18" charset="0"/>
                <a:cs typeface="Times New Roman" pitchFamily="18" charset="0"/>
              </a:rPr>
              <a:t>АБОНЕМЕНТ</a:t>
            </a:r>
          </a:p>
          <a:p>
            <a:pPr algn="ctr"/>
            <a:r>
              <a:rPr lang="kk-KZ" dirty="0" smtClean="0">
                <a:solidFill>
                  <a:srgbClr val="7B2830"/>
                </a:solidFill>
                <a:latin typeface="Times New Roman" pitchFamily="18" charset="0"/>
                <a:cs typeface="Times New Roman" pitchFamily="18" charset="0"/>
              </a:rPr>
              <a:t>Абонемент</a:t>
            </a:r>
            <a:endParaRPr lang="ru-RU" dirty="0" smtClean="0">
              <a:solidFill>
                <a:srgbClr val="7B283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sp>
        <p:nvSpPr>
          <p:cNvPr id="6" name="Заголовок 1">
            <a:extLst>
              <a:ext uri="{FF2B5EF4-FFF2-40B4-BE49-F238E27FC236}">
                <a16:creationId xmlns="" xmlns:a16="http://schemas.microsoft.com/office/drawing/2014/main" id="{B815D8C9-5CA7-4648-9B9D-C9D908E8DE14}"/>
              </a:ext>
            </a:extLst>
          </p:cNvPr>
          <p:cNvSpPr txBox="1">
            <a:spLocks/>
          </p:cNvSpPr>
          <p:nvPr/>
        </p:nvSpPr>
        <p:spPr>
          <a:xfrm>
            <a:off x="509177" y="1038225"/>
            <a:ext cx="8162925" cy="6334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1800" b="1" dirty="0">
              <a:solidFill>
                <a:srgbClr val="7B283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7" name="Picture 3" descr="C:\Users\Артём\Desktop\ebaac16f-64fa-404c-a49f-d855a9f5be38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51590" y="1868488"/>
            <a:ext cx="3242908" cy="43211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Picture 2" descr="C:\Users\Артём\Desktop\485dca9f-42c6-430a-9d85-c2d7098a05b3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1056" y="1872104"/>
            <a:ext cx="3868737" cy="379171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="" xmlns:p14="http://schemas.microsoft.com/office/powerpoint/2010/main" val="2882701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71432E1D-9D86-497A-9109-9E3A824F058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8" y="0"/>
            <a:ext cx="9138942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B93E9A7E-8459-49AF-B010-393DD2C920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982639"/>
            <a:ext cx="7886700" cy="832512"/>
          </a:xfrm>
        </p:spPr>
        <p:txBody>
          <a:bodyPr>
            <a:noAutofit/>
          </a:bodyPr>
          <a:lstStyle/>
          <a:p>
            <a:pPr algn="ctr"/>
            <a:r>
              <a:rPr lang="kk-KZ" sz="1800" b="1" dirty="0" smtClean="0">
                <a:solidFill>
                  <a:srgbClr val="7B2830"/>
                </a:solidFill>
                <a:latin typeface="Times New Roman" pitchFamily="18" charset="0"/>
                <a:cs typeface="Times New Roman" pitchFamily="18" charset="0"/>
              </a:rPr>
              <a:t>Коворкинг - орталығы</a:t>
            </a:r>
            <a:br>
              <a:rPr lang="kk-KZ" sz="1800" b="1" dirty="0" smtClean="0">
                <a:solidFill>
                  <a:srgbClr val="7B283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1800" b="1" dirty="0" smtClean="0">
                <a:solidFill>
                  <a:srgbClr val="7B2830"/>
                </a:solidFill>
                <a:latin typeface="Times New Roman" pitchFamily="18" charset="0"/>
                <a:cs typeface="Times New Roman" pitchFamily="18" charset="0"/>
              </a:rPr>
              <a:t>Коворкинг - центр</a:t>
            </a:r>
            <a:r>
              <a:rPr lang="ru-RU" sz="1800" b="1" dirty="0" smtClean="0">
                <a:solidFill>
                  <a:srgbClr val="7B283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b="1" dirty="0" smtClean="0">
                <a:solidFill>
                  <a:srgbClr val="7B283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1800" b="1" dirty="0">
              <a:solidFill>
                <a:srgbClr val="7B283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0" name="Picture 2" descr="C:\Users\Артём\Desktop\8ed69cd4-036f-40c1-8574-b05ba550c584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283" y="1847313"/>
            <a:ext cx="3868737" cy="305483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051" name="Picture 3" descr="C:\Users\Артём\Desktop\4e5c69f0-4621-4742-9b67-1335a6e1eb6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22349" y="1856096"/>
            <a:ext cx="4353162" cy="300250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5" name="Прямоугольник 14"/>
          <p:cNvSpPr/>
          <p:nvPr/>
        </p:nvSpPr>
        <p:spPr>
          <a:xfrm>
            <a:off x="2286000" y="163773"/>
            <a:ext cx="4572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b="1" dirty="0" smtClean="0">
                <a:solidFill>
                  <a:srgbClr val="FFFF00"/>
                </a:solidFill>
                <a:latin typeface="KZ Cooper" pitchFamily="2" charset="0"/>
              </a:rPr>
              <a:t>КІТАПХАНА – БҰЛ</a:t>
            </a:r>
            <a:br>
              <a:rPr lang="kk-KZ" b="1" dirty="0" smtClean="0">
                <a:solidFill>
                  <a:srgbClr val="FFFF00"/>
                </a:solidFill>
                <a:latin typeface="KZ Cooper" pitchFamily="2" charset="0"/>
              </a:rPr>
            </a:br>
            <a:r>
              <a:rPr lang="kk-KZ" b="1" dirty="0" smtClean="0">
                <a:solidFill>
                  <a:srgbClr val="FFFF00"/>
                </a:solidFill>
                <a:latin typeface="KZ Cooper" pitchFamily="2" charset="0"/>
              </a:rPr>
              <a:t>БИБЛИОТЕКА - ЭТО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882701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F67C9601-201C-4C80-B647-28799312EA4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936" y="0"/>
            <a:ext cx="9152936" cy="6858000"/>
          </a:xfrm>
          <a:prstGeom prst="rect">
            <a:avLst/>
          </a:prstGeom>
        </p:spPr>
      </p:pic>
      <p:sp>
        <p:nvSpPr>
          <p:cNvPr id="6" name="Заголовок 1">
            <a:extLst>
              <a:ext uri="{FF2B5EF4-FFF2-40B4-BE49-F238E27FC236}">
                <a16:creationId xmlns="" xmlns:a16="http://schemas.microsoft.com/office/drawing/2014/main" id="{C3B1C563-83C1-42C7-8C78-E41ECC9F1B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191070"/>
            <a:ext cx="7886700" cy="668739"/>
          </a:xfrm>
        </p:spPr>
        <p:txBody>
          <a:bodyPr>
            <a:normAutofit/>
          </a:bodyPr>
          <a:lstStyle/>
          <a:p>
            <a:pPr algn="ctr"/>
            <a:r>
              <a:rPr lang="kk-KZ" sz="1800" b="1" dirty="0" smtClean="0">
                <a:solidFill>
                  <a:srgbClr val="FFFF00"/>
                </a:solidFill>
                <a:latin typeface="KZ Cooper" pitchFamily="2" charset="0"/>
              </a:rPr>
              <a:t>КІТАПХАНА – БҰЛ</a:t>
            </a:r>
            <a:br>
              <a:rPr lang="kk-KZ" sz="1800" b="1" dirty="0" smtClean="0">
                <a:solidFill>
                  <a:srgbClr val="FFFF00"/>
                </a:solidFill>
                <a:latin typeface="KZ Cooper" pitchFamily="2" charset="0"/>
              </a:rPr>
            </a:br>
            <a:r>
              <a:rPr lang="kk-KZ" sz="1800" b="1" dirty="0" smtClean="0">
                <a:solidFill>
                  <a:srgbClr val="FFFF00"/>
                </a:solidFill>
                <a:latin typeface="KZ Cooper" pitchFamily="2" charset="0"/>
              </a:rPr>
              <a:t>БИБЛИОТЕКА - ЭТО</a:t>
            </a:r>
            <a:endParaRPr lang="ru-RU" sz="18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629842" y="1378424"/>
            <a:ext cx="3888000" cy="864000"/>
          </a:xfrm>
        </p:spPr>
        <p:txBody>
          <a:bodyPr>
            <a:normAutofit fontScale="77500" lnSpcReduction="20000"/>
          </a:bodyPr>
          <a:lstStyle/>
          <a:p>
            <a:pPr algn="ctr"/>
            <a:r>
              <a:rPr lang="kk-KZ" sz="2000" dirty="0" smtClean="0">
                <a:solidFill>
                  <a:srgbClr val="7B2830"/>
                </a:solidFill>
                <a:latin typeface="Times New Roman" pitchFamily="18" charset="0"/>
                <a:cs typeface="Times New Roman" pitchFamily="18" charset="0"/>
              </a:rPr>
              <a:t>КАТАЛОГТАР, </a:t>
            </a:r>
          </a:p>
          <a:p>
            <a:pPr algn="ctr"/>
            <a:r>
              <a:rPr lang="kk-KZ" sz="2000" dirty="0" smtClean="0">
                <a:solidFill>
                  <a:srgbClr val="7B2830"/>
                </a:solidFill>
                <a:latin typeface="Times New Roman" pitchFamily="18" charset="0"/>
                <a:cs typeface="Times New Roman" pitchFamily="18" charset="0"/>
              </a:rPr>
              <a:t>КАРТОТЕКАЛАР</a:t>
            </a:r>
          </a:p>
          <a:p>
            <a:pPr algn="ctr"/>
            <a:r>
              <a:rPr lang="kk-KZ" sz="2000" dirty="0" smtClean="0">
                <a:solidFill>
                  <a:srgbClr val="7B2830"/>
                </a:solidFill>
                <a:latin typeface="Times New Roman" pitchFamily="18" charset="0"/>
                <a:cs typeface="Times New Roman" pitchFamily="18" charset="0"/>
              </a:rPr>
              <a:t>Каталоги, картотеки</a:t>
            </a:r>
            <a:endParaRPr lang="ru-RU" sz="2000" dirty="0" smtClean="0">
              <a:solidFill>
                <a:srgbClr val="7B283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sp>
        <p:nvSpPr>
          <p:cNvPr id="10" name="Текст 9"/>
          <p:cNvSpPr>
            <a:spLocks noGrp="1"/>
          </p:cNvSpPr>
          <p:nvPr>
            <p:ph type="body" sz="quarter" idx="3"/>
          </p:nvPr>
        </p:nvSpPr>
        <p:spPr>
          <a:xfrm>
            <a:off x="4629150" y="1119116"/>
            <a:ext cx="3887391" cy="1023583"/>
          </a:xfrm>
        </p:spPr>
        <p:txBody>
          <a:bodyPr>
            <a:normAutofit fontScale="70000" lnSpcReduction="20000"/>
          </a:bodyPr>
          <a:lstStyle/>
          <a:p>
            <a:pPr algn="ctr"/>
            <a:r>
              <a:rPr lang="kk-KZ" dirty="0" smtClean="0">
                <a:solidFill>
                  <a:srgbClr val="7B2830"/>
                </a:solidFill>
                <a:latin typeface="Times New Roman" pitchFamily="18" charset="0"/>
                <a:cs typeface="Times New Roman" pitchFamily="18" charset="0"/>
              </a:rPr>
              <a:t>ИНТЕРНЕТКЕ ШЫҒУЫМЕН КОМПЬЮТЕРЛЕР АУМАҒЫ</a:t>
            </a:r>
          </a:p>
          <a:p>
            <a:pPr algn="ctr"/>
            <a:r>
              <a:rPr lang="kk-KZ" sz="2000" dirty="0" smtClean="0">
                <a:solidFill>
                  <a:srgbClr val="7B2830"/>
                </a:solidFill>
                <a:latin typeface="Times New Roman" pitchFamily="18" charset="0"/>
                <a:cs typeface="Times New Roman" pitchFamily="18" charset="0"/>
              </a:rPr>
              <a:t>Парк компьютеров </a:t>
            </a:r>
          </a:p>
          <a:p>
            <a:pPr algn="ctr"/>
            <a:r>
              <a:rPr lang="kk-KZ" sz="2000" dirty="0" smtClean="0">
                <a:solidFill>
                  <a:srgbClr val="7B2830"/>
                </a:solidFill>
                <a:latin typeface="Times New Roman" pitchFamily="18" charset="0"/>
                <a:cs typeface="Times New Roman" pitchFamily="18" charset="0"/>
              </a:rPr>
              <a:t>с выходом в ИНТЕРНЕТ</a:t>
            </a:r>
            <a:endParaRPr lang="ru-RU" dirty="0">
              <a:solidFill>
                <a:srgbClr val="7B283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Заголовок 1">
            <a:extLst>
              <a:ext uri="{FF2B5EF4-FFF2-40B4-BE49-F238E27FC236}">
                <a16:creationId xmlns="" xmlns:a16="http://schemas.microsoft.com/office/drawing/2014/main" id="{0093531C-8F2C-4B22-B45E-EC969CBC4D40}"/>
              </a:ext>
            </a:extLst>
          </p:cNvPr>
          <p:cNvSpPr txBox="1">
            <a:spLocks/>
          </p:cNvSpPr>
          <p:nvPr/>
        </p:nvSpPr>
        <p:spPr>
          <a:xfrm>
            <a:off x="3254829" y="1438274"/>
            <a:ext cx="4642758" cy="407533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lnSpc>
                <a:spcPct val="100000"/>
              </a:lnSpc>
              <a:spcBef>
                <a:spcPct val="20000"/>
              </a:spcBef>
            </a:pPr>
            <a:endParaRPr lang="ru-RU" sz="2400" dirty="0">
              <a:solidFill>
                <a:prstClr val="black"/>
              </a:solidFill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pic>
        <p:nvPicPr>
          <p:cNvPr id="3074" name="Picture 2" descr="C:\Users\Артём\Desktop\b6faf085-a94e-49d4-8731-5ccdd9e7cb0a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85994" y="2395893"/>
            <a:ext cx="2765169" cy="368458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076" name="Picture 4" descr="C:\Users\Артём\Desktop\38c852f7-254e-4b7a-aef2-f6c3ac902f3f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68374" y="2382245"/>
            <a:ext cx="2765169" cy="368458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="" xmlns:p14="http://schemas.microsoft.com/office/powerpoint/2010/main" val="2128413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F67C9601-201C-4C80-B647-28799312EA4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936" y="0"/>
            <a:ext cx="9152936" cy="6858000"/>
          </a:xfrm>
          <a:prstGeom prst="rect">
            <a:avLst/>
          </a:prstGeom>
        </p:spPr>
      </p:pic>
      <p:sp>
        <p:nvSpPr>
          <p:cNvPr id="6" name="Заголовок 1">
            <a:extLst>
              <a:ext uri="{FF2B5EF4-FFF2-40B4-BE49-F238E27FC236}">
                <a16:creationId xmlns="" xmlns:a16="http://schemas.microsoft.com/office/drawing/2014/main" id="{C3B1C563-83C1-42C7-8C78-E41ECC9F1B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0"/>
            <a:ext cx="7886700" cy="832513"/>
          </a:xfrm>
        </p:spPr>
        <p:txBody>
          <a:bodyPr>
            <a:normAutofit/>
          </a:bodyPr>
          <a:lstStyle/>
          <a:p>
            <a:pPr algn="ctr"/>
            <a:r>
              <a:rPr lang="kk-KZ" sz="1800" b="1" dirty="0" smtClean="0">
                <a:solidFill>
                  <a:srgbClr val="FFFF00"/>
                </a:solidFill>
                <a:latin typeface="KZ Cooper" pitchFamily="2" charset="0"/>
              </a:rPr>
              <a:t>КІТАПХАНА – БҰЛ</a:t>
            </a:r>
            <a:br>
              <a:rPr lang="kk-KZ" sz="1800" b="1" dirty="0" smtClean="0">
                <a:solidFill>
                  <a:srgbClr val="FFFF00"/>
                </a:solidFill>
                <a:latin typeface="KZ Cooper" pitchFamily="2" charset="0"/>
              </a:rPr>
            </a:br>
            <a:r>
              <a:rPr lang="kk-KZ" sz="1800" b="1" dirty="0" smtClean="0">
                <a:solidFill>
                  <a:srgbClr val="FFFF00"/>
                </a:solidFill>
                <a:latin typeface="KZ Cooper" pitchFamily="2" charset="0"/>
              </a:rPr>
              <a:t>БИБЛИОТЕКА - ЭТО</a:t>
            </a:r>
            <a:endParaRPr lang="ru-RU" sz="18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629842" y="1296537"/>
            <a:ext cx="3868340" cy="1208538"/>
          </a:xfrm>
        </p:spPr>
        <p:txBody>
          <a:bodyPr>
            <a:normAutofit fontScale="85000" lnSpcReduction="20000"/>
          </a:bodyPr>
          <a:lstStyle/>
          <a:p>
            <a:pPr algn="ctr"/>
            <a:r>
              <a:rPr lang="kk-KZ" dirty="0" smtClean="0">
                <a:solidFill>
                  <a:srgbClr val="7B2830"/>
                </a:solidFill>
                <a:latin typeface="Times New Roman" pitchFamily="18" charset="0"/>
                <a:cs typeface="Times New Roman" pitchFamily="18" charset="0"/>
              </a:rPr>
              <a:t>ДӘСТҮРЛІ  ТҮРДЕГІ ШЫҒАРЫЛЫМДАР ҚОРЫ</a:t>
            </a:r>
          </a:p>
          <a:p>
            <a:pPr algn="ctr"/>
            <a:r>
              <a:rPr lang="ru-RU" dirty="0" smtClean="0">
                <a:solidFill>
                  <a:srgbClr val="7B2830"/>
                </a:solidFill>
                <a:latin typeface="Times New Roman" pitchFamily="18" charset="0"/>
                <a:cs typeface="Times New Roman" pitchFamily="18" charset="0"/>
              </a:rPr>
              <a:t>Фонд изданий </a:t>
            </a:r>
          </a:p>
          <a:p>
            <a:pPr algn="ctr"/>
            <a:r>
              <a:rPr lang="ru-RU" dirty="0" smtClean="0">
                <a:solidFill>
                  <a:srgbClr val="7B2830"/>
                </a:solidFill>
                <a:latin typeface="Times New Roman" pitchFamily="18" charset="0"/>
                <a:cs typeface="Times New Roman" pitchFamily="18" charset="0"/>
              </a:rPr>
              <a:t>на традиционных носителях</a:t>
            </a:r>
          </a:p>
          <a:p>
            <a:endParaRPr lang="ru-RU" dirty="0"/>
          </a:p>
        </p:txBody>
      </p:sp>
      <p:sp>
        <p:nvSpPr>
          <p:cNvPr id="10" name="Текст 9"/>
          <p:cNvSpPr>
            <a:spLocks noGrp="1"/>
          </p:cNvSpPr>
          <p:nvPr>
            <p:ph type="body" sz="quarter" idx="3"/>
          </p:nvPr>
        </p:nvSpPr>
        <p:spPr>
          <a:xfrm>
            <a:off x="4629150" y="1269242"/>
            <a:ext cx="3887391" cy="1337477"/>
          </a:xfrm>
        </p:spPr>
        <p:txBody>
          <a:bodyPr>
            <a:normAutofit fontScale="85000" lnSpcReduction="10000"/>
          </a:bodyPr>
          <a:lstStyle/>
          <a:p>
            <a:pPr algn="ctr"/>
            <a:r>
              <a:rPr lang="ru-RU" dirty="0" smtClean="0">
                <a:solidFill>
                  <a:srgbClr val="7B2830"/>
                </a:solidFill>
                <a:latin typeface="Times New Roman" pitchFamily="18" charset="0"/>
                <a:cs typeface="Times New Roman" pitchFamily="18" charset="0"/>
              </a:rPr>
              <a:t>ЭЛЕКТРОНДЫҚ БАСЫЛЫМДАРДЫҢ ҚОРЫ</a:t>
            </a:r>
          </a:p>
          <a:p>
            <a:pPr algn="ctr"/>
            <a:r>
              <a:rPr lang="ru-RU" dirty="0" smtClean="0">
                <a:solidFill>
                  <a:srgbClr val="7B283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dirty="0" smtClean="0">
                <a:solidFill>
                  <a:srgbClr val="7B2830"/>
                </a:solidFill>
                <a:latin typeface="Times New Roman" pitchFamily="18" charset="0"/>
                <a:cs typeface="Times New Roman" pitchFamily="18" charset="0"/>
              </a:rPr>
              <a:t>Фонд изданий </a:t>
            </a:r>
          </a:p>
          <a:p>
            <a:pPr algn="ctr"/>
            <a:r>
              <a:rPr lang="kk-KZ" dirty="0" smtClean="0">
                <a:solidFill>
                  <a:srgbClr val="7B2830"/>
                </a:solidFill>
                <a:latin typeface="Times New Roman" pitchFamily="18" charset="0"/>
                <a:cs typeface="Times New Roman" pitchFamily="18" charset="0"/>
              </a:rPr>
              <a:t>на электронных носителях</a:t>
            </a:r>
            <a:endParaRPr lang="ru-RU" dirty="0" smtClean="0">
              <a:solidFill>
                <a:srgbClr val="7B283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>
              <a:solidFill>
                <a:srgbClr val="7B2830"/>
              </a:solidFill>
            </a:endParaRPr>
          </a:p>
        </p:txBody>
      </p:sp>
      <p:pic>
        <p:nvPicPr>
          <p:cNvPr id="4098" name="Picture 2" descr="C:\Users\Артём\Desktop\a8773ebf-62b2-4622-8752-debcde94f725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14914" y="2415654"/>
            <a:ext cx="2832277" cy="377400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099" name="Picture 3" descr="C:\Users\Артём\Desktop\10826137-34c0-4cc1-a1d8-0638d3da8961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04107" y="2382245"/>
            <a:ext cx="2765169" cy="368458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="" xmlns:p14="http://schemas.microsoft.com/office/powerpoint/2010/main" val="3634701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F67C9601-201C-4C80-B647-28799312EA4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52936" cy="6858000"/>
          </a:xfrm>
          <a:prstGeom prst="rect">
            <a:avLst/>
          </a:prstGeom>
        </p:spPr>
      </p:pic>
      <p:sp>
        <p:nvSpPr>
          <p:cNvPr id="6" name="Заголовок 1">
            <a:extLst>
              <a:ext uri="{FF2B5EF4-FFF2-40B4-BE49-F238E27FC236}">
                <a16:creationId xmlns="" xmlns:a16="http://schemas.microsoft.com/office/drawing/2014/main" id="{C3B1C563-83C1-42C7-8C78-E41ECC9F1B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1"/>
            <a:ext cx="7886700" cy="914399"/>
          </a:xfrm>
        </p:spPr>
        <p:txBody>
          <a:bodyPr>
            <a:normAutofit/>
          </a:bodyPr>
          <a:lstStyle/>
          <a:p>
            <a:pPr algn="ctr"/>
            <a:r>
              <a:rPr lang="kk-KZ" sz="1800" b="1" dirty="0" smtClean="0">
                <a:solidFill>
                  <a:srgbClr val="FFFF00"/>
                </a:solidFill>
                <a:latin typeface="KZ Cooper" pitchFamily="2" charset="0"/>
              </a:rPr>
              <a:t>КІТАПХАНА – БҰЛ</a:t>
            </a:r>
            <a:br>
              <a:rPr lang="kk-KZ" sz="1800" b="1" dirty="0" smtClean="0">
                <a:solidFill>
                  <a:srgbClr val="FFFF00"/>
                </a:solidFill>
                <a:latin typeface="KZ Cooper" pitchFamily="2" charset="0"/>
              </a:rPr>
            </a:br>
            <a:r>
              <a:rPr lang="kk-KZ" sz="1800" b="1" dirty="0" smtClean="0">
                <a:solidFill>
                  <a:srgbClr val="FFFF00"/>
                </a:solidFill>
                <a:latin typeface="KZ Cooper" pitchFamily="2" charset="0"/>
              </a:rPr>
              <a:t>БИБЛИОТЕКА - ЭТО</a:t>
            </a:r>
            <a:endParaRPr lang="ru-RU" sz="18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629842" y="1037230"/>
            <a:ext cx="3868340" cy="982638"/>
          </a:xfrm>
        </p:spPr>
        <p:txBody>
          <a:bodyPr>
            <a:normAutofit fontScale="40000" lnSpcReduction="20000"/>
          </a:bodyPr>
          <a:lstStyle/>
          <a:p>
            <a:pPr algn="ctr"/>
            <a:r>
              <a:rPr lang="ru-RU" sz="3800" dirty="0" smtClean="0">
                <a:solidFill>
                  <a:srgbClr val="7B2830"/>
                </a:solidFill>
                <a:latin typeface="Times New Roman" pitchFamily="18" charset="0"/>
                <a:cs typeface="Times New Roman" pitchFamily="18" charset="0"/>
              </a:rPr>
              <a:t>ЭНЦИКЛОПЕДИЯЛАР, СӨЗДІКТЕР, АНЫҚТАМАЛАР</a:t>
            </a:r>
            <a:br>
              <a:rPr lang="ru-RU" sz="3800" dirty="0" smtClean="0">
                <a:solidFill>
                  <a:srgbClr val="7B283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800" dirty="0" smtClean="0">
                <a:solidFill>
                  <a:srgbClr val="7B2830"/>
                </a:solidFill>
                <a:latin typeface="Times New Roman" pitchFamily="18" charset="0"/>
                <a:cs typeface="Times New Roman" pitchFamily="18" charset="0"/>
              </a:rPr>
              <a:t>Энциклопедии, </a:t>
            </a:r>
          </a:p>
          <a:p>
            <a:pPr algn="ctr"/>
            <a:r>
              <a:rPr lang="ru-RU" sz="3800" dirty="0" smtClean="0">
                <a:solidFill>
                  <a:srgbClr val="7B2830"/>
                </a:solidFill>
                <a:latin typeface="Times New Roman" pitchFamily="18" charset="0"/>
                <a:cs typeface="Times New Roman" pitchFamily="18" charset="0"/>
              </a:rPr>
              <a:t>словари, справочники</a:t>
            </a:r>
          </a:p>
          <a:p>
            <a:endParaRPr lang="ru-RU" dirty="0"/>
          </a:p>
        </p:txBody>
      </p:sp>
      <p:sp>
        <p:nvSpPr>
          <p:cNvPr id="10" name="Текст 9"/>
          <p:cNvSpPr>
            <a:spLocks noGrp="1"/>
          </p:cNvSpPr>
          <p:nvPr>
            <p:ph type="body" sz="quarter" idx="3"/>
          </p:nvPr>
        </p:nvSpPr>
        <p:spPr>
          <a:xfrm>
            <a:off x="4629150" y="791572"/>
            <a:ext cx="3887391" cy="900750"/>
          </a:xfrm>
        </p:spPr>
        <p:txBody>
          <a:bodyPr>
            <a:normAutofit fontScale="62500" lnSpcReduction="20000"/>
          </a:bodyPr>
          <a:lstStyle/>
          <a:p>
            <a:pPr algn="ctr"/>
            <a:r>
              <a:rPr lang="ru-RU" sz="2800" dirty="0" smtClean="0">
                <a:solidFill>
                  <a:srgbClr val="7B2830"/>
                </a:solidFill>
                <a:latin typeface="Times New Roman" pitchFamily="18" charset="0"/>
                <a:cs typeface="Times New Roman" pitchFamily="18" charset="0"/>
              </a:rPr>
              <a:t>МЕРЗІМДІ БАСПАСӨЗДІҢ ҚОРЫ</a:t>
            </a:r>
            <a:r>
              <a:rPr lang="ru-RU" dirty="0" smtClean="0">
                <a:solidFill>
                  <a:srgbClr val="7B283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solidFill>
                  <a:srgbClr val="7B283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solidFill>
                  <a:srgbClr val="7B2830"/>
                </a:solidFill>
                <a:latin typeface="Times New Roman" pitchFamily="18" charset="0"/>
                <a:cs typeface="Times New Roman" pitchFamily="18" charset="0"/>
              </a:rPr>
              <a:t>Фонд изданий </a:t>
            </a:r>
          </a:p>
          <a:p>
            <a:pPr algn="ctr"/>
            <a:r>
              <a:rPr lang="ru-RU" dirty="0" smtClean="0">
                <a:solidFill>
                  <a:srgbClr val="7B2830"/>
                </a:solidFill>
                <a:latin typeface="Times New Roman" pitchFamily="18" charset="0"/>
                <a:cs typeface="Times New Roman" pitchFamily="18" charset="0"/>
              </a:rPr>
              <a:t>периодической печати</a:t>
            </a:r>
            <a:endParaRPr lang="ru-RU" dirty="0">
              <a:solidFill>
                <a:srgbClr val="7B2830"/>
              </a:solidFill>
            </a:endParaRPr>
          </a:p>
        </p:txBody>
      </p:sp>
      <p:pic>
        <p:nvPicPr>
          <p:cNvPr id="12" name="Picture 2" descr="C:\Users\Артём\Desktop\2a69e73f-1435-44b4-b8ce-57bdc3e81b40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61624" y="2041051"/>
            <a:ext cx="2985074" cy="39776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123" name="Picture 3" descr="C:\Users\Артём\Desktop\c1169d24-a63c-422f-9c95-2b1a27157e17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304851" y="2068345"/>
            <a:ext cx="2964591" cy="395031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="" xmlns:p14="http://schemas.microsoft.com/office/powerpoint/2010/main" val="3634701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F67C9601-201C-4C80-B647-28799312EA4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936" y="0"/>
            <a:ext cx="9152936" cy="6858000"/>
          </a:xfrm>
          <a:prstGeom prst="rect">
            <a:avLst/>
          </a:prstGeom>
        </p:spPr>
      </p:pic>
      <p:sp>
        <p:nvSpPr>
          <p:cNvPr id="6" name="Заголовок 1">
            <a:extLst>
              <a:ext uri="{FF2B5EF4-FFF2-40B4-BE49-F238E27FC236}">
                <a16:creationId xmlns="" xmlns:a16="http://schemas.microsoft.com/office/drawing/2014/main" id="{C3B1C563-83C1-42C7-8C78-E41ECC9F1B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0"/>
            <a:ext cx="7886700" cy="777922"/>
          </a:xfrm>
        </p:spPr>
        <p:txBody>
          <a:bodyPr>
            <a:normAutofit/>
          </a:bodyPr>
          <a:lstStyle/>
          <a:p>
            <a:pPr algn="ctr"/>
            <a:r>
              <a:rPr lang="kk-KZ" sz="1800" b="1" dirty="0" smtClean="0">
                <a:solidFill>
                  <a:srgbClr val="FFFF00"/>
                </a:solidFill>
                <a:latin typeface="KZ Cooper" pitchFamily="2" charset="0"/>
              </a:rPr>
              <a:t>КІТАПХАНА – БҰЛ</a:t>
            </a:r>
            <a:br>
              <a:rPr lang="kk-KZ" sz="1800" b="1" dirty="0" smtClean="0">
                <a:solidFill>
                  <a:srgbClr val="FFFF00"/>
                </a:solidFill>
                <a:latin typeface="KZ Cooper" pitchFamily="2" charset="0"/>
              </a:rPr>
            </a:br>
            <a:r>
              <a:rPr lang="kk-KZ" sz="1800" b="1" dirty="0" smtClean="0">
                <a:solidFill>
                  <a:srgbClr val="FFFF00"/>
                </a:solidFill>
                <a:latin typeface="KZ Cooper" pitchFamily="2" charset="0"/>
              </a:rPr>
              <a:t>БИБЛИОТЕКА - ЭТО</a:t>
            </a:r>
            <a:endParaRPr lang="ru-RU" sz="18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629842" y="1255594"/>
            <a:ext cx="3868340" cy="750626"/>
          </a:xfrm>
        </p:spPr>
        <p:txBody>
          <a:bodyPr>
            <a:normAutofit/>
          </a:bodyPr>
          <a:lstStyle/>
          <a:p>
            <a:pPr algn="ctr"/>
            <a:r>
              <a:rPr lang="kk-KZ" sz="1800" dirty="0" smtClean="0">
                <a:solidFill>
                  <a:srgbClr val="7B2830"/>
                </a:solidFill>
                <a:latin typeface="Times New Roman" pitchFamily="18" charset="0"/>
                <a:cs typeface="Times New Roman" pitchFamily="18" charset="0"/>
              </a:rPr>
              <a:t>КІТАП </a:t>
            </a:r>
            <a:r>
              <a:rPr lang="kk-KZ" sz="1800" dirty="0" smtClean="0">
                <a:solidFill>
                  <a:srgbClr val="7B2830"/>
                </a:solidFill>
                <a:latin typeface="Times New Roman" pitchFamily="18" charset="0"/>
                <a:cs typeface="Times New Roman" pitchFamily="18" charset="0"/>
              </a:rPr>
              <a:t>КӨРМЕЛЕРІ</a:t>
            </a:r>
            <a:endParaRPr lang="kk-KZ" sz="1800" dirty="0" smtClean="0">
              <a:solidFill>
                <a:srgbClr val="7B283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kk-KZ" sz="1800" dirty="0" smtClean="0">
                <a:solidFill>
                  <a:srgbClr val="7B2830"/>
                </a:solidFill>
                <a:latin typeface="Times New Roman" pitchFamily="18" charset="0"/>
                <a:cs typeface="Times New Roman" pitchFamily="18" charset="0"/>
              </a:rPr>
              <a:t>Книжные выставки</a:t>
            </a:r>
            <a:endParaRPr lang="ru-RU" sz="1800" dirty="0" smtClean="0">
              <a:solidFill>
                <a:srgbClr val="7B283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800" dirty="0"/>
          </a:p>
        </p:txBody>
      </p:sp>
      <p:sp>
        <p:nvSpPr>
          <p:cNvPr id="10" name="Текст 9"/>
          <p:cNvSpPr>
            <a:spLocks noGrp="1"/>
          </p:cNvSpPr>
          <p:nvPr>
            <p:ph type="body" sz="quarter" idx="3"/>
          </p:nvPr>
        </p:nvSpPr>
        <p:spPr>
          <a:xfrm>
            <a:off x="4629150" y="955342"/>
            <a:ext cx="3887391" cy="655094"/>
          </a:xfrm>
        </p:spPr>
        <p:txBody>
          <a:bodyPr>
            <a:noAutofit/>
          </a:bodyPr>
          <a:lstStyle/>
          <a:p>
            <a:pPr algn="ctr"/>
            <a:r>
              <a:rPr lang="kk-KZ" sz="1800" dirty="0" smtClean="0">
                <a:solidFill>
                  <a:srgbClr val="7B2830"/>
                </a:solidFill>
                <a:latin typeface="Times New Roman" pitchFamily="18" charset="0"/>
                <a:cs typeface="Times New Roman" pitchFamily="18" charset="0"/>
              </a:rPr>
              <a:t>ТАҚЫРЫПТЫҚ СӨРЕЛЕРІ</a:t>
            </a:r>
          </a:p>
          <a:p>
            <a:pPr algn="ctr"/>
            <a:r>
              <a:rPr lang="kk-KZ" sz="1800" dirty="0" smtClean="0">
                <a:solidFill>
                  <a:srgbClr val="7B2830"/>
                </a:solidFill>
                <a:latin typeface="Times New Roman" pitchFamily="18" charset="0"/>
                <a:cs typeface="Times New Roman" pitchFamily="18" charset="0"/>
              </a:rPr>
              <a:t>Тематические полки</a:t>
            </a:r>
            <a:endParaRPr lang="ru-RU" sz="1800" dirty="0">
              <a:solidFill>
                <a:srgbClr val="7B283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AutoShape 2">
            <a:extLst>
              <a:ext uri="{FF2B5EF4-FFF2-40B4-BE49-F238E27FC236}">
                <a16:creationId xmlns="" xmlns:a16="http://schemas.microsoft.com/office/drawing/2014/main" id="{E712F342-0EAF-2BAB-6DB1-E8667023F18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x-none"/>
          </a:p>
        </p:txBody>
      </p:sp>
      <p:pic>
        <p:nvPicPr>
          <p:cNvPr id="6146" name="Picture 2" descr="C:\Users\Артём\Desktop\441c50e1-d1a7-494f-8ea9-fd7b879381d1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85994" y="1795391"/>
            <a:ext cx="2964590" cy="395031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147" name="Picture 3" descr="C:\Users\Артём\Desktop\50d77f0a-0aa3-4948-b91d-16d81f4f52de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27431" y="1781743"/>
            <a:ext cx="2974831" cy="396396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="" xmlns:p14="http://schemas.microsoft.com/office/powerpoint/2010/main" val="3634701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F67C9601-201C-4C80-B647-28799312EA4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936" y="0"/>
            <a:ext cx="9152936" cy="6858000"/>
          </a:xfrm>
          <a:prstGeom prst="rect">
            <a:avLst/>
          </a:prstGeom>
        </p:spPr>
      </p:pic>
      <p:sp>
        <p:nvSpPr>
          <p:cNvPr id="6" name="Заголовок 1">
            <a:extLst>
              <a:ext uri="{FF2B5EF4-FFF2-40B4-BE49-F238E27FC236}">
                <a16:creationId xmlns="" xmlns:a16="http://schemas.microsoft.com/office/drawing/2014/main" id="{C3B1C563-83C1-42C7-8C78-E41ECC9F1B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163774"/>
            <a:ext cx="7886700" cy="573205"/>
          </a:xfrm>
        </p:spPr>
        <p:txBody>
          <a:bodyPr>
            <a:noAutofit/>
          </a:bodyPr>
          <a:lstStyle/>
          <a:p>
            <a:pPr algn="ctr"/>
            <a:r>
              <a:rPr lang="kk-KZ" sz="1800" b="1" dirty="0" smtClean="0">
                <a:solidFill>
                  <a:srgbClr val="FFFF00"/>
                </a:solidFill>
                <a:latin typeface="KZ Cooper" pitchFamily="2" charset="0"/>
              </a:rPr>
              <a:t>КІТАПХАНА – БҰЛ</a:t>
            </a:r>
            <a:br>
              <a:rPr lang="kk-KZ" sz="1800" b="1" dirty="0" smtClean="0">
                <a:solidFill>
                  <a:srgbClr val="FFFF00"/>
                </a:solidFill>
                <a:latin typeface="KZ Cooper" pitchFamily="2" charset="0"/>
              </a:rPr>
            </a:br>
            <a:r>
              <a:rPr lang="kk-KZ" sz="1800" b="1" dirty="0" smtClean="0">
                <a:solidFill>
                  <a:srgbClr val="FFFF00"/>
                </a:solidFill>
                <a:latin typeface="KZ Cooper" pitchFamily="2" charset="0"/>
              </a:rPr>
              <a:t>БИБЛИОТЕКА - ЭТО</a:t>
            </a:r>
            <a:endParaRPr lang="ru-RU" sz="1800" b="1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629842" y="873457"/>
            <a:ext cx="3868340" cy="1160060"/>
          </a:xfrm>
        </p:spPr>
        <p:txBody>
          <a:bodyPr>
            <a:normAutofit fontScale="77500" lnSpcReduction="20000"/>
          </a:bodyPr>
          <a:lstStyle/>
          <a:p>
            <a:pPr algn="ctr"/>
            <a:r>
              <a:rPr lang="kk-KZ" dirty="0" smtClean="0">
                <a:solidFill>
                  <a:srgbClr val="7B2830"/>
                </a:solidFill>
                <a:latin typeface="Times New Roman" pitchFamily="18" charset="0"/>
                <a:cs typeface="Times New Roman" pitchFamily="18" charset="0"/>
              </a:rPr>
              <a:t>БЕЛГІЛІ ТҰЛҒАЛАРМЕН</a:t>
            </a:r>
          </a:p>
          <a:p>
            <a:pPr algn="ctr"/>
            <a:r>
              <a:rPr lang="kk-KZ" dirty="0" smtClean="0">
                <a:solidFill>
                  <a:srgbClr val="7B2830"/>
                </a:solidFill>
                <a:latin typeface="Times New Roman" pitchFamily="18" charset="0"/>
                <a:cs typeface="Times New Roman" pitchFamily="18" charset="0"/>
              </a:rPr>
              <a:t>КЕЗДЕСУ</a:t>
            </a:r>
          </a:p>
          <a:p>
            <a:pPr algn="ctr"/>
            <a:r>
              <a:rPr lang="kk-KZ" dirty="0" smtClean="0">
                <a:solidFill>
                  <a:srgbClr val="7B2830"/>
                </a:solidFill>
                <a:latin typeface="Times New Roman" pitchFamily="18" charset="0"/>
                <a:cs typeface="Times New Roman" pitchFamily="18" charset="0"/>
              </a:rPr>
              <a:t>Встречи с интересными людьми</a:t>
            </a:r>
            <a:endParaRPr lang="ru-RU" dirty="0">
              <a:solidFill>
                <a:srgbClr val="7B283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Текст 9"/>
          <p:cNvSpPr>
            <a:spLocks noGrp="1"/>
          </p:cNvSpPr>
          <p:nvPr>
            <p:ph type="body" sz="quarter" idx="3"/>
          </p:nvPr>
        </p:nvSpPr>
        <p:spPr>
          <a:xfrm>
            <a:off x="4629150" y="1241946"/>
            <a:ext cx="3887391" cy="1201001"/>
          </a:xfrm>
        </p:spPr>
        <p:txBody>
          <a:bodyPr>
            <a:normAutofit fontScale="77500" lnSpcReduction="20000"/>
          </a:bodyPr>
          <a:lstStyle/>
          <a:p>
            <a:pPr algn="ctr"/>
            <a:r>
              <a:rPr lang="kk-KZ" sz="2500" dirty="0" smtClean="0">
                <a:solidFill>
                  <a:srgbClr val="7B2830"/>
                </a:solidFill>
                <a:latin typeface="Times New Roman" pitchFamily="18" charset="0"/>
                <a:cs typeface="Times New Roman" pitchFamily="18" charset="0"/>
              </a:rPr>
              <a:t>ТАҚЫРЫПТЫҚ САҒАТТАР </a:t>
            </a:r>
            <a:r>
              <a:rPr lang="kk-KZ" sz="2500" dirty="0" smtClean="0">
                <a:solidFill>
                  <a:srgbClr val="7B2830"/>
                </a:solidFill>
                <a:latin typeface="Times New Roman" pitchFamily="18" charset="0"/>
                <a:cs typeface="Times New Roman" pitchFamily="18" charset="0"/>
              </a:rPr>
              <a:t>МЕН</a:t>
            </a:r>
          </a:p>
          <a:p>
            <a:pPr algn="ctr"/>
            <a:r>
              <a:rPr lang="kk-KZ" sz="2500" dirty="0" smtClean="0">
                <a:solidFill>
                  <a:srgbClr val="7B283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500" dirty="0" smtClean="0">
                <a:solidFill>
                  <a:srgbClr val="7B2830"/>
                </a:solidFill>
                <a:latin typeface="Times New Roman" pitchFamily="18" charset="0"/>
                <a:cs typeface="Times New Roman" pitchFamily="18" charset="0"/>
              </a:rPr>
              <a:t>ҚЫЗЫҚТЫ ОЙЫНДАР</a:t>
            </a:r>
          </a:p>
          <a:p>
            <a:pPr algn="ctr"/>
            <a:r>
              <a:rPr lang="kk-KZ" sz="2500" dirty="0" smtClean="0">
                <a:solidFill>
                  <a:srgbClr val="7B2830"/>
                </a:solidFill>
                <a:latin typeface="Times New Roman" pitchFamily="18" charset="0"/>
                <a:cs typeface="Times New Roman" pitchFamily="18" charset="0"/>
              </a:rPr>
              <a:t>Тематические часы и викторины</a:t>
            </a:r>
            <a:endParaRPr lang="ru-RU" sz="2500" dirty="0" smtClean="0">
              <a:solidFill>
                <a:srgbClr val="7B283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900" dirty="0"/>
          </a:p>
        </p:txBody>
      </p:sp>
      <p:pic>
        <p:nvPicPr>
          <p:cNvPr id="7170" name="Picture 2" descr="C:\Users\Артём\Desktop\4776217d-2fac-410e-ac44-0a6475beaa44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41943" y="2286710"/>
            <a:ext cx="2763441" cy="368458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171" name="Picture 3" descr="C:\Users\Артём\Desktop\98817295-0387-4ec2-869d-51212613c9a7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88207" y="2360479"/>
            <a:ext cx="3887788" cy="329139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="" xmlns:p14="http://schemas.microsoft.com/office/powerpoint/2010/main" val="3634701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F67C9601-201C-4C80-B647-28799312EA4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936" y="0"/>
            <a:ext cx="9152936" cy="6858000"/>
          </a:xfrm>
          <a:prstGeom prst="rect">
            <a:avLst/>
          </a:prstGeom>
        </p:spPr>
      </p:pic>
      <p:sp>
        <p:nvSpPr>
          <p:cNvPr id="6" name="Заголовок 1">
            <a:extLst>
              <a:ext uri="{FF2B5EF4-FFF2-40B4-BE49-F238E27FC236}">
                <a16:creationId xmlns="" xmlns:a16="http://schemas.microsoft.com/office/drawing/2014/main" id="{C3B1C563-83C1-42C7-8C78-E41ECC9F1B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49" y="66675"/>
            <a:ext cx="7886700" cy="765838"/>
          </a:xfrm>
        </p:spPr>
        <p:txBody>
          <a:bodyPr>
            <a:normAutofit/>
          </a:bodyPr>
          <a:lstStyle/>
          <a:p>
            <a:pPr algn="ctr"/>
            <a:r>
              <a:rPr lang="kk-KZ" sz="1800" b="1" dirty="0" smtClean="0">
                <a:solidFill>
                  <a:srgbClr val="FFFF00"/>
                </a:solidFill>
                <a:latin typeface="KZ Cooper" pitchFamily="2" charset="0"/>
              </a:rPr>
              <a:t>АТА-АНАЛАР, СІЗДЕР ҮШІН!</a:t>
            </a:r>
            <a:endParaRPr lang="ru-RU" sz="1800" b="1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AutoShape 2">
            <a:extLst>
              <a:ext uri="{FF2B5EF4-FFF2-40B4-BE49-F238E27FC236}">
                <a16:creationId xmlns="" xmlns:a16="http://schemas.microsoft.com/office/drawing/2014/main" id="{74610A4F-F519-6050-3046-9720484F300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x-none"/>
          </a:p>
        </p:txBody>
      </p:sp>
      <p:sp>
        <p:nvSpPr>
          <p:cNvPr id="8" name="Прямоугольник 7"/>
          <p:cNvSpPr/>
          <p:nvPr/>
        </p:nvSpPr>
        <p:spPr>
          <a:xfrm>
            <a:off x="1201003" y="1105468"/>
            <a:ext cx="6701051" cy="4801314"/>
          </a:xfrm>
          <a:prstGeom prst="rect">
            <a:avLst/>
          </a:prstGeom>
          <a:solidFill>
            <a:srgbClr val="EADDC2"/>
          </a:solidFill>
        </p:spPr>
        <p:txBody>
          <a:bodyPr wrap="square">
            <a:spAutoFit/>
          </a:bodyPr>
          <a:lstStyle/>
          <a:p>
            <a:pPr>
              <a:buFont typeface="Wingdings 2"/>
              <a:buChar char=""/>
              <a:defRPr/>
            </a:pPr>
            <a:r>
              <a:rPr lang="kk-KZ" b="1" dirty="0" smtClean="0">
                <a:solidFill>
                  <a:srgbClr val="7B2830"/>
                </a:solidFill>
                <a:latin typeface="Times New Roman" pitchFamily="18" charset="0"/>
                <a:cs typeface="Times New Roman" pitchFamily="18" charset="0"/>
              </a:rPr>
              <a:t> Сіздің балаңыз кітапхана оқырманы болуы үшін әрекет жасаңыз.</a:t>
            </a:r>
          </a:p>
          <a:p>
            <a:pPr>
              <a:buFont typeface="Wingdings 2"/>
              <a:buChar char=""/>
              <a:defRPr/>
            </a:pPr>
            <a:r>
              <a:rPr lang="kk-KZ" b="1" dirty="0" smtClean="0">
                <a:solidFill>
                  <a:srgbClr val="7B2830"/>
                </a:solidFill>
                <a:latin typeface="Times New Roman" pitchFamily="18" charset="0"/>
                <a:cs typeface="Times New Roman" pitchFamily="18" charset="0"/>
              </a:rPr>
              <a:t>Күнделікті кітапты жүйелі түрде оқуларын бақылағаныңыз дұрыс!</a:t>
            </a:r>
          </a:p>
          <a:p>
            <a:pPr>
              <a:buFont typeface="Wingdings 2"/>
              <a:buChar char=""/>
              <a:defRPr/>
            </a:pPr>
            <a:r>
              <a:rPr lang="kk-KZ" b="1" dirty="0" smtClean="0">
                <a:solidFill>
                  <a:srgbClr val="7B2830"/>
                </a:solidFill>
                <a:latin typeface="Times New Roman" pitchFamily="18" charset="0"/>
                <a:cs typeface="Times New Roman" pitchFamily="18" charset="0"/>
              </a:rPr>
              <a:t>Оқығаны туралы жиі-жиі әңгімелеңіз.</a:t>
            </a:r>
          </a:p>
          <a:p>
            <a:pPr>
              <a:buFont typeface="Wingdings 2"/>
              <a:buChar char=""/>
              <a:defRPr/>
            </a:pPr>
            <a:r>
              <a:rPr lang="kk-KZ" b="1" dirty="0" smtClean="0">
                <a:solidFill>
                  <a:srgbClr val="7B2830"/>
                </a:solidFill>
                <a:latin typeface="Times New Roman" pitchFamily="18" charset="0"/>
                <a:cs typeface="Times New Roman" pitchFamily="18" charset="0"/>
              </a:rPr>
              <a:t>Егерде сіздің балаңыз қанағатанарлық баға алатын болса, бос уақыттарын кітапханада өткізуге рұқсат етіңіз.</a:t>
            </a:r>
          </a:p>
          <a:p>
            <a:pPr>
              <a:buFont typeface="Wingdings 2"/>
              <a:buChar char=""/>
              <a:defRPr/>
            </a:pPr>
            <a:r>
              <a:rPr lang="kk-KZ" b="1" dirty="0" smtClean="0">
                <a:solidFill>
                  <a:srgbClr val="7B2830"/>
                </a:solidFill>
                <a:latin typeface="Times New Roman" pitchFamily="18" charset="0"/>
                <a:cs typeface="Times New Roman" pitchFamily="18" charset="0"/>
              </a:rPr>
              <a:t>Балаңыз өзінің жасына сәйкес келмейтін әдебиеттерді оқудан сақтануын, ойланыңыз.</a:t>
            </a:r>
          </a:p>
          <a:p>
            <a:pPr>
              <a:buFont typeface="Wingdings 2"/>
              <a:buChar char=""/>
              <a:defRPr/>
            </a:pPr>
            <a:r>
              <a:rPr lang="kk-KZ" b="1" dirty="0" smtClean="0">
                <a:solidFill>
                  <a:srgbClr val="7B2830"/>
                </a:solidFill>
                <a:latin typeface="Times New Roman" pitchFamily="18" charset="0"/>
                <a:cs typeface="Times New Roman" pitchFamily="18" charset="0"/>
              </a:rPr>
              <a:t>Жарығы нашар жерде, балаңызға жатып оқуға рұқсат етпеңіз.</a:t>
            </a:r>
          </a:p>
          <a:p>
            <a:pPr>
              <a:buFont typeface="Wingdings 2"/>
              <a:buChar char=""/>
              <a:defRPr/>
            </a:pPr>
            <a:r>
              <a:rPr lang="kk-KZ" b="1" dirty="0" smtClean="0">
                <a:solidFill>
                  <a:srgbClr val="7B2830"/>
                </a:solidFill>
                <a:latin typeface="Times New Roman" pitchFamily="18" charset="0"/>
                <a:cs typeface="Times New Roman" pitchFamily="18" charset="0"/>
              </a:rPr>
              <a:t>Балалардың кітап оқуы сұрағы бойынша әдебиеттермен танысыңыз.</a:t>
            </a:r>
          </a:p>
          <a:p>
            <a:pPr>
              <a:buFont typeface="Wingdings 2"/>
              <a:buChar char=""/>
              <a:defRPr/>
            </a:pPr>
            <a:r>
              <a:rPr lang="kk-KZ" b="1" dirty="0" smtClean="0">
                <a:solidFill>
                  <a:srgbClr val="7B2830"/>
                </a:solidFill>
                <a:latin typeface="Times New Roman" pitchFamily="18" charset="0"/>
                <a:cs typeface="Times New Roman" pitchFamily="18" charset="0"/>
              </a:rPr>
              <a:t> Кітап сатып алуға ақшаңызды, уақытыңызды аямаңыз. Барлығы сіздің балаңыздың алған білімінен артық емес.</a:t>
            </a:r>
          </a:p>
          <a:p>
            <a:pPr>
              <a:buFont typeface="Wingdings 2"/>
              <a:buChar char=""/>
              <a:defRPr/>
            </a:pPr>
            <a:endParaRPr lang="kk-KZ" b="1" dirty="0" smtClean="0">
              <a:solidFill>
                <a:srgbClr val="7B283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kk-KZ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ЕЛІМІЗДІҢ КЕЛЕШЕГІ – ОҚЫРМАН БАЛАЛАР!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0944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F67C9601-201C-4C80-B647-28799312EA4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936" y="0"/>
            <a:ext cx="9152936" cy="6858000"/>
          </a:xfrm>
          <a:prstGeom prst="rect">
            <a:avLst/>
          </a:prstGeom>
        </p:spPr>
      </p:pic>
      <p:sp>
        <p:nvSpPr>
          <p:cNvPr id="6" name="Заголовок 1">
            <a:extLst>
              <a:ext uri="{FF2B5EF4-FFF2-40B4-BE49-F238E27FC236}">
                <a16:creationId xmlns="" xmlns:a16="http://schemas.microsoft.com/office/drawing/2014/main" id="{C3B1C563-83C1-42C7-8C78-E41ECC9F1B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49" y="66675"/>
            <a:ext cx="7886700" cy="765838"/>
          </a:xfrm>
        </p:spPr>
        <p:txBody>
          <a:bodyPr>
            <a:normAutofit/>
          </a:bodyPr>
          <a:lstStyle/>
          <a:p>
            <a:pPr algn="ctr"/>
            <a:r>
              <a:rPr lang="kk-KZ" sz="1800" b="1" dirty="0" smtClean="0">
                <a:solidFill>
                  <a:srgbClr val="FFFF00"/>
                </a:solidFill>
                <a:latin typeface="KZ Cooper" pitchFamily="2" charset="0"/>
              </a:rPr>
              <a:t>ДЛЯ ВАС, РОДИТЕЛИ!</a:t>
            </a:r>
            <a:endParaRPr lang="ru-RU" sz="1800" b="1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AutoShape 2">
            <a:extLst>
              <a:ext uri="{FF2B5EF4-FFF2-40B4-BE49-F238E27FC236}">
                <a16:creationId xmlns="" xmlns:a16="http://schemas.microsoft.com/office/drawing/2014/main" id="{74610A4F-F519-6050-3046-9720484F300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x-none"/>
          </a:p>
        </p:txBody>
      </p:sp>
      <p:sp>
        <p:nvSpPr>
          <p:cNvPr id="8" name="Прямоугольник 7"/>
          <p:cNvSpPr/>
          <p:nvPr/>
        </p:nvSpPr>
        <p:spPr>
          <a:xfrm>
            <a:off x="1201003" y="1105468"/>
            <a:ext cx="6701051" cy="369332"/>
          </a:xfrm>
          <a:prstGeom prst="rect">
            <a:avLst/>
          </a:prstGeom>
          <a:solidFill>
            <a:srgbClr val="EADDC2"/>
          </a:solidFill>
        </p:spPr>
        <p:txBody>
          <a:bodyPr wrap="square">
            <a:spAutoFit/>
          </a:bodyPr>
          <a:lstStyle/>
          <a:p>
            <a:pPr>
              <a:defRPr/>
            </a:pP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023581" y="1105469"/>
            <a:ext cx="7096837" cy="5078313"/>
          </a:xfrm>
          <a:prstGeom prst="rect">
            <a:avLst/>
          </a:prstGeom>
          <a:solidFill>
            <a:srgbClr val="EADDC2"/>
          </a:solidFill>
        </p:spPr>
        <p:txBody>
          <a:bodyPr wrap="square">
            <a:spAutoFit/>
          </a:bodyPr>
          <a:lstStyle/>
          <a:p>
            <a:pPr>
              <a:buFont typeface="Wingdings 2"/>
              <a:buChar char=""/>
              <a:defRPr/>
            </a:pPr>
            <a:r>
              <a:rPr lang="kk-KZ" b="1" dirty="0" smtClean="0">
                <a:solidFill>
                  <a:srgbClr val="7B2830"/>
                </a:solidFill>
                <a:latin typeface="Times New Roman" pitchFamily="18" charset="0"/>
                <a:cs typeface="Times New Roman" pitchFamily="18" charset="0"/>
              </a:rPr>
              <a:t>Позаботьтесь о том, чтобы ваш ребенок был читателем библиотеки.</a:t>
            </a:r>
          </a:p>
          <a:p>
            <a:pPr>
              <a:buFont typeface="Wingdings 2"/>
              <a:buChar char=""/>
              <a:defRPr/>
            </a:pPr>
            <a:r>
              <a:rPr lang="kk-KZ" b="1" dirty="0" smtClean="0">
                <a:solidFill>
                  <a:srgbClr val="7B2830"/>
                </a:solidFill>
                <a:latin typeface="Times New Roman" pitchFamily="18" charset="0"/>
                <a:cs typeface="Times New Roman" pitchFamily="18" charset="0"/>
              </a:rPr>
              <a:t>Следите, чтобы он читал систематически, желательно каждый день.</a:t>
            </a:r>
          </a:p>
          <a:p>
            <a:pPr>
              <a:buFont typeface="Wingdings 2"/>
              <a:buChar char=""/>
              <a:defRPr/>
            </a:pPr>
            <a:r>
              <a:rPr lang="kk-KZ" b="1" dirty="0" smtClean="0">
                <a:solidFill>
                  <a:srgbClr val="7B2830"/>
                </a:solidFill>
                <a:latin typeface="Times New Roman" pitchFamily="18" charset="0"/>
                <a:cs typeface="Times New Roman" pitchFamily="18" charset="0"/>
              </a:rPr>
              <a:t>Старайтесь чаще беседовать с ним о прочитанном.</a:t>
            </a:r>
          </a:p>
          <a:p>
            <a:pPr>
              <a:buFont typeface="Wingdings 2"/>
              <a:buChar char=""/>
              <a:defRPr/>
            </a:pPr>
            <a:r>
              <a:rPr lang="kk-KZ" b="1" dirty="0" smtClean="0">
                <a:solidFill>
                  <a:srgbClr val="7B2830"/>
                </a:solidFill>
                <a:latin typeface="Times New Roman" pitchFamily="18" charset="0"/>
                <a:cs typeface="Times New Roman" pitchFamily="18" charset="0"/>
              </a:rPr>
              <a:t>Если ваш ребенок получает удовлетворительные оценки, не запрещайте ему пользоваться библиотекой и проводить досуг с книгой.</a:t>
            </a:r>
          </a:p>
          <a:p>
            <a:pPr>
              <a:buFont typeface="Wingdings 2"/>
              <a:buChar char=""/>
              <a:defRPr/>
            </a:pPr>
            <a:r>
              <a:rPr lang="kk-KZ" b="1" dirty="0" smtClean="0">
                <a:solidFill>
                  <a:srgbClr val="7B2830"/>
                </a:solidFill>
                <a:latin typeface="Times New Roman" pitchFamily="18" charset="0"/>
                <a:cs typeface="Times New Roman" pitchFamily="18" charset="0"/>
              </a:rPr>
              <a:t>Подумайте, как оградить детей от чтения </a:t>
            </a:r>
          </a:p>
          <a:p>
            <a:pPr>
              <a:defRPr/>
            </a:pPr>
            <a:r>
              <a:rPr lang="kk-KZ" b="1" dirty="0" smtClean="0">
                <a:solidFill>
                  <a:srgbClr val="7B2830"/>
                </a:solidFill>
                <a:latin typeface="Times New Roman" pitchFamily="18" charset="0"/>
                <a:cs typeface="Times New Roman" pitchFamily="18" charset="0"/>
              </a:rPr>
              <a:t>     не соответствующей возрасту литературы.</a:t>
            </a:r>
          </a:p>
          <a:p>
            <a:pPr>
              <a:buFont typeface="Wingdings 2"/>
              <a:buChar char=""/>
              <a:defRPr/>
            </a:pPr>
            <a:r>
              <a:rPr lang="kk-KZ" b="1" dirty="0" smtClean="0">
                <a:solidFill>
                  <a:srgbClr val="7B2830"/>
                </a:solidFill>
                <a:latin typeface="Times New Roman" pitchFamily="18" charset="0"/>
                <a:cs typeface="Times New Roman" pitchFamily="18" charset="0"/>
              </a:rPr>
              <a:t> Не позволяйте детям читать лежа, во время еды, без достаточного освещения.</a:t>
            </a:r>
          </a:p>
          <a:p>
            <a:pPr>
              <a:buFont typeface="Wingdings 2"/>
              <a:buChar char=""/>
              <a:defRPr/>
            </a:pPr>
            <a:r>
              <a:rPr lang="kk-KZ" b="1" dirty="0" smtClean="0">
                <a:solidFill>
                  <a:srgbClr val="7B2830"/>
                </a:solidFill>
                <a:latin typeface="Times New Roman" pitchFamily="18" charset="0"/>
                <a:cs typeface="Times New Roman" pitchFamily="18" charset="0"/>
              </a:rPr>
              <a:t>Познакомьтесь с литературой по вопросам детского чтения.</a:t>
            </a:r>
          </a:p>
          <a:p>
            <a:pPr>
              <a:buFont typeface="Wingdings 2"/>
              <a:buChar char=""/>
              <a:defRPr/>
            </a:pPr>
            <a:r>
              <a:rPr lang="kk-KZ" b="1" dirty="0" smtClean="0">
                <a:solidFill>
                  <a:srgbClr val="7B2830"/>
                </a:solidFill>
                <a:latin typeface="Times New Roman" pitchFamily="18" charset="0"/>
                <a:cs typeface="Times New Roman" pitchFamily="18" charset="0"/>
              </a:rPr>
              <a:t>Не жалейте денег на приобретение книг и времени на их обсуждение. Все окупится с лихвой теми знаниями, что получит Ваш ребенок и той пользой, что приносит чтение.</a:t>
            </a:r>
          </a:p>
          <a:p>
            <a:pPr>
              <a:buFont typeface="Wingdings 2"/>
              <a:buChar char=""/>
              <a:defRPr/>
            </a:pPr>
            <a:endParaRPr lang="kk-KZ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kk-KZ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ЧИТАЮЩИЕ ДЕТИ – БУДУЩЕЕ СТРАНЫ!</a:t>
            </a:r>
            <a:endParaRPr lang="ru-RU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0944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909</TotalTime>
  <Words>860</Words>
  <Application>Microsoft Office PowerPoint</Application>
  <PresentationFormat>Экран (4:3)</PresentationFormat>
  <Paragraphs>176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Слайд 1</vt:lpstr>
      <vt:lpstr>Кітапхана оқырманы болу үшін оған жазылу керек Чтобы стать читателем библиотеки  нужно  записаться</vt:lpstr>
      <vt:lpstr>МЕКТЕП КІТАПХАНАСЫНЫҢ  ПАЙДАЛАНУДЫҢ ЖАЛПЫ ҚАҒИДАЛАРЫ </vt:lpstr>
      <vt:lpstr>ПРАВИЛА  ПОЛЬЗОВАНИЯ БИБЛИОТЕКОЙ</vt:lpstr>
      <vt:lpstr>МЕКТЕП  КІТАПХАНАСЫНЫҢ  ЖҰМЫС  ТӘРТІБІ ГРАФИК РАБОТЫ  ШКОЛЬНОЙ  БИБЛИОТЕКИ </vt:lpstr>
      <vt:lpstr>ҚҰРМЕТТІ ОҚЫРМАНДАР!  КІТАПХАНА  ҚЫЗМЕТ КӨРСЕТЕДІ ГРАФИК ОБСЛУЖИВАНИЯ ЧИТАТЕЛЕЙ</vt:lpstr>
      <vt:lpstr>КІТАПХАНА – БҰЛ БИБЛИОТЕКА - ЭТО</vt:lpstr>
      <vt:lpstr>Коворкинг - орталығы Коворкинг - центр </vt:lpstr>
      <vt:lpstr>КІТАПХАНА – БҰЛ БИБЛИОТЕКА - ЭТО</vt:lpstr>
      <vt:lpstr>КІТАПХАНА – БҰЛ БИБЛИОТЕКА - ЭТО</vt:lpstr>
      <vt:lpstr>КІТАПХАНА – БҰЛ БИБЛИОТЕКА - ЭТО</vt:lpstr>
      <vt:lpstr>КІТАПХАНА – БҰЛ БИБЛИОТЕКА - ЭТО</vt:lpstr>
      <vt:lpstr>КІТАПХАНА – БҰЛ БИБЛИОТЕКА - ЭТО</vt:lpstr>
      <vt:lpstr>АТА-АНАЛАР, СІЗДЕР ҮШІН!</vt:lpstr>
      <vt:lpstr>ДЛЯ ВАС, РОДИТЕЛИ!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Crown</dc:creator>
  <cp:lastModifiedBy>Артём</cp:lastModifiedBy>
  <cp:revision>72</cp:revision>
  <dcterms:created xsi:type="dcterms:W3CDTF">2023-01-22T19:24:45Z</dcterms:created>
  <dcterms:modified xsi:type="dcterms:W3CDTF">2023-11-07T10:25:46Z</dcterms:modified>
</cp:coreProperties>
</file>