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3"/>
    <p:sldId id="257" r:id="rId4"/>
    <p:sldId id="258" r:id="rId5"/>
    <p:sldId id="259" r:id="rId6"/>
    <p:sldId id="260" r:id="rId7"/>
    <p:sldId id="261" r:id="rId8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7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117" d="100"/>
          <a:sy n="117" d="100"/>
        </p:scale>
        <p:origin x="510" y="102"/>
      </p:cViewPr>
      <p:guideLst>
        <p:guide orient="horz" pos="2173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notesMaster" Target="notesMasters/notesMaster1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en-US" smtClean="0"/>
            </a:fld>
            <a:endParaRPr lang="en-US"/>
          </a:p>
        </p:txBody>
      </p:sp>
      <p:sp>
        <p:nvSpPr>
          <p:cNvPr id="4" name="Slide Image Placehoder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 Placeholder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208933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24417" y="1196975"/>
            <a:ext cx="10943167" cy="1082675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en-US" altLang="zh-CN" noProof="0" smtClean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626533" y="2422525"/>
            <a:ext cx="10949517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en-US" altLang="zh-CN" noProof="0" smtClean="0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3831447-C893-4FB7-A405-85B25DF4EE90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90500"/>
            <a:ext cx="2743200" cy="59372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90500"/>
            <a:ext cx="8026400" cy="59372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174750"/>
            <a:ext cx="53848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174750"/>
            <a:ext cx="53848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7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7" y="2505075"/>
            <a:ext cx="51583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Замещающая дата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8" name="Замещающий 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9" name="Замещающий 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Замещающая дата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4" name="Замещающий 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5" name="Замещающий 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мещающая дата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3" name="Замещающий 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4" name="Замещающий 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3831447-C893-4FB7-A405-85B25DF4EE90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5"/>
            <a:ext cx="617220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9EFD9D74-47D9-4702-A33C-335B63B48DBF}" type="datetimeFigureOut">
              <a:rPr lang="en-US" smtClean="0"/>
            </a:fld>
            <a:endParaRPr lang="en-US" dirty="0"/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 dirty="0"/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FABC47A4-756D-490B-A52F-7D9E2C9FC05F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1026" name="Picture 9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12208933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Rectangle 3"/>
          <p:cNvSpPr>
            <a:spLocks noGrp="1"/>
          </p:cNvSpPr>
          <p:nvPr>
            <p:ph type="title"/>
          </p:nvPr>
        </p:nvSpPr>
        <p:spPr>
          <a:xfrm>
            <a:off x="609600" y="190500"/>
            <a:ext cx="10972800" cy="58261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  <p:sp>
        <p:nvSpPr>
          <p:cNvPr id="1028" name="Rectangle 4"/>
          <p:cNvSpPr>
            <a:spLocks noGrp="1"/>
          </p:cNvSpPr>
          <p:nvPr>
            <p:ph type="body" idx="1"/>
          </p:nvPr>
        </p:nvSpPr>
        <p:spPr>
          <a:xfrm>
            <a:off x="609600" y="1174750"/>
            <a:ext cx="10972800" cy="49530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fld id="{760FBDFE-C587-4B4C-A407-44438C67B59E}" type="datetimeFigureOut">
              <a:rPr lang="en-US" smtClean="0"/>
            </a:fld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fld id="{49AE70B2-8BF9-45C0-BB95-33D1B9D3A854}" type="slidenum">
              <a:rPr lang="en-US" smtClean="0"/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Заголовок 3"/>
          <p:cNvSpPr/>
          <p:nvPr>
            <p:ph type="ctrTitle"/>
          </p:nvPr>
        </p:nvSpPr>
        <p:spPr>
          <a:xfrm>
            <a:off x="624205" y="581660"/>
            <a:ext cx="10942955" cy="5045075"/>
          </a:xfrm>
        </p:spPr>
        <p:txBody>
          <a:bodyPr>
            <a:noAutofit/>
          </a:bodyPr>
          <a:p>
            <a:br>
              <a:rPr lang="ru-RU" altLang="en-US" sz="2400">
                <a:solidFill>
                  <a:schemeClr val="accent4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</a:br>
            <a:br>
              <a:rPr lang="ru-RU" altLang="en-US" sz="2400">
                <a:solidFill>
                  <a:schemeClr val="accent4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</a:br>
            <a:br>
              <a:rPr lang="ru-RU" altLang="en-US" sz="2400">
                <a:solidFill>
                  <a:schemeClr val="accent4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</a:br>
            <a:r>
              <a:rPr lang="ru-RU" altLang="en-US" sz="3200">
                <a:solidFill>
                  <a:schemeClr val="accent4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Мониторинг образовательных достижений обучающихся (МОДО) – это независимый инструмент мониторинга качества знаний учащихся. Тестирование соответствует государственному общеобязательному стандарту соответствующего уровня образования, утвержденного приказом министра образования и науки Республики Казахстан от 31 октября 2018 года № 604 (зарегистрирован в Реестре государственной регистрации нормативных правовых актов Республики Казахстан под № 17769).</a:t>
            </a:r>
            <a:br>
              <a:rPr lang="ru-RU" altLang="en-US" sz="3200">
                <a:solidFill>
                  <a:schemeClr val="accent4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</a:br>
            <a:br>
              <a:rPr lang="ru-RU" altLang="en-US" sz="3200">
                <a:solidFill>
                  <a:schemeClr val="accent4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</a:br>
            <a:br>
              <a:rPr lang="ru-RU" altLang="en-US" sz="2400">
                <a:solidFill>
                  <a:schemeClr val="accent4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</a:br>
            <a:endParaRPr lang="ru-RU" altLang="en-US" sz="2400">
              <a:solidFill>
                <a:schemeClr val="accent4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ru-RU" altLang="en-US"/>
          </a:p>
        </p:txBody>
      </p:sp>
      <p:pic>
        <p:nvPicPr>
          <p:cNvPr id="4" name="Замещающее содержимое 3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230505" y="635"/>
            <a:ext cx="11706225" cy="670750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ru-RU" altLang="en-US"/>
          </a:p>
        </p:txBody>
      </p:sp>
      <p:pic>
        <p:nvPicPr>
          <p:cNvPr id="4" name="Замещающее содержимое 3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167640" y="635"/>
            <a:ext cx="11729085" cy="685736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pPr algn="ctr"/>
            <a:r>
              <a:rPr lang="ru-RU" altLang="en-US" b="1" i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О</a:t>
            </a:r>
            <a:r>
              <a:rPr lang="" altLang="en-US" b="1" i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қу мақсаттары</a:t>
            </a:r>
            <a:endParaRPr lang="" altLang="en-US" b="1" i="1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5" name="Замещающее содержимое 4"/>
          <p:cNvSpPr/>
          <p:nvPr>
            <p:ph idx="1"/>
          </p:nvPr>
        </p:nvSpPr>
        <p:spPr>
          <a:xfrm>
            <a:off x="609600" y="772795"/>
            <a:ext cx="10972800" cy="5354955"/>
          </a:xfrm>
        </p:spPr>
        <p:txBody>
          <a:bodyPr/>
          <a:p>
            <a:r>
              <a:rPr lang="ru-RU" altLang="en-US" sz="18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• ауызекі сөйлеу этикеттері мен көркем сөйлеудің құрылымдық және</a:t>
            </a:r>
            <a:r>
              <a:rPr lang="" altLang="ru-RU" sz="18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ru-RU" altLang="en-US" sz="18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жанрлық ерекшеліктерін ажырату;</a:t>
            </a:r>
            <a:endParaRPr lang="ru-RU" altLang="en-US" sz="1800" b="1" i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ru-RU" altLang="en-US" sz="18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• мәтіндік және графиктік (кесте, диаграмма, сурет, шартты белгілер) ақпаратты интерпретациялау;</a:t>
            </a:r>
            <a:endParaRPr lang="ru-RU" altLang="en-US" sz="1800" b="1" i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ru-RU" altLang="en-US" sz="18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• хроника, хабар, очерктердің және кеңсе құжаттарының, қызметтік</a:t>
            </a:r>
            <a:endParaRPr lang="ru-RU" altLang="en-US" sz="1800" b="1" i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ru-RU" altLang="en-US" sz="18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жобалардың құрылымы мен ресімделуі арқылы жанрлық ерекшелік-</a:t>
            </a:r>
            <a:r>
              <a:rPr lang="" altLang="ru-RU" sz="18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ru-RU" altLang="en-US" sz="18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терін ажырату;</a:t>
            </a:r>
            <a:endParaRPr lang="ru-RU" altLang="en-US" sz="1800" b="1" i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ru-RU" altLang="en-US" sz="18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• идеясы ұқсас публицистикалық және көркем әдебиет стиліндегі</a:t>
            </a:r>
            <a:r>
              <a:rPr lang="" altLang="ru-RU" sz="18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ru-RU" altLang="en-US" sz="18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мәтіндердің тақырыбы, құрылымы, мақсатты аудиториясы, тілдік</a:t>
            </a:r>
            <a:r>
              <a:rPr lang="" altLang="ru-RU" sz="18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</a:t>
            </a:r>
            <a:r>
              <a:rPr lang="ru-RU" altLang="en-US" sz="18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ерекшелігін салыстыра талдау;</a:t>
            </a:r>
            <a:endParaRPr lang="ru-RU" altLang="en-US" sz="1800" b="1" i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ru-RU" altLang="en-US" sz="18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• оқылым стратегияларын қолдану: комментарий жазу, іріктеп оқу, </a:t>
            </a:r>
            <a:r>
              <a:rPr lang="" altLang="ru-RU" sz="18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ru-RU" altLang="en-US" sz="18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зерттеп оқу;</a:t>
            </a:r>
            <a:endParaRPr lang="ru-RU" altLang="en-US" sz="1800" b="1" i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ru-RU" altLang="en-US" sz="18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• тұтас және аралас мәтіндердегі (кесте, диаграмма, сызба, сурет) </a:t>
            </a:r>
            <a:r>
              <a:rPr lang="" altLang="ru-RU" sz="18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ru-RU" altLang="en-US" sz="18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ақпараттарды салыстыру;</a:t>
            </a:r>
            <a:endParaRPr lang="ru-RU" altLang="en-US" sz="1800" b="1" i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ru-RU" altLang="en-US" sz="18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• мәтін бойынша проблемалық сұрақтарды тани білу;</a:t>
            </a:r>
            <a:endParaRPr lang="ru-RU" altLang="en-US" sz="1800" b="1" i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ru-RU" altLang="en-US" sz="18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• тақырыбы ұқсас, ғылыми және публицистикалық стильдегі мәтін-дердің тақырыбын, түрлерін, құрылымын салыстыру;</a:t>
            </a:r>
            <a:endParaRPr lang="ru-RU" altLang="en-US" sz="1800" b="1" i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ru-RU" altLang="en-US" sz="18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• мақала, аннотация, презентация, құрылым мен ресімделуі арқылы</a:t>
            </a:r>
            <a:endParaRPr lang="ru-RU" altLang="en-US" sz="1800" b="1" i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ru-RU" altLang="en-US" sz="18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жанрлық ерекшеліктерін ажырату;</a:t>
            </a:r>
            <a:endParaRPr lang="ru-RU" altLang="en-US" sz="1800" b="1" i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ru-RU" altLang="en-US" sz="18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• оқылым стратегияларын қолдану: комментарий жасау, іріктеп оқу, талдап оқу;</a:t>
            </a:r>
            <a:endParaRPr lang="ru-RU" altLang="en-US" sz="1800" b="1" i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ru-RU" altLang="en-US" sz="18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• тұтас емес (кесте, диаграмма, сызба, сурет) мәтіндердегі мәлімет-терді салыстыру, өңдеу;</a:t>
            </a:r>
            <a:endParaRPr lang="ru-RU" altLang="en-US" sz="1800" b="1" i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ru-RU" altLang="en-US"/>
          </a:p>
        </p:txBody>
      </p:sp>
      <p:pic>
        <p:nvPicPr>
          <p:cNvPr id="4" name="Замещающее содержимое 3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346710" y="0"/>
            <a:ext cx="10881995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ru-RU" altLang="en-US"/>
          </a:p>
        </p:txBody>
      </p:sp>
      <p:pic>
        <p:nvPicPr>
          <p:cNvPr id="4" name="Замещающее содержимое 3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237490" y="190500"/>
            <a:ext cx="6913880" cy="4494530"/>
          </a:xfrm>
          <a:prstGeom prst="rect">
            <a:avLst/>
          </a:prstGeom>
        </p:spPr>
      </p:pic>
      <p:pic>
        <p:nvPicPr>
          <p:cNvPr id="5" name="Изображение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70200" y="3942715"/>
            <a:ext cx="8315325" cy="276225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Blue Waves">
  <a:themeElements>
    <a:clrScheme name="Blue Waves 13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66CC"/>
      </a:accent1>
      <a:accent2>
        <a:srgbClr val="3399FF"/>
      </a:accent2>
      <a:accent3>
        <a:srgbClr val="FFFFFF"/>
      </a:accent3>
      <a:accent4>
        <a:srgbClr val="000000"/>
      </a:accent4>
      <a:accent5>
        <a:srgbClr val="AAB8E2"/>
      </a:accent5>
      <a:accent6>
        <a:srgbClr val="2D8AE7"/>
      </a:accent6>
      <a:hlink>
        <a:srgbClr val="CC3300"/>
      </a:hlink>
      <a:folHlink>
        <a:srgbClr val="996600"/>
      </a:folHlink>
    </a:clrScheme>
    <a:fontScheme name="Blue Waves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Blue Wav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66CC"/>
        </a:accent1>
        <a:accent2>
          <a:srgbClr val="3399FF"/>
        </a:accent2>
        <a:accent3>
          <a:srgbClr val="FFFFFF"/>
        </a:accent3>
        <a:accent4>
          <a:srgbClr val="000000"/>
        </a:accent4>
        <a:accent5>
          <a:srgbClr val="AAB8E2"/>
        </a:accent5>
        <a:accent6>
          <a:srgbClr val="2D8AE7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1542</Words>
  <Application>WPS Presentation</Application>
  <PresentationFormat>宽屏</PresentationFormat>
  <Paragraphs>18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20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27" baseType="lpstr">
      <vt:lpstr>Arial</vt:lpstr>
      <vt:lpstr>SimSun</vt:lpstr>
      <vt:lpstr>Wingdings</vt:lpstr>
      <vt:lpstr>Calibri Light</vt:lpstr>
      <vt:lpstr>Arial Unicode MS</vt:lpstr>
      <vt:lpstr>Calibri</vt:lpstr>
      <vt:lpstr>Microsoft YaHei</vt:lpstr>
      <vt:lpstr>Bahnschrift</vt:lpstr>
      <vt:lpstr>Bahnschrift SemiBold</vt:lpstr>
      <vt:lpstr>Cambria Math</vt:lpstr>
      <vt:lpstr>Garamond</vt:lpstr>
      <vt:lpstr>Microsoft YaHei Light</vt:lpstr>
      <vt:lpstr>MS UI Gothic</vt:lpstr>
      <vt:lpstr>Segoe UI</vt:lpstr>
      <vt:lpstr>Segoe UI Semibold</vt:lpstr>
      <vt:lpstr>Sitka Display Semibold</vt:lpstr>
      <vt:lpstr>Sitka Small Semibold</vt:lpstr>
      <vt:lpstr>Sitka Text Semibold</vt:lpstr>
      <vt:lpstr>Tahoma</vt:lpstr>
      <vt:lpstr>Times New Roman</vt:lpstr>
      <vt:lpstr>Blue Waves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Home</cp:lastModifiedBy>
  <cp:revision>3</cp:revision>
  <dcterms:created xsi:type="dcterms:W3CDTF">2023-11-01T03:41:42Z</dcterms:created>
  <dcterms:modified xsi:type="dcterms:W3CDTF">2023-11-01T04:09:29Z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1049-12.2.0.13266</vt:lpwstr>
  </property>
  <property fmtid="{D5CDD505-2E9C-101B-9397-08002B2CF9AE}" pid="3" name="ICV">
    <vt:lpwstr>A038AA35DA3845B98E745F0D7A9AB54A_13</vt:lpwstr>
  </property>
</Properties>
</file>