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27"/>
  </p:notesMasterIdLst>
  <p:sldIdLst>
    <p:sldId id="257" r:id="rId2"/>
    <p:sldId id="267" r:id="rId3"/>
    <p:sldId id="264" r:id="rId4"/>
    <p:sldId id="266" r:id="rId5"/>
    <p:sldId id="268" r:id="rId6"/>
    <p:sldId id="269" r:id="rId7"/>
    <p:sldId id="261" r:id="rId8"/>
    <p:sldId id="322" r:id="rId9"/>
    <p:sldId id="323" r:id="rId10"/>
    <p:sldId id="270" r:id="rId11"/>
    <p:sldId id="285" r:id="rId12"/>
    <p:sldId id="367" r:id="rId13"/>
    <p:sldId id="287" r:id="rId14"/>
    <p:sldId id="286" r:id="rId15"/>
    <p:sldId id="360" r:id="rId16"/>
    <p:sldId id="288" r:id="rId17"/>
    <p:sldId id="289" r:id="rId18"/>
    <p:sldId id="361" r:id="rId19"/>
    <p:sldId id="333" r:id="rId20"/>
    <p:sldId id="334" r:id="rId21"/>
    <p:sldId id="363" r:id="rId22"/>
    <p:sldId id="364" r:id="rId23"/>
    <p:sldId id="365" r:id="rId24"/>
    <p:sldId id="366" r:id="rId25"/>
    <p:sldId id="278" r:id="rId26"/>
  </p:sldIdLst>
  <p:sldSz cx="12192000" cy="6858000"/>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31" autoAdjust="0"/>
    <p:restoredTop sz="94660"/>
  </p:normalViewPr>
  <p:slideViewPr>
    <p:cSldViewPr snapToGrid="0">
      <p:cViewPr varScale="1">
        <p:scale>
          <a:sx n="80" d="100"/>
          <a:sy n="80" d="100"/>
        </p:scale>
        <p:origin x="34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84870" cy="502755"/>
          </a:xfrm>
          <a:prstGeom prst="rect">
            <a:avLst/>
          </a:prstGeom>
        </p:spPr>
        <p:txBody>
          <a:bodyPr vert="horz" lIns="92455" tIns="46227" rIns="92455" bIns="46227" rtlCol="0"/>
          <a:lstStyle>
            <a:lvl1pPr algn="l">
              <a:defRPr sz="1200"/>
            </a:lvl1pPr>
          </a:lstStyle>
          <a:p>
            <a:endParaRPr lang="ru-KZ"/>
          </a:p>
        </p:txBody>
      </p:sp>
      <p:sp>
        <p:nvSpPr>
          <p:cNvPr id="3" name="Дата 2"/>
          <p:cNvSpPr>
            <a:spLocks noGrp="1"/>
          </p:cNvSpPr>
          <p:nvPr>
            <p:ph type="dt" idx="1"/>
          </p:nvPr>
        </p:nvSpPr>
        <p:spPr>
          <a:xfrm>
            <a:off x="3901699" y="0"/>
            <a:ext cx="2984870" cy="502755"/>
          </a:xfrm>
          <a:prstGeom prst="rect">
            <a:avLst/>
          </a:prstGeom>
        </p:spPr>
        <p:txBody>
          <a:bodyPr vert="horz" lIns="92455" tIns="46227" rIns="92455" bIns="46227" rtlCol="0"/>
          <a:lstStyle>
            <a:lvl1pPr algn="r">
              <a:defRPr sz="1200"/>
            </a:lvl1pPr>
          </a:lstStyle>
          <a:p>
            <a:fld id="{34BC4F37-DAEE-4E8A-86DD-1B35EE9146AE}" type="datetimeFigureOut">
              <a:rPr lang="ru-KZ" smtClean="0"/>
              <a:t>31.10.2023</a:t>
            </a:fld>
            <a:endParaRPr lang="ru-KZ"/>
          </a:p>
        </p:txBody>
      </p:sp>
      <p:sp>
        <p:nvSpPr>
          <p:cNvPr id="4" name="Образ слайда 3"/>
          <p:cNvSpPr>
            <a:spLocks noGrp="1" noRot="1" noChangeAspect="1"/>
          </p:cNvSpPr>
          <p:nvPr>
            <p:ph type="sldImg" idx="2"/>
          </p:nvPr>
        </p:nvSpPr>
        <p:spPr>
          <a:xfrm>
            <a:off x="434975" y="1250950"/>
            <a:ext cx="6018213" cy="3384550"/>
          </a:xfrm>
          <a:prstGeom prst="rect">
            <a:avLst/>
          </a:prstGeom>
          <a:noFill/>
          <a:ln w="12700">
            <a:solidFill>
              <a:prstClr val="black"/>
            </a:solidFill>
          </a:ln>
        </p:spPr>
        <p:txBody>
          <a:bodyPr vert="horz" lIns="92455" tIns="46227" rIns="92455" bIns="46227" rtlCol="0" anchor="ctr"/>
          <a:lstStyle/>
          <a:p>
            <a:endParaRPr lang="ru-KZ"/>
          </a:p>
        </p:txBody>
      </p:sp>
      <p:sp>
        <p:nvSpPr>
          <p:cNvPr id="5" name="Заметки 4"/>
          <p:cNvSpPr>
            <a:spLocks noGrp="1"/>
          </p:cNvSpPr>
          <p:nvPr>
            <p:ph type="body" sz="quarter" idx="3"/>
          </p:nvPr>
        </p:nvSpPr>
        <p:spPr>
          <a:xfrm>
            <a:off x="688817" y="4822270"/>
            <a:ext cx="5510530" cy="3945493"/>
          </a:xfrm>
          <a:prstGeom prst="rect">
            <a:avLst/>
          </a:prstGeom>
        </p:spPr>
        <p:txBody>
          <a:bodyPr vert="horz" lIns="92455" tIns="46227" rIns="92455" bIns="46227"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6" name="Нижний колонтитул 5"/>
          <p:cNvSpPr>
            <a:spLocks noGrp="1"/>
          </p:cNvSpPr>
          <p:nvPr>
            <p:ph type="ftr" sz="quarter" idx="4"/>
          </p:nvPr>
        </p:nvSpPr>
        <p:spPr>
          <a:xfrm>
            <a:off x="1" y="9517547"/>
            <a:ext cx="2984870" cy="502754"/>
          </a:xfrm>
          <a:prstGeom prst="rect">
            <a:avLst/>
          </a:prstGeom>
        </p:spPr>
        <p:txBody>
          <a:bodyPr vert="horz" lIns="92455" tIns="46227" rIns="92455" bIns="46227" rtlCol="0" anchor="b"/>
          <a:lstStyle>
            <a:lvl1pPr algn="l">
              <a:defRPr sz="1200"/>
            </a:lvl1pPr>
          </a:lstStyle>
          <a:p>
            <a:endParaRPr lang="ru-KZ"/>
          </a:p>
        </p:txBody>
      </p:sp>
      <p:sp>
        <p:nvSpPr>
          <p:cNvPr id="7" name="Номер слайда 6"/>
          <p:cNvSpPr>
            <a:spLocks noGrp="1"/>
          </p:cNvSpPr>
          <p:nvPr>
            <p:ph type="sldNum" sz="quarter" idx="5"/>
          </p:nvPr>
        </p:nvSpPr>
        <p:spPr>
          <a:xfrm>
            <a:off x="3901699" y="9517547"/>
            <a:ext cx="2984870" cy="502754"/>
          </a:xfrm>
          <a:prstGeom prst="rect">
            <a:avLst/>
          </a:prstGeom>
        </p:spPr>
        <p:txBody>
          <a:bodyPr vert="horz" lIns="92455" tIns="46227" rIns="92455" bIns="46227" rtlCol="0" anchor="b"/>
          <a:lstStyle>
            <a:lvl1pPr algn="r">
              <a:defRPr sz="1200"/>
            </a:lvl1pPr>
          </a:lstStyle>
          <a:p>
            <a:fld id="{61C25D41-89A9-42B7-A461-CAA412D38271}" type="slidenum">
              <a:rPr lang="ru-KZ" smtClean="0"/>
              <a:t>‹#›</a:t>
            </a:fld>
            <a:endParaRPr lang="ru-KZ"/>
          </a:p>
        </p:txBody>
      </p:sp>
    </p:spTree>
    <p:extLst>
      <p:ext uri="{BB962C8B-B14F-4D97-AF65-F5344CB8AC3E}">
        <p14:creationId xmlns:p14="http://schemas.microsoft.com/office/powerpoint/2010/main" val="3333142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KZ" dirty="0"/>
          </a:p>
        </p:txBody>
      </p:sp>
      <p:sp>
        <p:nvSpPr>
          <p:cNvPr id="4" name="Номер слайда 3"/>
          <p:cNvSpPr>
            <a:spLocks noGrp="1"/>
          </p:cNvSpPr>
          <p:nvPr>
            <p:ph type="sldNum" sz="quarter" idx="5"/>
          </p:nvPr>
        </p:nvSpPr>
        <p:spPr/>
        <p:txBody>
          <a:bodyPr/>
          <a:lstStyle/>
          <a:p>
            <a:fld id="{61C25D41-89A9-42B7-A461-CAA412D38271}" type="slidenum">
              <a:rPr lang="ru-KZ" smtClean="0"/>
              <a:t>7</a:t>
            </a:fld>
            <a:endParaRPr lang="ru-KZ"/>
          </a:p>
        </p:txBody>
      </p:sp>
    </p:spTree>
    <p:extLst>
      <p:ext uri="{BB962C8B-B14F-4D97-AF65-F5344CB8AC3E}">
        <p14:creationId xmlns:p14="http://schemas.microsoft.com/office/powerpoint/2010/main" val="1153801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79308E-D799-4ADB-AE04-23C2CD23F9DF}" type="datetimeFigureOut">
              <a:rPr lang="ru-KZ" smtClean="0"/>
              <a:t>31.10.2023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662949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79308E-D799-4ADB-AE04-23C2CD23F9DF}" type="datetimeFigureOut">
              <a:rPr lang="ru-KZ" smtClean="0"/>
              <a:t>31.10.2023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4073974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79308E-D799-4ADB-AE04-23C2CD23F9DF}" type="datetimeFigureOut">
              <a:rPr lang="ru-KZ" smtClean="0"/>
              <a:t>31.10.2023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C57FC0B4-87DA-4B92-BE31-2DDA00C04C44}" type="slidenum">
              <a:rPr lang="ru-KZ" smtClean="0"/>
              <a:t>‹#›</a:t>
            </a:fld>
            <a:endParaRPr lang="ru-K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38618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79308E-D799-4ADB-AE04-23C2CD23F9DF}" type="datetimeFigureOut">
              <a:rPr lang="ru-KZ" smtClean="0"/>
              <a:t>31.10.2023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5699336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79308E-D799-4ADB-AE04-23C2CD23F9DF}" type="datetimeFigureOut">
              <a:rPr lang="ru-KZ" smtClean="0"/>
              <a:t>31.10.2023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C57FC0B4-87DA-4B92-BE31-2DDA00C04C44}" type="slidenum">
              <a:rPr lang="ru-KZ" smtClean="0"/>
              <a:t>‹#›</a:t>
            </a:fld>
            <a:endParaRPr lang="ru-K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0913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79308E-D799-4ADB-AE04-23C2CD23F9DF}" type="datetimeFigureOut">
              <a:rPr lang="ru-KZ" smtClean="0"/>
              <a:t>31.10.2023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26599309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79308E-D799-4ADB-AE04-23C2CD23F9DF}" type="datetimeFigureOut">
              <a:rPr lang="ru-KZ" smtClean="0"/>
              <a:t>31.10.2023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1958377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79308E-D799-4ADB-AE04-23C2CD23F9DF}" type="datetimeFigureOut">
              <a:rPr lang="ru-KZ" smtClean="0"/>
              <a:t>31.10.2023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500642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79308E-D799-4ADB-AE04-23C2CD23F9DF}" type="datetimeFigureOut">
              <a:rPr lang="ru-KZ" smtClean="0"/>
              <a:t>31.10.2023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2668497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79308E-D799-4ADB-AE04-23C2CD23F9DF}" type="datetimeFigureOut">
              <a:rPr lang="ru-KZ" smtClean="0"/>
              <a:t>31.10.2023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3396191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79308E-D799-4ADB-AE04-23C2CD23F9DF}" type="datetimeFigureOut">
              <a:rPr lang="ru-KZ" smtClean="0"/>
              <a:t>31.10.2023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3824452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79308E-D799-4ADB-AE04-23C2CD23F9DF}" type="datetimeFigureOut">
              <a:rPr lang="ru-KZ" smtClean="0"/>
              <a:t>31.10.2023</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653440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79308E-D799-4ADB-AE04-23C2CD23F9DF}" type="datetimeFigureOut">
              <a:rPr lang="ru-KZ" smtClean="0"/>
              <a:t>31.10.2023</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649875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79308E-D799-4ADB-AE04-23C2CD23F9DF}" type="datetimeFigureOut">
              <a:rPr lang="ru-KZ" smtClean="0"/>
              <a:t>31.10.2023</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3571537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79308E-D799-4ADB-AE04-23C2CD23F9DF}" type="datetimeFigureOut">
              <a:rPr lang="ru-KZ" smtClean="0"/>
              <a:t>31.10.2023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C57FC0B4-87DA-4B92-BE31-2DDA00C04C44}" type="slidenum">
              <a:rPr lang="ru-KZ" smtClean="0"/>
              <a:t>‹#›</a:t>
            </a:fld>
            <a:endParaRPr lang="ru-KZ"/>
          </a:p>
        </p:txBody>
      </p:sp>
    </p:spTree>
    <p:extLst>
      <p:ext uri="{BB962C8B-B14F-4D97-AF65-F5344CB8AC3E}">
        <p14:creationId xmlns:p14="http://schemas.microsoft.com/office/powerpoint/2010/main" val="1455359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C57FC0B4-87DA-4B92-BE31-2DDA00C04C44}" type="slidenum">
              <a:rPr lang="ru-KZ" smtClean="0"/>
              <a:t>‹#›</a:t>
            </a:fld>
            <a:endParaRPr lang="ru-KZ"/>
          </a:p>
        </p:txBody>
      </p:sp>
      <p:sp>
        <p:nvSpPr>
          <p:cNvPr id="5" name="Date Placeholder 4"/>
          <p:cNvSpPr>
            <a:spLocks noGrp="1"/>
          </p:cNvSpPr>
          <p:nvPr>
            <p:ph type="dt" sz="half" idx="10"/>
          </p:nvPr>
        </p:nvSpPr>
        <p:spPr/>
        <p:txBody>
          <a:bodyPr/>
          <a:lstStyle/>
          <a:p>
            <a:fld id="{AE79308E-D799-4ADB-AE04-23C2CD23F9DF}" type="datetimeFigureOut">
              <a:rPr lang="ru-KZ" smtClean="0"/>
              <a:t>31.10.2023</a:t>
            </a:fld>
            <a:endParaRPr lang="ru-KZ"/>
          </a:p>
        </p:txBody>
      </p:sp>
    </p:spTree>
    <p:extLst>
      <p:ext uri="{BB962C8B-B14F-4D97-AF65-F5344CB8AC3E}">
        <p14:creationId xmlns:p14="http://schemas.microsoft.com/office/powerpoint/2010/main" val="4238616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E79308E-D799-4ADB-AE04-23C2CD23F9DF}" type="datetimeFigureOut">
              <a:rPr lang="ru-KZ" smtClean="0"/>
              <a:t>31.10.2023</a:t>
            </a:fld>
            <a:endParaRPr lang="ru-K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57FC0B4-87DA-4B92-BE31-2DDA00C04C44}" type="slidenum">
              <a:rPr lang="ru-KZ" smtClean="0"/>
              <a:t>‹#›</a:t>
            </a:fld>
            <a:endParaRPr lang="ru-KZ"/>
          </a:p>
        </p:txBody>
      </p:sp>
    </p:spTree>
    <p:extLst>
      <p:ext uri="{BB962C8B-B14F-4D97-AF65-F5344CB8AC3E}">
        <p14:creationId xmlns:p14="http://schemas.microsoft.com/office/powerpoint/2010/main" val="2650149406"/>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 id="2147483888" r:id="rId12"/>
    <p:sldLayoutId id="2147483889" r:id="rId13"/>
    <p:sldLayoutId id="2147483890" r:id="rId14"/>
    <p:sldLayoutId id="2147483891" r:id="rId15"/>
    <p:sldLayoutId id="214748389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483595-A25E-BA26-B002-3D208036B818}"/>
              </a:ext>
            </a:extLst>
          </p:cNvPr>
          <p:cNvSpPr>
            <a:spLocks noGrp="1"/>
          </p:cNvSpPr>
          <p:nvPr>
            <p:ph type="ctrTitle"/>
          </p:nvPr>
        </p:nvSpPr>
        <p:spPr>
          <a:xfrm>
            <a:off x="1616364" y="1122363"/>
            <a:ext cx="9051636" cy="1491528"/>
          </a:xfrm>
        </p:spPr>
        <p:txBody>
          <a:bodyPr>
            <a:normAutofit fontScale="90000"/>
          </a:bodyPr>
          <a:lstStyle/>
          <a:p>
            <a:pPr algn="l"/>
            <a:r>
              <a:rPr lang="ru-RU" sz="2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«Текст как средство формирования и совершенствования читательской грамотности учащихся»</a:t>
            </a:r>
            <a:br>
              <a:rPr lang="ru-KZ"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endParaRPr lang="ru-KZ"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2477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100" b="1" dirty="0">
                <a:solidFill>
                  <a:srgbClr val="00B0F0"/>
                </a:solidFill>
                <a:latin typeface="Calibri Light" pitchFamily="34" charset="0"/>
              </a:rPr>
              <a:t>РАФТ. </a:t>
            </a:r>
            <a:r>
              <a:rPr lang="ru-RU" sz="2100" b="1" dirty="0">
                <a:latin typeface="Calibri Light" pitchFamily="34" charset="0"/>
              </a:rPr>
              <a:t>Данный метод учит школьников рассматривать тему с различных сторон и точек зрения, обучает навыкам письменной речи. Он формирует систему суждений, способствует умению анализировать, формулировать обоснованные выводы, выносить оценки. Каждая буква в названии технологии несет в себе определенный смысл:</a:t>
            </a:r>
            <a:br>
              <a:rPr lang="ru-RU" sz="2100" b="1" dirty="0">
                <a:latin typeface="Calibri Light" pitchFamily="34" charset="0"/>
              </a:rPr>
            </a:br>
            <a:endParaRPr lang="ru-RU" sz="2100" b="1" dirty="0">
              <a:latin typeface="Calibri Light" pitchFamily="34" charset="0"/>
            </a:endParaRPr>
          </a:p>
        </p:txBody>
      </p:sp>
      <p:sp>
        <p:nvSpPr>
          <p:cNvPr id="5" name="Содержимое 4"/>
          <p:cNvSpPr>
            <a:spLocks noGrp="1"/>
          </p:cNvSpPr>
          <p:nvPr>
            <p:ph sz="half" idx="2"/>
          </p:nvPr>
        </p:nvSpPr>
        <p:spPr>
          <a:xfrm>
            <a:off x="304800" y="4613564"/>
            <a:ext cx="9564950" cy="1649472"/>
          </a:xfrm>
        </p:spPr>
        <p:txBody>
          <a:bodyPr>
            <a:normAutofit fontScale="92500" lnSpcReduction="10000"/>
          </a:bodyPr>
          <a:lstStyle/>
          <a:p>
            <a:pPr>
              <a:buNone/>
            </a:pPr>
            <a:r>
              <a:rPr lang="ru-RU" dirty="0"/>
              <a:t>			</a:t>
            </a:r>
            <a:r>
              <a:rPr lang="ru-RU" sz="2400" dirty="0">
                <a:solidFill>
                  <a:schemeClr val="accent2">
                    <a:lumMod val="50000"/>
                  </a:schemeClr>
                </a:solidFill>
                <a:latin typeface="Calibri Light" pitchFamily="34" charset="0"/>
              </a:rPr>
              <a:t>Например, прочитав комедию Д.И. Фонвизина «Недоросль», напишите письмо одному герою произведения от имени другого, какую проблему произведения вы бы хотели в вашем письме затронуть? Отразите её в теме вашей работы. При написании письма используйте материал и цитаты из текста комедии. </a:t>
            </a:r>
          </a:p>
          <a:p>
            <a:endParaRPr lang="ru-RU" sz="2400" dirty="0"/>
          </a:p>
        </p:txBody>
      </p:sp>
      <p:pic>
        <p:nvPicPr>
          <p:cNvPr id="3075" name="Picture 3" descr="C:\Users\Andre\Music\Downloads\РФТ.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537" y="2244436"/>
            <a:ext cx="9355100" cy="23000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677333" y="409075"/>
            <a:ext cx="10331561" cy="5632288"/>
          </a:xfrm>
        </p:spPr>
        <p:txBody>
          <a:bodyPr>
            <a:normAutofit/>
          </a:bodyPr>
          <a:lstStyle/>
          <a:p>
            <a:pPr algn="just"/>
            <a:r>
              <a:rPr lang="ru-RU" dirty="0"/>
              <a:t>Работа с данной стратегией на уроке выполняется в несколько этапов:</a:t>
            </a:r>
          </a:p>
          <a:p>
            <a:pPr lvl="0" algn="just"/>
            <a:r>
              <a:rPr lang="ru-RU" dirty="0"/>
              <a:t>1. Выбрать тему для будущей работы. Можно сразу предложить несколько тем на выбор, а можно дать возможность ученикам самим сформулировать тему на основе изученного материала. </a:t>
            </a:r>
          </a:p>
          <a:p>
            <a:pPr lvl="0" algn="just"/>
            <a:r>
              <a:rPr lang="ru-RU" dirty="0"/>
              <a:t>Например, вы прочитали в 7 классе произведение Д.И. Фонвизина «Недоросль». Ребятам предстоит творческая итоговая работа. Вы даёте темы на выбор: </a:t>
            </a:r>
          </a:p>
          <a:p>
            <a:pPr lvl="0" algn="just"/>
            <a:r>
              <a:rPr lang="ru-RU" dirty="0"/>
              <a:t>«Герои комедии глазами современного школьника», </a:t>
            </a:r>
          </a:p>
          <a:p>
            <a:pPr lvl="0" algn="just"/>
            <a:endParaRPr lang="ru-RU" dirty="0"/>
          </a:p>
          <a:p>
            <a:pPr lvl="0" algn="just"/>
            <a:r>
              <a:rPr lang="ru-RU" dirty="0"/>
              <a:t>«Воспитание и образование в комедии Д.И. Фонвизина», </a:t>
            </a:r>
          </a:p>
          <a:p>
            <a:pPr lvl="0" algn="just"/>
            <a:r>
              <a:rPr lang="ru-RU" dirty="0"/>
              <a:t>«Вот злонравия достойные плоды». </a:t>
            </a:r>
          </a:p>
          <a:p>
            <a:pPr lvl="0" algn="just"/>
            <a:r>
              <a:rPr lang="ru-RU" dirty="0"/>
              <a:t>Либо можно попросить сформулировать учеников тему своей работы, которую именно они бы хотели раскрыть. Например, прочитав комедию Д.И. Фонвизина «Недоросль», напишите письмо одному герою произведения от имени другого, какую проблему произведения вы бы хотели в вашем письме затронуть? Отразите её в теме вашей работы. При написании письма используйте материал и цитаты из текста комедии. </a:t>
            </a:r>
          </a:p>
          <a:p>
            <a:endParaRPr lang="ru-RU" dirty="0"/>
          </a:p>
        </p:txBody>
      </p:sp>
    </p:spTree>
    <p:extLst>
      <p:ext uri="{BB962C8B-B14F-4D97-AF65-F5344CB8AC3E}">
        <p14:creationId xmlns:p14="http://schemas.microsoft.com/office/powerpoint/2010/main" val="1659541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677334" y="457201"/>
            <a:ext cx="9381066" cy="5584162"/>
          </a:xfrm>
        </p:spPr>
        <p:txBody>
          <a:bodyPr/>
          <a:lstStyle/>
          <a:p>
            <a:pPr lvl="0" algn="just"/>
            <a:r>
              <a:rPr lang="ru-RU" sz="2000" dirty="0"/>
              <a:t>Ребятам предлагается: </a:t>
            </a:r>
          </a:p>
          <a:p>
            <a:pPr lvl="0" algn="just"/>
            <a:r>
              <a:rPr lang="ru-RU" sz="2000" dirty="0"/>
              <a:t>Провести мозговой штурм относительно выбора социальной роли и заполнить первый столбик таблицы.</a:t>
            </a:r>
          </a:p>
          <a:p>
            <a:pPr lvl="0" algn="just"/>
            <a:r>
              <a:rPr lang="ru-RU" sz="2000" dirty="0"/>
              <a:t>Провести мозговой штурм относительно выбора предполагаемой аудитории и заполнить второй столбик таблицы.</a:t>
            </a:r>
          </a:p>
          <a:p>
            <a:pPr lvl="0" algn="just"/>
            <a:r>
              <a:rPr lang="ru-RU" sz="2000" dirty="0"/>
              <a:t>Провести мозговой штурм относительно выбора формы и жанра работы и заполнить третий столбик таблицы.</a:t>
            </a:r>
          </a:p>
          <a:p>
            <a:pPr lvl="0" algn="just"/>
            <a:r>
              <a:rPr lang="ru-RU" sz="2000" dirty="0"/>
              <a:t>Провести мозговой штурм относительно выбора темы и идеи работы и заполнить четвёртый столбик таблицы.</a:t>
            </a:r>
          </a:p>
          <a:p>
            <a:pPr lvl="0" algn="just"/>
            <a:r>
              <a:rPr lang="ru-RU" sz="2000" dirty="0"/>
              <a:t>Учащиеся выбирают необходимые для себя роли. Далее выполняется письменная работа с опорой на полученные записи. Ученики могут пользоваться дополнительными источниками: критическими статьями, текстом произведения, видеоматериалом и так далее.</a:t>
            </a:r>
          </a:p>
          <a:p>
            <a:endParaRPr lang="ru-RU" dirty="0"/>
          </a:p>
        </p:txBody>
      </p:sp>
    </p:spTree>
    <p:extLst>
      <p:ext uri="{BB962C8B-B14F-4D97-AF65-F5344CB8AC3E}">
        <p14:creationId xmlns:p14="http://schemas.microsoft.com/office/powerpoint/2010/main" val="1028652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0" algn="ctr"/>
            <a:r>
              <a:rPr lang="ru-RU" dirty="0">
                <a:solidFill>
                  <a:schemeClr val="accent1">
                    <a:lumMod val="50000"/>
                  </a:schemeClr>
                </a:solidFill>
                <a:latin typeface="Calibri" pitchFamily="34" charset="0"/>
                <a:ea typeface="Times New Roman" pitchFamily="18" charset="0"/>
                <a:cs typeface="Times New Roman" pitchFamily="18" charset="0"/>
              </a:rPr>
              <a:t>Пример задания в форме РАФТ</a:t>
            </a:r>
            <a:br>
              <a:rPr lang="ru-RU" sz="4400" dirty="0">
                <a:solidFill>
                  <a:schemeClr val="accent1">
                    <a:lumMod val="50000"/>
                  </a:schemeClr>
                </a:solidFill>
                <a:latin typeface="Arial" pitchFamily="34" charset="0"/>
                <a:cs typeface="Arial" pitchFamily="34" charset="0"/>
              </a:rPr>
            </a:br>
            <a:endParaRPr lang="ru-RU" dirty="0">
              <a:solidFill>
                <a:schemeClr val="accent1">
                  <a:lumMod val="50000"/>
                </a:schemeClr>
              </a:solidFill>
            </a:endParaRPr>
          </a:p>
        </p:txBody>
      </p:sp>
      <p:graphicFrame>
        <p:nvGraphicFramePr>
          <p:cNvPr id="4" name="Объект 3"/>
          <p:cNvGraphicFramePr>
            <a:graphicFrameLocks noGrp="1"/>
          </p:cNvGraphicFramePr>
          <p:nvPr>
            <p:ph idx="1"/>
          </p:nvPr>
        </p:nvGraphicFramePr>
        <p:xfrm>
          <a:off x="209860" y="1519691"/>
          <a:ext cx="10299477" cy="3641031"/>
        </p:xfrm>
        <a:graphic>
          <a:graphicData uri="http://schemas.openxmlformats.org/drawingml/2006/table">
            <a:tbl>
              <a:tblPr firstRow="1" firstCol="1" bandRow="1">
                <a:tableStyleId>{5C22544A-7EE6-4342-B048-85BDC9FD1C3A}</a:tableStyleId>
              </a:tblPr>
              <a:tblGrid>
                <a:gridCol w="2796387">
                  <a:extLst>
                    <a:ext uri="{9D8B030D-6E8A-4147-A177-3AD203B41FA5}">
                      <a16:colId xmlns:a16="http://schemas.microsoft.com/office/drawing/2014/main" val="20000"/>
                    </a:ext>
                  </a:extLst>
                </a:gridCol>
                <a:gridCol w="2242158">
                  <a:extLst>
                    <a:ext uri="{9D8B030D-6E8A-4147-A177-3AD203B41FA5}">
                      <a16:colId xmlns:a16="http://schemas.microsoft.com/office/drawing/2014/main" val="20001"/>
                    </a:ext>
                  </a:extLst>
                </a:gridCol>
                <a:gridCol w="1315233">
                  <a:extLst>
                    <a:ext uri="{9D8B030D-6E8A-4147-A177-3AD203B41FA5}">
                      <a16:colId xmlns:a16="http://schemas.microsoft.com/office/drawing/2014/main" val="20002"/>
                    </a:ext>
                  </a:extLst>
                </a:gridCol>
                <a:gridCol w="3945699">
                  <a:extLst>
                    <a:ext uri="{9D8B030D-6E8A-4147-A177-3AD203B41FA5}">
                      <a16:colId xmlns:a16="http://schemas.microsoft.com/office/drawing/2014/main" val="20003"/>
                    </a:ext>
                  </a:extLst>
                </a:gridCol>
              </a:tblGrid>
              <a:tr h="455129">
                <a:tc>
                  <a:txBody>
                    <a:bodyPr/>
                    <a:lstStyle/>
                    <a:p>
                      <a:pPr algn="just">
                        <a:spcAft>
                          <a:spcPts val="0"/>
                        </a:spcAft>
                      </a:pPr>
                      <a:r>
                        <a:rPr lang="ru-RU" sz="2500">
                          <a:effectLst/>
                          <a:latin typeface="Calibri Light" pitchFamily="34" charset="0"/>
                        </a:rPr>
                        <a:t>Роль</a:t>
                      </a:r>
                      <a:endParaRPr lang="ru-RU" sz="2500">
                        <a:effectLst/>
                        <a:latin typeface="Calibri Light" pitchFamily="34" charset="0"/>
                        <a:ea typeface="Calibri"/>
                        <a:cs typeface="Times New Roman"/>
                      </a:endParaRPr>
                    </a:p>
                  </a:txBody>
                  <a:tcPr marL="68580" marR="68580" marT="0" marB="0"/>
                </a:tc>
                <a:tc>
                  <a:txBody>
                    <a:bodyPr/>
                    <a:lstStyle/>
                    <a:p>
                      <a:pPr algn="just">
                        <a:spcAft>
                          <a:spcPts val="0"/>
                        </a:spcAft>
                      </a:pPr>
                      <a:r>
                        <a:rPr lang="ru-RU" sz="2500">
                          <a:effectLst/>
                          <a:latin typeface="Calibri Light" pitchFamily="34" charset="0"/>
                        </a:rPr>
                        <a:t>Аудитория</a:t>
                      </a:r>
                      <a:endParaRPr lang="ru-RU" sz="2500">
                        <a:effectLst/>
                        <a:latin typeface="Calibri Light" pitchFamily="34" charset="0"/>
                        <a:ea typeface="Calibri"/>
                        <a:cs typeface="Times New Roman"/>
                      </a:endParaRPr>
                    </a:p>
                  </a:txBody>
                  <a:tcPr marL="68580" marR="68580" marT="0" marB="0"/>
                </a:tc>
                <a:tc>
                  <a:txBody>
                    <a:bodyPr/>
                    <a:lstStyle/>
                    <a:p>
                      <a:pPr algn="just">
                        <a:spcAft>
                          <a:spcPts val="0"/>
                        </a:spcAft>
                      </a:pPr>
                      <a:r>
                        <a:rPr lang="ru-RU" sz="2500">
                          <a:effectLst/>
                          <a:latin typeface="Calibri Light" pitchFamily="34" charset="0"/>
                        </a:rPr>
                        <a:t>Форма</a:t>
                      </a:r>
                      <a:endParaRPr lang="ru-RU" sz="2500">
                        <a:effectLst/>
                        <a:latin typeface="Calibri Light" pitchFamily="34" charset="0"/>
                        <a:ea typeface="Calibri"/>
                        <a:cs typeface="Times New Roman"/>
                      </a:endParaRPr>
                    </a:p>
                  </a:txBody>
                  <a:tcPr marL="68580" marR="68580" marT="0" marB="0"/>
                </a:tc>
                <a:tc>
                  <a:txBody>
                    <a:bodyPr/>
                    <a:lstStyle/>
                    <a:p>
                      <a:pPr algn="just">
                        <a:spcAft>
                          <a:spcPts val="0"/>
                        </a:spcAft>
                      </a:pPr>
                      <a:r>
                        <a:rPr lang="ru-RU" sz="2500">
                          <a:effectLst/>
                          <a:latin typeface="Calibri Light" pitchFamily="34" charset="0"/>
                        </a:rPr>
                        <a:t>Тема </a:t>
                      </a:r>
                      <a:endParaRPr lang="ru-RU" sz="2500">
                        <a:effectLst/>
                        <a:latin typeface="Calibri Light" pitchFamily="34" charset="0"/>
                        <a:ea typeface="Calibri"/>
                        <a:cs typeface="Times New Roman"/>
                      </a:endParaRPr>
                    </a:p>
                  </a:txBody>
                  <a:tcPr marL="68580" marR="68580" marT="0" marB="0"/>
                </a:tc>
                <a:extLst>
                  <a:ext uri="{0D108BD9-81ED-4DB2-BD59-A6C34878D82A}">
                    <a16:rowId xmlns:a16="http://schemas.microsoft.com/office/drawing/2014/main" val="10000"/>
                  </a:ext>
                </a:extLst>
              </a:tr>
              <a:tr h="3185902">
                <a:tc>
                  <a:txBody>
                    <a:bodyPr/>
                    <a:lstStyle/>
                    <a:p>
                      <a:pPr algn="just">
                        <a:spcAft>
                          <a:spcPts val="0"/>
                        </a:spcAft>
                      </a:pPr>
                      <a:r>
                        <a:rPr lang="ru-RU" sz="2500" dirty="0">
                          <a:effectLst/>
                          <a:latin typeface="Calibri Light" pitchFamily="34" charset="0"/>
                        </a:rPr>
                        <a:t>Современный ученик</a:t>
                      </a:r>
                    </a:p>
                    <a:p>
                      <a:pPr algn="just">
                        <a:spcAft>
                          <a:spcPts val="0"/>
                        </a:spcAft>
                      </a:pPr>
                      <a:r>
                        <a:rPr lang="ru-RU" sz="2500" dirty="0">
                          <a:effectLst/>
                          <a:latin typeface="Calibri Light" pitchFamily="34" charset="0"/>
                        </a:rPr>
                        <a:t>Стародум</a:t>
                      </a:r>
                    </a:p>
                    <a:p>
                      <a:pPr algn="just">
                        <a:spcAft>
                          <a:spcPts val="0"/>
                        </a:spcAft>
                      </a:pPr>
                      <a:r>
                        <a:rPr lang="ru-RU" sz="2500" dirty="0">
                          <a:effectLst/>
                          <a:latin typeface="Calibri Light" pitchFamily="34" charset="0"/>
                        </a:rPr>
                        <a:t>Митрофанушка</a:t>
                      </a:r>
                    </a:p>
                    <a:p>
                      <a:pPr algn="just">
                        <a:spcAft>
                          <a:spcPts val="0"/>
                        </a:spcAft>
                      </a:pPr>
                      <a:r>
                        <a:rPr lang="ru-RU" sz="2500" dirty="0">
                          <a:effectLst/>
                          <a:latin typeface="Calibri Light" pitchFamily="34" charset="0"/>
                        </a:rPr>
                        <a:t>Простакова</a:t>
                      </a:r>
                    </a:p>
                    <a:p>
                      <a:pPr algn="just">
                        <a:spcAft>
                          <a:spcPts val="0"/>
                        </a:spcAft>
                      </a:pPr>
                      <a:r>
                        <a:rPr lang="ru-RU" sz="2500" dirty="0">
                          <a:effectLst/>
                          <a:latin typeface="Calibri Light" pitchFamily="34" charset="0"/>
                        </a:rPr>
                        <a:t>Софья</a:t>
                      </a:r>
                    </a:p>
                    <a:p>
                      <a:pPr algn="just">
                        <a:spcAft>
                          <a:spcPts val="0"/>
                        </a:spcAft>
                      </a:pPr>
                      <a:r>
                        <a:rPr lang="ru-RU" sz="2500" dirty="0">
                          <a:effectLst/>
                          <a:latin typeface="Calibri Light" pitchFamily="34" charset="0"/>
                        </a:rPr>
                        <a:t>Правдин</a:t>
                      </a:r>
                      <a:endParaRPr lang="ru-RU" sz="2500" dirty="0">
                        <a:effectLst/>
                        <a:latin typeface="Calibri Light" pitchFamily="34" charset="0"/>
                        <a:ea typeface="Calibri"/>
                        <a:cs typeface="Times New Roman"/>
                      </a:endParaRPr>
                    </a:p>
                  </a:txBody>
                  <a:tcPr marL="68580" marR="68580" marT="0" marB="0"/>
                </a:tc>
                <a:tc>
                  <a:txBody>
                    <a:bodyPr/>
                    <a:lstStyle/>
                    <a:p>
                      <a:pPr algn="just">
                        <a:spcAft>
                          <a:spcPts val="0"/>
                        </a:spcAft>
                      </a:pPr>
                      <a:r>
                        <a:rPr lang="ru-RU" sz="2500" dirty="0">
                          <a:effectLst/>
                          <a:latin typeface="Calibri Light" pitchFamily="34" charset="0"/>
                        </a:rPr>
                        <a:t>Ученик</a:t>
                      </a:r>
                    </a:p>
                    <a:p>
                      <a:pPr algn="just">
                        <a:spcAft>
                          <a:spcPts val="0"/>
                        </a:spcAft>
                      </a:pPr>
                      <a:r>
                        <a:rPr lang="ru-RU" sz="2500" dirty="0">
                          <a:effectLst/>
                          <a:latin typeface="Calibri Light" pitchFamily="34" charset="0"/>
                        </a:rPr>
                        <a:t>Митрофанушка</a:t>
                      </a:r>
                    </a:p>
                    <a:p>
                      <a:pPr algn="just">
                        <a:spcAft>
                          <a:spcPts val="0"/>
                        </a:spcAft>
                      </a:pPr>
                      <a:r>
                        <a:rPr lang="ru-RU" sz="2500" dirty="0">
                          <a:effectLst/>
                          <a:latin typeface="Calibri Light" pitchFamily="34" charset="0"/>
                        </a:rPr>
                        <a:t>Простакова</a:t>
                      </a:r>
                      <a:endParaRPr lang="ru-RU" sz="2500" dirty="0">
                        <a:effectLst/>
                        <a:latin typeface="Calibri Light" pitchFamily="34" charset="0"/>
                        <a:ea typeface="Calibri"/>
                        <a:cs typeface="Times New Roman"/>
                      </a:endParaRPr>
                    </a:p>
                  </a:txBody>
                  <a:tcPr marL="68580" marR="68580" marT="0" marB="0"/>
                </a:tc>
                <a:tc>
                  <a:txBody>
                    <a:bodyPr/>
                    <a:lstStyle/>
                    <a:p>
                      <a:pPr algn="just">
                        <a:spcAft>
                          <a:spcPts val="0"/>
                        </a:spcAft>
                      </a:pPr>
                      <a:r>
                        <a:rPr lang="ru-RU" sz="2500">
                          <a:effectLst/>
                          <a:latin typeface="Calibri Light" pitchFamily="34" charset="0"/>
                        </a:rPr>
                        <a:t>Эссе</a:t>
                      </a:r>
                    </a:p>
                    <a:p>
                      <a:pPr algn="just">
                        <a:spcAft>
                          <a:spcPts val="0"/>
                        </a:spcAft>
                      </a:pPr>
                      <a:r>
                        <a:rPr lang="ru-RU" sz="2500">
                          <a:effectLst/>
                          <a:latin typeface="Calibri Light" pitchFamily="34" charset="0"/>
                        </a:rPr>
                        <a:t>Письмо</a:t>
                      </a:r>
                    </a:p>
                    <a:p>
                      <a:pPr algn="just">
                        <a:spcAft>
                          <a:spcPts val="0"/>
                        </a:spcAft>
                      </a:pPr>
                      <a:r>
                        <a:rPr lang="ru-RU" sz="2500">
                          <a:effectLst/>
                          <a:latin typeface="Calibri Light" pitchFamily="34" charset="0"/>
                        </a:rPr>
                        <a:t>Заметка </a:t>
                      </a:r>
                      <a:endParaRPr lang="ru-RU" sz="2500">
                        <a:effectLst/>
                        <a:latin typeface="Calibri Light" pitchFamily="34" charset="0"/>
                        <a:ea typeface="Calibri"/>
                        <a:cs typeface="Times New Roman"/>
                      </a:endParaRPr>
                    </a:p>
                  </a:txBody>
                  <a:tcPr marL="68580" marR="68580" marT="0" marB="0"/>
                </a:tc>
                <a:tc>
                  <a:txBody>
                    <a:bodyPr/>
                    <a:lstStyle/>
                    <a:p>
                      <a:pPr algn="just">
                        <a:spcAft>
                          <a:spcPts val="0"/>
                        </a:spcAft>
                      </a:pPr>
                      <a:r>
                        <a:rPr lang="ru-RU" sz="2500" dirty="0">
                          <a:effectLst/>
                          <a:latin typeface="Calibri Light" pitchFamily="34" charset="0"/>
                        </a:rPr>
                        <a:t>«Герои комедии глазами современного школьника», «Воспитания и образование в комедии Д.И. Фонвизина», «Вот злонравия достойные плоды».</a:t>
                      </a:r>
                      <a:endParaRPr lang="ru-RU" sz="2500" dirty="0">
                        <a:effectLst/>
                        <a:latin typeface="Calibri Light" pitchFamily="34" charset="0"/>
                        <a:ea typeface="Calibri"/>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46240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011006-B29A-62D7-603C-C953241D1E82}"/>
              </a:ext>
            </a:extLst>
          </p:cNvPr>
          <p:cNvSpPr>
            <a:spLocks noGrp="1"/>
          </p:cNvSpPr>
          <p:nvPr>
            <p:ph type="title"/>
          </p:nvPr>
        </p:nvSpPr>
        <p:spPr>
          <a:xfrm>
            <a:off x="677334" y="609600"/>
            <a:ext cx="8596668" cy="526473"/>
          </a:xfrm>
        </p:spPr>
        <p:txBody>
          <a:bodyPr>
            <a:normAutofit/>
          </a:bodyPr>
          <a:lstStyle/>
          <a:p>
            <a:r>
              <a:rPr lang="ru-RU" sz="20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Задание 19</a:t>
            </a:r>
            <a:r>
              <a:rPr lang="ru-KZ"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«ОДЕЖДА» Прочтите текст и ответьте на вопросы.</a:t>
            </a:r>
            <a:endParaRPr lang="ru-KZ" sz="2000" dirty="0">
              <a:solidFill>
                <a:schemeClr val="tx1"/>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C3D0C6B2-70F1-8C3F-4AAB-95C83A1DAC0B}"/>
              </a:ext>
            </a:extLst>
          </p:cNvPr>
          <p:cNvSpPr>
            <a:spLocks noGrp="1"/>
          </p:cNvSpPr>
          <p:nvPr>
            <p:ph idx="1"/>
          </p:nvPr>
        </p:nvSpPr>
        <p:spPr>
          <a:xfrm>
            <a:off x="677334" y="1246909"/>
            <a:ext cx="8596668" cy="4794453"/>
          </a:xfrm>
        </p:spPr>
        <p:txBody>
          <a:bodyPr>
            <a:normAutofit/>
          </a:bodyPr>
          <a:lstStyle/>
          <a:p>
            <a:pPr marL="0" indent="0" algn="just">
              <a:buNone/>
            </a:pPr>
            <a:r>
              <a:rPr lang="ru-RU" sz="1900" dirty="0">
                <a:latin typeface="Times New Roman" panose="02020603050405020304" pitchFamily="18" charset="0"/>
                <a:cs typeface="Times New Roman" panose="02020603050405020304" pitchFamily="18" charset="0"/>
              </a:rPr>
              <a:t>Группа британских ученых разрабатывает «умную» одежду, которая поможет детям с отклонениями в развитии «заговорить». Ребенка, одетого в жилет из уникального </a:t>
            </a:r>
            <a:r>
              <a:rPr lang="ru-RU" sz="1900" dirty="0" err="1">
                <a:latin typeface="Times New Roman" panose="02020603050405020304" pitchFamily="18" charset="0"/>
                <a:cs typeface="Times New Roman" panose="02020603050405020304" pitchFamily="18" charset="0"/>
              </a:rPr>
              <a:t>электротекстиля</a:t>
            </a:r>
            <a:r>
              <a:rPr lang="ru-RU" sz="1900" dirty="0">
                <a:latin typeface="Times New Roman" panose="02020603050405020304" pitchFamily="18" charset="0"/>
                <a:cs typeface="Times New Roman" panose="02020603050405020304" pitchFamily="18" charset="0"/>
              </a:rPr>
              <a:t>, который подсоединен к синтезатору речи, можно будет понять просто по его постукиванию по чувствительной к прикосновению ткани. Материал сделан из обычной ткани, переплетенной содержащими уголь волокнами, которые могут проводить электрический ток. При надавливании на ткань, сигнал, проходящий через волокна-проводники, усиливается, и компьютерный элемент может определить место прикосновения на ткани. Этот элемент может управлять любым подсоединенным к нему электронным устройством, размеры которого не превысят двух спичечных коробков. «Главное заключается в том, как мы переплетаем ткань и передаем через нее сигналы: мы можем вплести специальные волокна в уже существующие рисунки тканей так, что вы этого не заметите», - говорит один из ученых. Не повредив материал, его можно стирать, наматывать вокруг предметов или складывать. Ученый говорит также, что материал можно запустить в дешевое массовое производство.</a:t>
            </a:r>
          </a:p>
          <a:p>
            <a:endParaRPr lang="ru-KZ" dirty="0"/>
          </a:p>
        </p:txBody>
      </p:sp>
    </p:spTree>
    <p:extLst>
      <p:ext uri="{BB962C8B-B14F-4D97-AF65-F5344CB8AC3E}">
        <p14:creationId xmlns:p14="http://schemas.microsoft.com/office/powerpoint/2010/main" val="278911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DC35FB-7754-429D-F86C-7983112D5080}"/>
              </a:ext>
            </a:extLst>
          </p:cNvPr>
          <p:cNvSpPr>
            <a:spLocks noGrp="1"/>
          </p:cNvSpPr>
          <p:nvPr>
            <p:ph type="title"/>
          </p:nvPr>
        </p:nvSpPr>
        <p:spPr>
          <a:xfrm>
            <a:off x="677334" y="378692"/>
            <a:ext cx="8596668" cy="1163782"/>
          </a:xfrm>
        </p:spPr>
        <p:txBody>
          <a:bodyPr>
            <a:normAutofit fontScale="90000"/>
          </a:bodyPr>
          <a:lstStyle/>
          <a:p>
            <a:pPr>
              <a:lnSpc>
                <a:spcPct val="107000"/>
              </a:lnSpc>
              <a:spcAft>
                <a:spcPts val="800"/>
              </a:spcAft>
            </a:pPr>
            <a:r>
              <a:rPr lang="ru-RU" sz="22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Вопрос1: </a:t>
            </a:r>
            <a:r>
              <a:rPr lang="ru-RU"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Можно ли качества материала, о которых говорилось в тексте,</a:t>
            </a:r>
            <a:br>
              <a:rPr lang="ru-KZ"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ru-RU"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проверить с помощью научного эксперимента в лаборатории?</a:t>
            </a:r>
            <a:br>
              <a:rPr lang="ru-KZ"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ru-RU"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Обведите «Да» или «Нет».</a:t>
            </a:r>
            <a:r>
              <a:rPr lang="ru-KZ" sz="2200" dirty="0">
                <a:solidFill>
                  <a:schemeClr val="tx1"/>
                </a:solidFill>
                <a:effectLst/>
                <a:latin typeface="Times New Roman" panose="02020603050405020304" pitchFamily="18" charset="0"/>
                <a:cs typeface="Times New Roman" panose="02020603050405020304" pitchFamily="18" charset="0"/>
              </a:rPr>
              <a:t> </a:t>
            </a:r>
            <a:r>
              <a:rPr lang="ru-RU"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br>
              <a:rPr lang="ru-KZ" sz="1800" dirty="0">
                <a:effectLst/>
                <a:latin typeface="Calibri" panose="020F0502020204030204" pitchFamily="34" charset="0"/>
                <a:ea typeface="Calibri" panose="020F0502020204030204" pitchFamily="34" charset="0"/>
                <a:cs typeface="Times New Roman" panose="02020603050405020304" pitchFamily="18" charset="0"/>
              </a:rPr>
            </a:br>
            <a:endParaRPr lang="ru-KZ" dirty="0"/>
          </a:p>
        </p:txBody>
      </p:sp>
      <p:graphicFrame>
        <p:nvGraphicFramePr>
          <p:cNvPr id="4" name="Объект 3">
            <a:extLst>
              <a:ext uri="{FF2B5EF4-FFF2-40B4-BE49-F238E27FC236}">
                <a16:creationId xmlns:a16="http://schemas.microsoft.com/office/drawing/2014/main" id="{B9F277A0-6B16-7C31-0EBB-1FD685293E37}"/>
              </a:ext>
            </a:extLst>
          </p:cNvPr>
          <p:cNvGraphicFramePr>
            <a:graphicFrameLocks noGrp="1"/>
          </p:cNvGraphicFramePr>
          <p:nvPr>
            <p:ph idx="1"/>
            <p:extLst>
              <p:ext uri="{D42A27DB-BD31-4B8C-83A1-F6EECF244321}">
                <p14:modId xmlns:p14="http://schemas.microsoft.com/office/powerpoint/2010/main" val="683028755"/>
              </p:ext>
            </p:extLst>
          </p:nvPr>
        </p:nvGraphicFramePr>
        <p:xfrm>
          <a:off x="785090" y="1542474"/>
          <a:ext cx="8488911" cy="4442690"/>
        </p:xfrm>
        <a:graphic>
          <a:graphicData uri="http://schemas.openxmlformats.org/drawingml/2006/table">
            <a:tbl>
              <a:tblPr firstRow="1" firstCol="1" bandRow="1">
                <a:tableStyleId>{5C22544A-7EE6-4342-B048-85BDC9FD1C3A}</a:tableStyleId>
              </a:tblPr>
              <a:tblGrid>
                <a:gridCol w="4244002">
                  <a:extLst>
                    <a:ext uri="{9D8B030D-6E8A-4147-A177-3AD203B41FA5}">
                      <a16:colId xmlns:a16="http://schemas.microsoft.com/office/drawing/2014/main" val="3199048321"/>
                    </a:ext>
                  </a:extLst>
                </a:gridCol>
                <a:gridCol w="4244909">
                  <a:extLst>
                    <a:ext uri="{9D8B030D-6E8A-4147-A177-3AD203B41FA5}">
                      <a16:colId xmlns:a16="http://schemas.microsoft.com/office/drawing/2014/main" val="2257612217"/>
                    </a:ext>
                  </a:extLst>
                </a:gridCol>
              </a:tblGrid>
              <a:tr h="1497790">
                <a:tc>
                  <a:txBody>
                    <a:bodyPr/>
                    <a:lstStyle/>
                    <a:p>
                      <a:pPr>
                        <a:lnSpc>
                          <a:spcPct val="107000"/>
                        </a:lnSpc>
                        <a:spcAft>
                          <a:spcPts val="800"/>
                        </a:spcAft>
                      </a:pPr>
                      <a:r>
                        <a:rPr lang="ru-KZ" sz="1600" dirty="0">
                          <a:solidFill>
                            <a:schemeClr val="tx1"/>
                          </a:solidFill>
                          <a:effectLst/>
                          <a:latin typeface="Times New Roman" panose="02020603050405020304" pitchFamily="18" charset="0"/>
                          <a:cs typeface="Times New Roman" panose="02020603050405020304" pitchFamily="18" charset="0"/>
                        </a:rPr>
                        <a:t>Материал можно</a:t>
                      </a:r>
                      <a:r>
                        <a:rPr lang="ru-RU" sz="1600" dirty="0">
                          <a:solidFill>
                            <a:schemeClr val="tx1"/>
                          </a:solidFill>
                          <a:effectLst/>
                          <a:latin typeface="Times New Roman" panose="02020603050405020304" pitchFamily="18" charset="0"/>
                          <a:cs typeface="Times New Roman" panose="02020603050405020304" pitchFamily="18" charset="0"/>
                        </a:rPr>
                        <a:t> стирать </a:t>
                      </a:r>
                      <a:endParaRPr lang="ru-KZ"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ru-KZ" sz="1600">
                          <a:solidFill>
                            <a:schemeClr val="tx1"/>
                          </a:solidFill>
                          <a:effectLst/>
                          <a:latin typeface="Times New Roman" panose="02020603050405020304" pitchFamily="18" charset="0"/>
                          <a:cs typeface="Times New Roman" panose="02020603050405020304" pitchFamily="18" charset="0"/>
                        </a:rPr>
                        <a:t>Может ли качество материала быть проверено с помощью научного эксперимента в лаборатории?</a:t>
                      </a:r>
                      <a:endParaRPr lang="ru-KZ"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1520790"/>
                  </a:ext>
                </a:extLst>
              </a:tr>
              <a:tr h="482370">
                <a:tc>
                  <a:txBody>
                    <a:bodyPr/>
                    <a:lstStyle/>
                    <a:p>
                      <a:pPr>
                        <a:lnSpc>
                          <a:spcPct val="107000"/>
                        </a:lnSpc>
                        <a:spcAft>
                          <a:spcPts val="800"/>
                        </a:spcAft>
                      </a:pPr>
                      <a:r>
                        <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Не повредив его</a:t>
                      </a:r>
                      <a:endParaRPr lang="ru-KZ"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ru-KZ" sz="1600" dirty="0">
                          <a:solidFill>
                            <a:schemeClr val="tx1"/>
                          </a:solidFill>
                          <a:effectLst/>
                          <a:latin typeface="Times New Roman" panose="02020603050405020304" pitchFamily="18" charset="0"/>
                          <a:cs typeface="Times New Roman" panose="02020603050405020304" pitchFamily="18" charset="0"/>
                        </a:rPr>
                        <a:t>Да / Нет</a:t>
                      </a:r>
                      <a:endParaRPr lang="ru-KZ"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74418772"/>
                  </a:ext>
                </a:extLst>
              </a:tr>
              <a:tr h="990080">
                <a:tc>
                  <a:txBody>
                    <a:bodyPr/>
                    <a:lstStyle/>
                    <a:p>
                      <a:pPr>
                        <a:lnSpc>
                          <a:spcPct val="107000"/>
                        </a:lnSpc>
                        <a:spcAft>
                          <a:spcPts val="800"/>
                        </a:spcAft>
                      </a:pPr>
                      <a:r>
                        <a:rPr lang="ru-KZ" sz="1600" dirty="0">
                          <a:solidFill>
                            <a:schemeClr val="tx1"/>
                          </a:solidFill>
                          <a:effectLst/>
                          <a:latin typeface="Times New Roman" panose="02020603050405020304" pitchFamily="18" charset="0"/>
                          <a:cs typeface="Times New Roman" panose="02020603050405020304" pitchFamily="18" charset="0"/>
                        </a:rPr>
                        <a:t>наматывать вокруг предметов, не повредив его</a:t>
                      </a:r>
                      <a:endParaRPr lang="ru-KZ"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ru-KZ" sz="1600" dirty="0">
                          <a:solidFill>
                            <a:schemeClr val="tx1"/>
                          </a:solidFill>
                          <a:effectLst/>
                          <a:latin typeface="Times New Roman" panose="02020603050405020304" pitchFamily="18" charset="0"/>
                          <a:cs typeface="Times New Roman" panose="02020603050405020304" pitchFamily="18" charset="0"/>
                        </a:rPr>
                        <a:t>Да / Нет</a:t>
                      </a:r>
                      <a:endParaRPr lang="ru-KZ"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83152792"/>
                  </a:ext>
                </a:extLst>
              </a:tr>
              <a:tr h="482370">
                <a:tc>
                  <a:txBody>
                    <a:bodyPr/>
                    <a:lstStyle/>
                    <a:p>
                      <a:pPr>
                        <a:lnSpc>
                          <a:spcPct val="107000"/>
                        </a:lnSpc>
                        <a:spcAft>
                          <a:spcPts val="800"/>
                        </a:spcAft>
                      </a:pPr>
                      <a:r>
                        <a:rPr lang="ru-KZ" sz="1600">
                          <a:solidFill>
                            <a:schemeClr val="tx1"/>
                          </a:solidFill>
                          <a:effectLst/>
                          <a:latin typeface="Times New Roman" panose="02020603050405020304" pitchFamily="18" charset="0"/>
                          <a:cs typeface="Times New Roman" panose="02020603050405020304" pitchFamily="18" charset="0"/>
                        </a:rPr>
                        <a:t>складывать, не повредив его</a:t>
                      </a:r>
                      <a:endParaRPr lang="ru-KZ"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ru-KZ" sz="1600" dirty="0">
                          <a:solidFill>
                            <a:schemeClr val="tx1"/>
                          </a:solidFill>
                          <a:effectLst/>
                          <a:latin typeface="Times New Roman" panose="02020603050405020304" pitchFamily="18" charset="0"/>
                          <a:cs typeface="Times New Roman" panose="02020603050405020304" pitchFamily="18" charset="0"/>
                        </a:rPr>
                        <a:t>Да / Нет</a:t>
                      </a:r>
                      <a:endParaRPr lang="ru-KZ"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8091214"/>
                  </a:ext>
                </a:extLst>
              </a:tr>
              <a:tr h="990080">
                <a:tc>
                  <a:txBody>
                    <a:bodyPr/>
                    <a:lstStyle/>
                    <a:p>
                      <a:pPr>
                        <a:lnSpc>
                          <a:spcPct val="107000"/>
                        </a:lnSpc>
                        <a:spcAft>
                          <a:spcPts val="800"/>
                        </a:spcAft>
                      </a:pPr>
                      <a:r>
                        <a:rPr lang="ru-KZ" sz="1600">
                          <a:solidFill>
                            <a:schemeClr val="tx1"/>
                          </a:solidFill>
                          <a:effectLst/>
                          <a:latin typeface="Times New Roman" panose="02020603050405020304" pitchFamily="18" charset="0"/>
                          <a:cs typeface="Times New Roman" panose="02020603050405020304" pitchFamily="18" charset="0"/>
                        </a:rPr>
                        <a:t>запустить в дешевое массовое производство</a:t>
                      </a:r>
                      <a:endParaRPr lang="ru-KZ"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ru-KZ" sz="1600" dirty="0">
                          <a:solidFill>
                            <a:schemeClr val="tx1"/>
                          </a:solidFill>
                          <a:effectLst/>
                          <a:latin typeface="Times New Roman" panose="02020603050405020304" pitchFamily="18" charset="0"/>
                          <a:cs typeface="Times New Roman" panose="02020603050405020304" pitchFamily="18" charset="0"/>
                        </a:rPr>
                        <a:t>Да / Нет</a:t>
                      </a:r>
                      <a:endParaRPr lang="ru-KZ"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88053995"/>
                  </a:ext>
                </a:extLst>
              </a:tr>
            </a:tbl>
          </a:graphicData>
        </a:graphic>
      </p:graphicFrame>
    </p:spTree>
    <p:extLst>
      <p:ext uri="{BB962C8B-B14F-4D97-AF65-F5344CB8AC3E}">
        <p14:creationId xmlns:p14="http://schemas.microsoft.com/office/powerpoint/2010/main" val="2980486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8CEFB7-37A3-B9D3-7F41-B6DBD36DF327}"/>
              </a:ext>
            </a:extLst>
          </p:cNvPr>
          <p:cNvSpPr>
            <a:spLocks noGrp="1"/>
          </p:cNvSpPr>
          <p:nvPr>
            <p:ph type="title"/>
          </p:nvPr>
        </p:nvSpPr>
        <p:spPr>
          <a:xfrm>
            <a:off x="677334" y="323274"/>
            <a:ext cx="8596668" cy="665018"/>
          </a:xfrm>
        </p:spPr>
        <p:txBody>
          <a:bodyPr>
            <a:normAutofit fontScale="90000"/>
          </a:bodyPr>
          <a:lstStyle/>
          <a:p>
            <a:pPr>
              <a:lnSpc>
                <a:spcPct val="107000"/>
              </a:lnSpc>
              <a:spcAft>
                <a:spcPts val="800"/>
              </a:spcAft>
            </a:pPr>
            <a:r>
              <a:rPr lang="ru-RU" sz="22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Задание 20</a:t>
            </a:r>
            <a:r>
              <a:rPr lang="ru-RU" sz="22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Группа заданий «МЭРИ МОНТЕГЮ»</a:t>
            </a:r>
            <a:br>
              <a:rPr lang="ru-KZ"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ru-RU"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Прочитайте газетную статью и ответьте на следующие за ней вопросы</a:t>
            </a:r>
            <a:br>
              <a:rPr lang="ru-KZ" sz="1800" dirty="0">
                <a:effectLst/>
                <a:latin typeface="Calibri" panose="020F0502020204030204" pitchFamily="34" charset="0"/>
                <a:ea typeface="Calibri" panose="020F0502020204030204" pitchFamily="34" charset="0"/>
                <a:cs typeface="Times New Roman" panose="02020603050405020304" pitchFamily="18" charset="0"/>
              </a:rPr>
            </a:br>
            <a:endParaRPr lang="ru-KZ" dirty="0"/>
          </a:p>
        </p:txBody>
      </p:sp>
      <p:sp>
        <p:nvSpPr>
          <p:cNvPr id="3" name="Объект 2">
            <a:extLst>
              <a:ext uri="{FF2B5EF4-FFF2-40B4-BE49-F238E27FC236}">
                <a16:creationId xmlns:a16="http://schemas.microsoft.com/office/drawing/2014/main" id="{14BD1B21-F051-3D2E-25EE-27F748A5588A}"/>
              </a:ext>
            </a:extLst>
          </p:cNvPr>
          <p:cNvSpPr>
            <a:spLocks noGrp="1"/>
          </p:cNvSpPr>
          <p:nvPr>
            <p:ph idx="1"/>
          </p:nvPr>
        </p:nvSpPr>
        <p:spPr>
          <a:xfrm>
            <a:off x="677334" y="1200727"/>
            <a:ext cx="8596668" cy="4840635"/>
          </a:xfrm>
        </p:spPr>
        <p:txBody>
          <a:bodyPr>
            <a:normAutofit/>
          </a:bodyPr>
          <a:lstStyle/>
          <a:p>
            <a:pPr marL="0" indent="0" algn="ctr">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ИСТОРИЯ ВАКЦИНАЦИИ</a:t>
            </a:r>
            <a:endParaRPr lang="ru-KZ"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Мэри Монтегю была красивой женщиной. Она выжила после заболевания натуральной оспой в 1715 году, но вся ее кожа была покрыта рубцами. В 1717 году, когда она жила в Турции, она наблюдала метод, названный прививкой, который там обычно использовался. Он состоял в том, что на коже здоровых молодых людей делали царапину и вносили в нее слабую форму вируса натуральной оспы, после чего они заболевали, но в большинстве случаев болезнь протекала в легкой форме. Мэри Монтегю была так убеждена в безопасности прививки, что она разрешила сделать прививку своим сыну и дочери.  В 1796 году Эдвард Дженнер использовал прививки родственной болезни, коровьей оспы, чтобы вырабатывать антитела против натуральной оспы. По сравнению с прививкой от натуральной оспы эта прививка имела меньшие побочные эффекты, и человек после прививки не заражал других. Этот способ стали называть вакцинацией.</a:t>
            </a:r>
            <a:endParaRPr lang="ru-KZ"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2143120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320A99-27F5-13EF-481A-94F1B0A4DF74}"/>
              </a:ext>
            </a:extLst>
          </p:cNvPr>
          <p:cNvSpPr>
            <a:spLocks noGrp="1"/>
          </p:cNvSpPr>
          <p:nvPr>
            <p:ph type="title"/>
          </p:nvPr>
        </p:nvSpPr>
        <p:spPr>
          <a:xfrm>
            <a:off x="677334" y="609600"/>
            <a:ext cx="8596668" cy="886691"/>
          </a:xfrm>
        </p:spPr>
        <p:txBody>
          <a:bodyPr>
            <a:noAutofit/>
          </a:bodyPr>
          <a:lstStyle/>
          <a:p>
            <a:pPr>
              <a:lnSpc>
                <a:spcPct val="107000"/>
              </a:lnSpc>
              <a:spcAft>
                <a:spcPts val="800"/>
              </a:spcAft>
            </a:pPr>
            <a:r>
              <a:rPr lang="ru-RU" sz="20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Вопрос 1: </a:t>
            </a:r>
            <a:r>
              <a:rPr lang="ru-RU"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От какого рода заболеваний можно делать людям</a:t>
            </a:r>
            <a:br>
              <a:rPr lang="ru-KZ"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ru-RU"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вакцинацию?</a:t>
            </a:r>
            <a:br>
              <a:rPr lang="ru-KZ"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endParaRPr lang="ru-KZ" sz="2000" dirty="0">
              <a:solidFill>
                <a:schemeClr val="tx1"/>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FEF9BA78-1CB9-FE0A-7F1E-686841F34985}"/>
              </a:ext>
            </a:extLst>
          </p:cNvPr>
          <p:cNvSpPr>
            <a:spLocks noGrp="1"/>
          </p:cNvSpPr>
          <p:nvPr>
            <p:ph idx="1"/>
          </p:nvPr>
        </p:nvSpPr>
        <p:spPr>
          <a:xfrm>
            <a:off x="677334" y="1496291"/>
            <a:ext cx="8596668" cy="4545071"/>
          </a:xfrm>
        </p:spPr>
        <p:txBody>
          <a:bodyPr/>
          <a:lstStyle/>
          <a:p>
            <a:pPr marL="0" lvl="0" indent="0">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А) От наследственных заболеваний, как гемофилия.</a:t>
            </a:r>
            <a:endParaRPr lang="ru-KZ"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B) От заболеваний, которые вызываются вирусами, как полиомиелит.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C) От заболеваний, связанных с нарушениями функций организма, как диабет.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D) От любых заболеваний, от которых нет лекарства.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Тип вопроса: С выбором краткого ответа.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Компетенция: Научное объяснение явлений.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Содержание: Системы, связанные с Землей и Вселенной (естественнонаучные знания).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Область применения: Здоровье.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Контекст: Социальный.</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 Уровень сложности: 2 уровень</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17501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6307A0-58B5-C3CE-2054-3CB3CA209003}"/>
              </a:ext>
            </a:extLst>
          </p:cNvPr>
          <p:cNvSpPr>
            <a:spLocks noGrp="1"/>
          </p:cNvSpPr>
          <p:nvPr>
            <p:ph type="title"/>
          </p:nvPr>
        </p:nvSpPr>
        <p:spPr>
          <a:xfrm>
            <a:off x="677334" y="397164"/>
            <a:ext cx="8596668" cy="738909"/>
          </a:xfrm>
        </p:spPr>
        <p:txBody>
          <a:bodyPr>
            <a:normAutofit/>
          </a:bodyPr>
          <a:lstStyle/>
          <a:p>
            <a:r>
              <a:rPr lang="ru-KZ" sz="20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Вопрос </a:t>
            </a:r>
            <a:r>
              <a:rPr lang="ru-RU" sz="20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a:t>
            </a:r>
            <a:r>
              <a:rPr lang="ru-KZ" sz="20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По какой причине детям и пожилым людям</a:t>
            </a:r>
            <a:r>
              <a:rPr lang="ru-RU"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особенно рекомендуется делать прививки против гриппа? Укажите одну из причин.  </a:t>
            </a:r>
            <a:endParaRPr lang="ru-KZ" sz="2000" dirty="0">
              <a:solidFill>
                <a:schemeClr val="tx1"/>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D4DFE263-C7DF-FDC7-646A-23D6E75F22DA}"/>
              </a:ext>
            </a:extLst>
          </p:cNvPr>
          <p:cNvSpPr>
            <a:spLocks noGrp="1"/>
          </p:cNvSpPr>
          <p:nvPr>
            <p:ph idx="1"/>
          </p:nvPr>
        </p:nvSpPr>
        <p:spPr>
          <a:xfrm>
            <a:off x="677334" y="1136073"/>
            <a:ext cx="8596668" cy="5324763"/>
          </a:xfrm>
        </p:spPr>
        <p:txBody>
          <a:bodyPr>
            <a:noAutofit/>
          </a:bodyPr>
          <a:lstStyle/>
          <a:p>
            <a:pPr marL="0" indent="0">
              <a:buNone/>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Оценка выполнения: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Ответ принимается полностью: Ответы, в которых упоминается, что</a:t>
            </a: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a:t>
            </a:r>
          </a:p>
          <a:p>
            <a:pPr>
              <a:buFontTx/>
              <a:buChar char="-"/>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у детей и/или пожилых людей более слабая иммунная система по сравнению с другими людьми, или что-то подобное.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Tx/>
              <a:buChar char="-"/>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 У этих людей меньшая сопротивляемость к заболеванию.</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Tx/>
              <a:buChar char="-"/>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 Молодые и пожилые не могут побороть болезнь так же легко, как остальные.</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Tx/>
              <a:buChar char="-"/>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 Они, скорее всего, подхватят грипп.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Tx/>
              <a:buChar char="-"/>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Если они заболеют гриппом, то у этих людей последствия будут хуже.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Tx/>
              <a:buChar char="-"/>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Потому что организмы детей и пожилых людей слабее.</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Tx/>
              <a:buChar char="-"/>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 Старые люди чаще заболевают.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Тип вопроса: Свободно-конструируемый ответ.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Компетенция: Научное объяснение явлений.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Содержание: Системы, связанные с Землей и Вселенной (естественнонаучные знания). Область применения: Здоровье.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Контекст: Социальный.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u-KZ" sz="1400" dirty="0">
                <a:effectLst/>
                <a:latin typeface="Times New Roman" panose="02020603050405020304" pitchFamily="18" charset="0"/>
                <a:ea typeface="Calibri" panose="020F0502020204030204" pitchFamily="34" charset="0"/>
                <a:cs typeface="Times New Roman" panose="02020603050405020304" pitchFamily="18" charset="0"/>
              </a:rPr>
              <a:t>Уровень сложности: 3 уровень.</a:t>
            </a:r>
            <a:endParaRPr lang="ru-KZ"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3185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B2F24F-146B-55AC-ECD2-BFE9440FBB25}"/>
              </a:ext>
            </a:extLst>
          </p:cNvPr>
          <p:cNvSpPr>
            <a:spLocks noGrp="1"/>
          </p:cNvSpPr>
          <p:nvPr>
            <p:ph type="title"/>
          </p:nvPr>
        </p:nvSpPr>
        <p:spPr>
          <a:xfrm>
            <a:off x="665019" y="221673"/>
            <a:ext cx="10688782" cy="1071418"/>
          </a:xfrm>
        </p:spPr>
        <p:txBody>
          <a:bodyPr>
            <a:normAutofit fontScale="90000"/>
          </a:bodyPr>
          <a:lstStyle/>
          <a:p>
            <a:pPr algn="ctr">
              <a:lnSpc>
                <a:spcPct val="107000"/>
              </a:lnSpc>
              <a:spcAft>
                <a:spcPts val="800"/>
              </a:spcAft>
            </a:pPr>
            <a:r>
              <a:rPr lang="ru-RU" sz="2200" b="1" dirty="0">
                <a:effectLst/>
                <a:latin typeface="Times New Roman" panose="02020603050405020304" pitchFamily="18" charset="0"/>
                <a:ea typeface="Calibri" panose="020F0502020204030204" pitchFamily="34" charset="0"/>
                <a:cs typeface="Times New Roman" panose="02020603050405020304" pitchFamily="18" charset="0"/>
              </a:rPr>
              <a:t>6 класс. Разряды числительных. Моя семья.</a:t>
            </a:r>
            <a:br>
              <a:rPr lang="ru-KZ" sz="2200" dirty="0">
                <a:effectLst/>
                <a:latin typeface="Times New Roman" panose="02020603050405020304" pitchFamily="18" charset="0"/>
                <a:ea typeface="Calibri" panose="020F0502020204030204" pitchFamily="34" charset="0"/>
                <a:cs typeface="Times New Roman" panose="02020603050405020304" pitchFamily="18" charset="0"/>
              </a:rPr>
            </a:br>
            <a:r>
              <a:rPr lang="ru-RU" sz="2200" b="1" dirty="0">
                <a:effectLst/>
                <a:latin typeface="Times New Roman" panose="02020603050405020304" pitchFamily="18" charset="0"/>
                <a:ea typeface="Calibri" panose="020F0502020204030204" pitchFamily="34" charset="0"/>
                <a:cs typeface="Times New Roman" panose="02020603050405020304" pitchFamily="18" charset="0"/>
              </a:rPr>
              <a:t>Сказка о бочке</a:t>
            </a:r>
            <a:br>
              <a:rPr lang="ru-KZ" sz="1800" dirty="0">
                <a:effectLst/>
                <a:latin typeface="Calibri" panose="020F0502020204030204" pitchFamily="34" charset="0"/>
                <a:ea typeface="Calibri" panose="020F0502020204030204" pitchFamily="34" charset="0"/>
                <a:cs typeface="Times New Roman" panose="02020603050405020304" pitchFamily="18" charset="0"/>
              </a:rPr>
            </a:br>
            <a:endParaRPr lang="ru-KZ" dirty="0"/>
          </a:p>
        </p:txBody>
      </p:sp>
      <p:sp>
        <p:nvSpPr>
          <p:cNvPr id="3" name="Объект 2">
            <a:extLst>
              <a:ext uri="{FF2B5EF4-FFF2-40B4-BE49-F238E27FC236}">
                <a16:creationId xmlns:a16="http://schemas.microsoft.com/office/drawing/2014/main" id="{01D94CF6-9DE9-D202-4DDA-4234198E5F3E}"/>
              </a:ext>
            </a:extLst>
          </p:cNvPr>
          <p:cNvSpPr>
            <a:spLocks noGrp="1"/>
          </p:cNvSpPr>
          <p:nvPr>
            <p:ph idx="1"/>
          </p:nvPr>
        </p:nvSpPr>
        <p:spPr>
          <a:xfrm>
            <a:off x="838200" y="775855"/>
            <a:ext cx="10515600" cy="5401108"/>
          </a:xfrm>
        </p:spPr>
        <p:txBody>
          <a:bodyPr>
            <a:normAutofit fontScale="92500" lnSpcReduction="10000"/>
          </a:bodyPr>
          <a:lstStyle/>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Жила-была большая и дружная семья. Однажды отец решил рассказать своим сыновьям притчу.</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-Рос в лесу дуб. Люди поговаривали, что ему двухсотый год уже шел.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За раз (1) можно было (2) собрать (3) на радость крестьянам (4) до тридцати пяти килограммов (5) желудей. Корни его глубоко вросли в землю на триста пятьдесят-четыреста сантиметров,- соки из нее сосали.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II</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Трепала-трепала его буря, да ничего (1) с ним (2)вероятно(3)поделать (4) не могла.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Но вот пришел в лес дровосек, и давай рубить. После одиннадцати часов упорного труда повалил дерево на землю, ветки обрубил, а ствол приволок к себе в плотницкую*- там распилил ствол на двадцать две тонкие полоски. Пришел в плотницкую бочар*, сделал из досок клепки*, набил на них обручи, сколотил донья и смастерил большую бочку. В той бочке он каждую осень солил овощи (сорок пять килограммов помещалось в его чудо-бочке) и угощал ими всех родственников. Так было четыре года назад, пока бочка оставалась целой. Но вот на пятый год один обруч сломался, и клепки разошлись, бочка рассохлась. Пока бочар собирался набить на нее новый обруч, клепки совсем рассыпались. Ребятишки растащили обручи, стали их катать по улицам, а хозяйка сожгла в печи клепки и донья.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III</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Как (1) говорят(2)хороша (3)была бочка, да на нет(4)сошла*!.. Задумались братья. Думали-думали, не смогли растолковать отцову притчу. «Лес, где растут большие деревья,-это наша держава*,-сказал отец. Она вечная. Деревьям ее-народу-вовеки не будет конца. Бочка-это семья; клепки-это все мы, родственники. Обручи-согласие, а пища, хранящаяся в бочке,-радость, счастливая жизнь. Пока  в семье согласие-она живет счастливо. А тот дом, где согласия нет, лучше ему в огне сгореть! Берегите обручи, дети мои!»</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645065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3E8047-8C97-4E1C-8AB1-AFEF10A49641}"/>
              </a:ext>
            </a:extLst>
          </p:cNvPr>
          <p:cNvSpPr>
            <a:spLocks noGrp="1"/>
          </p:cNvSpPr>
          <p:nvPr>
            <p:ph type="title"/>
          </p:nvPr>
        </p:nvSpPr>
        <p:spPr>
          <a:xfrm>
            <a:off x="838200" y="203200"/>
            <a:ext cx="10629123" cy="1243045"/>
          </a:xfrm>
        </p:spPr>
        <p:txBody>
          <a:bodyPr>
            <a:normAutofit/>
          </a:bodyPr>
          <a:lstStyle/>
          <a:p>
            <a:r>
              <a:rPr lang="ru-RU" sz="31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Уровни достижений грамотного чтения</a:t>
            </a:r>
            <a:br>
              <a:rPr lang="ru-KZ" sz="1800" dirty="0">
                <a:effectLst/>
                <a:latin typeface="Calibri" panose="020F0502020204030204" pitchFamily="34" charset="0"/>
                <a:ea typeface="Calibri" panose="020F0502020204030204" pitchFamily="34" charset="0"/>
                <a:cs typeface="Times New Roman" panose="02020603050405020304" pitchFamily="18" charset="0"/>
              </a:rPr>
            </a:br>
            <a:endParaRPr lang="ru-KZ" dirty="0"/>
          </a:p>
        </p:txBody>
      </p:sp>
      <p:sp>
        <p:nvSpPr>
          <p:cNvPr id="3" name="Объект 2">
            <a:extLst>
              <a:ext uri="{FF2B5EF4-FFF2-40B4-BE49-F238E27FC236}">
                <a16:creationId xmlns:a16="http://schemas.microsoft.com/office/drawing/2014/main" id="{27EE6FF2-F83B-496A-B226-C19F7E546815}"/>
              </a:ext>
            </a:extLst>
          </p:cNvPr>
          <p:cNvSpPr>
            <a:spLocks noGrp="1"/>
          </p:cNvSpPr>
          <p:nvPr>
            <p:ph idx="1"/>
          </p:nvPr>
        </p:nvSpPr>
        <p:spPr>
          <a:xfrm>
            <a:off x="724677" y="1184988"/>
            <a:ext cx="10629123" cy="4991975"/>
          </a:xfrm>
        </p:spPr>
        <p:txBody>
          <a:bodyPr>
            <a:normAutofit lnSpcReduction="10000"/>
          </a:bodyPr>
          <a:lstStyle/>
          <a:p>
            <a:r>
              <a:rPr lang="ru-RU" sz="1400" b="1" dirty="0">
                <a:effectLst/>
                <a:latin typeface="Times New Roman" panose="02020603050405020304" pitchFamily="18" charset="0"/>
                <a:ea typeface="Calibri" panose="020F0502020204030204" pitchFamily="34" charset="0"/>
              </a:rPr>
              <a:t>1а</a:t>
            </a:r>
            <a:r>
              <a:rPr lang="ru-RU" sz="1400" dirty="0">
                <a:effectLst/>
                <a:latin typeface="Times New Roman" panose="02020603050405020304" pitchFamily="18" charset="0"/>
                <a:ea typeface="Calibri" panose="020F0502020204030204" pitchFamily="34" charset="0"/>
              </a:rPr>
              <a:t> Должны находить в коротком простом тексте информацию, знакомую читателю. Работать с простым текстом, в котором дается подсказка (повторение информации, рисунки или знакомые символы). Интерпретировать текст, не содержащий противоречивую/ избыточную информацию.</a:t>
            </a:r>
          </a:p>
          <a:p>
            <a:r>
              <a:rPr lang="ru-RU" sz="1400" b="1" dirty="0">
                <a:latin typeface="Times New Roman" panose="02020603050405020304" pitchFamily="18" charset="0"/>
              </a:rPr>
              <a:t>1б </a:t>
            </a:r>
            <a:r>
              <a:rPr lang="ru-RU" sz="1400" dirty="0">
                <a:effectLst/>
                <a:latin typeface="Times New Roman" panose="02020603050405020304" pitchFamily="18" charset="0"/>
                <a:ea typeface="Calibri" panose="020F0502020204030204" pitchFamily="34" charset="0"/>
              </a:rPr>
              <a:t>Требует от обучающихся установить связь между содержанием текста и общеизвестными житейскими знаниями. Определять главную тему текста/ цель автора, создавшего текст на знакомую тему. Работать с ярко выраженной информацией, которая содержит подсказки для читателя.</a:t>
            </a:r>
          </a:p>
          <a:p>
            <a:r>
              <a:rPr lang="ru-RU" sz="1400" b="1" dirty="0">
                <a:latin typeface="Times New Roman" panose="02020603050405020304" pitchFamily="18" charset="0"/>
              </a:rPr>
              <a:t>2</a:t>
            </a:r>
            <a:r>
              <a:rPr lang="ru-RU" sz="1400" dirty="0">
                <a:effectLst/>
                <a:latin typeface="Times New Roman" panose="02020603050405020304" pitchFamily="18" charset="0"/>
                <a:ea typeface="Calibri" panose="020F0502020204030204" pitchFamily="34" charset="0"/>
              </a:rPr>
              <a:t> Обучающиеся должны распознать главную идею в тексте, понять взаимосвязь или конструкцию построения текста.  Сравнивать или выявлять контрасты, основанные на одной особенности текста.  Сравнивать или создавать взаимосвязи между текстом и </a:t>
            </a:r>
            <a:r>
              <a:rPr lang="ru-RU" sz="1400" dirty="0" err="1">
                <a:effectLst/>
                <a:latin typeface="Times New Roman" panose="02020603050405020304" pitchFamily="18" charset="0"/>
                <a:ea typeface="Calibri" panose="020F0502020204030204" pitchFamily="34" charset="0"/>
              </a:rPr>
              <a:t>внетекстовой</a:t>
            </a:r>
            <a:r>
              <a:rPr lang="ru-RU" sz="1400" dirty="0">
                <a:effectLst/>
                <a:latin typeface="Times New Roman" panose="02020603050405020304" pitchFamily="18" charset="0"/>
                <a:ea typeface="Calibri" panose="020F0502020204030204" pitchFamily="34" charset="0"/>
              </a:rPr>
              <a:t> информацией, опираясь на личный опыт и собственное отношение к описанным реалиям.</a:t>
            </a:r>
          </a:p>
          <a:p>
            <a:r>
              <a:rPr lang="ru-RU" sz="1400" b="1" dirty="0">
                <a:latin typeface="Times New Roman" panose="02020603050405020304" pitchFamily="18" charset="0"/>
              </a:rPr>
              <a:t>3</a:t>
            </a:r>
            <a:r>
              <a:rPr lang="ru-RU" sz="1400" dirty="0">
                <a:latin typeface="Times New Roman" panose="02020603050405020304" pitchFamily="18" charset="0"/>
              </a:rPr>
              <a:t> </a:t>
            </a:r>
            <a:r>
              <a:rPr lang="ru-RU" sz="1400" dirty="0">
                <a:effectLst/>
                <a:latin typeface="Times New Roman" panose="02020603050405020304" pitchFamily="18" charset="0"/>
                <a:ea typeface="Calibri" panose="020F0502020204030204" pitchFamily="34" charset="0"/>
              </a:rPr>
              <a:t>Учащиеся должны определить и проанализировать соотношение между некоторыми частями информации. Определить главную идею путем соединения нескольких частей текста. Осмысливать текст с противоречивой информацией и несоответствующей читательским ожиданиям.  Демонстрировать понимание текста на основе общеизвестных, повседневных знаний.</a:t>
            </a:r>
          </a:p>
          <a:p>
            <a:r>
              <a:rPr lang="ru-RU" sz="1400" b="1" dirty="0">
                <a:latin typeface="Times New Roman" panose="02020603050405020304" pitchFamily="18" charset="0"/>
              </a:rPr>
              <a:t>4 </a:t>
            </a:r>
            <a:r>
              <a:rPr lang="ru-RU" sz="1400" dirty="0">
                <a:effectLst/>
                <a:latin typeface="Times New Roman" panose="02020603050405020304" pitchFamily="18" charset="0"/>
                <a:ea typeface="Calibri" panose="020F0502020204030204" pitchFamily="34" charset="0"/>
              </a:rPr>
              <a:t>Обучающиеся должны уметь находить и связывать единицы информации, не предоставленной в цельном виде.  Понимать языковые нюансы в соответствии с целостным содержанием текста.  Понимать длинные и сложные тексты с незнакомым содержанием и форматом. Использовать специальные знания, сообщенные в тексте, для выдвижения гипотезы или оценки текста.</a:t>
            </a:r>
          </a:p>
          <a:p>
            <a:r>
              <a:rPr lang="ru-RU" sz="1400" b="1" dirty="0">
                <a:latin typeface="Times New Roman" panose="02020603050405020304" pitchFamily="18" charset="0"/>
              </a:rPr>
              <a:t>5</a:t>
            </a:r>
            <a:r>
              <a:rPr lang="ru-RU" sz="1400" dirty="0">
                <a:latin typeface="Times New Roman" panose="02020603050405020304" pitchFamily="18" charset="0"/>
              </a:rPr>
              <a:t> </a:t>
            </a:r>
            <a:r>
              <a:rPr lang="ru-RU" sz="1400" dirty="0">
                <a:effectLst/>
                <a:latin typeface="Times New Roman" panose="02020603050405020304" pitchFamily="18" charset="0"/>
                <a:ea typeface="Calibri" panose="020F0502020204030204" pitchFamily="34" charset="0"/>
              </a:rPr>
              <a:t>Обучающиеся должны быть способны собирать информацию посредством определения и её формирования. Осмысливать текст, опираясь на академические знания, интерпретировать и понимать незнакомый текст.</a:t>
            </a:r>
          </a:p>
          <a:p>
            <a:r>
              <a:rPr lang="ru-RU" sz="1400" b="1" dirty="0">
                <a:latin typeface="Times New Roman" panose="02020603050405020304" pitchFamily="18" charset="0"/>
              </a:rPr>
              <a:t>6</a:t>
            </a:r>
            <a:r>
              <a:rPr lang="ru-RU" sz="1400" dirty="0">
                <a:latin typeface="Times New Roman" panose="02020603050405020304" pitchFamily="18" charset="0"/>
              </a:rPr>
              <a:t> </a:t>
            </a:r>
            <a:r>
              <a:rPr lang="ru-RU" sz="1400" dirty="0">
                <a:effectLst/>
                <a:latin typeface="Times New Roman" panose="02020603050405020304" pitchFamily="18" charset="0"/>
                <a:ea typeface="Calibri" panose="020F0502020204030204" pitchFamily="34" charset="0"/>
              </a:rPr>
              <a:t>Участники исследования являются высококомпетентными читателями.  Они могут извлекать из текста необходимую информацию для предоставления развернутого ответа. Тем самым обучающиеся демонстрируют навыки принятия личностных решений, несмотря на представленную порой достаточно противоречивую информацию. Данный уровень требует от учащихся «чутья» </a:t>
            </a:r>
            <a:r>
              <a:rPr lang="ru-RU" sz="1400" dirty="0" err="1">
                <a:effectLst/>
                <a:latin typeface="Times New Roman" panose="02020603050405020304" pitchFamily="18" charset="0"/>
                <a:ea typeface="Calibri" panose="020F0502020204030204" pitchFamily="34" charset="0"/>
              </a:rPr>
              <a:t>подтекстных</a:t>
            </a:r>
            <a:r>
              <a:rPr lang="ru-RU" sz="1400" dirty="0">
                <a:effectLst/>
                <a:latin typeface="Times New Roman" panose="02020603050405020304" pitchFamily="18" charset="0"/>
                <a:ea typeface="Calibri" panose="020F0502020204030204" pitchFamily="34" charset="0"/>
              </a:rPr>
              <a:t> деталей и читательской интуиции.</a:t>
            </a:r>
            <a:endParaRPr lang="ru-KZ" sz="1400" dirty="0"/>
          </a:p>
        </p:txBody>
      </p:sp>
    </p:spTree>
    <p:extLst>
      <p:ext uri="{BB962C8B-B14F-4D97-AF65-F5344CB8AC3E}">
        <p14:creationId xmlns:p14="http://schemas.microsoft.com/office/powerpoint/2010/main" val="21335155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FD65AB-D19B-4C62-7BA8-63331ACA3E0F}"/>
              </a:ext>
            </a:extLst>
          </p:cNvPr>
          <p:cNvSpPr>
            <a:spLocks noGrp="1"/>
          </p:cNvSpPr>
          <p:nvPr>
            <p:ph type="title"/>
          </p:nvPr>
        </p:nvSpPr>
        <p:spPr>
          <a:xfrm>
            <a:off x="838200" y="365125"/>
            <a:ext cx="10515600" cy="697057"/>
          </a:xfrm>
        </p:spPr>
        <p:txBody>
          <a:bodyPr>
            <a:normAutofit/>
          </a:bodyPr>
          <a:lstStyle/>
          <a:p>
            <a:r>
              <a:rPr lang="ru-RU" sz="2800" b="1" dirty="0">
                <a:latin typeface="Times New Roman" panose="02020603050405020304" pitchFamily="18" charset="0"/>
                <a:cs typeface="Times New Roman" panose="02020603050405020304" pitchFamily="18" charset="0"/>
              </a:rPr>
              <a:t>Задания:</a:t>
            </a:r>
            <a:endParaRPr lang="ru-KZ" sz="28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DF28058D-4DDA-2BF6-5BFD-3FE9C2ED9BAF}"/>
              </a:ext>
            </a:extLst>
          </p:cNvPr>
          <p:cNvSpPr>
            <a:spLocks noGrp="1"/>
          </p:cNvSpPr>
          <p:nvPr>
            <p:ph sz="half" idx="1"/>
          </p:nvPr>
        </p:nvSpPr>
        <p:spPr>
          <a:xfrm>
            <a:off x="838200" y="1154545"/>
            <a:ext cx="5181600" cy="5022418"/>
          </a:xfrm>
        </p:spPr>
        <p:txBody>
          <a:bodyPr>
            <a:normAutofit fontScale="92500" lnSpcReduction="10000"/>
          </a:bodyPr>
          <a:lstStyle/>
          <a:p>
            <a:pPr marL="0" indent="0" algn="just">
              <a:lnSpc>
                <a:spcPct val="107000"/>
              </a:lnSpc>
              <a:spcAft>
                <a:spcPts val="800"/>
              </a:spcAft>
              <a:buNone/>
            </a:pPr>
            <a:r>
              <a:rPr lang="ru-RU" sz="1800" b="1" i="1" dirty="0">
                <a:effectLst/>
                <a:latin typeface="Times New Roman" panose="02020603050405020304" pitchFamily="18" charset="0"/>
                <a:ea typeface="Calibri" panose="020F0502020204030204" pitchFamily="34" charset="0"/>
                <a:cs typeface="Times New Roman" panose="02020603050405020304" pitchFamily="18" charset="0"/>
              </a:rPr>
              <a:t>Какую пользу, согласно тексту, приносит дуб?</a:t>
            </a:r>
            <a:endParaRPr lang="ru-KZ"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А)Листья применяют при консервировании.</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В)Обладает лечебными свойствами</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С)Дает плоды-желуди</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Д)Из древесины изготавливают различные емкости</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b="1" i="1" dirty="0">
                <a:effectLst/>
                <a:latin typeface="Times New Roman" panose="02020603050405020304" pitchFamily="18" charset="0"/>
                <a:ea typeface="Calibri" panose="020F0502020204030204" pitchFamily="34" charset="0"/>
                <a:cs typeface="Times New Roman" panose="02020603050405020304" pitchFamily="18" charset="0"/>
              </a:rPr>
              <a:t>Бочка пришла в негодность, потому что</a:t>
            </a:r>
            <a:endParaRPr lang="ru-KZ"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А)Клепки были слишком тонкие</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В)Ребята растащили обручи</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С)Хозяйка сожгла в печи клепки</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Д)Сломался обруч- клепки разошлись</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KZ" dirty="0"/>
          </a:p>
        </p:txBody>
      </p:sp>
      <p:sp>
        <p:nvSpPr>
          <p:cNvPr id="4" name="Объект 3">
            <a:extLst>
              <a:ext uri="{FF2B5EF4-FFF2-40B4-BE49-F238E27FC236}">
                <a16:creationId xmlns:a16="http://schemas.microsoft.com/office/drawing/2014/main" id="{F566F6E8-057A-04E4-C9CF-35B2E67D6ED2}"/>
              </a:ext>
            </a:extLst>
          </p:cNvPr>
          <p:cNvSpPr>
            <a:spLocks noGrp="1"/>
          </p:cNvSpPr>
          <p:nvPr>
            <p:ph sz="half" idx="2"/>
          </p:nvPr>
        </p:nvSpPr>
        <p:spPr>
          <a:xfrm>
            <a:off x="6172200" y="1154545"/>
            <a:ext cx="5181600" cy="5022418"/>
          </a:xfrm>
        </p:spPr>
        <p:txBody>
          <a:bodyPr>
            <a:normAutofit fontScale="92500" lnSpcReduction="10000"/>
          </a:bodyPr>
          <a:lstStyle/>
          <a:p>
            <a:pPr marL="0" indent="0" algn="just">
              <a:lnSpc>
                <a:spcPct val="107000"/>
              </a:lnSpc>
              <a:spcAft>
                <a:spcPts val="800"/>
              </a:spcAft>
              <a:buNone/>
            </a:pPr>
            <a:r>
              <a:rPr lang="ru-RU" sz="1800" b="1" i="1" dirty="0">
                <a:effectLst/>
                <a:latin typeface="Times New Roman" panose="02020603050405020304" pitchFamily="18" charset="0"/>
                <a:ea typeface="Calibri" panose="020F0502020204030204" pitchFamily="34" charset="0"/>
                <a:cs typeface="Times New Roman" panose="02020603050405020304" pitchFamily="18" charset="0"/>
              </a:rPr>
              <a:t>В сказке употребляется фразеологизм</a:t>
            </a:r>
            <a:endParaRPr lang="ru-KZ"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А)Бездонная бочка</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В)На нет сошла</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С)Бить баклуши</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Д)Мастер на все руки</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b="1" i="1" dirty="0">
                <a:effectLst/>
                <a:latin typeface="Times New Roman" panose="02020603050405020304" pitchFamily="18" charset="0"/>
                <a:ea typeface="Calibri" panose="020F0502020204030204" pitchFamily="34" charset="0"/>
                <a:cs typeface="Times New Roman" panose="02020603050405020304" pitchFamily="18" charset="0"/>
              </a:rPr>
              <a:t>Пословица, отражающая идею сказки</a:t>
            </a:r>
            <a:endParaRPr lang="ru-KZ"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А)Родительское слово мимо не молвится.</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В)Согласие да лад-в семье клад.</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С)Дерево держится корнями, а человек -семьей.</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Д)Вся семья вместе, так и душа на месте.</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26216449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4DE2F8-C501-894F-5A5E-5D39C74D4D2B}"/>
              </a:ext>
            </a:extLst>
          </p:cNvPr>
          <p:cNvSpPr txBox="1"/>
          <p:nvPr/>
        </p:nvSpPr>
        <p:spPr>
          <a:xfrm>
            <a:off x="300789" y="276725"/>
            <a:ext cx="10323095" cy="6447214"/>
          </a:xfrm>
          <a:prstGeom prst="rect">
            <a:avLst/>
          </a:prstGeom>
          <a:noFill/>
        </p:spPr>
        <p:txBody>
          <a:bodyPr wrap="square">
            <a:spAutoFit/>
          </a:bodyPr>
          <a:lstStyle/>
          <a:p>
            <a:pPr algn="ctr">
              <a:lnSpc>
                <a:spcPct val="115000"/>
              </a:lnSpc>
              <a:spcAft>
                <a:spcPts val="1000"/>
              </a:spcAft>
            </a:pPr>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ТЕКСТ 3</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18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Прочитайте текст. Выполните задания ниже.   </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indent="270510" algn="just" fontAlgn="base">
              <a:lnSpc>
                <a:spcPct val="115000"/>
              </a:lnSpc>
              <a:spcAft>
                <a:spcPts val="1000"/>
              </a:spcAft>
            </a:pPr>
            <a:r>
              <a:rPr lang="ru-RU"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Про эти поистине удивительные места сложено множество легенд и сказаний.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Буряты называют Баргузинскую долину «Землей тысячи духов». Священна она уже потому, что тут родилась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Оэлун</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-джин, мать Чингисхана. </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Как гласит легенда, сам Чингис-Хан завещал тайно похоронить его здесь – на земле предков. Если обратиться к монгольским летописям XIII века, то можно увидеть, что эта земля между Баргузинским и Икатским хребтами в то время носила название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Баргуджин</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Тукум</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что означает – Край света.</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indent="270510" algn="just" fontAlgn="base">
              <a:lnSpc>
                <a:spcPct val="115000"/>
              </a:lnSpc>
              <a:spcAft>
                <a:spcPts val="100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Б.</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Баргузинская долина - одно из самых уникальных мест восточного берега Байкала и республики Бурятия. Начинается она у истока реки Баргузина и тянется на северо-запад примерно 250 км, достигая ширины около 35 км.</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indent="270510" algn="just" fontAlgn="base">
              <a:lnSpc>
                <a:spcPct val="115000"/>
              </a:lnSpc>
              <a:spcAft>
                <a:spcPts val="100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Здесь за каждым поворотом вас ждут священные источники, а любой камень обладает чудодейственной силой. Все это привлекает тысячи паломников и туристов, которые находят здесь помощь в решении животрепещущих вопросов и проблем или просто наслаждаются отдыхом, подпитываясь энергией сказочно живописной природы. </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indent="270510" algn="just" fontAlgn="base">
              <a:lnSpc>
                <a:spcPct val="115000"/>
              </a:lnSpc>
              <a:spcAft>
                <a:spcPts val="1000"/>
              </a:spcAft>
            </a:pPr>
            <a:r>
              <a:rPr lang="ru-RU"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Баргузинская долина является удивительным и  по-настоящему интересным местом. Уникально его местоположение, микроклимат и рельеф, культура и история, населявших и населяющих ее народов, богатая флора и фауна, целебные источники.</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81188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6202D34-1655-B37B-1A26-004F7F54337C}"/>
              </a:ext>
            </a:extLst>
          </p:cNvPr>
          <p:cNvSpPr txBox="1"/>
          <p:nvPr/>
        </p:nvSpPr>
        <p:spPr>
          <a:xfrm>
            <a:off x="914400" y="288758"/>
            <a:ext cx="9228221" cy="2911310"/>
          </a:xfrm>
          <a:prstGeom prst="rect">
            <a:avLst/>
          </a:prstGeom>
          <a:noFill/>
        </p:spPr>
        <p:txBody>
          <a:bodyPr wrap="square">
            <a:spAutoFit/>
          </a:bodyPr>
          <a:lstStyle/>
          <a:p>
            <a:pPr indent="270510" algn="ctr" fontAlgn="base">
              <a:lnSpc>
                <a:spcPct val="115000"/>
              </a:lnSpc>
              <a:spcAft>
                <a:spcPts val="1000"/>
              </a:spcAft>
            </a:pPr>
            <a:r>
              <a:rPr lang="ru-RU"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уровень сложности</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Задание 1. </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В тексте перепутаны абзацы, но план составлен верно. Восстановите текст по данному п</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лану: </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1.Уникальное место. 2.Земля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Баргуджин-Тукум</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3.Священная земля духов.</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Запишите в ответе последовательность абзацев:</a:t>
            </a:r>
          </a:p>
          <a:p>
            <a:pPr algn="just" fontAlgn="base">
              <a:lnSpc>
                <a:spcPct val="115000"/>
              </a:lnSpc>
              <a:spcAft>
                <a:spcPts val="1000"/>
              </a:spcAft>
            </a:pP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Таблица 5">
            <a:extLst>
              <a:ext uri="{FF2B5EF4-FFF2-40B4-BE49-F238E27FC236}">
                <a16:creationId xmlns:a16="http://schemas.microsoft.com/office/drawing/2014/main" id="{478043FF-B31F-F991-CEEF-B2C996BA45D9}"/>
              </a:ext>
            </a:extLst>
          </p:cNvPr>
          <p:cNvGraphicFramePr>
            <a:graphicFrameLocks noGrp="1"/>
          </p:cNvGraphicFramePr>
          <p:nvPr>
            <p:extLst>
              <p:ext uri="{D42A27DB-BD31-4B8C-83A1-F6EECF244321}">
                <p14:modId xmlns:p14="http://schemas.microsoft.com/office/powerpoint/2010/main" val="4034336213"/>
              </p:ext>
            </p:extLst>
          </p:nvPr>
        </p:nvGraphicFramePr>
        <p:xfrm>
          <a:off x="2598821" y="2971800"/>
          <a:ext cx="5101390" cy="1326166"/>
        </p:xfrm>
        <a:graphic>
          <a:graphicData uri="http://schemas.openxmlformats.org/drawingml/2006/table">
            <a:tbl>
              <a:tblPr firstRow="1" firstCol="1" bandRow="1">
                <a:tableStyleId>{5C22544A-7EE6-4342-B048-85BDC9FD1C3A}</a:tableStyleId>
              </a:tblPr>
              <a:tblGrid>
                <a:gridCol w="1234503">
                  <a:extLst>
                    <a:ext uri="{9D8B030D-6E8A-4147-A177-3AD203B41FA5}">
                      <a16:colId xmlns:a16="http://schemas.microsoft.com/office/drawing/2014/main" val="3426081570"/>
                    </a:ext>
                  </a:extLst>
                </a:gridCol>
                <a:gridCol w="1062789">
                  <a:extLst>
                    <a:ext uri="{9D8B030D-6E8A-4147-A177-3AD203B41FA5}">
                      <a16:colId xmlns:a16="http://schemas.microsoft.com/office/drawing/2014/main" val="4207589363"/>
                    </a:ext>
                  </a:extLst>
                </a:gridCol>
                <a:gridCol w="1300354">
                  <a:extLst>
                    <a:ext uri="{9D8B030D-6E8A-4147-A177-3AD203B41FA5}">
                      <a16:colId xmlns:a16="http://schemas.microsoft.com/office/drawing/2014/main" val="1054348613"/>
                    </a:ext>
                  </a:extLst>
                </a:gridCol>
                <a:gridCol w="1503744">
                  <a:extLst>
                    <a:ext uri="{9D8B030D-6E8A-4147-A177-3AD203B41FA5}">
                      <a16:colId xmlns:a16="http://schemas.microsoft.com/office/drawing/2014/main" val="742497250"/>
                    </a:ext>
                  </a:extLst>
                </a:gridCol>
              </a:tblGrid>
              <a:tr h="663083">
                <a:tc>
                  <a:txBody>
                    <a:bodyPr/>
                    <a:lstStyle/>
                    <a:p>
                      <a:pPr algn="ctr" fontAlgn="base">
                        <a:lnSpc>
                          <a:spcPct val="115000"/>
                        </a:lnSpc>
                        <a:spcAft>
                          <a:spcPts val="1000"/>
                        </a:spcAft>
                      </a:pPr>
                      <a:r>
                        <a:rPr lang="ru-RU" sz="1200">
                          <a:solidFill>
                            <a:schemeClr val="tx1"/>
                          </a:solidFill>
                          <a:effectLst/>
                        </a:rPr>
                        <a:t>1</a:t>
                      </a:r>
                      <a:endParaRPr lang="ru-KZ"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a:lnSpc>
                          <a:spcPct val="115000"/>
                        </a:lnSpc>
                        <a:spcAft>
                          <a:spcPts val="1000"/>
                        </a:spcAft>
                      </a:pPr>
                      <a:r>
                        <a:rPr lang="ru-RU" sz="1200">
                          <a:solidFill>
                            <a:schemeClr val="tx1"/>
                          </a:solidFill>
                          <a:effectLst/>
                        </a:rPr>
                        <a:t>2</a:t>
                      </a:r>
                      <a:endParaRPr lang="ru-KZ"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a:lnSpc>
                          <a:spcPct val="115000"/>
                        </a:lnSpc>
                        <a:spcAft>
                          <a:spcPts val="1000"/>
                        </a:spcAft>
                      </a:pPr>
                      <a:r>
                        <a:rPr lang="ru-RU" sz="1200">
                          <a:solidFill>
                            <a:schemeClr val="tx1"/>
                          </a:solidFill>
                          <a:effectLst/>
                        </a:rPr>
                        <a:t>3</a:t>
                      </a:r>
                      <a:endParaRPr lang="ru-KZ"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a:lnSpc>
                          <a:spcPct val="115000"/>
                        </a:lnSpc>
                        <a:spcAft>
                          <a:spcPts val="1000"/>
                        </a:spcAft>
                      </a:pPr>
                      <a:r>
                        <a:rPr lang="ru-RU" sz="1200">
                          <a:solidFill>
                            <a:schemeClr val="tx1"/>
                          </a:solidFill>
                          <a:effectLst/>
                        </a:rPr>
                        <a:t>4</a:t>
                      </a:r>
                      <a:endParaRPr lang="ru-KZ"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1650161"/>
                  </a:ext>
                </a:extLst>
              </a:tr>
              <a:tr h="663083">
                <a:tc>
                  <a:txBody>
                    <a:bodyPr/>
                    <a:lstStyle/>
                    <a:p>
                      <a:pPr algn="ctr" fontAlgn="base">
                        <a:lnSpc>
                          <a:spcPct val="115000"/>
                        </a:lnSpc>
                        <a:spcAft>
                          <a:spcPts val="1000"/>
                        </a:spcAft>
                      </a:pPr>
                      <a:r>
                        <a:rPr lang="ru-RU" sz="1200">
                          <a:solidFill>
                            <a:schemeClr val="tx1"/>
                          </a:solidFill>
                          <a:effectLst/>
                          <a:highlight>
                            <a:srgbClr val="FFFF00"/>
                          </a:highlight>
                        </a:rPr>
                        <a:t> </a:t>
                      </a:r>
                      <a:endParaRPr lang="ru-KZ"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a:lnSpc>
                          <a:spcPct val="115000"/>
                        </a:lnSpc>
                        <a:spcAft>
                          <a:spcPts val="1000"/>
                        </a:spcAft>
                      </a:pPr>
                      <a:r>
                        <a:rPr lang="ru-RU" sz="1200">
                          <a:solidFill>
                            <a:schemeClr val="tx1"/>
                          </a:solidFill>
                          <a:effectLst/>
                          <a:highlight>
                            <a:srgbClr val="FFFF00"/>
                          </a:highlight>
                        </a:rPr>
                        <a:t> </a:t>
                      </a:r>
                      <a:endParaRPr lang="ru-KZ"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a:lnSpc>
                          <a:spcPct val="115000"/>
                        </a:lnSpc>
                        <a:spcAft>
                          <a:spcPts val="1000"/>
                        </a:spcAft>
                      </a:pPr>
                      <a:r>
                        <a:rPr lang="ru-RU" sz="1200">
                          <a:solidFill>
                            <a:schemeClr val="tx1"/>
                          </a:solidFill>
                          <a:effectLst/>
                          <a:highlight>
                            <a:srgbClr val="FFFF00"/>
                          </a:highlight>
                        </a:rPr>
                        <a:t> </a:t>
                      </a:r>
                      <a:endParaRPr lang="ru-KZ"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a:lnSpc>
                          <a:spcPct val="115000"/>
                        </a:lnSpc>
                        <a:spcAft>
                          <a:spcPts val="1000"/>
                        </a:spcAft>
                      </a:pPr>
                      <a:r>
                        <a:rPr lang="ru-RU" sz="1200" dirty="0">
                          <a:solidFill>
                            <a:schemeClr val="tx1"/>
                          </a:solidFill>
                          <a:effectLst/>
                          <a:highlight>
                            <a:srgbClr val="FFFF00"/>
                          </a:highlight>
                        </a:rPr>
                        <a:t> </a:t>
                      </a:r>
                      <a:endParaRPr lang="ru-KZ"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51054469"/>
                  </a:ext>
                </a:extLst>
              </a:tr>
            </a:tbl>
          </a:graphicData>
        </a:graphic>
      </p:graphicFrame>
      <p:sp>
        <p:nvSpPr>
          <p:cNvPr id="8" name="TextBox 7">
            <a:extLst>
              <a:ext uri="{FF2B5EF4-FFF2-40B4-BE49-F238E27FC236}">
                <a16:creationId xmlns:a16="http://schemas.microsoft.com/office/drawing/2014/main" id="{5241BADD-D1FD-34B6-F45E-88FC03CB727F}"/>
              </a:ext>
            </a:extLst>
          </p:cNvPr>
          <p:cNvSpPr txBox="1"/>
          <p:nvPr/>
        </p:nvSpPr>
        <p:spPr>
          <a:xfrm>
            <a:off x="1016668" y="4297966"/>
            <a:ext cx="6358690" cy="2044278"/>
          </a:xfrm>
          <a:prstGeom prst="rect">
            <a:avLst/>
          </a:prstGeom>
          <a:noFill/>
        </p:spPr>
        <p:txBody>
          <a:bodyPr wrap="square">
            <a:spAutoFit/>
          </a:bodyPr>
          <a:lstStyle/>
          <a:p>
            <a:pPr>
              <a:lnSpc>
                <a:spcPct val="115000"/>
              </a:lnSpc>
              <a:spcAft>
                <a:spcPts val="1000"/>
              </a:spcAft>
            </a:pPr>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Задание 2. </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Ответьте на вопросы:</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Озаглавьте текст</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и обоснуйте, почему вы выбрали такое название.</a:t>
            </a:r>
            <a:endParaRPr lang="ru-KZ"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Определите и запишите основную мысль текста.</a:t>
            </a:r>
            <a:endParaRPr lang="ru-KZ"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Определите тип текста.</a:t>
            </a:r>
            <a:endParaRPr lang="ru-KZ"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73869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32C9B5-86E4-6357-472D-D8627C0142F4}"/>
              </a:ext>
            </a:extLst>
          </p:cNvPr>
          <p:cNvSpPr txBox="1"/>
          <p:nvPr/>
        </p:nvSpPr>
        <p:spPr>
          <a:xfrm>
            <a:off x="1293395" y="231256"/>
            <a:ext cx="6100010" cy="1474571"/>
          </a:xfrm>
          <a:prstGeom prst="rect">
            <a:avLst/>
          </a:prstGeom>
          <a:noFill/>
        </p:spPr>
        <p:txBody>
          <a:bodyPr wrap="square">
            <a:spAutoFit/>
          </a:bodyPr>
          <a:lstStyle/>
          <a:p>
            <a:pPr indent="270510" algn="ctr" fontAlgn="base">
              <a:lnSpc>
                <a:spcPct val="115000"/>
              </a:lnSpc>
              <a:spcAft>
                <a:spcPts val="1000"/>
              </a:spcAft>
            </a:pPr>
            <a:r>
              <a:rPr lang="ru-RU"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уровень сложности</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tabLst>
                <a:tab pos="857250" algn="l"/>
              </a:tabLst>
            </a:pPr>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Задание 3.</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Внимательно рассмотрите фотографию. Опишите её. Составьте связный рассказ. Объём не менее не 10 предложений.</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a:extLst>
              <a:ext uri="{FF2B5EF4-FFF2-40B4-BE49-F238E27FC236}">
                <a16:creationId xmlns:a16="http://schemas.microsoft.com/office/drawing/2014/main" id="{AD5E2EC6-E684-599B-747C-0C33CD77338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4717" y="1577273"/>
            <a:ext cx="6264692" cy="2379980"/>
          </a:xfrm>
          <a:prstGeom prst="rect">
            <a:avLst/>
          </a:prstGeom>
          <a:noFill/>
          <a:ln>
            <a:noFill/>
          </a:ln>
        </p:spPr>
      </p:pic>
      <p:sp>
        <p:nvSpPr>
          <p:cNvPr id="6" name="TextBox 5">
            <a:extLst>
              <a:ext uri="{FF2B5EF4-FFF2-40B4-BE49-F238E27FC236}">
                <a16:creationId xmlns:a16="http://schemas.microsoft.com/office/drawing/2014/main" id="{C29F4CBD-9431-7D08-D1A5-8D82AD4014EF}"/>
              </a:ext>
            </a:extLst>
          </p:cNvPr>
          <p:cNvSpPr txBox="1"/>
          <p:nvPr/>
        </p:nvSpPr>
        <p:spPr>
          <a:xfrm>
            <a:off x="764005" y="4176345"/>
            <a:ext cx="6100010" cy="2301977"/>
          </a:xfrm>
          <a:prstGeom prst="rect">
            <a:avLst/>
          </a:prstGeom>
          <a:noFill/>
        </p:spPr>
        <p:txBody>
          <a:bodyPr wrap="square">
            <a:spAutoFit/>
          </a:bodyPr>
          <a:lstStyle/>
          <a:p>
            <a:pPr algn="just">
              <a:lnSpc>
                <a:spcPct val="115000"/>
              </a:lnSpc>
              <a:spcAft>
                <a:spcPts val="1000"/>
              </a:spcAft>
              <a:tabLst>
                <a:tab pos="857250" algn="l"/>
              </a:tabLst>
            </a:pPr>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Задание 4.</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Разработайте маршрут обзорной круговой однодневной экскурсии по Баргузинской долине по данной ниже карте, используя материалы прочитанного текста, сведения из Интернета. Оформите в виде информационного плаката от руки или на компьютере (по выбору). Подготовьте устное представление данной маршрутной карты.</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Рисунок 6">
            <a:extLst>
              <a:ext uri="{FF2B5EF4-FFF2-40B4-BE49-F238E27FC236}">
                <a16:creationId xmlns:a16="http://schemas.microsoft.com/office/drawing/2014/main" id="{D7F120EE-4362-3DDE-C2CD-846E5350737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93405" y="2658980"/>
            <a:ext cx="4710363" cy="4054641"/>
          </a:xfrm>
          <a:prstGeom prst="rect">
            <a:avLst/>
          </a:prstGeom>
          <a:noFill/>
          <a:ln>
            <a:noFill/>
          </a:ln>
        </p:spPr>
      </p:pic>
    </p:spTree>
    <p:extLst>
      <p:ext uri="{BB962C8B-B14F-4D97-AF65-F5344CB8AC3E}">
        <p14:creationId xmlns:p14="http://schemas.microsoft.com/office/powerpoint/2010/main" val="3657451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9EB756-FD69-C69B-9628-F85A6073CC8F}"/>
              </a:ext>
            </a:extLst>
          </p:cNvPr>
          <p:cNvSpPr txBox="1"/>
          <p:nvPr/>
        </p:nvSpPr>
        <p:spPr>
          <a:xfrm>
            <a:off x="385010" y="926432"/>
            <a:ext cx="10347157" cy="3452035"/>
          </a:xfrm>
          <a:prstGeom prst="rect">
            <a:avLst/>
          </a:prstGeom>
          <a:noFill/>
        </p:spPr>
        <p:txBody>
          <a:bodyPr wrap="square">
            <a:spAutoFit/>
          </a:bodyPr>
          <a:lstStyle/>
          <a:p>
            <a:pPr indent="270510" algn="ctr" fontAlgn="base">
              <a:lnSpc>
                <a:spcPct val="115000"/>
              </a:lnSpc>
              <a:spcAft>
                <a:spcPts val="1000"/>
              </a:spcAft>
            </a:pPr>
            <a:r>
              <a:rPr lang="ru-RU"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уровень сложности</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tabLst>
                <a:tab pos="857250" algn="l"/>
              </a:tabLst>
            </a:pPr>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Задание 5</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Прослушайте экскурсию «Путешествуем по Баргузинской долине», подготовленную Вашими сверстниками. Пройдите по предложенному маршруту в роли экскурсанта. Сравните представленную информацию с имеющимися у Вас знаниями.</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tabLst>
                <a:tab pos="857250" algn="l"/>
              </a:tabLs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tabLst>
                <a:tab pos="857250" algn="l"/>
              </a:tabLst>
            </a:pPr>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Задание 6.</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Прослушайте экскурсию «Путешествуем по Баргузинской долине», подготовленную Вашими сверстниками. Подготовьте вопросы для экскурсовода по представленным материалам. Объём не менее 10 предложений.</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tabLst>
                <a:tab pos="857250" algn="l"/>
              </a:tabLs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43823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600"/>
            <a:ext cx="9068245" cy="1320800"/>
          </a:xfrm>
        </p:spPr>
        <p:txBody>
          <a:bodyPr>
            <a:normAutofit fontScale="90000"/>
          </a:bodyPr>
          <a:lstStyle/>
          <a:p>
            <a:r>
              <a:rPr lang="ru-RU" dirty="0"/>
              <a:t>	</a:t>
            </a:r>
            <a:r>
              <a:rPr lang="ru-RU" sz="2500" b="1" dirty="0">
                <a:solidFill>
                  <a:schemeClr val="accent2">
                    <a:lumMod val="75000"/>
                  </a:schemeClr>
                </a:solidFill>
                <a:latin typeface="Calibri Light" pitchFamily="34" charset="0"/>
              </a:rPr>
              <a:t>При формировании заданий необходимо составлять их повышенной сложности на логическое мышление и применение решения данных заданий в бытовых и жизненных ситуациях:</a:t>
            </a:r>
          </a:p>
        </p:txBody>
      </p:sp>
      <p:pic>
        <p:nvPicPr>
          <p:cNvPr id="4" name="Содержимое 3" descr="C:\Users\Andre\Music\Downloads\20-0.jpg"/>
          <p:cNvPicPr>
            <a:picLocks noGrp="1"/>
          </p:cNvPicPr>
          <p:nvPr>
            <p:ph sz="half" idx="1"/>
          </p:nvPr>
        </p:nvPicPr>
        <p:blipFill>
          <a:blip r:embed="rId2" cstate="print">
            <a:extLst>
              <a:ext uri="{28A0092B-C50C-407E-A947-70E740481C1C}">
                <a14:useLocalDpi xmlns:a14="http://schemas.microsoft.com/office/drawing/2010/main" val="0"/>
              </a:ext>
            </a:extLst>
          </a:blip>
          <a:stretch>
            <a:fillRect/>
          </a:stretch>
        </p:blipFill>
        <p:spPr bwMode="auto">
          <a:xfrm>
            <a:off x="677863" y="2208074"/>
            <a:ext cx="4183062" cy="3786464"/>
          </a:xfrm>
          <a:prstGeom prst="rect">
            <a:avLst/>
          </a:prstGeom>
          <a:noFill/>
          <a:ln>
            <a:noFill/>
          </a:ln>
        </p:spPr>
      </p:pic>
      <p:pic>
        <p:nvPicPr>
          <p:cNvPr id="2053" name="Picture 5"/>
          <p:cNvPicPr>
            <a:picLocks noGrp="1" noChangeAspect="1" noChangeArrowheads="1"/>
          </p:cNvPicPr>
          <p:nvPr>
            <p:ph sz="half" idx="2"/>
          </p:nvPr>
        </p:nvPicPr>
        <p:blipFill>
          <a:blip r:embed="rId3"/>
          <a:srcRect l="29959" t="22374" r="28046" b="19863"/>
          <a:stretch>
            <a:fillRect/>
          </a:stretch>
        </p:blipFill>
        <p:spPr bwMode="auto">
          <a:xfrm>
            <a:off x="5651653" y="2038121"/>
            <a:ext cx="5296979" cy="4098274"/>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172979-006F-2BC7-55C1-BEE1A2D555CE}"/>
              </a:ext>
            </a:extLst>
          </p:cNvPr>
          <p:cNvSpPr>
            <a:spLocks noGrp="1"/>
          </p:cNvSpPr>
          <p:nvPr>
            <p:ph type="title"/>
          </p:nvPr>
        </p:nvSpPr>
        <p:spPr>
          <a:xfrm>
            <a:off x="838200" y="244764"/>
            <a:ext cx="10515600" cy="558800"/>
          </a:xfrm>
        </p:spPr>
        <p:txBody>
          <a:bodyPr>
            <a:noAutofit/>
          </a:bodyPr>
          <a:lstStyle/>
          <a:p>
            <a:r>
              <a:rPr lang="ru-KZ"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Задания на нахождение в тексте основной информации</a:t>
            </a:r>
            <a:r>
              <a:rPr lang="ru-RU"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ru-KZ"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lang="ru-KZ" sz="2000" dirty="0">
              <a:solidFill>
                <a:schemeClr val="tx1"/>
              </a:solidFill>
            </a:endParaRPr>
          </a:p>
        </p:txBody>
      </p:sp>
      <p:sp>
        <p:nvSpPr>
          <p:cNvPr id="3" name="Объект 2">
            <a:extLst>
              <a:ext uri="{FF2B5EF4-FFF2-40B4-BE49-F238E27FC236}">
                <a16:creationId xmlns:a16="http://schemas.microsoft.com/office/drawing/2014/main" id="{1E1C72B9-8A0E-E9A2-AD8F-899EE78AA479}"/>
              </a:ext>
            </a:extLst>
          </p:cNvPr>
          <p:cNvSpPr>
            <a:spLocks noGrp="1"/>
          </p:cNvSpPr>
          <p:nvPr>
            <p:ph sz="half" idx="1"/>
          </p:nvPr>
        </p:nvSpPr>
        <p:spPr>
          <a:xfrm>
            <a:off x="838200" y="803564"/>
            <a:ext cx="5181600" cy="5373399"/>
          </a:xfrm>
        </p:spPr>
        <p:txBody>
          <a:bodyPr>
            <a:noAutofit/>
          </a:bodyPr>
          <a:lstStyle/>
          <a:p>
            <a:pPr>
              <a:lnSpc>
                <a:spcPct val="107000"/>
              </a:lnSpc>
              <a:spcAft>
                <a:spcPts val="800"/>
              </a:spcAft>
            </a:pPr>
            <a:r>
              <a:rPr lang="ru-KZ" sz="1600" dirty="0">
                <a:effectLst/>
                <a:latin typeface="Times New Roman" panose="02020603050405020304" pitchFamily="18" charset="0"/>
                <a:ea typeface="Times New Roman" panose="02020603050405020304" pitchFamily="18" charset="0"/>
                <a:cs typeface="Times New Roman" panose="02020603050405020304" pitchFamily="18" charset="0"/>
              </a:rPr>
              <a:t>Прочитайте текст. Выберите картинку, которая соответствует его содержанию.</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1600" dirty="0">
                <a:effectLst/>
                <a:latin typeface="Times New Roman" panose="02020603050405020304" pitchFamily="18" charset="0"/>
                <a:ea typeface="Times New Roman" panose="02020603050405020304" pitchFamily="18" charset="0"/>
                <a:cs typeface="Times New Roman" panose="02020603050405020304" pitchFamily="18" charset="0"/>
              </a:rPr>
              <a:t>Прочитайте текст и нарисуйте...</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1600" dirty="0">
                <a:effectLst/>
                <a:latin typeface="Times New Roman" panose="02020603050405020304" pitchFamily="18" charset="0"/>
                <a:ea typeface="Times New Roman" panose="02020603050405020304" pitchFamily="18" charset="0"/>
                <a:cs typeface="Times New Roman" panose="02020603050405020304" pitchFamily="18" charset="0"/>
              </a:rPr>
              <a:t>Прочитайте текст. Соотносятся ли ключевые слова с содержанием текста? Найдите слова, которые не являются ключевыми, и вычеркните их. Добавьте к списку слов другие ключевые слова из текста.</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1600" dirty="0">
                <a:effectLst/>
                <a:latin typeface="Times New Roman" panose="02020603050405020304" pitchFamily="18" charset="0"/>
                <a:ea typeface="Times New Roman" panose="02020603050405020304" pitchFamily="18" charset="0"/>
                <a:cs typeface="Times New Roman" panose="02020603050405020304" pitchFamily="18" charset="0"/>
              </a:rPr>
              <a:t>На основе прочитанного текста заполните данную ниже ментальную карту, а затем сформулируйте основную мысль текста.</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1600" dirty="0">
                <a:effectLst/>
                <a:latin typeface="Times New Roman" panose="02020603050405020304" pitchFamily="18" charset="0"/>
                <a:ea typeface="Times New Roman" panose="02020603050405020304" pitchFamily="18" charset="0"/>
                <a:cs typeface="Times New Roman" panose="02020603050405020304" pitchFamily="18" charset="0"/>
              </a:rPr>
              <a:t>Прочитайте текст и заполните таблицу.</a:t>
            </a:r>
            <a:endParaRPr lang="ru-KZ"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1600" dirty="0">
                <a:effectLst/>
                <a:latin typeface="Times New Roman" panose="02020603050405020304" pitchFamily="18" charset="0"/>
                <a:ea typeface="Times New Roman" panose="02020603050405020304" pitchFamily="18" charset="0"/>
                <a:cs typeface="Times New Roman" panose="02020603050405020304" pitchFamily="18" charset="0"/>
              </a:rPr>
              <a:t>Прочитайте текст. Определите тему каждого абзаца. Подберите к каждому абзацу предложение, отражающее его тему. Обратите внимание, что одно предложение лишнее.</a:t>
            </a:r>
            <a:endParaRPr lang="ru-KZ" sz="1600" dirty="0"/>
          </a:p>
        </p:txBody>
      </p:sp>
      <p:sp>
        <p:nvSpPr>
          <p:cNvPr id="4" name="Объект 3">
            <a:extLst>
              <a:ext uri="{FF2B5EF4-FFF2-40B4-BE49-F238E27FC236}">
                <a16:creationId xmlns:a16="http://schemas.microsoft.com/office/drawing/2014/main" id="{E161DC4B-6272-75DF-0695-DCBF75B9640C}"/>
              </a:ext>
            </a:extLst>
          </p:cNvPr>
          <p:cNvSpPr>
            <a:spLocks noGrp="1"/>
          </p:cNvSpPr>
          <p:nvPr>
            <p:ph sz="half" idx="2"/>
          </p:nvPr>
        </p:nvSpPr>
        <p:spPr>
          <a:xfrm>
            <a:off x="6172200" y="803564"/>
            <a:ext cx="5181600" cy="5809672"/>
          </a:xfrm>
        </p:spPr>
        <p:txBody>
          <a:bodyPr>
            <a:normAutofit fontScale="25000" lnSpcReduction="20000"/>
          </a:bodyPr>
          <a:lstStyle/>
          <a:p>
            <a:pPr>
              <a:lnSpc>
                <a:spcPct val="107000"/>
              </a:lnSpc>
              <a:spcAft>
                <a:spcPts val="800"/>
              </a:spcAft>
            </a:pPr>
            <a:r>
              <a:rPr lang="ru-KZ" sz="4900" dirty="0">
                <a:effectLst/>
                <a:latin typeface="Times New Roman" panose="02020603050405020304" pitchFamily="18" charset="0"/>
                <a:ea typeface="Times New Roman" panose="02020603050405020304" pitchFamily="18" charset="0"/>
                <a:cs typeface="Times New Roman" panose="02020603050405020304" pitchFamily="18" charset="0"/>
              </a:rPr>
              <a:t>Обведите предметы, о которых идет речь в тексте.</a:t>
            </a:r>
            <a:endParaRPr lang="ru-KZ" sz="4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4900" dirty="0">
                <a:effectLst/>
                <a:latin typeface="Times New Roman" panose="02020603050405020304" pitchFamily="18" charset="0"/>
                <a:ea typeface="Times New Roman" panose="02020603050405020304" pitchFamily="18" charset="0"/>
                <a:cs typeface="Times New Roman" panose="02020603050405020304" pitchFamily="18" charset="0"/>
              </a:rPr>
              <a:t>Прочитайте абзац/текст и сформулируйте его основную мысль одним предложением.</a:t>
            </a:r>
            <a:endParaRPr lang="ru-KZ" sz="4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4900" dirty="0">
                <a:effectLst/>
                <a:latin typeface="Times New Roman" panose="02020603050405020304" pitchFamily="18" charset="0"/>
                <a:ea typeface="Times New Roman" panose="02020603050405020304" pitchFamily="18" charset="0"/>
                <a:cs typeface="Times New Roman" panose="02020603050405020304" pitchFamily="18" charset="0"/>
              </a:rPr>
              <a:t>Прочитайте текст и укажите, на сколько частей его можно условно разделить.</a:t>
            </a:r>
            <a:endParaRPr lang="ru-KZ" sz="4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4900" dirty="0">
                <a:effectLst/>
                <a:latin typeface="Times New Roman" panose="02020603050405020304" pitchFamily="18" charset="0"/>
                <a:ea typeface="Times New Roman" panose="02020603050405020304" pitchFamily="18" charset="0"/>
                <a:cs typeface="Times New Roman" panose="02020603050405020304" pitchFamily="18" charset="0"/>
              </a:rPr>
              <a:t>Дополните данный к тексту план недостающими, на ваш взгляд, пунктами в соответствии с содержанием текста.</a:t>
            </a:r>
            <a:endParaRPr lang="ru-KZ" sz="4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4900" dirty="0">
                <a:effectLst/>
                <a:latin typeface="Times New Roman" panose="02020603050405020304" pitchFamily="18" charset="0"/>
                <a:ea typeface="Times New Roman" panose="02020603050405020304" pitchFamily="18" charset="0"/>
                <a:cs typeface="Times New Roman" panose="02020603050405020304" pitchFamily="18" charset="0"/>
              </a:rPr>
              <a:t>Укажите номера предложений, конкретизирующих основные положения данного плана.</a:t>
            </a:r>
            <a:endParaRPr lang="ru-KZ" sz="4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4900" dirty="0">
                <a:effectLst/>
                <a:latin typeface="Times New Roman" panose="02020603050405020304" pitchFamily="18" charset="0"/>
                <a:ea typeface="Times New Roman" panose="02020603050405020304" pitchFamily="18" charset="0"/>
                <a:cs typeface="Times New Roman" panose="02020603050405020304" pitchFamily="18" charset="0"/>
              </a:rPr>
              <a:t>Прочитайте текст и определите, выражена ли главная мысль в заголовке.</a:t>
            </a:r>
            <a:endParaRPr lang="ru-KZ" sz="4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4900" dirty="0">
                <a:effectLst/>
                <a:latin typeface="Times New Roman" panose="02020603050405020304" pitchFamily="18" charset="0"/>
                <a:ea typeface="Times New Roman" panose="02020603050405020304" pitchFamily="18" charset="0"/>
                <a:cs typeface="Times New Roman" panose="02020603050405020304" pitchFamily="18" charset="0"/>
              </a:rPr>
              <a:t>Сократите следующий текст, сохранив его основное содержание.</a:t>
            </a:r>
            <a:endParaRPr lang="ru-KZ" sz="4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4900" dirty="0">
                <a:effectLst/>
                <a:latin typeface="Times New Roman" panose="02020603050405020304" pitchFamily="18" charset="0"/>
                <a:ea typeface="Times New Roman" panose="02020603050405020304" pitchFamily="18" charset="0"/>
                <a:cs typeface="Times New Roman" panose="02020603050405020304" pitchFamily="18" charset="0"/>
              </a:rPr>
              <a:t>Найдите в тексте ответ на следующий вопрос к главной мысли.</a:t>
            </a:r>
            <a:endParaRPr lang="ru-KZ" sz="4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4900" dirty="0">
                <a:effectLst/>
                <a:latin typeface="Times New Roman" panose="02020603050405020304" pitchFamily="18" charset="0"/>
                <a:ea typeface="Times New Roman" panose="02020603050405020304" pitchFamily="18" charset="0"/>
                <a:cs typeface="Times New Roman" panose="02020603050405020304" pitchFamily="18" charset="0"/>
              </a:rPr>
              <a:t>Прочитайте следующие утверждения и скажите, соответствуют ли они содержанию текста, если нет, исправьте их.</a:t>
            </a:r>
            <a:endParaRPr lang="ru-KZ" sz="4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4900" dirty="0">
                <a:effectLst/>
                <a:latin typeface="Times New Roman" panose="02020603050405020304" pitchFamily="18" charset="0"/>
                <a:ea typeface="Times New Roman" panose="02020603050405020304" pitchFamily="18" charset="0"/>
                <a:cs typeface="Times New Roman" panose="02020603050405020304" pitchFamily="18" charset="0"/>
              </a:rPr>
              <a:t>Укажите, какие из следующих утверждений соответствуют содержанию прочитанного текста.</a:t>
            </a:r>
            <a:endParaRPr lang="ru-KZ" sz="4900" dirty="0">
              <a:effectLst/>
              <a:latin typeface="Calibri" panose="020F0502020204030204" pitchFamily="34"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1162737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132748-058D-E68D-A74F-9AA6FA39A7F2}"/>
              </a:ext>
            </a:extLst>
          </p:cNvPr>
          <p:cNvSpPr>
            <a:spLocks noGrp="1"/>
          </p:cNvSpPr>
          <p:nvPr>
            <p:ph type="title"/>
          </p:nvPr>
        </p:nvSpPr>
        <p:spPr>
          <a:xfrm>
            <a:off x="838200" y="323273"/>
            <a:ext cx="10515600" cy="895928"/>
          </a:xfrm>
        </p:spPr>
        <p:txBody>
          <a:bodyPr>
            <a:normAutofit fontScale="90000"/>
          </a:bodyPr>
          <a:lstStyle/>
          <a:p>
            <a:r>
              <a:rPr lang="ru-KZ" sz="2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Задания, направленные на развитие умения выявить смысловые отношения между элементами текста, установить связь событий {фактов)</a:t>
            </a:r>
            <a:r>
              <a:rPr lang="ru-RU" sz="2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ru-KZ"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lang="ru-KZ" dirty="0">
              <a:solidFill>
                <a:schemeClr val="tx1"/>
              </a:solidFill>
            </a:endParaRPr>
          </a:p>
        </p:txBody>
      </p:sp>
      <p:sp>
        <p:nvSpPr>
          <p:cNvPr id="3" name="Объект 2">
            <a:extLst>
              <a:ext uri="{FF2B5EF4-FFF2-40B4-BE49-F238E27FC236}">
                <a16:creationId xmlns:a16="http://schemas.microsoft.com/office/drawing/2014/main" id="{ABAE5553-DB3C-3A2F-C442-94D92ECDE926}"/>
              </a:ext>
            </a:extLst>
          </p:cNvPr>
          <p:cNvSpPr>
            <a:spLocks noGrp="1"/>
          </p:cNvSpPr>
          <p:nvPr>
            <p:ph idx="1"/>
          </p:nvPr>
        </p:nvSpPr>
        <p:spPr>
          <a:xfrm>
            <a:off x="838200" y="1108364"/>
            <a:ext cx="10515600" cy="5068599"/>
          </a:xfrm>
        </p:spPr>
        <p:txBody>
          <a:bodyPr>
            <a:normAutofit/>
          </a:bodyPr>
          <a:lstStyle/>
          <a:p>
            <a:pPr>
              <a:lnSpc>
                <a:spcPct val="107000"/>
              </a:lnSpc>
              <a:spcAft>
                <a:spcPts val="800"/>
              </a:spcAft>
            </a:pPr>
            <a:r>
              <a:rPr lang="ru-KZ" sz="1800" dirty="0">
                <a:effectLst/>
                <a:latin typeface="Times New Roman" panose="02020603050405020304" pitchFamily="18" charset="0"/>
                <a:ea typeface="Times New Roman" panose="02020603050405020304" pitchFamily="18" charset="0"/>
                <a:cs typeface="Times New Roman" panose="02020603050405020304" pitchFamily="18" charset="0"/>
              </a:rPr>
              <a:t>Прочитайте план, определите, соответствует ли он последовательности изложения фактов в тексте, внесите в него, если требуется, коррективы.</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1800" dirty="0">
                <a:effectLst/>
                <a:latin typeface="Times New Roman" panose="02020603050405020304" pitchFamily="18" charset="0"/>
                <a:ea typeface="Times New Roman" panose="02020603050405020304" pitchFamily="18" charset="0"/>
                <a:cs typeface="Times New Roman" panose="02020603050405020304" pitchFamily="18" charset="0"/>
              </a:rPr>
              <a:t>Укажите номера пунктов плана в порядке, соответствующем содержанию текста.</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1800" dirty="0">
                <a:effectLst/>
                <a:latin typeface="Times New Roman" panose="02020603050405020304" pitchFamily="18" charset="0"/>
                <a:ea typeface="Times New Roman" panose="02020603050405020304" pitchFamily="18" charset="0"/>
                <a:cs typeface="Times New Roman" panose="02020603050405020304" pitchFamily="18" charset="0"/>
              </a:rPr>
              <a:t>Прочитайте текст, напечатанный сплошной строкой, без абзацев, и определите его смысловые части (абзацы), сравните результаты с оригиналом.</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1800" dirty="0">
                <a:effectLst/>
                <a:latin typeface="Times New Roman" panose="02020603050405020304" pitchFamily="18" charset="0"/>
                <a:ea typeface="Times New Roman" panose="02020603050405020304" pitchFamily="18" charset="0"/>
                <a:cs typeface="Times New Roman" panose="02020603050405020304" pitchFamily="18" charset="0"/>
              </a:rPr>
              <a:t>Расположите следующие предложения в логической последовательности, проставив указанные номера в порядке, соответствующем содержанию текста.</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1800" dirty="0">
                <a:effectLst/>
                <a:latin typeface="Times New Roman" panose="02020603050405020304" pitchFamily="18" charset="0"/>
                <a:ea typeface="Times New Roman" panose="02020603050405020304" pitchFamily="18" charset="0"/>
                <a:cs typeface="Times New Roman" panose="02020603050405020304" pitchFamily="18" charset="0"/>
              </a:rPr>
              <a:t>Найдите в тексте как можно больше фактов для доказательства каждого из следующих утверждений.</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1800" dirty="0">
                <a:effectLst/>
                <a:latin typeface="Times New Roman" panose="02020603050405020304" pitchFamily="18" charset="0"/>
                <a:ea typeface="Times New Roman" panose="02020603050405020304" pitchFamily="18" charset="0"/>
                <a:cs typeface="Times New Roman" panose="02020603050405020304" pitchFamily="18" charset="0"/>
              </a:rPr>
              <a:t>Расположите данные предложения в последовательности, соответствующей содержанию текста.</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3784120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6338BA-A679-A1A1-61BE-DA621E6BF219}"/>
              </a:ext>
            </a:extLst>
          </p:cNvPr>
          <p:cNvSpPr>
            <a:spLocks noGrp="1"/>
          </p:cNvSpPr>
          <p:nvPr>
            <p:ph type="title"/>
          </p:nvPr>
        </p:nvSpPr>
        <p:spPr>
          <a:xfrm>
            <a:off x="838200" y="341746"/>
            <a:ext cx="10515600" cy="1126836"/>
          </a:xfrm>
        </p:spPr>
        <p:txBody>
          <a:bodyPr>
            <a:normAutofit/>
          </a:bodyPr>
          <a:lstStyle/>
          <a:p>
            <a:r>
              <a:rPr lang="ru-KZ"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Задания к упражнениям для развития у учащихся умения обобщения</a:t>
            </a:r>
            <a:r>
              <a:rPr lang="ru-RU"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KZ" sz="2400" dirty="0">
              <a:solidFill>
                <a:schemeClr val="tx1"/>
              </a:solidFill>
            </a:endParaRPr>
          </a:p>
        </p:txBody>
      </p:sp>
      <p:sp>
        <p:nvSpPr>
          <p:cNvPr id="3" name="Объект 2">
            <a:extLst>
              <a:ext uri="{FF2B5EF4-FFF2-40B4-BE49-F238E27FC236}">
                <a16:creationId xmlns:a16="http://schemas.microsoft.com/office/drawing/2014/main" id="{E7E7C26B-4FEF-74E1-A328-36088751D4DD}"/>
              </a:ext>
            </a:extLst>
          </p:cNvPr>
          <p:cNvSpPr>
            <a:spLocks noGrp="1"/>
          </p:cNvSpPr>
          <p:nvPr>
            <p:ph idx="1"/>
          </p:nvPr>
        </p:nvSpPr>
        <p:spPr>
          <a:xfrm>
            <a:off x="838200" y="1791855"/>
            <a:ext cx="10515600" cy="4385108"/>
          </a:xfrm>
        </p:spPr>
        <p:txBody>
          <a:bodyPr/>
          <a:lstStyle/>
          <a:p>
            <a:pPr>
              <a:lnSpc>
                <a:spcPct val="107000"/>
              </a:lnSpc>
              <a:spcAft>
                <a:spcPts val="800"/>
              </a:spcAft>
            </a:pPr>
            <a:r>
              <a:rPr lang="ru-KZ" sz="2400" dirty="0">
                <a:effectLst/>
                <a:latin typeface="Times New Roman" panose="02020603050405020304" pitchFamily="18" charset="0"/>
                <a:ea typeface="Times New Roman" panose="02020603050405020304" pitchFamily="18" charset="0"/>
                <a:cs typeface="Times New Roman" panose="02020603050405020304" pitchFamily="18" charset="0"/>
              </a:rPr>
              <a:t>Обобщите факты, изложенные в первых двух абзацах.</a:t>
            </a:r>
            <a:endParaRPr lang="ru-KZ"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2400" dirty="0">
                <a:effectLst/>
                <a:latin typeface="Times New Roman" panose="02020603050405020304" pitchFamily="18" charset="0"/>
                <a:ea typeface="Times New Roman" panose="02020603050405020304" pitchFamily="18" charset="0"/>
                <a:cs typeface="Times New Roman" panose="02020603050405020304" pitchFamily="18" charset="0"/>
              </a:rPr>
              <a:t>Укажите наиболее подходящую по смыслу аннотацию к тексту из предложенных.</a:t>
            </a:r>
            <a:endParaRPr lang="ru-KZ"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2400" dirty="0">
                <a:effectLst/>
                <a:latin typeface="Times New Roman" panose="02020603050405020304" pitchFamily="18" charset="0"/>
                <a:ea typeface="Times New Roman" panose="02020603050405020304" pitchFamily="18" charset="0"/>
                <a:cs typeface="Times New Roman" panose="02020603050405020304" pitchFamily="18" charset="0"/>
              </a:rPr>
              <a:t>Найдите среди указанных предложений то, которое обобщает содержание текста.</a:t>
            </a:r>
            <a:endParaRPr lang="ru-KZ"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KZ" dirty="0"/>
          </a:p>
        </p:txBody>
      </p:sp>
    </p:spTree>
    <p:extLst>
      <p:ext uri="{BB962C8B-B14F-4D97-AF65-F5344CB8AC3E}">
        <p14:creationId xmlns:p14="http://schemas.microsoft.com/office/powerpoint/2010/main" val="607482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E89CE9-420B-B39F-D177-D3112EF548E3}"/>
              </a:ext>
            </a:extLst>
          </p:cNvPr>
          <p:cNvSpPr>
            <a:spLocks noGrp="1"/>
          </p:cNvSpPr>
          <p:nvPr>
            <p:ph type="title"/>
          </p:nvPr>
        </p:nvSpPr>
        <p:spPr>
          <a:xfrm>
            <a:off x="838200" y="365125"/>
            <a:ext cx="10515600" cy="844839"/>
          </a:xfrm>
        </p:spPr>
        <p:txBody>
          <a:bodyPr>
            <a:normAutofit fontScale="90000"/>
          </a:bodyPr>
          <a:lstStyle/>
          <a:p>
            <a:r>
              <a:rPr lang="ru-KZ" sz="2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Задания на нахождение в тексте точной и детальной информации</a:t>
            </a:r>
            <a:r>
              <a:rPr lang="ru-RU" sz="2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ru-KZ"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lang="ru-KZ" sz="2800" b="1" dirty="0">
              <a:solidFill>
                <a:schemeClr val="tx1"/>
              </a:solidFill>
            </a:endParaRPr>
          </a:p>
        </p:txBody>
      </p:sp>
      <p:sp>
        <p:nvSpPr>
          <p:cNvPr id="3" name="Объект 2">
            <a:extLst>
              <a:ext uri="{FF2B5EF4-FFF2-40B4-BE49-F238E27FC236}">
                <a16:creationId xmlns:a16="http://schemas.microsoft.com/office/drawing/2014/main" id="{080B98CA-28D2-3B42-19BD-CAA7EFB6BF0C}"/>
              </a:ext>
            </a:extLst>
          </p:cNvPr>
          <p:cNvSpPr>
            <a:spLocks noGrp="1"/>
          </p:cNvSpPr>
          <p:nvPr>
            <p:ph idx="1"/>
          </p:nvPr>
        </p:nvSpPr>
        <p:spPr>
          <a:xfrm>
            <a:off x="838200" y="988291"/>
            <a:ext cx="10515600" cy="5188672"/>
          </a:xfrm>
        </p:spPr>
        <p:txBody>
          <a:bodyPr>
            <a:normAutofit fontScale="55000" lnSpcReduction="20000"/>
          </a:bodyPr>
          <a:lstStyle/>
          <a:p>
            <a:pPr>
              <a:lnSpc>
                <a:spcPct val="107000"/>
              </a:lnSpc>
              <a:spcAft>
                <a:spcPts val="800"/>
              </a:spcAft>
            </a:pPr>
            <a:r>
              <a:rPr lang="ru-KZ" sz="2900" dirty="0">
                <a:effectLst/>
                <a:latin typeface="Times New Roman" panose="02020603050405020304" pitchFamily="18" charset="0"/>
                <a:ea typeface="Times New Roman" panose="02020603050405020304" pitchFamily="18" charset="0"/>
                <a:cs typeface="Times New Roman" panose="02020603050405020304" pitchFamily="18" charset="0"/>
              </a:rPr>
              <a:t>Ответьте на вопросы. Укажите, какие вопросы относятся к основной и второстепенной информации.</a:t>
            </a:r>
            <a:endParaRPr lang="ru-KZ" sz="2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2900" dirty="0">
                <a:effectLst/>
                <a:latin typeface="Times New Roman" panose="02020603050405020304" pitchFamily="18" charset="0"/>
                <a:ea typeface="Times New Roman" panose="02020603050405020304" pitchFamily="18" charset="0"/>
                <a:cs typeface="Times New Roman" panose="02020603050405020304" pitchFamily="18" charset="0"/>
              </a:rPr>
              <a:t>Заполните таблицу «</a:t>
            </a:r>
            <a:r>
              <a:rPr lang="ru-KZ" sz="2900" dirty="0" err="1">
                <a:effectLst/>
                <a:latin typeface="Times New Roman" panose="02020603050405020304" pitchFamily="18" charset="0"/>
                <a:ea typeface="Times New Roman" panose="02020603050405020304" pitchFamily="18" charset="0"/>
                <a:cs typeface="Times New Roman" panose="02020603050405020304" pitchFamily="18" charset="0"/>
              </a:rPr>
              <a:t>Дв</a:t>
            </a:r>
            <a:r>
              <a:rPr lang="ru-RU" sz="2900" dirty="0" err="1">
                <a:effectLst/>
                <a:latin typeface="Times New Roman" panose="02020603050405020304" pitchFamily="18" charset="0"/>
                <a:ea typeface="Times New Roman" panose="02020603050405020304" pitchFamily="18" charset="0"/>
                <a:cs typeface="Times New Roman" panose="02020603050405020304" pitchFamily="18" charset="0"/>
              </a:rPr>
              <a:t>ухчастный</a:t>
            </a:r>
            <a:r>
              <a:rPr lang="ru-KZ" sz="2900" dirty="0">
                <a:effectLst/>
                <a:latin typeface="Times New Roman" panose="02020603050405020304" pitchFamily="18" charset="0"/>
                <a:ea typeface="Times New Roman" panose="02020603050405020304" pitchFamily="18" charset="0"/>
                <a:cs typeface="Times New Roman" panose="02020603050405020304" pitchFamily="18" charset="0"/>
              </a:rPr>
              <a:t> дневник».</a:t>
            </a:r>
            <a:endParaRPr lang="ru-KZ" sz="2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2900" dirty="0">
                <a:effectLst/>
                <a:latin typeface="Times New Roman" panose="02020603050405020304" pitchFamily="18" charset="0"/>
                <a:ea typeface="Times New Roman" panose="02020603050405020304" pitchFamily="18" charset="0"/>
                <a:cs typeface="Times New Roman" panose="02020603050405020304" pitchFamily="18" charset="0"/>
              </a:rPr>
              <a:t>Составьте ментальную карту к прочитанному тексту, содержащую как основную, так и детализирующую информацию. • Прокомментируйте следующие выделенные строки.... Что, по вашему мнению, хотел сказать автор?</a:t>
            </a:r>
            <a:endParaRPr lang="ru-KZ" sz="2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2900" dirty="0">
                <a:effectLst/>
                <a:latin typeface="Times New Roman" panose="02020603050405020304" pitchFamily="18" charset="0"/>
                <a:ea typeface="Times New Roman" panose="02020603050405020304" pitchFamily="18" charset="0"/>
                <a:cs typeface="Times New Roman" panose="02020603050405020304" pitchFamily="18" charset="0"/>
              </a:rPr>
              <a:t>Объясните, как вы понимаете слова автора о том, что…</a:t>
            </a:r>
            <a:endParaRPr lang="ru-KZ" sz="2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2900" dirty="0">
                <a:effectLst/>
                <a:latin typeface="Times New Roman" panose="02020603050405020304" pitchFamily="18" charset="0"/>
                <a:ea typeface="Times New Roman" panose="02020603050405020304" pitchFamily="18" charset="0"/>
                <a:cs typeface="Times New Roman" panose="02020603050405020304" pitchFamily="18" charset="0"/>
              </a:rPr>
              <a:t>Выберите из текста прилагательные и наречия, которые служат для описания.... Как они характеризуют...?</a:t>
            </a:r>
            <a:endParaRPr lang="ru-KZ" sz="2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2900" dirty="0">
                <a:effectLst/>
                <a:latin typeface="Times New Roman" panose="02020603050405020304" pitchFamily="18" charset="0"/>
                <a:ea typeface="Times New Roman" panose="02020603050405020304" pitchFamily="18" charset="0"/>
                <a:cs typeface="Times New Roman" panose="02020603050405020304" pitchFamily="18" charset="0"/>
              </a:rPr>
              <a:t>Выделите слова или предложения, которые характеризуют... .</a:t>
            </a:r>
            <a:endParaRPr lang="ru-KZ" sz="2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KZ" sz="2900" dirty="0">
                <a:effectLst/>
                <a:latin typeface="Times New Roman" panose="02020603050405020304" pitchFamily="18" charset="0"/>
                <a:ea typeface="Times New Roman" panose="02020603050405020304" pitchFamily="18" charset="0"/>
                <a:cs typeface="Times New Roman" panose="02020603050405020304" pitchFamily="18" charset="0"/>
              </a:rPr>
              <a:t>В каких строках автор высказывает мысль о том, что...</a:t>
            </a:r>
            <a:endParaRPr lang="ru-KZ" sz="2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Соединить </a:t>
            </a:r>
            <a:r>
              <a:rPr lang="ru-KZ" sz="2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пары: слово и его значение. </a:t>
            </a:r>
            <a:endParaRPr lang="ru-KZ" sz="2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KZ" sz="2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Найти в тексте антонимы предлагаемых слов.</a:t>
            </a:r>
            <a:endParaRPr lang="ru-KZ" sz="2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KZ" sz="2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Перефразировать предложения, заменив выделенное слово или выражение на синоним, использованный в тексте.</a:t>
            </a:r>
            <a:endParaRPr lang="ru-KZ"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ru-KZ"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4155043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3DF040-B6FE-861D-C968-A67C7C7B35F8}"/>
              </a:ext>
            </a:extLst>
          </p:cNvPr>
          <p:cNvSpPr>
            <a:spLocks noGrp="1"/>
          </p:cNvSpPr>
          <p:nvPr>
            <p:ph type="title"/>
          </p:nvPr>
        </p:nvSpPr>
        <p:spPr>
          <a:xfrm>
            <a:off x="838199" y="212436"/>
            <a:ext cx="10515601" cy="738909"/>
          </a:xfrm>
        </p:spPr>
        <p:txBody>
          <a:bodyPr>
            <a:normAutofit fontScale="90000"/>
          </a:bodyPr>
          <a:lstStyle/>
          <a:p>
            <a:br>
              <a:rPr lang="ru-KZ" sz="1800" dirty="0">
                <a:effectLst/>
                <a:latin typeface="Calibri" panose="020F0502020204030204" pitchFamily="34" charset="0"/>
                <a:ea typeface="Calibri" panose="020F0502020204030204" pitchFamily="34" charset="0"/>
                <a:cs typeface="Times New Roman" panose="02020603050405020304" pitchFamily="18" charset="0"/>
              </a:rPr>
            </a:br>
            <a:endParaRPr lang="ru-KZ" dirty="0"/>
          </a:p>
        </p:txBody>
      </p:sp>
      <p:sp>
        <p:nvSpPr>
          <p:cNvPr id="3" name="Объект 2">
            <a:extLst>
              <a:ext uri="{FF2B5EF4-FFF2-40B4-BE49-F238E27FC236}">
                <a16:creationId xmlns:a16="http://schemas.microsoft.com/office/drawing/2014/main" id="{F84A1019-6045-4EB0-1972-A00744289B9E}"/>
              </a:ext>
            </a:extLst>
          </p:cNvPr>
          <p:cNvSpPr>
            <a:spLocks noGrp="1"/>
          </p:cNvSpPr>
          <p:nvPr>
            <p:ph sz="half" idx="1"/>
          </p:nvPr>
        </p:nvSpPr>
        <p:spPr>
          <a:xfrm>
            <a:off x="838199" y="452582"/>
            <a:ext cx="5181601" cy="5724381"/>
          </a:xfrm>
        </p:spPr>
        <p:txBody>
          <a:bodyPr>
            <a:normAutofit fontScale="85000" lnSpcReduction="10000"/>
          </a:bodyPr>
          <a:lstStyle/>
          <a:p>
            <a:pPr marL="0" indent="0">
              <a:lnSpc>
                <a:spcPct val="107000"/>
              </a:lnSpc>
              <a:spcAft>
                <a:spcPts val="8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Упражнения и задания:</a:t>
            </a:r>
            <a:endParaRPr lang="ru-KZ" sz="2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ru-RU" sz="1800" b="1" i="1" dirty="0">
                <a:effectLst/>
                <a:latin typeface="Times New Roman" panose="02020603050405020304" pitchFamily="18" charset="0"/>
                <a:ea typeface="Calibri" panose="020F0502020204030204" pitchFamily="34" charset="0"/>
                <a:cs typeface="Times New Roman" panose="02020603050405020304" pitchFamily="18" charset="0"/>
              </a:rPr>
              <a:t>1.Найти/выбрать/прочесть/ соединить/ вставить:</a:t>
            </a:r>
            <a:endParaRPr lang="ru-KZ" sz="18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Работа с ключевыми словами; -Ответы на предложенные вопросы;</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Подтверждение правильности/ложности утверждения;</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ru-RU" sz="1800" b="1" i="1" dirty="0">
                <a:effectLst/>
                <a:latin typeface="Times New Roman" panose="02020603050405020304" pitchFamily="18" charset="0"/>
                <a:ea typeface="Calibri" panose="020F0502020204030204" pitchFamily="34" charset="0"/>
                <a:cs typeface="Times New Roman" panose="02020603050405020304" pitchFamily="18" charset="0"/>
              </a:rPr>
              <a:t>2.Составь план (простой, сложный, тезисный, вопросный, цитатный)</a:t>
            </a:r>
            <a:endParaRPr lang="ru-KZ" sz="18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Подбери подходящий заголовок к каждому из абзацев;</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Составь подходящее по смыслу предложение, пропущенное в тексте;</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Назови глаголы/прилагательные/эпитеты/другие тропы, используемые автором при описании кого-либо или чего-либо;</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Придумай описание внешности/места события/отношения кого-либо к чему-либо;</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KZ" dirty="0"/>
          </a:p>
        </p:txBody>
      </p:sp>
      <p:sp>
        <p:nvSpPr>
          <p:cNvPr id="4" name="Объект 3">
            <a:extLst>
              <a:ext uri="{FF2B5EF4-FFF2-40B4-BE49-F238E27FC236}">
                <a16:creationId xmlns:a16="http://schemas.microsoft.com/office/drawing/2014/main" id="{DFCBEF8A-EFF7-C6C3-C750-306F0784900F}"/>
              </a:ext>
            </a:extLst>
          </p:cNvPr>
          <p:cNvSpPr>
            <a:spLocks noGrp="1"/>
          </p:cNvSpPr>
          <p:nvPr>
            <p:ph sz="half" idx="2"/>
          </p:nvPr>
        </p:nvSpPr>
        <p:spPr>
          <a:xfrm>
            <a:off x="6271490" y="665018"/>
            <a:ext cx="5082309" cy="5511945"/>
          </a:xfrm>
        </p:spPr>
        <p:txBody>
          <a:bodyPr>
            <a:normAutofit fontScale="85000" lnSpcReduction="10000"/>
          </a:bodyPr>
          <a:lstStyle/>
          <a:p>
            <a:pPr marL="0" indent="0">
              <a:lnSpc>
                <a:spcPct val="107000"/>
              </a:lnSpc>
              <a:spcAft>
                <a:spcPts val="800"/>
              </a:spcAft>
              <a:buNone/>
            </a:pPr>
            <a:r>
              <a:rPr lang="ru-RU" sz="1800" b="1" i="1" dirty="0">
                <a:effectLst/>
                <a:latin typeface="Times New Roman" panose="02020603050405020304" pitchFamily="18" charset="0"/>
                <a:ea typeface="Calibri" panose="020F0502020204030204" pitchFamily="34" charset="0"/>
                <a:cs typeface="Times New Roman" panose="02020603050405020304" pitchFamily="18" charset="0"/>
              </a:rPr>
              <a:t>3.Догадайся о значении слова;</a:t>
            </a:r>
            <a:endParaRPr lang="ru-KZ" sz="1800" b="1" i="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ru-RU" sz="1800" b="1" i="1" dirty="0">
                <a:effectLst/>
                <a:latin typeface="Times New Roman" panose="02020603050405020304" pitchFamily="18" charset="0"/>
                <a:ea typeface="Calibri" panose="020F0502020204030204" pitchFamily="34" charset="0"/>
                <a:cs typeface="Times New Roman" panose="02020603050405020304" pitchFamily="18" charset="0"/>
              </a:rPr>
              <a:t>4. </a:t>
            </a:r>
            <a:r>
              <a:rPr lang="ru-RU" sz="1800" b="1" i="1" dirty="0" err="1">
                <a:effectLst/>
                <a:latin typeface="Times New Roman" panose="02020603050405020304" pitchFamily="18" charset="0"/>
                <a:ea typeface="Calibri" panose="020F0502020204030204" pitchFamily="34" charset="0"/>
                <a:cs typeface="Times New Roman" panose="02020603050405020304" pitchFamily="18" charset="0"/>
              </a:rPr>
              <a:t>Инсерт</a:t>
            </a:r>
            <a:r>
              <a:rPr lang="ru-RU" sz="1800" b="1" i="1" dirty="0">
                <a:effectLst/>
                <a:latin typeface="Times New Roman" panose="02020603050405020304" pitchFamily="18" charset="0"/>
                <a:ea typeface="Calibri" panose="020F0502020204030204" pitchFamily="34" charset="0"/>
                <a:cs typeface="Times New Roman" panose="02020603050405020304" pitchFamily="18" charset="0"/>
              </a:rPr>
              <a:t> (чтение с пометами)</a:t>
            </a:r>
            <a:endParaRPr lang="ru-KZ" sz="1800" b="1" i="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ru-RU" sz="1800" b="1" i="1" dirty="0">
                <a:effectLst/>
                <a:latin typeface="Times New Roman" panose="02020603050405020304" pitchFamily="18" charset="0"/>
                <a:ea typeface="Calibri" panose="020F0502020204030204" pitchFamily="34" charset="0"/>
                <a:cs typeface="Times New Roman" panose="02020603050405020304" pitchFamily="18" charset="0"/>
              </a:rPr>
              <a:t>5. Чтение с остановками. </a:t>
            </a:r>
            <a:r>
              <a:rPr lang="ru-KZ" sz="1800" b="1" i="1"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Цель – понимание текста и создание его читательской интерпретации</a:t>
            </a:r>
            <a:r>
              <a:rPr lang="ru-RU" sz="1800" b="1" i="1"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KZ" sz="18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О</a:t>
            </a:r>
            <a:r>
              <a:rPr lang="ru-KZ" sz="1800" dirty="0" err="1">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бобщение</a:t>
            </a:r>
            <a:r>
              <a:rPr lang="ru-KZ"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части прочитанного текста</a:t>
            </a:r>
            <a:r>
              <a:rPr lang="ru-RU"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П</a:t>
            </a:r>
            <a:r>
              <a:rPr lang="ru-KZ"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остановка вопросов обобщающего характера,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В</a:t>
            </a:r>
            <a:r>
              <a:rPr lang="ru-KZ" sz="1800" dirty="0" err="1">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ысказывание</a:t>
            </a:r>
            <a:r>
              <a:rPr lang="ru-KZ"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предположений по дальнейшему развитию сюжета и роли героев в композиции текста</a:t>
            </a:r>
            <a:r>
              <a:rPr lang="ru-RU"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107000"/>
              </a:lnSpc>
              <a:spcAft>
                <a:spcPts val="800"/>
              </a:spcAft>
              <a:buNone/>
            </a:pPr>
            <a:r>
              <a:rPr lang="ru-RU" sz="1800" b="1" i="1" dirty="0">
                <a:solidFill>
                  <a:srgbClr val="404040"/>
                </a:solidFill>
                <a:latin typeface="Times New Roman" panose="02020603050405020304" pitchFamily="18" charset="0"/>
                <a:ea typeface="Times New Roman" panose="02020603050405020304" pitchFamily="18" charset="0"/>
                <a:cs typeface="Times New Roman" panose="02020603050405020304" pitchFamily="18" charset="0"/>
              </a:rPr>
              <a:t>6</a:t>
            </a:r>
            <a:r>
              <a:rPr lang="ru-KZ" sz="1800" b="1" i="1"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Стратегия «Поставь проблему – предложи решение»</a:t>
            </a:r>
            <a:endParaRPr lang="ru-KZ" sz="1800" i="1" dirty="0">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ct val="107000"/>
              </a:lnSpc>
              <a:spcAft>
                <a:spcPts val="800"/>
              </a:spcAft>
            </a:pPr>
            <a:r>
              <a:rPr lang="ru-KZ"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Вспомните, с какими проблемами сталкиваются герои произведения</a:t>
            </a:r>
            <a:r>
              <a:rPr lang="ru-RU"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ct val="107000"/>
              </a:lnSpc>
              <a:spcAft>
                <a:spcPts val="800"/>
              </a:spcAft>
            </a:pPr>
            <a:r>
              <a:rPr lang="ru-RU"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П</a:t>
            </a:r>
            <a:r>
              <a:rPr lang="ru-KZ" sz="1800" dirty="0" err="1">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редл</a:t>
            </a:r>
            <a:r>
              <a:rPr lang="ru-RU" sz="1800" dirty="0" err="1">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ожите</a:t>
            </a:r>
            <a:r>
              <a:rPr lang="ru-KZ"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всевозможные варианты решения проблем</a:t>
            </a:r>
            <a:r>
              <a:rPr lang="ru-RU" sz="1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KZ" dirty="0"/>
          </a:p>
        </p:txBody>
      </p:sp>
    </p:spTree>
    <p:extLst>
      <p:ext uri="{BB962C8B-B14F-4D97-AF65-F5344CB8AC3E}">
        <p14:creationId xmlns:p14="http://schemas.microsoft.com/office/powerpoint/2010/main" val="1200345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1CFEFBF8-C9B3-0EC4-2FBE-E7A859B1A3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127" y="138545"/>
            <a:ext cx="10898909" cy="6474691"/>
          </a:xfrm>
          <a:prstGeom prst="rect">
            <a:avLst/>
          </a:prstGeom>
        </p:spPr>
      </p:pic>
    </p:spTree>
    <p:extLst>
      <p:ext uri="{BB962C8B-B14F-4D97-AF65-F5344CB8AC3E}">
        <p14:creationId xmlns:p14="http://schemas.microsoft.com/office/powerpoint/2010/main" val="2238697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5B162130-180D-4BEC-233C-EECE84E937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6545" y="571500"/>
            <a:ext cx="10889673" cy="5715000"/>
          </a:xfrm>
          <a:prstGeom prst="rect">
            <a:avLst/>
          </a:prstGeom>
        </p:spPr>
      </p:pic>
    </p:spTree>
    <p:extLst>
      <p:ext uri="{BB962C8B-B14F-4D97-AF65-F5344CB8AC3E}">
        <p14:creationId xmlns:p14="http://schemas.microsoft.com/office/powerpoint/2010/main" val="856726392"/>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529</TotalTime>
  <Words>3096</Words>
  <Application>Microsoft Office PowerPoint</Application>
  <PresentationFormat>Широкоэкранный</PresentationFormat>
  <Paragraphs>201</Paragraphs>
  <Slides>25</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25</vt:i4>
      </vt:variant>
    </vt:vector>
  </HeadingPairs>
  <TitlesOfParts>
    <vt:vector size="32" baseType="lpstr">
      <vt:lpstr>Arial</vt:lpstr>
      <vt:lpstr>Calibri</vt:lpstr>
      <vt:lpstr>Calibri Light</vt:lpstr>
      <vt:lpstr>Times New Roman</vt:lpstr>
      <vt:lpstr>Trebuchet MS</vt:lpstr>
      <vt:lpstr>Wingdings 3</vt:lpstr>
      <vt:lpstr>Аспект</vt:lpstr>
      <vt:lpstr>«Текст как средство формирования и совершенствования читательской грамотности учащихся» </vt:lpstr>
      <vt:lpstr>Уровни достижений грамотного чтения </vt:lpstr>
      <vt:lpstr>Задания на нахождение в тексте основной информации: </vt:lpstr>
      <vt:lpstr>Задания, направленные на развитие умения выявить смысловые отношения между элементами текста, установить связь событий {фактов): </vt:lpstr>
      <vt:lpstr>Задания к упражнениям для развития у учащихся умения обобщения:</vt:lpstr>
      <vt:lpstr>Задания на нахождение в тексте точной и детальной информации: </vt:lpstr>
      <vt:lpstr> </vt:lpstr>
      <vt:lpstr>Презентация PowerPoint</vt:lpstr>
      <vt:lpstr>Презентация PowerPoint</vt:lpstr>
      <vt:lpstr>РАФТ. Данный метод учит школьников рассматривать тему с различных сторон и точек зрения, обучает навыкам письменной речи. Он формирует систему суждений, способствует умению анализировать, формулировать обоснованные выводы, выносить оценки. Каждая буква в названии технологии несет в себе определенный смысл: </vt:lpstr>
      <vt:lpstr>Презентация PowerPoint</vt:lpstr>
      <vt:lpstr>Презентация PowerPoint</vt:lpstr>
      <vt:lpstr>Пример задания в форме РАФТ </vt:lpstr>
      <vt:lpstr>Задание 19.  «ОДЕЖДА» Прочтите текст и ответьте на вопросы.</vt:lpstr>
      <vt:lpstr>Вопрос1: Можно ли качества материала, о которых говорилось в тексте, проверить с помощью научного эксперимента в лаборатории? Обведите «Да» или «Нет».   </vt:lpstr>
      <vt:lpstr>Задание 20. Группа заданий «МЭРИ МОНТЕГЮ» Прочитайте газетную статью и ответьте на следующие за ней вопросы </vt:lpstr>
      <vt:lpstr>Вопрос 1: От какого рода заболеваний можно делать людям вакцинацию? </vt:lpstr>
      <vt:lpstr>Вопрос 2: По какой причине детям и пожилым людям особенно рекомендуется делать прививки против гриппа? Укажите одну из причин.  </vt:lpstr>
      <vt:lpstr>6 класс. Разряды числительных. Моя семья. Сказка о бочке </vt:lpstr>
      <vt:lpstr>Задания:</vt:lpstr>
      <vt:lpstr>Презентация PowerPoint</vt:lpstr>
      <vt:lpstr>Презентация PowerPoint</vt:lpstr>
      <vt:lpstr>Презентация PowerPoint</vt:lpstr>
      <vt:lpstr>Презентация PowerPoint</vt:lpstr>
      <vt:lpstr> При формировании заданий необходимо составлять их повышенной сложности на логическое мышление и применение решения данных заданий в бытовых и жизненных ситуациях: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«Текст как средство формирования и совершенствования читательской грамотности. Текстовый этап работы» </dc:title>
  <dc:creator>Елена Присяжнюк</dc:creator>
  <cp:lastModifiedBy>dell</cp:lastModifiedBy>
  <cp:revision>27</cp:revision>
  <cp:lastPrinted>2023-10-31T16:27:42Z</cp:lastPrinted>
  <dcterms:created xsi:type="dcterms:W3CDTF">2023-02-09T16:39:03Z</dcterms:created>
  <dcterms:modified xsi:type="dcterms:W3CDTF">2023-10-31T17:05:17Z</dcterms:modified>
</cp:coreProperties>
</file>