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59" r:id="rId5"/>
    <p:sldId id="260" r:id="rId6"/>
    <p:sldId id="262" r:id="rId7"/>
    <p:sldId id="263" r:id="rId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09FF4-1702-4660-8B67-1C0CEAAE9F93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D08CC-2692-453F-88F6-8C0007991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8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C86D5-125C-42AD-A703-0B9E571427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2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3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7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3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4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4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3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9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8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0A0E-A09A-45DC-A1A6-6ED1C5AD5C8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A97-4038-4433-8750-7203F045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764" y="-425513"/>
            <a:ext cx="12756332" cy="77135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7398" y="0"/>
            <a:ext cx="8060602" cy="162962"/>
          </a:xfrm>
        </p:spPr>
        <p:txBody>
          <a:bodyPr>
            <a:normAutofit fontScale="90000"/>
          </a:bodyPr>
          <a:lstStyle/>
          <a:p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111089"/>
            <a:ext cx="9267732" cy="38024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4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74" y="-81481"/>
            <a:ext cx="12105226" cy="69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3BCF09-9ED7-4D9E-A99A-1274C167954A}"/>
              </a:ext>
            </a:extLst>
          </p:cNvPr>
          <p:cNvSpPr txBox="1"/>
          <p:nvPr/>
        </p:nvSpPr>
        <p:spPr>
          <a:xfrm>
            <a:off x="267855" y="557229"/>
            <a:ext cx="11508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Цель программы - </a:t>
            </a:r>
            <a:r>
              <a:rPr lang="ru-RU" sz="1600" dirty="0">
                <a:solidFill>
                  <a:srgbClr val="002060"/>
                </a:solidFill>
              </a:rPr>
              <a:t>Развитие профессиональных компетенций педагогов по реализации психолого-педагогического просвещения родителей как основы благополучия детей.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3DC60E-302B-468C-BEDC-565BD97F97FA}"/>
              </a:ext>
            </a:extLst>
          </p:cNvPr>
          <p:cNvSpPr txBox="1"/>
          <p:nvPr/>
        </p:nvSpPr>
        <p:spPr>
          <a:xfrm>
            <a:off x="223893" y="1020533"/>
            <a:ext cx="1086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Задачи:</a:t>
            </a:r>
            <a:endParaRPr lang="ru-RU" sz="1600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8AA7A6AD-A18F-4289-BAFE-4CEC8755E563}"/>
              </a:ext>
            </a:extLst>
          </p:cNvPr>
          <p:cNvGrpSpPr/>
          <p:nvPr/>
        </p:nvGrpSpPr>
        <p:grpSpPr>
          <a:xfrm>
            <a:off x="290704" y="1180446"/>
            <a:ext cx="11948446" cy="1419588"/>
            <a:chOff x="-133843" y="2948107"/>
            <a:chExt cx="11948446" cy="14195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93CF47E-AA3F-4C4D-9B57-9206957E90CA}"/>
                </a:ext>
              </a:extLst>
            </p:cNvPr>
            <p:cNvSpPr txBox="1"/>
            <p:nvPr/>
          </p:nvSpPr>
          <p:spPr>
            <a:xfrm>
              <a:off x="58355" y="3044256"/>
              <a:ext cx="409053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/>
                <a:t>Расширить и углубить знание   слушателей нормативно-правовых, теоретико-методологических и организационно-практических аспектов процесса психолого-педагогического просвещения родителей.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C417390-6D68-4F2C-A350-92168B21A115}"/>
                </a:ext>
              </a:extLst>
            </p:cNvPr>
            <p:cNvSpPr txBox="1"/>
            <p:nvPr/>
          </p:nvSpPr>
          <p:spPr>
            <a:xfrm>
              <a:off x="4107607" y="2954162"/>
              <a:ext cx="409053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/>
                <a:t>Развивать навыки проектирования и организации процесса психолого-педагогического просвещения родителей, применения эффективных практических инструментов его реализации.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EC2173D-EEBA-4A36-A989-9AA51C930350}"/>
                </a:ext>
              </a:extLst>
            </p:cNvPr>
            <p:cNvSpPr txBox="1"/>
            <p:nvPr/>
          </p:nvSpPr>
          <p:spPr>
            <a:xfrm>
              <a:off x="7923502" y="2992279"/>
              <a:ext cx="389110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/>
                <a:t>Повысить мотивацию педагогов к развитию компетенций в области психолого-педагогического просвещения родителей.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2B1B37F-3E11-470C-92FA-669D042359F3}"/>
                </a:ext>
              </a:extLst>
            </p:cNvPr>
            <p:cNvSpPr txBox="1"/>
            <p:nvPr/>
          </p:nvSpPr>
          <p:spPr>
            <a:xfrm>
              <a:off x="-133843" y="3009396"/>
              <a:ext cx="387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1.</a:t>
              </a: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D9EE1375-B48F-48E5-B36D-6E85343A3EE3}"/>
                </a:ext>
              </a:extLst>
            </p:cNvPr>
            <p:cNvCxnSpPr>
              <a:cxnSpLocks/>
            </p:cNvCxnSpPr>
            <p:nvPr/>
          </p:nvCxnSpPr>
          <p:spPr>
            <a:xfrm>
              <a:off x="1136071" y="3003598"/>
              <a:ext cx="239221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B11398FA-A44D-417D-9E09-B51ED32BF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175" y="4349101"/>
              <a:ext cx="2486891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B3F8209-1EB8-420D-B8AC-F89427A628BC}"/>
                </a:ext>
              </a:extLst>
            </p:cNvPr>
            <p:cNvSpPr txBox="1"/>
            <p:nvPr/>
          </p:nvSpPr>
          <p:spPr>
            <a:xfrm>
              <a:off x="3901927" y="2948107"/>
              <a:ext cx="3971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2.</a:t>
              </a: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xmlns="" id="{CA77416E-6D0C-4971-86E5-9C894FC8B05B}"/>
                </a:ext>
              </a:extLst>
            </p:cNvPr>
            <p:cNvCxnSpPr>
              <a:cxnSpLocks/>
            </p:cNvCxnSpPr>
            <p:nvPr/>
          </p:nvCxnSpPr>
          <p:spPr>
            <a:xfrm>
              <a:off x="4650508" y="3001289"/>
              <a:ext cx="239221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B937C7E6-29EC-4DA2-AD8A-50869720DDF5}"/>
                </a:ext>
              </a:extLst>
            </p:cNvPr>
            <p:cNvCxnSpPr>
              <a:cxnSpLocks/>
            </p:cNvCxnSpPr>
            <p:nvPr/>
          </p:nvCxnSpPr>
          <p:spPr>
            <a:xfrm>
              <a:off x="4525843" y="4349101"/>
              <a:ext cx="239221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CBC3B20-5960-484F-96BC-3D105A4152FA}"/>
                </a:ext>
              </a:extLst>
            </p:cNvPr>
            <p:cNvSpPr txBox="1"/>
            <p:nvPr/>
          </p:nvSpPr>
          <p:spPr>
            <a:xfrm>
              <a:off x="7692181" y="2952768"/>
              <a:ext cx="3971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3.</a:t>
              </a:r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xmlns="" id="{3C6CB396-E00F-4C36-AD24-F2F3C91C171C}"/>
                </a:ext>
              </a:extLst>
            </p:cNvPr>
            <p:cNvCxnSpPr>
              <a:cxnSpLocks/>
            </p:cNvCxnSpPr>
            <p:nvPr/>
          </p:nvCxnSpPr>
          <p:spPr>
            <a:xfrm>
              <a:off x="8569040" y="3001289"/>
              <a:ext cx="239221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xmlns="" id="{72BE6364-8D04-43F1-9F9F-A466DC0E2B07}"/>
                </a:ext>
              </a:extLst>
            </p:cNvPr>
            <p:cNvCxnSpPr>
              <a:cxnSpLocks/>
            </p:cNvCxnSpPr>
            <p:nvPr/>
          </p:nvCxnSpPr>
          <p:spPr>
            <a:xfrm>
              <a:off x="8493538" y="4277601"/>
              <a:ext cx="239221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7F1787A-A5E4-44CB-9591-95459B143976}"/>
              </a:ext>
            </a:extLst>
          </p:cNvPr>
          <p:cNvSpPr txBox="1"/>
          <p:nvPr/>
        </p:nvSpPr>
        <p:spPr>
          <a:xfrm>
            <a:off x="4532154" y="2566875"/>
            <a:ext cx="4059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Структура курса – </a:t>
            </a:r>
            <a:r>
              <a:rPr lang="ru-RU" b="1" dirty="0"/>
              <a:t>5 модулей</a:t>
            </a:r>
            <a:endParaRPr lang="ru-RU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E711D6BB-D4F4-4E13-98E4-69DE26E4C8BB}"/>
              </a:ext>
            </a:extLst>
          </p:cNvPr>
          <p:cNvGrpSpPr/>
          <p:nvPr/>
        </p:nvGrpSpPr>
        <p:grpSpPr>
          <a:xfrm>
            <a:off x="258128" y="2805024"/>
            <a:ext cx="11856906" cy="1512386"/>
            <a:chOff x="171883" y="3889507"/>
            <a:chExt cx="11856906" cy="151238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AD63377-1ED8-4841-85D4-F03FD406D09F}"/>
                </a:ext>
              </a:extLst>
            </p:cNvPr>
            <p:cNvSpPr txBox="1"/>
            <p:nvPr/>
          </p:nvSpPr>
          <p:spPr>
            <a:xfrm>
              <a:off x="866480" y="3927254"/>
              <a:ext cx="12653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</a:rPr>
                <a:t>Вводный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5706D75-769A-462C-A15A-F68F3A7D17E4}"/>
                </a:ext>
              </a:extLst>
            </p:cNvPr>
            <p:cNvSpPr txBox="1"/>
            <p:nvPr/>
          </p:nvSpPr>
          <p:spPr>
            <a:xfrm>
              <a:off x="9002405" y="4010495"/>
              <a:ext cx="30263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</a:rPr>
                <a:t>Оценочно-результативный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2F59F1B-E5A9-4FAF-AA2B-BB111FC5CECD}"/>
                </a:ext>
              </a:extLst>
            </p:cNvPr>
            <p:cNvSpPr txBox="1"/>
            <p:nvPr/>
          </p:nvSpPr>
          <p:spPr>
            <a:xfrm>
              <a:off x="2604042" y="3889507"/>
              <a:ext cx="20989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</a:rPr>
                <a:t>Организационно-</a:t>
              </a:r>
            </a:p>
            <a:p>
              <a:r>
                <a:rPr lang="ru-RU" sz="1600" b="1" dirty="0">
                  <a:solidFill>
                    <a:srgbClr val="002060"/>
                  </a:solidFill>
                </a:rPr>
                <a:t>управленческий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FE1BC03-CDC7-46A6-8B1A-A8A30B29647A}"/>
                </a:ext>
              </a:extLst>
            </p:cNvPr>
            <p:cNvSpPr txBox="1"/>
            <p:nvPr/>
          </p:nvSpPr>
          <p:spPr>
            <a:xfrm>
              <a:off x="5014569" y="3905832"/>
              <a:ext cx="19049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</a:rPr>
                <a:t>Содержательно-</a:t>
              </a:r>
            </a:p>
            <a:p>
              <a:r>
                <a:rPr lang="ru-RU" sz="1600" b="1" dirty="0">
                  <a:solidFill>
                    <a:srgbClr val="002060"/>
                  </a:solidFill>
                </a:rPr>
                <a:t>методический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6289F69-985B-48C2-B78B-878D1547E100}"/>
                </a:ext>
              </a:extLst>
            </p:cNvPr>
            <p:cNvSpPr txBox="1"/>
            <p:nvPr/>
          </p:nvSpPr>
          <p:spPr>
            <a:xfrm>
              <a:off x="7340599" y="4075967"/>
              <a:ext cx="15470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</a:rPr>
                <a:t>Вариативный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2972856-1B1D-4609-AA91-87EF63FA3AFD}"/>
                </a:ext>
              </a:extLst>
            </p:cNvPr>
            <p:cNvSpPr txBox="1"/>
            <p:nvPr/>
          </p:nvSpPr>
          <p:spPr>
            <a:xfrm>
              <a:off x="171883" y="4324675"/>
              <a:ext cx="2098769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ЗАЧЕМ </a:t>
              </a:r>
              <a:r>
                <a:rPr lang="ru-RU" sz="1600" dirty="0"/>
                <a:t>нужна поддержка </a:t>
              </a:r>
            </a:p>
            <a:p>
              <a:pPr algn="ctr"/>
              <a:r>
                <a:rPr lang="ru-RU" sz="1600" b="1" dirty="0"/>
                <a:t>ЧТО </a:t>
              </a:r>
              <a:r>
                <a:rPr lang="ru-RU" sz="1600" dirty="0"/>
                <a:t>использовать  в работе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4D77914-03CC-45E7-A091-0E7F0EBD125C}"/>
                </a:ext>
              </a:extLst>
            </p:cNvPr>
            <p:cNvSpPr txBox="1"/>
            <p:nvPr/>
          </p:nvSpPr>
          <p:spPr>
            <a:xfrm>
              <a:off x="2491039" y="4588062"/>
              <a:ext cx="2015838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КАК</a:t>
              </a:r>
              <a:r>
                <a:rPr lang="ru-RU" sz="1600" dirty="0"/>
                <a:t> организовать работу Центра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C199082-C7F1-4992-935D-6A062D8E5D46}"/>
                </a:ext>
              </a:extLst>
            </p:cNvPr>
            <p:cNvSpPr txBox="1"/>
            <p:nvPr/>
          </p:nvSpPr>
          <p:spPr>
            <a:xfrm>
              <a:off x="4895037" y="4588061"/>
              <a:ext cx="1753745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ЧЕМУ </a:t>
              </a:r>
              <a:r>
                <a:rPr lang="ru-RU" sz="1600" dirty="0"/>
                <a:t>обучать, </a:t>
              </a:r>
            </a:p>
            <a:p>
              <a:r>
                <a:rPr lang="ru-RU" sz="1600" b="1" dirty="0"/>
                <a:t>КАК </a:t>
              </a:r>
              <a:r>
                <a:rPr lang="ru-RU" sz="1600" dirty="0"/>
                <a:t>учить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E25C58B-3B07-4245-9CF9-09B4841DFDB6}"/>
                </a:ext>
              </a:extLst>
            </p:cNvPr>
            <p:cNvSpPr txBox="1"/>
            <p:nvPr/>
          </p:nvSpPr>
          <p:spPr>
            <a:xfrm>
              <a:off x="7073427" y="4535838"/>
              <a:ext cx="1893454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ЧЕМ</a:t>
              </a:r>
              <a:r>
                <a:rPr lang="ru-RU" sz="1600" dirty="0"/>
                <a:t> и </a:t>
              </a:r>
              <a:r>
                <a:rPr lang="ru-RU" sz="1600" b="1" dirty="0"/>
                <a:t>КАК </a:t>
              </a:r>
              <a:r>
                <a:rPr lang="ru-RU" sz="1600" dirty="0"/>
                <a:t>углубить знания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EF718C4C-E775-4D45-814E-9F60B3414160}"/>
                </a:ext>
              </a:extLst>
            </p:cNvPr>
            <p:cNvSpPr txBox="1"/>
            <p:nvPr/>
          </p:nvSpPr>
          <p:spPr>
            <a:xfrm>
              <a:off x="9136128" y="4376920"/>
              <a:ext cx="267911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НА СКОЛЬКО </a:t>
              </a:r>
              <a:r>
                <a:rPr lang="ru-RU" sz="1600" dirty="0"/>
                <a:t>готовы слушатели к организации поддержки родителей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2972856-1B1D-4609-AA91-87EF63FA3AFD}"/>
              </a:ext>
            </a:extLst>
          </p:cNvPr>
          <p:cNvSpPr txBox="1"/>
          <p:nvPr/>
        </p:nvSpPr>
        <p:spPr>
          <a:xfrm>
            <a:off x="157755" y="4549125"/>
            <a:ext cx="2240930" cy="17081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/>
              <a:t>актуальность, НПА, методические рекомендации ЦПП, приложение Программы педагогической поддержки, ИМП 2023-2024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869621" y="4335805"/>
            <a:ext cx="414202" cy="243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2972856-1B1D-4609-AA91-87EF63FA3AFD}"/>
              </a:ext>
            </a:extLst>
          </p:cNvPr>
          <p:cNvSpPr txBox="1"/>
          <p:nvPr/>
        </p:nvSpPr>
        <p:spPr>
          <a:xfrm>
            <a:off x="2446497" y="4349246"/>
            <a:ext cx="221656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/>
              <a:t>диагностика интересов родителей, планирование, моделирование,  проектирование ЦПП с учетом потребностей родителей и особенностей школы</a:t>
            </a:r>
          </a:p>
        </p:txBody>
      </p:sp>
      <p:sp>
        <p:nvSpPr>
          <p:cNvPr id="48" name="Стрелка вниз 47"/>
          <p:cNvSpPr/>
          <p:nvPr/>
        </p:nvSpPr>
        <p:spPr>
          <a:xfrm>
            <a:off x="3317986" y="4086178"/>
            <a:ext cx="414202" cy="243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5579267" y="4086178"/>
            <a:ext cx="414202" cy="271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7840548" y="4016961"/>
            <a:ext cx="414202" cy="271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10293599" y="4133241"/>
            <a:ext cx="414202" cy="243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2972856-1B1D-4609-AA91-87EF63FA3AFD}"/>
              </a:ext>
            </a:extLst>
          </p:cNvPr>
          <p:cNvSpPr txBox="1"/>
          <p:nvPr/>
        </p:nvSpPr>
        <p:spPr>
          <a:xfrm>
            <a:off x="4690786" y="4340480"/>
            <a:ext cx="2370429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500" dirty="0"/>
              <a:t>позитивное родительство, «осознанность», национальные ценности;</a:t>
            </a:r>
            <a:endParaRPr lang="ru-RU" sz="1500" dirty="0"/>
          </a:p>
          <a:p>
            <a:r>
              <a:rPr lang="kk-KZ" sz="1500" dirty="0"/>
              <a:t>физическое, социальное, эмоциональное, когнитивное благополучие детей;</a:t>
            </a:r>
          </a:p>
          <a:p>
            <a:r>
              <a:rPr lang="kk-KZ" sz="1500" dirty="0"/>
              <a:t>интерактивные методы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2972856-1B1D-4609-AA91-87EF63FA3AFD}"/>
              </a:ext>
            </a:extLst>
          </p:cNvPr>
          <p:cNvSpPr txBox="1"/>
          <p:nvPr/>
        </p:nvSpPr>
        <p:spPr>
          <a:xfrm>
            <a:off x="7129246" y="4317410"/>
            <a:ext cx="206270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методы позитивной психологии в семье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2972856-1B1D-4609-AA91-87EF63FA3AFD}"/>
              </a:ext>
            </a:extLst>
          </p:cNvPr>
          <p:cNvSpPr txBox="1"/>
          <p:nvPr/>
        </p:nvSpPr>
        <p:spPr>
          <a:xfrm>
            <a:off x="9407634" y="4354262"/>
            <a:ext cx="232756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защита проекта, </a:t>
            </a:r>
            <a:r>
              <a:rPr lang="ru-RU" sz="1600" dirty="0" err="1"/>
              <a:t>сторителлинг</a:t>
            </a:r>
            <a:r>
              <a:rPr lang="ru-RU" sz="1600" dirty="0"/>
              <a:t>, </a:t>
            </a:r>
            <a:r>
              <a:rPr lang="en-US" sz="1600" dirty="0" err="1"/>
              <a:t>TEDex</a:t>
            </a:r>
            <a:r>
              <a:rPr lang="ru-RU" sz="1600" dirty="0"/>
              <a:t>, </a:t>
            </a:r>
          </a:p>
          <a:p>
            <a:r>
              <a:rPr lang="ru-RU" sz="1600" dirty="0"/>
              <a:t>тестирование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6CDF6B-D816-4C4B-BC3B-3EF71F8887D0}"/>
              </a:ext>
            </a:extLst>
          </p:cNvPr>
          <p:cNvSpPr txBox="1"/>
          <p:nvPr/>
        </p:nvSpPr>
        <p:spPr>
          <a:xfrm>
            <a:off x="223893" y="-55933"/>
            <a:ext cx="12346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Реализация образовательной программы курса повышения квалификации  </a:t>
            </a:r>
          </a:p>
          <a:p>
            <a:pPr algn="ctr"/>
            <a:r>
              <a:rPr lang="ru-RU" b="1" dirty="0"/>
              <a:t>«НАУЧНО-МЕТОДИЧЕСКИЕ ОСНОВЫ ПСИХОЛОГО-ПЕДАГОГИЧЕСКОГО ПРОСВЕЩЕНИЯ РОДИТЕЛЕЙ»</a:t>
            </a:r>
            <a:r>
              <a:rPr lang="ru-RU" dirty="0"/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415CE32-16A1-4425-B941-CC4E4048FEED}"/>
              </a:ext>
            </a:extLst>
          </p:cNvPr>
          <p:cNvSpPr txBox="1"/>
          <p:nvPr/>
        </p:nvSpPr>
        <p:spPr>
          <a:xfrm>
            <a:off x="155719" y="6241283"/>
            <a:ext cx="12230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Ожидаемые результаты </a:t>
            </a:r>
            <a:r>
              <a:rPr lang="ru-RU" sz="1600" dirty="0">
                <a:solidFill>
                  <a:srgbClr val="002060"/>
                </a:solidFill>
              </a:rPr>
              <a:t>–</a:t>
            </a:r>
            <a:r>
              <a:rPr lang="ru-RU" sz="16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готовность педагогов организаций среднего образования к реализации Центра педагогической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39259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"/>
            <a:ext cx="12192000" cy="557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84356"/>
            <a:ext cx="10515600" cy="1063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Актуальность, цель, задачи, ожидаемые  результаты курса повышения квалификации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39493" y="2390114"/>
            <a:ext cx="7714307" cy="4103719"/>
          </a:xfrm>
        </p:spPr>
        <p:txBody>
          <a:bodyPr/>
          <a:lstStyle/>
          <a:p>
            <a:r>
              <a:rPr lang="ru-RU" dirty="0" smtClean="0"/>
              <a:t>Нормативно-правовые акты, регламентирующие деятельность педагогов организации образования, </a:t>
            </a:r>
            <a:r>
              <a:rPr lang="ru-RU" dirty="0"/>
              <a:t>о</a:t>
            </a:r>
            <a:r>
              <a:rPr lang="ru-RU" dirty="0" smtClean="0"/>
              <a:t>существляющих психолого-педагогическое просвещение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5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100965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АКТУАЛЬНОСТЬ ОБРАЗОВАТЕЛЬНОЙ ПРОГРАММЫ «НАУЧНО-МЕТОДИЧЕСКИЕ ОСНОВЫ ПСИХОЛОГО-ПЕДАГОГИЧЕСКОГО ПРОСВЕЩЕНИЯ РОДИТЕЛЕЙ»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слабая	вовлеченность	казахстанских	родителей	в  обучение и воспитание детей;</a:t>
            </a:r>
          </a:p>
          <a:p>
            <a:r>
              <a:rPr lang="ru-RU" dirty="0" smtClean="0"/>
              <a:t>недостаток родительского	внимания к детям;</a:t>
            </a:r>
          </a:p>
          <a:p>
            <a:r>
              <a:rPr lang="ru-RU" dirty="0" smtClean="0"/>
              <a:t>утрата	эмоционально-психологической	близости	в</a:t>
            </a:r>
          </a:p>
          <a:p>
            <a:r>
              <a:rPr lang="ru-RU" dirty="0" smtClean="0"/>
              <a:t>семье;</a:t>
            </a:r>
          </a:p>
          <a:p>
            <a:r>
              <a:rPr lang="ru-RU" dirty="0" smtClean="0"/>
              <a:t>рост числа детей, находящихся в трудной жизненной  ситуации;</a:t>
            </a:r>
          </a:p>
          <a:p>
            <a:r>
              <a:rPr lang="ru-RU" dirty="0" smtClean="0"/>
              <a:t>участившиеся случаи суицида, </a:t>
            </a:r>
            <a:r>
              <a:rPr lang="ru-RU" dirty="0" err="1" smtClean="0"/>
              <a:t>аутодеструктивного</a:t>
            </a:r>
            <a:r>
              <a:rPr lang="ru-RU" dirty="0" smtClean="0"/>
              <a:t>, 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подростков;</a:t>
            </a:r>
          </a:p>
          <a:p>
            <a:r>
              <a:rPr lang="ru-RU" dirty="0" smtClean="0"/>
              <a:t>увеличение количества правонарушений и преступлений  среди несовершеннолетних (в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 err="1" smtClean="0"/>
              <a:t>буллинга</a:t>
            </a:r>
            <a:r>
              <a:rPr lang="ru-RU" dirty="0" smtClean="0"/>
              <a:t>,  </a:t>
            </a:r>
            <a:r>
              <a:rPr lang="ru-RU" dirty="0" err="1" smtClean="0"/>
              <a:t>кибербуллинга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7436" y="3244334"/>
            <a:ext cx="589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Arial"/>
                <a:cs typeface="Arial"/>
              </a:rPr>
              <a:t>Нормативно-правовые</a:t>
            </a:r>
            <a:r>
              <a:rPr lang="ru-RU" b="1" spc="20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" dirty="0" smtClean="0">
                <a:solidFill>
                  <a:srgbClr val="FFFFFF"/>
                </a:solidFill>
                <a:latin typeface="Arial"/>
                <a:cs typeface="Arial"/>
              </a:rPr>
              <a:t>акты,</a:t>
            </a:r>
            <a:r>
              <a:rPr lang="ru-RU" b="1" spc="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Arial"/>
                <a:cs typeface="Arial"/>
              </a:rPr>
              <a:t>регламентирующие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623" y="3613665"/>
            <a:ext cx="8510754" cy="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243</Words>
  <Application>Microsoft Office PowerPoint</Application>
  <PresentationFormat>Широкоэкранный</PresentationFormat>
  <Paragraphs>46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Актуальность, цель, задачи, ожидаемые  результаты курса повышения квалификации </vt:lpstr>
      <vt:lpstr>АКТУАЛЬНОСТЬ ОБРАЗОВАТЕЛЬНОЙ ПРОГРАММЫ «НАУЧНО-МЕТОДИЧЕСКИЕ ОСНОВЫ ПСИХОЛОГО-ПЕДАГОГИЧЕСКОГО ПРОСВЕЩЕНИЯ РОДИТЕЛЕЙ»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cp:lastPrinted>2023-09-19T13:07:11Z</cp:lastPrinted>
  <dcterms:created xsi:type="dcterms:W3CDTF">2023-09-19T12:40:11Z</dcterms:created>
  <dcterms:modified xsi:type="dcterms:W3CDTF">2023-09-19T13:14:33Z</dcterms:modified>
</cp:coreProperties>
</file>