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0" r:id="rId3"/>
    <p:sldId id="256" r:id="rId4"/>
    <p:sldId id="258" r:id="rId5"/>
    <p:sldId id="261" r:id="rId6"/>
    <p:sldId id="262" r:id="rId7"/>
    <p:sldId id="263" r:id="rId8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2538" y="-7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5051"/>
            <a:ext cx="6858000" cy="12207052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725" y="4274727"/>
            <a:ext cx="4368902" cy="2926759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725" y="7201482"/>
            <a:ext cx="4368902" cy="195004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18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1083734"/>
            <a:ext cx="4835626" cy="6050844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7947378"/>
            <a:ext cx="483562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6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6" y="1083733"/>
            <a:ext cx="4552950" cy="5373511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68453" y="6457245"/>
            <a:ext cx="4063795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7947378"/>
            <a:ext cx="483562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04802" y="1405116"/>
            <a:ext cx="342900" cy="10396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02319" y="5131655"/>
            <a:ext cx="342900" cy="10396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6927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3434645"/>
            <a:ext cx="4835626" cy="4614151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8048796"/>
            <a:ext cx="483562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70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6" y="1083733"/>
            <a:ext cx="4552950" cy="5373511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1000" y="7134578"/>
            <a:ext cx="4835626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8048796"/>
            <a:ext cx="483562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04802" y="1405116"/>
            <a:ext cx="342900" cy="10396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02319" y="5131655"/>
            <a:ext cx="342900" cy="10396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2153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2" y="1083733"/>
            <a:ext cx="4830864" cy="5373511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1000" y="7134578"/>
            <a:ext cx="4835626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8048796"/>
            <a:ext cx="483562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47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9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1816" y="1083732"/>
            <a:ext cx="733918" cy="9335913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1" y="1083733"/>
            <a:ext cx="3971334" cy="933591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0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1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4801542"/>
            <a:ext cx="4835626" cy="3247255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8048796"/>
            <a:ext cx="4835626" cy="15296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97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1" y="3841047"/>
            <a:ext cx="2353520" cy="68991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63108" y="3841048"/>
            <a:ext cx="2353519" cy="68991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6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107" y="3841747"/>
            <a:ext cx="2354413" cy="102446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107" y="4866214"/>
            <a:ext cx="2354413" cy="587398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62216" y="3841747"/>
            <a:ext cx="2354410" cy="102446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62216" y="4866214"/>
            <a:ext cx="2354410" cy="587398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3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83733"/>
            <a:ext cx="4835626" cy="234808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7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23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4185"/>
            <a:ext cx="2168172" cy="2272828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7760" y="915421"/>
            <a:ext cx="2538867" cy="982477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4937012"/>
            <a:ext cx="2168172" cy="459457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7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8534400"/>
            <a:ext cx="4835625" cy="100753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1000" y="1083733"/>
            <a:ext cx="4835626" cy="683683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1" y="9541934"/>
            <a:ext cx="4835625" cy="119826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2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5051"/>
            <a:ext cx="6858000" cy="12207052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1083733"/>
            <a:ext cx="4835626" cy="2348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3841048"/>
            <a:ext cx="4835626" cy="6899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2887" y="10740200"/>
            <a:ext cx="5129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42732-1F06-46E9-B56A-4E4560366D99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000" y="10740200"/>
            <a:ext cx="3542407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2248" y="10740200"/>
            <a:ext cx="384378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9B61CA-3127-430D-9D4A-6F0F11B5F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90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1436" y="722491"/>
            <a:ext cx="6686549" cy="364479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Қасым-Жомарт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Тоқаевтың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Әділетті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бағдары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халқына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Жолдауы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Послание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 государства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Касым-Жомарта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Токаева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Казахстана</a:t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«Экономический курс Справедливого Казахстана»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ТЕЗИСЫ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59080" y="3982719"/>
            <a:ext cx="5808345" cy="495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00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251460" y="1174044"/>
            <a:ext cx="5886807" cy="10566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900" dirty="0">
                <a:solidFill>
                  <a:srgbClr val="212529"/>
                </a:solidFill>
                <a:latin typeface="Montserrat"/>
              </a:rPr>
              <a:t>На сегодня большинство моих инициатив воплощены в жизнь, ряд – на стадии реализации. В этой связи хочу упомянуть некоторые меры, напрямую повлиявшие на качество жизни граждан.</a:t>
            </a:r>
          </a:p>
          <a:p>
            <a:pPr algn="just"/>
            <a:r>
              <a:rPr lang="ru-RU" sz="2900" dirty="0" smtClean="0">
                <a:solidFill>
                  <a:srgbClr val="0070C0"/>
                </a:solidFill>
                <a:latin typeface="Montserrat"/>
              </a:rPr>
              <a:t>с </a:t>
            </a:r>
            <a:r>
              <a:rPr lang="ru-RU" sz="2900" dirty="0">
                <a:solidFill>
                  <a:srgbClr val="0070C0"/>
                </a:solidFill>
                <a:latin typeface="Montserrat"/>
              </a:rPr>
              <a:t>2020 года заработная плата учителей выросла в два раза. Существенно увеличилась и зарплата врачей, сейчас их доходы значительно выше средних зарплат по стране</a:t>
            </a:r>
            <a:r>
              <a:rPr lang="ru-RU" sz="2900" dirty="0" smtClean="0">
                <a:solidFill>
                  <a:srgbClr val="0070C0"/>
                </a:solidFill>
                <a:latin typeface="Montserrat"/>
              </a:rPr>
              <a:t>.</a:t>
            </a:r>
          </a:p>
          <a:p>
            <a:pPr algn="just"/>
            <a:r>
              <a:rPr lang="ru-RU" sz="2900" dirty="0" smtClean="0">
                <a:solidFill>
                  <a:srgbClr val="212529"/>
                </a:solidFill>
                <a:latin typeface="Montserrat"/>
              </a:rPr>
              <a:t> </a:t>
            </a:r>
            <a:r>
              <a:rPr lang="ru-RU" sz="2900" dirty="0">
                <a:solidFill>
                  <a:srgbClr val="212529"/>
                </a:solidFill>
                <a:latin typeface="Montserrat"/>
              </a:rPr>
              <a:t>Гражданам предоставлена возможность использовать часть пенсионных накоплений. Данная мера благотворно повлияла на благосостояние около миллиона человек, позволив им решить свои жилищные проблемы</a:t>
            </a:r>
            <a:r>
              <a:rPr lang="ru-RU" sz="2900" dirty="0" smtClean="0">
                <a:solidFill>
                  <a:srgbClr val="212529"/>
                </a:solidFill>
                <a:latin typeface="Montserrat"/>
              </a:rPr>
              <a:t>.</a:t>
            </a:r>
          </a:p>
          <a:p>
            <a:pPr algn="just"/>
            <a:r>
              <a:rPr lang="ru-RU" sz="2900" dirty="0" smtClean="0">
                <a:solidFill>
                  <a:srgbClr val="212529"/>
                </a:solidFill>
                <a:latin typeface="Montserrat"/>
              </a:rPr>
              <a:t> </a:t>
            </a:r>
            <a:r>
              <a:rPr lang="ru-RU" sz="2900" dirty="0">
                <a:solidFill>
                  <a:srgbClr val="0070C0"/>
                </a:solidFill>
                <a:latin typeface="Montserrat"/>
              </a:rPr>
              <a:t>В рамках проекта «Комфортная школа» будет построено около 400 школ. В сельской местности возводятся более 300 объектов здравоохранения. Начата реализация проекта «</a:t>
            </a:r>
            <a:r>
              <a:rPr lang="ru-RU" sz="2900" dirty="0" err="1">
                <a:solidFill>
                  <a:srgbClr val="0070C0"/>
                </a:solidFill>
                <a:latin typeface="Montserrat"/>
              </a:rPr>
              <a:t>Нацфонд</a:t>
            </a:r>
            <a:r>
              <a:rPr lang="ru-RU" sz="2900" dirty="0">
                <a:solidFill>
                  <a:srgbClr val="0070C0"/>
                </a:solidFill>
                <a:latin typeface="Montserrat"/>
              </a:rPr>
              <a:t> – детям», в рамках которого уже с нового года на счета детей начнут поступать средства. В собственность государства возвращено 8 миллионов гектаров неиспользуемых или незаконно выданных земель</a:t>
            </a:r>
            <a:r>
              <a:rPr lang="ru-RU" sz="2900" dirty="0" smtClean="0">
                <a:solidFill>
                  <a:srgbClr val="0070C0"/>
                </a:solidFill>
                <a:latin typeface="Montserrat"/>
              </a:rPr>
              <a:t>.</a:t>
            </a:r>
          </a:p>
          <a:p>
            <a:pPr algn="just"/>
            <a:r>
              <a:rPr lang="ru-RU" sz="2900" dirty="0">
                <a:solidFill>
                  <a:srgbClr val="212529"/>
                </a:solidFill>
                <a:latin typeface="Montserrat"/>
              </a:rPr>
              <a:t>еще более укоренилась формула «сильный Президент – влиятельный Парламент – подотчетное Правительство». Нам предстоит на деле воплотить в жизнь принципы «слышащего государства», и здесь особая роль отводится Парламенту.</a:t>
            </a:r>
            <a:endParaRPr lang="ru-RU" sz="2900" dirty="0" smtClean="0">
              <a:solidFill>
                <a:srgbClr val="212529"/>
              </a:solidFill>
              <a:latin typeface="Montserrat"/>
            </a:endParaRPr>
          </a:p>
          <a:p>
            <a:pPr algn="just"/>
            <a:endParaRPr lang="ru-RU" sz="3200" dirty="0">
              <a:solidFill>
                <a:srgbClr val="212529"/>
              </a:solidFill>
              <a:latin typeface="Montserrat"/>
            </a:endParaRPr>
          </a:p>
          <a:p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32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487680"/>
            <a:ext cx="6141720" cy="102525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65760" y="4526340"/>
            <a:ext cx="62484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12529"/>
                </a:solidFill>
                <a:latin typeface="Montserrat"/>
              </a:rPr>
              <a:t>Сделаны важные шаги в сфере защиты прав человека. Проводится масштабная работа для обеспечения верховенства закона и справедливости. Расширены возможности участия граждан в принятии государственных решений. Политическая культура общества вышла на качественно новый уровень</a:t>
            </a:r>
            <a:r>
              <a:rPr lang="ru-RU" dirty="0" smtClean="0">
                <a:solidFill>
                  <a:srgbClr val="212529"/>
                </a:solidFill>
                <a:latin typeface="Montserrat"/>
              </a:rPr>
              <a:t>.</a:t>
            </a:r>
            <a:r>
              <a:rPr lang="ru-RU" dirty="0">
                <a:solidFill>
                  <a:srgbClr val="212529"/>
                </a:solidFill>
                <a:latin typeface="Montserrat"/>
              </a:rPr>
              <a:t> основные контуры предстоящих структурных экономических реформ.</a:t>
            </a:r>
          </a:p>
          <a:p>
            <a:pPr algn="just"/>
            <a:r>
              <a:rPr lang="ru-RU" dirty="0">
                <a:solidFill>
                  <a:srgbClr val="212529"/>
                </a:solidFill>
                <a:latin typeface="Montserrat"/>
              </a:rPr>
              <a:t>На текущем этапе самая важная задача – это формирование прочного промышленного каркаса страны, обеспечение экономической самодостаточности. Поэтому основной упор нужно сделать на ускоренном развитии обрабатывающего сектора.</a:t>
            </a:r>
          </a:p>
          <a:p>
            <a:r>
              <a:rPr lang="ru-RU" dirty="0"/>
              <a:t>Следует сфокусироваться на таких направлениях, как глубокая переработка металлов, </a:t>
            </a:r>
            <a:r>
              <a:rPr lang="ru-RU" dirty="0" err="1"/>
              <a:t>нефте</a:t>
            </a:r>
            <a:r>
              <a:rPr lang="ru-RU" dirty="0"/>
              <a:t>-, газо- и </a:t>
            </a:r>
            <a:r>
              <a:rPr lang="ru-RU" dirty="0" err="1"/>
              <a:t>углехимия</a:t>
            </a:r>
            <a:r>
              <a:rPr lang="ru-RU" dirty="0"/>
              <a:t>, тяжелое машиностроение, конверсия и обогащение урана, производство </a:t>
            </a:r>
            <a:r>
              <a:rPr lang="ru-RU" dirty="0" err="1"/>
              <a:t>автокомпонентов</a:t>
            </a:r>
            <a:r>
              <a:rPr lang="ru-RU" dirty="0"/>
              <a:t> и удобрений. Другими словами, нужно создать кластеры высокого передела.</a:t>
            </a:r>
          </a:p>
          <a:p>
            <a:endParaRPr lang="ru-RU" dirty="0"/>
          </a:p>
          <a:p>
            <a:r>
              <a:rPr lang="ru-RU" dirty="0"/>
              <a:t>Нужно задействовать и туристический потенциал нашей страны. В сфере туризма должны быть реализованы такие же прорывные проекты. К сожалению, в этой важной отрасли пока нет значимых успехов, мы отстаем от других государств.</a:t>
            </a:r>
          </a:p>
        </p:txBody>
      </p:sp>
    </p:spTree>
    <p:extLst>
      <p:ext uri="{BB962C8B-B14F-4D97-AF65-F5344CB8AC3E}">
        <p14:creationId xmlns:p14="http://schemas.microsoft.com/office/powerpoint/2010/main" val="2191641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8683" y="3057100"/>
            <a:ext cx="625433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-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683" y="0"/>
            <a:ext cx="6152013" cy="2088107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Montserrat"/>
              </a:rPr>
              <a:t>Повышенное </a:t>
            </a:r>
            <a:r>
              <a:rPr lang="ru-RU" sz="2400" b="1" dirty="0">
                <a:solidFill>
                  <a:srgbClr val="0070C0"/>
                </a:solidFill>
                <a:latin typeface="Montserrat"/>
              </a:rPr>
              <a:t>внимание вопросам </a:t>
            </a:r>
            <a:r>
              <a:rPr lang="ru-RU" sz="2400" b="1" dirty="0" err="1">
                <a:solidFill>
                  <a:srgbClr val="0070C0"/>
                </a:solidFill>
                <a:latin typeface="Montserrat"/>
              </a:rPr>
              <a:t>цифровизации</a:t>
            </a:r>
            <a:r>
              <a:rPr lang="ru-RU" sz="2400" b="1" dirty="0">
                <a:solidFill>
                  <a:srgbClr val="0070C0"/>
                </a:solidFill>
                <a:latin typeface="Montserrat"/>
              </a:rPr>
              <a:t> и внедрения инноваций</a:t>
            </a:r>
            <a:r>
              <a:rPr lang="ru-RU" sz="2400" b="1" dirty="0" smtClean="0">
                <a:solidFill>
                  <a:srgbClr val="0070C0"/>
                </a:solidFill>
                <a:latin typeface="Montserrat"/>
              </a:rPr>
              <a:t>.</a:t>
            </a:r>
            <a:br>
              <a:rPr lang="ru-RU" sz="2400" b="1" dirty="0" smtClean="0">
                <a:solidFill>
                  <a:srgbClr val="0070C0"/>
                </a:solidFill>
                <a:latin typeface="Montserrat"/>
              </a:rPr>
            </a:br>
            <a:r>
              <a:rPr lang="ru-RU" sz="2400" b="1" dirty="0" smtClean="0">
                <a:solidFill>
                  <a:srgbClr val="0070C0"/>
                </a:solidFill>
                <a:latin typeface="Montserrat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Montserrat"/>
              </a:rPr>
            </a:br>
            <a:r>
              <a:rPr lang="ru-RU" sz="2400" dirty="0" smtClean="0">
                <a:solidFill>
                  <a:srgbClr val="212529"/>
                </a:solidFill>
                <a:latin typeface="Montserrat"/>
              </a:rPr>
              <a:t>Перед </a:t>
            </a:r>
            <a:r>
              <a:rPr lang="ru-RU" sz="2400" dirty="0">
                <a:solidFill>
                  <a:srgbClr val="212529"/>
                </a:solidFill>
                <a:latin typeface="Montserrat"/>
              </a:rPr>
              <a:t>нами стоит стратегически важная задача – превратить Казахстан в IT-страну.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81000" y="2019869"/>
            <a:ext cx="6019800" cy="8720331"/>
          </a:xfrm>
        </p:spPr>
        <p:txBody>
          <a:bodyPr/>
          <a:lstStyle/>
          <a:p>
            <a:r>
              <a:rPr lang="ru-RU" dirty="0">
                <a:solidFill>
                  <a:srgbClr val="212529"/>
                </a:solidFill>
                <a:latin typeface="Montserrat"/>
              </a:rPr>
              <a:t>Объем экспорта отечественной IT-отрасли только за прошлый год вырос в пять раз. До конца текущего года этот показатель может достичь 500 миллионов долларов. Но и это не предел</a:t>
            </a:r>
            <a:r>
              <a:rPr lang="ru-RU" dirty="0" smtClean="0">
                <a:solidFill>
                  <a:srgbClr val="212529"/>
                </a:solidFill>
                <a:latin typeface="Montserrat"/>
              </a:rPr>
              <a:t>.</a:t>
            </a:r>
          </a:p>
          <a:p>
            <a:r>
              <a:rPr lang="ru-RU" dirty="0">
                <a:solidFill>
                  <a:srgbClr val="212529"/>
                </a:solidFill>
                <a:latin typeface="Montserrat"/>
              </a:rPr>
              <a:t>Новая задача Правительства – довести экспорт IT-услуг до одного миллиарда долларов к 2026 году. Этому будет содействовать открытие совместных предприятий с крупными зарубежными IT-компаниями. </a:t>
            </a:r>
            <a:endParaRPr lang="ru-RU" dirty="0" smtClean="0">
              <a:solidFill>
                <a:srgbClr val="212529"/>
              </a:solidFill>
              <a:latin typeface="Montserrat"/>
            </a:endParaRPr>
          </a:p>
          <a:p>
            <a:r>
              <a:rPr lang="ru-RU" dirty="0">
                <a:solidFill>
                  <a:srgbClr val="212529"/>
                </a:solidFill>
                <a:latin typeface="Montserrat"/>
              </a:rPr>
              <a:t>Особого внимания требует применение технологий искусственного </a:t>
            </a:r>
            <a:r>
              <a:rPr lang="ru-RU" dirty="0" smtClean="0">
                <a:solidFill>
                  <a:srgbClr val="212529"/>
                </a:solidFill>
                <a:latin typeface="Montserrat"/>
              </a:rPr>
              <a:t>интеллекта</a:t>
            </a:r>
          </a:p>
          <a:p>
            <a:r>
              <a:rPr lang="ru-RU" dirty="0">
                <a:solidFill>
                  <a:srgbClr val="212529"/>
                </a:solidFill>
                <a:latin typeface="Montserrat"/>
              </a:rPr>
              <a:t>Предстоит наладить сотрудничество с ведущими международными компаниями. Нужно также сфокусироваться на подготовке квалифицированных специалистов. Как минимум три известных вуза должны заняться обучением кадров и проведением исследований в этой области.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6441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999" y="300251"/>
            <a:ext cx="6210869" cy="2006221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0070C0"/>
                </a:solidFill>
                <a:latin typeface="Montserrat"/>
              </a:rPr>
              <a:t>Еще одна точка роста экономики и занятости – </a:t>
            </a:r>
            <a:r>
              <a:rPr lang="ru-RU" sz="2000" dirty="0" smtClean="0">
                <a:solidFill>
                  <a:srgbClr val="0070C0"/>
                </a:solidFill>
                <a:latin typeface="Montserrat"/>
              </a:rPr>
              <a:t/>
            </a:r>
            <a:br>
              <a:rPr lang="ru-RU" sz="2000" dirty="0" smtClean="0">
                <a:solidFill>
                  <a:srgbClr val="0070C0"/>
                </a:solidFill>
                <a:latin typeface="Montserrat"/>
              </a:rPr>
            </a:br>
            <a:r>
              <a:rPr lang="ru-RU" sz="2000" dirty="0" smtClean="0">
                <a:solidFill>
                  <a:srgbClr val="0070C0"/>
                </a:solidFill>
                <a:latin typeface="Montserrat"/>
              </a:rPr>
              <a:t>это </a:t>
            </a:r>
            <a:r>
              <a:rPr lang="ru-RU" sz="2000" dirty="0">
                <a:solidFill>
                  <a:srgbClr val="0070C0"/>
                </a:solidFill>
                <a:latin typeface="Montserrat"/>
              </a:rPr>
              <a:t>креативная индустрия, которая охватывает медиа, кино, музыку, дизайн, образование, сферу информационных технологий.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965278"/>
            <a:ext cx="6047096" cy="8774922"/>
          </a:xfrm>
        </p:spPr>
        <p:txBody>
          <a:bodyPr/>
          <a:lstStyle/>
          <a:p>
            <a:endParaRPr lang="ru-RU" dirty="0" smtClean="0">
              <a:solidFill>
                <a:srgbClr val="212529"/>
              </a:solidFill>
              <a:latin typeface="Montserrat"/>
            </a:endParaRPr>
          </a:p>
          <a:p>
            <a:r>
              <a:rPr lang="ru-RU" dirty="0">
                <a:solidFill>
                  <a:srgbClr val="212529"/>
                </a:solidFill>
                <a:latin typeface="Montserrat"/>
              </a:rPr>
              <a:t>В современном мире именно «креативное производство», основанное на творческом потенциале и интеллектуальном капитале граждан, служит источником развития по-настоящему инклюзивной экономики. Более того, креативная экономика становится движущей силой развития крупных городов, притягивающих талантливых, творческих людей. </a:t>
            </a:r>
          </a:p>
          <a:p>
            <a:endParaRPr lang="ru-RU" dirty="0" smtClean="0">
              <a:solidFill>
                <a:srgbClr val="212529"/>
              </a:solidFill>
              <a:latin typeface="Montserrat"/>
            </a:endParaRPr>
          </a:p>
          <a:p>
            <a:r>
              <a:rPr lang="ru-RU" dirty="0" smtClean="0">
                <a:solidFill>
                  <a:srgbClr val="212529"/>
                </a:solidFill>
                <a:latin typeface="Montserrat"/>
              </a:rPr>
              <a:t>Точки </a:t>
            </a:r>
            <a:r>
              <a:rPr lang="ru-RU" dirty="0">
                <a:solidFill>
                  <a:srgbClr val="212529"/>
                </a:solidFill>
                <a:latin typeface="Montserrat"/>
              </a:rPr>
              <a:t>притяжения талантов – Центры креативной индустрии – должны быть в каждом областном центре, в каждом крупном городе. Там же следует помогать участникам с вопросами коммерциализации своих продуктов. Особенности производственного процесса субъектов креативной индустрии не позволяют им полноценно участвовать в программах поддержки предпринимательства, получать финансирование. Считаю необходимым разработать отдельный пакет мер поддержки «</a:t>
            </a:r>
            <a:r>
              <a:rPr lang="ru-RU" dirty="0" err="1">
                <a:solidFill>
                  <a:srgbClr val="212529"/>
                </a:solidFill>
                <a:latin typeface="Montserrat"/>
              </a:rPr>
              <a:t>креативщиков</a:t>
            </a:r>
            <a:r>
              <a:rPr lang="ru-RU" dirty="0">
                <a:solidFill>
                  <a:srgbClr val="212529"/>
                </a:solidFill>
                <a:latin typeface="Montserrat"/>
              </a:rPr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096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99364" y="423081"/>
            <a:ext cx="5896969" cy="6807032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solidFill>
                  <a:srgbClr val="212529"/>
                </a:solidFill>
                <a:latin typeface="Montserrat"/>
              </a:rPr>
              <a:t>Ежегодно в нашей стране рождается более 400 тысяч детей. Уже до конца года население Казахстана достигнет 20 миллионов человек. Растет и средняя продолжительность жизни, по итогам прошлого года она превысила 74 года. Наша страна считается одной из самых «молодых» в мире – средний возраст граждан составляет всего 32 года. Около трети населения – молодежь. Задача Правительства – превратить текущие демографические тенденции в конкурентные </a:t>
            </a:r>
            <a:r>
              <a:rPr lang="ru-RU" sz="2200" dirty="0" smtClean="0">
                <a:solidFill>
                  <a:srgbClr val="212529"/>
                </a:solidFill>
                <a:latin typeface="Montserrat"/>
              </a:rPr>
              <a:t>преимущества</a:t>
            </a:r>
            <a:br>
              <a:rPr lang="ru-RU" sz="2200" dirty="0" smtClean="0">
                <a:solidFill>
                  <a:srgbClr val="212529"/>
                </a:solidFill>
                <a:latin typeface="Montserrat"/>
              </a:rPr>
            </a:br>
            <a:r>
              <a:rPr lang="ru-RU" sz="2200" dirty="0">
                <a:solidFill>
                  <a:srgbClr val="0070C0"/>
                </a:solidFill>
                <a:latin typeface="Montserrat"/>
              </a:rPr>
              <a:t>Основы формирования гармоничной личности и ответственного гражданина закладываются в детском возрасте. У каждого ребенка в стране должно быть счастливое и безопасное детство</a:t>
            </a:r>
            <a:r>
              <a:rPr lang="ru-RU" sz="2200" dirty="0" smtClean="0">
                <a:solidFill>
                  <a:srgbClr val="0070C0"/>
                </a:solidFill>
                <a:latin typeface="Montserrat"/>
              </a:rPr>
              <a:t>..</a:t>
            </a:r>
            <a:br>
              <a:rPr lang="ru-RU" sz="2200" dirty="0" smtClean="0">
                <a:solidFill>
                  <a:srgbClr val="0070C0"/>
                </a:solidFill>
                <a:latin typeface="Montserrat"/>
              </a:rPr>
            </a:br>
            <a:r>
              <a:rPr lang="ru-RU" sz="2400" dirty="0" smtClean="0">
                <a:solidFill>
                  <a:srgbClr val="212529"/>
                </a:solidFill>
                <a:latin typeface="Montserrat"/>
              </a:rPr>
              <a:t>требуется </a:t>
            </a:r>
            <a:r>
              <a:rPr lang="ru-RU" sz="2400" dirty="0">
                <a:solidFill>
                  <a:srgbClr val="212529"/>
                </a:solidFill>
                <a:latin typeface="Montserrat"/>
              </a:rPr>
              <a:t>ужесточить наказание за любые формы насилия в отношении несовершеннолетних.</a:t>
            </a:r>
            <a:endParaRPr lang="ru-RU" sz="2200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81001" y="6919416"/>
            <a:ext cx="6210868" cy="3820784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0070C0"/>
                </a:solidFill>
                <a:latin typeface="Montserrat"/>
              </a:rPr>
              <a:t>Важно также психическое здоровье подрастающего поколения. Требуется институционально усилить в образовательных учреждениях службу психологической поддержки, организовать единый телефон доверия и разработать действенную программу помощи жертвам насилия и </a:t>
            </a:r>
            <a:r>
              <a:rPr lang="ru-RU" dirty="0" err="1">
                <a:solidFill>
                  <a:srgbClr val="0070C0"/>
                </a:solidFill>
                <a:latin typeface="Montserrat"/>
              </a:rPr>
              <a:t>буллинга</a:t>
            </a:r>
            <a:r>
              <a:rPr lang="ru-RU" dirty="0" smtClean="0">
                <a:solidFill>
                  <a:srgbClr val="0070C0"/>
                </a:solidFill>
                <a:latin typeface="Montserrat"/>
              </a:rPr>
              <a:t>.</a:t>
            </a:r>
          </a:p>
          <a:p>
            <a:r>
              <a:rPr lang="ru-RU" dirty="0">
                <a:solidFill>
                  <a:srgbClr val="212529"/>
                </a:solidFill>
                <a:latin typeface="Montserrat"/>
              </a:rPr>
              <a:t>Неотъемлемым правом каждого ребенка является право на получение качественного школьного образования. И слово «качественное» здесь ключевое. Поэтому необходимо последовательно улучшать качество образования, повышать компетенции педагогов</a:t>
            </a:r>
            <a:r>
              <a:rPr lang="ru-RU" dirty="0" smtClean="0">
                <a:solidFill>
                  <a:srgbClr val="212529"/>
                </a:solidFill>
                <a:latin typeface="Montserrat"/>
              </a:rPr>
              <a:t>.</a:t>
            </a:r>
          </a:p>
          <a:p>
            <a:r>
              <a:rPr lang="ru-RU" dirty="0">
                <a:solidFill>
                  <a:srgbClr val="0070C0"/>
                </a:solidFill>
                <a:latin typeface="Montserrat"/>
              </a:rPr>
              <a:t>Процесс обеспечения равенства в получении образования должен сопровождаться повышением скорости Интернета и обеспечением бесплатного доступа к цифровым образовательным ресурсам.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89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50377"/>
            <a:ext cx="6224516" cy="3452884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solidFill>
                  <a:srgbClr val="212529"/>
                </a:solidFill>
                <a:latin typeface="Montserrat"/>
              </a:rPr>
              <a:t>Образовательная система должна трансформироваться с учетом потребностей рынка труда. Ряд отраслей национальной экономики испытывает кадровый голод, особенно по техническим и рабочим специальностям. Поэтому предстоит предметно заняться соответствующим образованием. Учебные заведения должны выстраивать долгосрочные партнерские отношения с потенциальными работодателями</a:t>
            </a:r>
            <a:r>
              <a:rPr lang="ru-RU" dirty="0">
                <a:solidFill>
                  <a:srgbClr val="212529"/>
                </a:solidFill>
                <a:latin typeface="Montserrat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899" y="3794078"/>
            <a:ext cx="6168787" cy="6946121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70C0"/>
                </a:solidFill>
                <a:latin typeface="Montserrat"/>
              </a:rPr>
              <a:t>Демографический рост в нашей стране повышает спрос на образование. Однако принимаемые государством меры в образовательной сфере фрагментарны и слабо взаимосвязаны друг с другом. Поэтому поручаю внедрить Единую добровольную накопительную систему «</a:t>
            </a:r>
            <a:r>
              <a:rPr lang="ru-RU" dirty="0" err="1">
                <a:solidFill>
                  <a:srgbClr val="0070C0"/>
                </a:solidFill>
                <a:latin typeface="Montserrat"/>
              </a:rPr>
              <a:t>Келешек</a:t>
            </a:r>
            <a:r>
              <a:rPr lang="ru-RU" dirty="0">
                <a:solidFill>
                  <a:srgbClr val="0070C0"/>
                </a:solidFill>
                <a:latin typeface="Montserrat"/>
              </a:rPr>
              <a:t>», которая охватит детей с пяти лет. Эта программа должна предусматривать стартовый образовательный капитал от государства, ежегодную выплату государственной премии, инвестиционный доход. Данные накопления вкупе со средствами, сформированными в рамках проекта «</a:t>
            </a:r>
            <a:r>
              <a:rPr lang="ru-RU" dirty="0" err="1">
                <a:solidFill>
                  <a:srgbClr val="0070C0"/>
                </a:solidFill>
                <a:latin typeface="Montserrat"/>
              </a:rPr>
              <a:t>Нацфонд</a:t>
            </a:r>
            <a:r>
              <a:rPr lang="ru-RU" dirty="0">
                <a:solidFill>
                  <a:srgbClr val="0070C0"/>
                </a:solidFill>
                <a:latin typeface="Montserrat"/>
              </a:rPr>
              <a:t> – детям», позволят им получить качественное образование.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52590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537</TotalTime>
  <Words>731</Words>
  <Application>Microsoft Office PowerPoint</Application>
  <PresentationFormat>Произвольный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Грань</vt:lpstr>
      <vt:lpstr>Мемлекет басшысы Қасым-Жомарт Тоқаевтың «Әділетті Қазақстанның экономикалық бағдары» атты Қазақстан халқына Жолдауы Послание Главы государства Касым-Жомарта Токаева народу Казахстана  «Экономический курс Справедливого Казахстана» ГЛАВНЫЕ ТЕЗИСЫ</vt:lpstr>
      <vt:lpstr>Презентация PowerPoint</vt:lpstr>
      <vt:lpstr>  </vt:lpstr>
      <vt:lpstr>Повышенное внимание вопросам цифровизации и внедрения инноваций.  Перед нами стоит стратегически важная задача – превратить Казахстан в IT-страну.</vt:lpstr>
      <vt:lpstr>Еще одна точка роста экономики и занятости –  это креативная индустрия, которая охватывает медиа, кино, музыку, дизайн, образование, сферу информационных технологий.</vt:lpstr>
      <vt:lpstr>Ежегодно в нашей стране рождается более 400 тысяч детей. Уже до конца года население Казахстана достигнет 20 миллионов человек. Растет и средняя продолжительность жизни, по итогам прошлого года она превысила 74 года. Наша страна считается одной из самых «молодых» в мире – средний возраст граждан составляет всего 32 года. Около трети населения – молодежь. Задача Правительства – превратить текущие демографические тенденции в конкурентные преимущества Основы формирования гармоничной личности и ответственного гражданина закладываются в детском возрасте. У каждого ребенка в стране должно быть счастливое и безопасное детство.. требуется ужесточить наказание за любые формы насилия в отношении несовершеннолетних.</vt:lpstr>
      <vt:lpstr>Образовательная система должна трансформироваться с учетом потребностей рынка труда. Ряд отраслей национальной экономики испытывает кадровый голод, особенно по техническим и рабочим специальностям. Поэтому предстоит предметно заняться соответствующим образованием. Учебные заведения должны выстраивать долгосрочные партнерские отношения с потенциальными работодателями.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ПОСЛАНИЕ ГЛАВЫ ГОСУДАРСТВА КАСЫМ-ЖОМАРТА ТОКАЕВА НАРОДУ КАЗАХСТАНА 1 сентября 2022 г. СПРАВЕДЛИВОЕ ГОСУДАРСТВО. ЕДИНАЯ НАЦИЯ. БЛАГОПОЛУЧНОЕ ОБЩЕСТВО. </dc:title>
  <dc:creator>RePack by Diakov</dc:creator>
  <cp:lastModifiedBy>User</cp:lastModifiedBy>
  <cp:revision>25</cp:revision>
  <dcterms:created xsi:type="dcterms:W3CDTF">2022-09-03T06:46:14Z</dcterms:created>
  <dcterms:modified xsi:type="dcterms:W3CDTF">2023-09-04T13:15:29Z</dcterms:modified>
</cp:coreProperties>
</file>