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Default Extension="wdp" ContentType="image/vnd.ms-phot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2" r:id="rId3"/>
    <p:sldId id="283" r:id="rId4"/>
    <p:sldId id="263" r:id="rId5"/>
    <p:sldId id="294" r:id="rId6"/>
    <p:sldId id="262" r:id="rId7"/>
    <p:sldId id="275" r:id="rId8"/>
    <p:sldId id="276" r:id="rId9"/>
    <p:sldId id="274" r:id="rId10"/>
    <p:sldId id="278" r:id="rId11"/>
    <p:sldId id="264" r:id="rId12"/>
    <p:sldId id="265" r:id="rId13"/>
    <p:sldId id="277" r:id="rId14"/>
    <p:sldId id="279" r:id="rId15"/>
    <p:sldId id="273" r:id="rId16"/>
    <p:sldId id="266" r:id="rId17"/>
    <p:sldId id="285" r:id="rId18"/>
    <p:sldId id="289" r:id="rId19"/>
    <p:sldId id="287" r:id="rId20"/>
    <p:sldId id="290" r:id="rId21"/>
    <p:sldId id="280" r:id="rId22"/>
    <p:sldId id="281" r:id="rId23"/>
    <p:sldId id="268" r:id="rId24"/>
    <p:sldId id="270" r:id="rId25"/>
    <p:sldId id="297" r:id="rId26"/>
    <p:sldId id="260" r:id="rId27"/>
    <p:sldId id="269" r:id="rId28"/>
    <p:sldId id="293" r:id="rId29"/>
    <p:sldId id="292" r:id="rId30"/>
    <p:sldId id="271" r:id="rId31"/>
    <p:sldId id="296" r:id="rId32"/>
    <p:sldId id="291" r:id="rId33"/>
  </p:sldIdLst>
  <p:sldSz cx="9144000" cy="6858000" type="screen4x3"/>
  <p:notesSz cx="6858000" cy="9144000"/>
  <p:custDataLst>
    <p:tags r:id="rId3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  <a:srgbClr val="FFFFFF"/>
    <a:srgbClr val="281006"/>
    <a:srgbClr val="3C180A"/>
    <a:srgbClr val="FFFF99"/>
    <a:srgbClr val="FFCC66"/>
    <a:srgbClr val="CC0000"/>
    <a:srgbClr val="240F06"/>
    <a:srgbClr val="210D05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 autoAdjust="0"/>
    <p:restoredTop sz="80144" autoAdjust="0"/>
  </p:normalViewPr>
  <p:slideViewPr>
    <p:cSldViewPr>
      <p:cViewPr>
        <p:scale>
          <a:sx n="80" d="100"/>
          <a:sy n="80" d="100"/>
        </p:scale>
        <p:origin x="-2430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187A6B-207B-46C0-98AE-E5799FCF869E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967BEA-F85E-4010-815C-B0E0557DDA3B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Недостаточность питательных веществ</a:t>
          </a:r>
          <a:endParaRPr lang="ru-RU" b="1" dirty="0">
            <a:solidFill>
              <a:srgbClr val="002060"/>
            </a:solidFill>
          </a:endParaRPr>
        </a:p>
      </dgm:t>
    </dgm:pt>
    <dgm:pt modelId="{30C041E0-16AE-4648-9ABB-28884753C50B}" type="parTrans" cxnId="{A9D4BE22-1F33-48D8-8CDF-24FF4A1A23C9}">
      <dgm:prSet/>
      <dgm:spPr/>
      <dgm:t>
        <a:bodyPr/>
        <a:lstStyle/>
        <a:p>
          <a:endParaRPr lang="ru-RU"/>
        </a:p>
      </dgm:t>
    </dgm:pt>
    <dgm:pt modelId="{85B02B37-B97F-4487-9DE2-3840639821FD}" type="sibTrans" cxnId="{A9D4BE22-1F33-48D8-8CDF-24FF4A1A23C9}">
      <dgm:prSet/>
      <dgm:spPr/>
      <dgm:t>
        <a:bodyPr/>
        <a:lstStyle/>
        <a:p>
          <a:endParaRPr lang="ru-RU"/>
        </a:p>
      </dgm:t>
    </dgm:pt>
    <dgm:pt modelId="{C6FF954E-F354-4CCA-9A46-7FE41F92F9FD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Снижение </a:t>
          </a:r>
          <a:r>
            <a:rPr lang="ru-RU" b="1" dirty="0" smtClean="0">
              <a:solidFill>
                <a:srgbClr val="002060"/>
              </a:solidFill>
            </a:rPr>
            <a:t>внимания</a:t>
          </a:r>
          <a:endParaRPr lang="ru-RU" b="1" dirty="0">
            <a:solidFill>
              <a:srgbClr val="002060"/>
            </a:solidFill>
          </a:endParaRPr>
        </a:p>
      </dgm:t>
    </dgm:pt>
    <dgm:pt modelId="{71EA22D4-33D6-4228-A285-80E5B4AFE0AE}" type="parTrans" cxnId="{77141E9E-FA60-4D81-ADA8-42450FFE45CF}">
      <dgm:prSet/>
      <dgm:spPr>
        <a:ln w="38100">
          <a:solidFill>
            <a:srgbClr val="C00000"/>
          </a:solidFill>
          <a:headEnd type="oval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82547551-4C55-4C29-AAA4-605F527534F4}" type="sibTrans" cxnId="{77141E9E-FA60-4D81-ADA8-42450FFE45CF}">
      <dgm:prSet/>
      <dgm:spPr/>
      <dgm:t>
        <a:bodyPr/>
        <a:lstStyle/>
        <a:p>
          <a:endParaRPr lang="ru-RU"/>
        </a:p>
      </dgm:t>
    </dgm:pt>
    <dgm:pt modelId="{F90D2748-634E-42CD-B19E-ECC6D6AF25C6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Слабость и </a:t>
          </a:r>
          <a:r>
            <a:rPr lang="ru-RU" b="1" dirty="0" err="1" smtClean="0">
              <a:solidFill>
                <a:srgbClr val="002060"/>
              </a:solidFill>
            </a:rPr>
            <a:t>переутомляемость</a:t>
          </a:r>
          <a:endParaRPr lang="ru-RU" b="1" dirty="0">
            <a:solidFill>
              <a:srgbClr val="002060"/>
            </a:solidFill>
          </a:endParaRPr>
        </a:p>
      </dgm:t>
    </dgm:pt>
    <dgm:pt modelId="{FA051265-3D1F-4F9A-9C49-34AB7782085C}" type="parTrans" cxnId="{5AEB8CFC-817D-4814-B500-03535D3FB632}">
      <dgm:prSet/>
      <dgm:spPr>
        <a:ln w="38100">
          <a:solidFill>
            <a:srgbClr val="C00000"/>
          </a:solidFill>
          <a:headEnd type="oval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9C6CA9D8-DB61-4BFE-BDEE-32DB80CBC086}" type="sibTrans" cxnId="{5AEB8CFC-817D-4814-B500-03535D3FB632}">
      <dgm:prSet/>
      <dgm:spPr/>
      <dgm:t>
        <a:bodyPr/>
        <a:lstStyle/>
        <a:p>
          <a:endParaRPr lang="ru-RU"/>
        </a:p>
      </dgm:t>
    </dgm:pt>
    <dgm:pt modelId="{CCDB34B2-1E12-4716-9FC2-99C1FF4F4449}">
      <dgm:prSet phldrT="[Текст]" custT="1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sz="2100" b="1" dirty="0" smtClean="0">
              <a:solidFill>
                <a:srgbClr val="002060"/>
              </a:solidFill>
            </a:rPr>
            <a:t>Легкая восприимчивость к инфекционным заболеваниям</a:t>
          </a:r>
          <a:endParaRPr lang="ru-RU" sz="2100" b="1" dirty="0">
            <a:solidFill>
              <a:srgbClr val="002060"/>
            </a:solidFill>
          </a:endParaRPr>
        </a:p>
      </dgm:t>
    </dgm:pt>
    <dgm:pt modelId="{3D73DC76-66CB-41B5-9752-DF01C981F017}" type="parTrans" cxnId="{1AA27A41-391B-4AAC-BF7D-05CF4B44411C}">
      <dgm:prSet/>
      <dgm:spPr>
        <a:ln w="38100">
          <a:solidFill>
            <a:srgbClr val="C00000"/>
          </a:solidFill>
          <a:headEnd type="diamond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D3AF6D93-1518-41C4-9A27-C489DCAD2602}" type="sibTrans" cxnId="{1AA27A41-391B-4AAC-BF7D-05CF4B44411C}">
      <dgm:prSet/>
      <dgm:spPr/>
      <dgm:t>
        <a:bodyPr/>
        <a:lstStyle/>
        <a:p>
          <a:endParaRPr lang="ru-RU"/>
        </a:p>
      </dgm:t>
    </dgm:pt>
    <dgm:pt modelId="{FA95BA0F-A132-4F50-BCB7-ABF6CE409547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Ухудшение памяти и работы мозга</a:t>
          </a:r>
          <a:endParaRPr lang="ru-RU" b="1" dirty="0">
            <a:solidFill>
              <a:srgbClr val="002060"/>
            </a:solidFill>
          </a:endParaRPr>
        </a:p>
      </dgm:t>
    </dgm:pt>
    <dgm:pt modelId="{EE733F17-80B6-4D92-ADFB-03BFED045146}" type="parTrans" cxnId="{553E65D7-0410-4C16-A2A7-5995726DADA0}">
      <dgm:prSet/>
      <dgm:spPr>
        <a:ln w="38100">
          <a:solidFill>
            <a:srgbClr val="C00000"/>
          </a:solidFill>
          <a:headEnd type="diamond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FA4F6D6F-4B25-427E-91E6-3F9019FD5864}" type="sibTrans" cxnId="{553E65D7-0410-4C16-A2A7-5995726DADA0}">
      <dgm:prSet/>
      <dgm:spPr/>
      <dgm:t>
        <a:bodyPr/>
        <a:lstStyle/>
        <a:p>
          <a:endParaRPr lang="ru-RU"/>
        </a:p>
      </dgm:t>
    </dgm:pt>
    <dgm:pt modelId="{B3E6FEAF-B231-4751-B6DD-A9D0A0FB2C4C}" type="pres">
      <dgm:prSet presAssocID="{FA187A6B-207B-46C0-98AE-E5799FCF869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B8666E-6AE3-4F70-8972-23612790504A}" type="pres">
      <dgm:prSet presAssocID="{B7967BEA-F85E-4010-815C-B0E0557DDA3B}" presName="root1" presStyleCnt="0"/>
      <dgm:spPr/>
    </dgm:pt>
    <dgm:pt modelId="{0E4AE90E-BAAD-464F-947A-F8EB06A745E2}" type="pres">
      <dgm:prSet presAssocID="{B7967BEA-F85E-4010-815C-B0E0557DDA3B}" presName="LevelOneTextNode" presStyleLbl="node0" presStyleIdx="0" presStyleCnt="1" custScaleX="136095" custLinFactNeighborX="-2816" custLinFactNeighborY="-20108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ABBD0280-F6B4-43CE-B24E-3636630BF15A}" type="pres">
      <dgm:prSet presAssocID="{B7967BEA-F85E-4010-815C-B0E0557DDA3B}" presName="level2hierChild" presStyleCnt="0"/>
      <dgm:spPr/>
    </dgm:pt>
    <dgm:pt modelId="{D0D4923D-3C37-42B2-95D4-93498A171AC4}" type="pres">
      <dgm:prSet presAssocID="{71EA22D4-33D6-4228-A285-80E5B4AFE0AE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81FE1503-B1A5-4F27-AD76-09194D089B5B}" type="pres">
      <dgm:prSet presAssocID="{71EA22D4-33D6-4228-A285-80E5B4AFE0AE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099F936-160C-4B46-A466-BC615DF1D679}" type="pres">
      <dgm:prSet presAssocID="{C6FF954E-F354-4CCA-9A46-7FE41F92F9FD}" presName="root2" presStyleCnt="0"/>
      <dgm:spPr/>
    </dgm:pt>
    <dgm:pt modelId="{606F67C0-6901-4397-91DE-B7D4B3E3C1AA}" type="pres">
      <dgm:prSet presAssocID="{C6FF954E-F354-4CCA-9A46-7FE41F92F9FD}" presName="LevelTwoTextNode" presStyleLbl="node2" presStyleIdx="0" presStyleCnt="4" custScaleX="150639" custLinFactNeighborX="11807" custLinFactNeighborY="291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2E1BCAB3-5F97-41E1-B7B1-043C8AEE50D4}" type="pres">
      <dgm:prSet presAssocID="{C6FF954E-F354-4CCA-9A46-7FE41F92F9FD}" presName="level3hierChild" presStyleCnt="0"/>
      <dgm:spPr/>
    </dgm:pt>
    <dgm:pt modelId="{F00F6DB4-2F3B-45D6-8FE3-2D7C4996AF85}" type="pres">
      <dgm:prSet presAssocID="{FA051265-3D1F-4F9A-9C49-34AB7782085C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F20FF256-D238-4D69-ABBC-9F566731A819}" type="pres">
      <dgm:prSet presAssocID="{FA051265-3D1F-4F9A-9C49-34AB7782085C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3FB93C1-549C-4B0A-9A7C-936B78253DA1}" type="pres">
      <dgm:prSet presAssocID="{F90D2748-634E-42CD-B19E-ECC6D6AF25C6}" presName="root2" presStyleCnt="0"/>
      <dgm:spPr/>
    </dgm:pt>
    <dgm:pt modelId="{3C9D63B3-28E9-4176-8FA5-069C26BCD767}" type="pres">
      <dgm:prSet presAssocID="{F90D2748-634E-42CD-B19E-ECC6D6AF25C6}" presName="LevelTwoTextNode" presStyleLbl="node2" presStyleIdx="1" presStyleCnt="4" custScaleX="150640" custLinFactNeighborX="10808" custLinFactNeighborY="-2042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661EAAD0-CB89-459E-BB4D-0A9BB900449F}" type="pres">
      <dgm:prSet presAssocID="{F90D2748-634E-42CD-B19E-ECC6D6AF25C6}" presName="level3hierChild" presStyleCnt="0"/>
      <dgm:spPr/>
    </dgm:pt>
    <dgm:pt modelId="{EC51223C-C4A6-4C93-B3AE-B5C5D775600F}" type="pres">
      <dgm:prSet presAssocID="{EE733F17-80B6-4D92-ADFB-03BFED045146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E0AFC145-FEF4-4C20-8A5C-1B13AED2A372}" type="pres">
      <dgm:prSet presAssocID="{EE733F17-80B6-4D92-ADFB-03BFED045146}" presName="connTx" presStyleLbl="parChTrans1D2" presStyleIdx="2" presStyleCnt="4"/>
      <dgm:spPr/>
      <dgm:t>
        <a:bodyPr/>
        <a:lstStyle/>
        <a:p>
          <a:endParaRPr lang="ru-RU"/>
        </a:p>
      </dgm:t>
    </dgm:pt>
    <dgm:pt modelId="{785B4095-0C95-4B21-90BA-0E509F305C83}" type="pres">
      <dgm:prSet presAssocID="{FA95BA0F-A132-4F50-BCB7-ABF6CE409547}" presName="root2" presStyleCnt="0"/>
      <dgm:spPr/>
    </dgm:pt>
    <dgm:pt modelId="{4DDA1326-5CE5-4C8E-8378-2AE6C47A7CB8}" type="pres">
      <dgm:prSet presAssocID="{FA95BA0F-A132-4F50-BCB7-ABF6CE409547}" presName="LevelTwoTextNode" presStyleLbl="node2" presStyleIdx="2" presStyleCnt="4" custScaleX="154274" custLinFactNeighborX="11807" custLinFactNeighborY="1259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FAD9B59F-A1CF-4DE5-84A3-A071C0B1859B}" type="pres">
      <dgm:prSet presAssocID="{FA95BA0F-A132-4F50-BCB7-ABF6CE409547}" presName="level3hierChild" presStyleCnt="0"/>
      <dgm:spPr/>
    </dgm:pt>
    <dgm:pt modelId="{244FA6C6-1078-422C-8DC4-5CDB0195D306}" type="pres">
      <dgm:prSet presAssocID="{3D73DC76-66CB-41B5-9752-DF01C981F017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29990E6-4AC2-40EC-92A4-1512F7ADDF87}" type="pres">
      <dgm:prSet presAssocID="{3D73DC76-66CB-41B5-9752-DF01C981F017}" presName="connTx" presStyleLbl="parChTrans1D2" presStyleIdx="3" presStyleCnt="4"/>
      <dgm:spPr/>
      <dgm:t>
        <a:bodyPr/>
        <a:lstStyle/>
        <a:p>
          <a:endParaRPr lang="ru-RU"/>
        </a:p>
      </dgm:t>
    </dgm:pt>
    <dgm:pt modelId="{3E8D03A7-0207-493F-BAC0-5BC2882CA23A}" type="pres">
      <dgm:prSet presAssocID="{CCDB34B2-1E12-4716-9FC2-99C1FF4F4449}" presName="root2" presStyleCnt="0"/>
      <dgm:spPr/>
    </dgm:pt>
    <dgm:pt modelId="{688F848E-CCC1-44ED-B8BC-081B0144E43C}" type="pres">
      <dgm:prSet presAssocID="{CCDB34B2-1E12-4716-9FC2-99C1FF4F4449}" presName="LevelTwoTextNode" presStyleLbl="node2" presStyleIdx="3" presStyleCnt="4" custScaleX="150641" custLinFactNeighborX="14624" custLinFactNeighborY="-1074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37AF1322-F8F7-4C2C-8439-CC9FFA5F7EB3}" type="pres">
      <dgm:prSet presAssocID="{CCDB34B2-1E12-4716-9FC2-99C1FF4F4449}" presName="level3hierChild" presStyleCnt="0"/>
      <dgm:spPr/>
    </dgm:pt>
  </dgm:ptLst>
  <dgm:cxnLst>
    <dgm:cxn modelId="{77141E9E-FA60-4D81-ADA8-42450FFE45CF}" srcId="{B7967BEA-F85E-4010-815C-B0E0557DDA3B}" destId="{C6FF954E-F354-4CCA-9A46-7FE41F92F9FD}" srcOrd="0" destOrd="0" parTransId="{71EA22D4-33D6-4228-A285-80E5B4AFE0AE}" sibTransId="{82547551-4C55-4C29-AAA4-605F527534F4}"/>
    <dgm:cxn modelId="{DB1AD9FE-1C2A-40B6-B8D5-6C59C5B8F819}" type="presOf" srcId="{3D73DC76-66CB-41B5-9752-DF01C981F017}" destId="{244FA6C6-1078-422C-8DC4-5CDB0195D306}" srcOrd="0" destOrd="0" presId="urn:microsoft.com/office/officeart/2005/8/layout/hierarchy2"/>
    <dgm:cxn modelId="{54AE40AE-E235-4C49-8B04-6D6AE2AFCB1C}" type="presOf" srcId="{3D73DC76-66CB-41B5-9752-DF01C981F017}" destId="{929990E6-4AC2-40EC-92A4-1512F7ADDF87}" srcOrd="1" destOrd="0" presId="urn:microsoft.com/office/officeart/2005/8/layout/hierarchy2"/>
    <dgm:cxn modelId="{83008517-CA6A-4C72-9BBC-A98A08F9E9DB}" type="presOf" srcId="{FA051265-3D1F-4F9A-9C49-34AB7782085C}" destId="{F20FF256-D238-4D69-ABBC-9F566731A819}" srcOrd="1" destOrd="0" presId="urn:microsoft.com/office/officeart/2005/8/layout/hierarchy2"/>
    <dgm:cxn modelId="{1AA27A41-391B-4AAC-BF7D-05CF4B44411C}" srcId="{B7967BEA-F85E-4010-815C-B0E0557DDA3B}" destId="{CCDB34B2-1E12-4716-9FC2-99C1FF4F4449}" srcOrd="3" destOrd="0" parTransId="{3D73DC76-66CB-41B5-9752-DF01C981F017}" sibTransId="{D3AF6D93-1518-41C4-9A27-C489DCAD2602}"/>
    <dgm:cxn modelId="{BBE8FD62-544B-4D54-9BFF-D81342387BC8}" type="presOf" srcId="{FA187A6B-207B-46C0-98AE-E5799FCF869E}" destId="{B3E6FEAF-B231-4751-B6DD-A9D0A0FB2C4C}" srcOrd="0" destOrd="0" presId="urn:microsoft.com/office/officeart/2005/8/layout/hierarchy2"/>
    <dgm:cxn modelId="{5AEB8CFC-817D-4814-B500-03535D3FB632}" srcId="{B7967BEA-F85E-4010-815C-B0E0557DDA3B}" destId="{F90D2748-634E-42CD-B19E-ECC6D6AF25C6}" srcOrd="1" destOrd="0" parTransId="{FA051265-3D1F-4F9A-9C49-34AB7782085C}" sibTransId="{9C6CA9D8-DB61-4BFE-BDEE-32DB80CBC086}"/>
    <dgm:cxn modelId="{D7F7CE54-36BE-41DA-AA79-FCA1E6F3EE9A}" type="presOf" srcId="{CCDB34B2-1E12-4716-9FC2-99C1FF4F4449}" destId="{688F848E-CCC1-44ED-B8BC-081B0144E43C}" srcOrd="0" destOrd="0" presId="urn:microsoft.com/office/officeart/2005/8/layout/hierarchy2"/>
    <dgm:cxn modelId="{170E51C9-C8DB-432A-ADFD-A88282380FA8}" type="presOf" srcId="{F90D2748-634E-42CD-B19E-ECC6D6AF25C6}" destId="{3C9D63B3-28E9-4176-8FA5-069C26BCD767}" srcOrd="0" destOrd="0" presId="urn:microsoft.com/office/officeart/2005/8/layout/hierarchy2"/>
    <dgm:cxn modelId="{8AB33878-C59C-4EC7-AD2C-957FCDB669D2}" type="presOf" srcId="{FA051265-3D1F-4F9A-9C49-34AB7782085C}" destId="{F00F6DB4-2F3B-45D6-8FE3-2D7C4996AF85}" srcOrd="0" destOrd="0" presId="urn:microsoft.com/office/officeart/2005/8/layout/hierarchy2"/>
    <dgm:cxn modelId="{F4F4B6DF-3DAE-4C0E-B66F-25BD131D686E}" type="presOf" srcId="{EE733F17-80B6-4D92-ADFB-03BFED045146}" destId="{E0AFC145-FEF4-4C20-8A5C-1B13AED2A372}" srcOrd="1" destOrd="0" presId="urn:microsoft.com/office/officeart/2005/8/layout/hierarchy2"/>
    <dgm:cxn modelId="{8CAD5C8C-83EB-473B-AE82-727CC28C5DCB}" type="presOf" srcId="{FA95BA0F-A132-4F50-BCB7-ABF6CE409547}" destId="{4DDA1326-5CE5-4C8E-8378-2AE6C47A7CB8}" srcOrd="0" destOrd="0" presId="urn:microsoft.com/office/officeart/2005/8/layout/hierarchy2"/>
    <dgm:cxn modelId="{A9D4BE22-1F33-48D8-8CDF-24FF4A1A23C9}" srcId="{FA187A6B-207B-46C0-98AE-E5799FCF869E}" destId="{B7967BEA-F85E-4010-815C-B0E0557DDA3B}" srcOrd="0" destOrd="0" parTransId="{30C041E0-16AE-4648-9ABB-28884753C50B}" sibTransId="{85B02B37-B97F-4487-9DE2-3840639821FD}"/>
    <dgm:cxn modelId="{553E65D7-0410-4C16-A2A7-5995726DADA0}" srcId="{B7967BEA-F85E-4010-815C-B0E0557DDA3B}" destId="{FA95BA0F-A132-4F50-BCB7-ABF6CE409547}" srcOrd="2" destOrd="0" parTransId="{EE733F17-80B6-4D92-ADFB-03BFED045146}" sibTransId="{FA4F6D6F-4B25-427E-91E6-3F9019FD5864}"/>
    <dgm:cxn modelId="{408329E0-0E59-4872-9C40-7CD4210A83D3}" type="presOf" srcId="{71EA22D4-33D6-4228-A285-80E5B4AFE0AE}" destId="{81FE1503-B1A5-4F27-AD76-09194D089B5B}" srcOrd="1" destOrd="0" presId="urn:microsoft.com/office/officeart/2005/8/layout/hierarchy2"/>
    <dgm:cxn modelId="{B15C4F4E-25F7-40ED-A027-BE9132A6DA59}" type="presOf" srcId="{C6FF954E-F354-4CCA-9A46-7FE41F92F9FD}" destId="{606F67C0-6901-4397-91DE-B7D4B3E3C1AA}" srcOrd="0" destOrd="0" presId="urn:microsoft.com/office/officeart/2005/8/layout/hierarchy2"/>
    <dgm:cxn modelId="{33B6B4DA-5D91-44A4-84F7-4E3DFB9755C6}" type="presOf" srcId="{B7967BEA-F85E-4010-815C-B0E0557DDA3B}" destId="{0E4AE90E-BAAD-464F-947A-F8EB06A745E2}" srcOrd="0" destOrd="0" presId="urn:microsoft.com/office/officeart/2005/8/layout/hierarchy2"/>
    <dgm:cxn modelId="{829D02D9-2596-422D-9F21-2EAD56077038}" type="presOf" srcId="{EE733F17-80B6-4D92-ADFB-03BFED045146}" destId="{EC51223C-C4A6-4C93-B3AE-B5C5D775600F}" srcOrd="0" destOrd="0" presId="urn:microsoft.com/office/officeart/2005/8/layout/hierarchy2"/>
    <dgm:cxn modelId="{77F82B56-4DF3-4F87-87A3-777FE2B466ED}" type="presOf" srcId="{71EA22D4-33D6-4228-A285-80E5B4AFE0AE}" destId="{D0D4923D-3C37-42B2-95D4-93498A171AC4}" srcOrd="0" destOrd="0" presId="urn:microsoft.com/office/officeart/2005/8/layout/hierarchy2"/>
    <dgm:cxn modelId="{4FFB704D-D83E-4DF9-99E4-3EC5774E1392}" type="presParOf" srcId="{B3E6FEAF-B231-4751-B6DD-A9D0A0FB2C4C}" destId="{4CB8666E-6AE3-4F70-8972-23612790504A}" srcOrd="0" destOrd="0" presId="urn:microsoft.com/office/officeart/2005/8/layout/hierarchy2"/>
    <dgm:cxn modelId="{71C1EF1C-8E8F-4063-84B9-CE5D6D7413C5}" type="presParOf" srcId="{4CB8666E-6AE3-4F70-8972-23612790504A}" destId="{0E4AE90E-BAAD-464F-947A-F8EB06A745E2}" srcOrd="0" destOrd="0" presId="urn:microsoft.com/office/officeart/2005/8/layout/hierarchy2"/>
    <dgm:cxn modelId="{45837BFF-08C3-49E9-B9FD-5D7E839852CA}" type="presParOf" srcId="{4CB8666E-6AE3-4F70-8972-23612790504A}" destId="{ABBD0280-F6B4-43CE-B24E-3636630BF15A}" srcOrd="1" destOrd="0" presId="urn:microsoft.com/office/officeart/2005/8/layout/hierarchy2"/>
    <dgm:cxn modelId="{9A4FB231-A2AF-4A9F-830D-93328987DFFE}" type="presParOf" srcId="{ABBD0280-F6B4-43CE-B24E-3636630BF15A}" destId="{D0D4923D-3C37-42B2-95D4-93498A171AC4}" srcOrd="0" destOrd="0" presId="urn:microsoft.com/office/officeart/2005/8/layout/hierarchy2"/>
    <dgm:cxn modelId="{2EE94347-5C16-4670-A3A9-BD56F1E2ED7B}" type="presParOf" srcId="{D0D4923D-3C37-42B2-95D4-93498A171AC4}" destId="{81FE1503-B1A5-4F27-AD76-09194D089B5B}" srcOrd="0" destOrd="0" presId="urn:microsoft.com/office/officeart/2005/8/layout/hierarchy2"/>
    <dgm:cxn modelId="{51C03317-7362-4CBF-ACC6-DD307EAF3187}" type="presParOf" srcId="{ABBD0280-F6B4-43CE-B24E-3636630BF15A}" destId="{3099F936-160C-4B46-A466-BC615DF1D679}" srcOrd="1" destOrd="0" presId="urn:microsoft.com/office/officeart/2005/8/layout/hierarchy2"/>
    <dgm:cxn modelId="{45D70F35-1B49-4264-A8CB-F091754A4426}" type="presParOf" srcId="{3099F936-160C-4B46-A466-BC615DF1D679}" destId="{606F67C0-6901-4397-91DE-B7D4B3E3C1AA}" srcOrd="0" destOrd="0" presId="urn:microsoft.com/office/officeart/2005/8/layout/hierarchy2"/>
    <dgm:cxn modelId="{A81D7D36-E1E1-4914-848E-5D16EB35C7BE}" type="presParOf" srcId="{3099F936-160C-4B46-A466-BC615DF1D679}" destId="{2E1BCAB3-5F97-41E1-B7B1-043C8AEE50D4}" srcOrd="1" destOrd="0" presId="urn:microsoft.com/office/officeart/2005/8/layout/hierarchy2"/>
    <dgm:cxn modelId="{304A3685-2DEA-4FB7-81AA-D724B4C79F45}" type="presParOf" srcId="{ABBD0280-F6B4-43CE-B24E-3636630BF15A}" destId="{F00F6DB4-2F3B-45D6-8FE3-2D7C4996AF85}" srcOrd="2" destOrd="0" presId="urn:microsoft.com/office/officeart/2005/8/layout/hierarchy2"/>
    <dgm:cxn modelId="{6FD8C486-2EB2-45FF-94DB-E8908C330908}" type="presParOf" srcId="{F00F6DB4-2F3B-45D6-8FE3-2D7C4996AF85}" destId="{F20FF256-D238-4D69-ABBC-9F566731A819}" srcOrd="0" destOrd="0" presId="urn:microsoft.com/office/officeart/2005/8/layout/hierarchy2"/>
    <dgm:cxn modelId="{0095A560-9872-48BA-94D2-DD5C60331027}" type="presParOf" srcId="{ABBD0280-F6B4-43CE-B24E-3636630BF15A}" destId="{33FB93C1-549C-4B0A-9A7C-936B78253DA1}" srcOrd="3" destOrd="0" presId="urn:microsoft.com/office/officeart/2005/8/layout/hierarchy2"/>
    <dgm:cxn modelId="{3B475F3A-85C7-4A0D-93E3-F4A2006D673A}" type="presParOf" srcId="{33FB93C1-549C-4B0A-9A7C-936B78253DA1}" destId="{3C9D63B3-28E9-4176-8FA5-069C26BCD767}" srcOrd="0" destOrd="0" presId="urn:microsoft.com/office/officeart/2005/8/layout/hierarchy2"/>
    <dgm:cxn modelId="{2D7858AD-466B-4EEE-AE44-16B35F4909A0}" type="presParOf" srcId="{33FB93C1-549C-4B0A-9A7C-936B78253DA1}" destId="{661EAAD0-CB89-459E-BB4D-0A9BB900449F}" srcOrd="1" destOrd="0" presId="urn:microsoft.com/office/officeart/2005/8/layout/hierarchy2"/>
    <dgm:cxn modelId="{FA4BFF80-42A2-42C4-B6B0-4DBEAC8F458F}" type="presParOf" srcId="{ABBD0280-F6B4-43CE-B24E-3636630BF15A}" destId="{EC51223C-C4A6-4C93-B3AE-B5C5D775600F}" srcOrd="4" destOrd="0" presId="urn:microsoft.com/office/officeart/2005/8/layout/hierarchy2"/>
    <dgm:cxn modelId="{EBC31F3B-1E0A-4598-B14A-996DE0CEF4AC}" type="presParOf" srcId="{EC51223C-C4A6-4C93-B3AE-B5C5D775600F}" destId="{E0AFC145-FEF4-4C20-8A5C-1B13AED2A372}" srcOrd="0" destOrd="0" presId="urn:microsoft.com/office/officeart/2005/8/layout/hierarchy2"/>
    <dgm:cxn modelId="{3BBFCF44-3ABC-4325-8BD3-11E3DE056B4A}" type="presParOf" srcId="{ABBD0280-F6B4-43CE-B24E-3636630BF15A}" destId="{785B4095-0C95-4B21-90BA-0E509F305C83}" srcOrd="5" destOrd="0" presId="urn:microsoft.com/office/officeart/2005/8/layout/hierarchy2"/>
    <dgm:cxn modelId="{BB130E15-BDC9-407F-A7FD-25F82F3F541A}" type="presParOf" srcId="{785B4095-0C95-4B21-90BA-0E509F305C83}" destId="{4DDA1326-5CE5-4C8E-8378-2AE6C47A7CB8}" srcOrd="0" destOrd="0" presId="urn:microsoft.com/office/officeart/2005/8/layout/hierarchy2"/>
    <dgm:cxn modelId="{D4D0ABE6-894E-4024-8063-1F99AE064713}" type="presParOf" srcId="{785B4095-0C95-4B21-90BA-0E509F305C83}" destId="{FAD9B59F-A1CF-4DE5-84A3-A071C0B1859B}" srcOrd="1" destOrd="0" presId="urn:microsoft.com/office/officeart/2005/8/layout/hierarchy2"/>
    <dgm:cxn modelId="{6B30DAA3-A4F0-4D25-AF90-451DB895CE8A}" type="presParOf" srcId="{ABBD0280-F6B4-43CE-B24E-3636630BF15A}" destId="{244FA6C6-1078-422C-8DC4-5CDB0195D306}" srcOrd="6" destOrd="0" presId="urn:microsoft.com/office/officeart/2005/8/layout/hierarchy2"/>
    <dgm:cxn modelId="{87180BE3-7B32-4E36-BD19-DE3D3D4BFDF7}" type="presParOf" srcId="{244FA6C6-1078-422C-8DC4-5CDB0195D306}" destId="{929990E6-4AC2-40EC-92A4-1512F7ADDF87}" srcOrd="0" destOrd="0" presId="urn:microsoft.com/office/officeart/2005/8/layout/hierarchy2"/>
    <dgm:cxn modelId="{A2441DBF-6C0C-4B4D-A2DF-BDFDD65B2FD0}" type="presParOf" srcId="{ABBD0280-F6B4-43CE-B24E-3636630BF15A}" destId="{3E8D03A7-0207-493F-BAC0-5BC2882CA23A}" srcOrd="7" destOrd="0" presId="urn:microsoft.com/office/officeart/2005/8/layout/hierarchy2"/>
    <dgm:cxn modelId="{3A626D68-2F4C-473E-A50A-9F920172D5B2}" type="presParOf" srcId="{3E8D03A7-0207-493F-BAC0-5BC2882CA23A}" destId="{688F848E-CCC1-44ED-B8BC-081B0144E43C}" srcOrd="0" destOrd="0" presId="urn:microsoft.com/office/officeart/2005/8/layout/hierarchy2"/>
    <dgm:cxn modelId="{9E9BCB81-CFE0-49E4-90ED-604F98A4FDF4}" type="presParOf" srcId="{3E8D03A7-0207-493F-BAC0-5BC2882CA23A}" destId="{37AF1322-F8F7-4C2C-8439-CC9FFA5F7E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4AE90E-BAAD-464F-947A-F8EB06A745E2}">
      <dsp:nvSpPr>
        <dsp:cNvPr id="0" name=""/>
        <dsp:cNvSpPr/>
      </dsp:nvSpPr>
      <dsp:spPr>
        <a:xfrm>
          <a:off x="169589" y="1952109"/>
          <a:ext cx="3479247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Недостаточность питательных веществ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169589" y="1952109"/>
        <a:ext cx="3479247" cy="1278242"/>
      </dsp:txXfrm>
    </dsp:sp>
    <dsp:sp modelId="{D0D4923D-3C37-42B2-95D4-93498A171AC4}">
      <dsp:nvSpPr>
        <dsp:cNvPr id="0" name=""/>
        <dsp:cNvSpPr/>
      </dsp:nvSpPr>
      <dsp:spPr>
        <a:xfrm rot="18341260">
          <a:off x="3150180" y="1598926"/>
          <a:ext cx="2393742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393742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oval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8341260">
        <a:off x="4287207" y="1559277"/>
        <a:ext cx="119687" cy="119687"/>
      </dsp:txXfrm>
    </dsp:sp>
    <dsp:sp modelId="{606F67C0-6901-4397-91DE-B7D4B3E3C1AA}">
      <dsp:nvSpPr>
        <dsp:cNvPr id="0" name=""/>
        <dsp:cNvSpPr/>
      </dsp:nvSpPr>
      <dsp:spPr>
        <a:xfrm>
          <a:off x="5045265" y="7890"/>
          <a:ext cx="3851062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Снижение </a:t>
          </a:r>
          <a:r>
            <a:rPr lang="ru-RU" sz="2100" b="1" kern="1200" dirty="0" smtClean="0">
              <a:solidFill>
                <a:srgbClr val="002060"/>
              </a:solidFill>
            </a:rPr>
            <a:t>внимания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045265" y="7890"/>
        <a:ext cx="3851062" cy="1278242"/>
      </dsp:txXfrm>
    </dsp:sp>
    <dsp:sp modelId="{F00F6DB4-2F3B-45D6-8FE3-2D7C4996AF85}">
      <dsp:nvSpPr>
        <dsp:cNvPr id="0" name=""/>
        <dsp:cNvSpPr/>
      </dsp:nvSpPr>
      <dsp:spPr>
        <a:xfrm rot="20388722">
          <a:off x="3603970" y="2319004"/>
          <a:ext cx="1460621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460621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oval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388722">
        <a:off x="4297765" y="2302684"/>
        <a:ext cx="73031" cy="73031"/>
      </dsp:txXfrm>
    </dsp:sp>
    <dsp:sp modelId="{3C9D63B3-28E9-4176-8FA5-069C26BCD767}">
      <dsp:nvSpPr>
        <dsp:cNvPr id="0" name=""/>
        <dsp:cNvSpPr/>
      </dsp:nvSpPr>
      <dsp:spPr>
        <a:xfrm>
          <a:off x="5019726" y="1448047"/>
          <a:ext cx="3851088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Слабость и </a:t>
          </a:r>
          <a:r>
            <a:rPr lang="ru-RU" sz="2100" b="1" kern="1200" dirty="0" err="1" smtClean="0">
              <a:solidFill>
                <a:srgbClr val="002060"/>
              </a:solidFill>
            </a:rPr>
            <a:t>переутомляемость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019726" y="1448047"/>
        <a:ext cx="3851088" cy="1278242"/>
      </dsp:txXfrm>
    </dsp:sp>
    <dsp:sp modelId="{EC51223C-C4A6-4C93-B3AE-B5C5D775600F}">
      <dsp:nvSpPr>
        <dsp:cNvPr id="0" name=""/>
        <dsp:cNvSpPr/>
      </dsp:nvSpPr>
      <dsp:spPr>
        <a:xfrm rot="2222033">
          <a:off x="3480016" y="3075091"/>
          <a:ext cx="167380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673804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diamond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2222033">
        <a:off x="4275073" y="3053441"/>
        <a:ext cx="83690" cy="83690"/>
      </dsp:txXfrm>
    </dsp:sp>
    <dsp:sp modelId="{4DDA1326-5CE5-4C8E-8378-2AE6C47A7CB8}">
      <dsp:nvSpPr>
        <dsp:cNvPr id="0" name=""/>
        <dsp:cNvSpPr/>
      </dsp:nvSpPr>
      <dsp:spPr>
        <a:xfrm>
          <a:off x="4985000" y="2960221"/>
          <a:ext cx="3943991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Ухудшение памяти и работы мозга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4985000" y="2960221"/>
        <a:ext cx="3943991" cy="1278242"/>
      </dsp:txXfrm>
    </dsp:sp>
    <dsp:sp modelId="{244FA6C6-1078-422C-8DC4-5CDB0195D306}">
      <dsp:nvSpPr>
        <dsp:cNvPr id="0" name=""/>
        <dsp:cNvSpPr/>
      </dsp:nvSpPr>
      <dsp:spPr>
        <a:xfrm rot="3583687">
          <a:off x="2945949" y="3795170"/>
          <a:ext cx="2834815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834815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diamond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3583687">
        <a:off x="4292487" y="3744494"/>
        <a:ext cx="141740" cy="141740"/>
      </dsp:txXfrm>
    </dsp:sp>
    <dsp:sp modelId="{688F848E-CCC1-44ED-B8BC-081B0144E43C}">
      <dsp:nvSpPr>
        <dsp:cNvPr id="0" name=""/>
        <dsp:cNvSpPr/>
      </dsp:nvSpPr>
      <dsp:spPr>
        <a:xfrm>
          <a:off x="5077878" y="4400378"/>
          <a:ext cx="3851113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Легкая восприимчивость к инфекционным заболеваниям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077878" y="4400378"/>
        <a:ext cx="3851113" cy="1278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8642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8642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8642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>
            <a:hlinkClick r:id="rId15"/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50" r:id="rId13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3503" y="1484784"/>
            <a:ext cx="7416824" cy="1368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C00000"/>
                </a:solidFill>
                <a:effectLst/>
              </a:rPr>
              <a:t>Санитарно-эпидемиологические требования к </a:t>
            </a:r>
            <a:r>
              <a:rPr lang="ru-RU" sz="2800" dirty="0">
                <a:solidFill>
                  <a:srgbClr val="C00000"/>
                </a:solidFill>
                <a:effectLst/>
              </a:rPr>
              <a:t>организации питания </a:t>
            </a:r>
            <a:r>
              <a:rPr lang="ru-RU" sz="2800" dirty="0" smtClean="0">
                <a:solidFill>
                  <a:srgbClr val="C00000"/>
                </a:solidFill>
                <a:effectLst/>
              </a:rPr>
              <a:t>школьников</a:t>
            </a:r>
            <a:r>
              <a:rPr lang="ru-RU" sz="3600" dirty="0">
                <a:solidFill>
                  <a:srgbClr val="C00000"/>
                </a:solidFill>
                <a:effectLst/>
              </a:rPr>
              <a:t/>
            </a:r>
            <a:br>
              <a:rPr lang="ru-RU" sz="3600" dirty="0">
                <a:solidFill>
                  <a:srgbClr val="C00000"/>
                </a:solidFill>
                <a:effectLst/>
              </a:rPr>
            </a:br>
            <a:r>
              <a:rPr lang="ru-RU" sz="2800" dirty="0" smtClean="0">
                <a:solidFill>
                  <a:srgbClr val="FFFF00"/>
                </a:solidFill>
              </a:rPr>
              <a:t> 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127896"/>
            <a:ext cx="7188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Департамент санитарно-эпидемиологического контроля Карагандинской области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eventsinrussia.com/File/Image/56538?width=800&amp;height=5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3527" y="3284984"/>
            <a:ext cx="3566623" cy="2448272"/>
          </a:xfrm>
          <a:prstGeom prst="rect">
            <a:avLst/>
          </a:prstGeom>
          <a:noFill/>
        </p:spPr>
      </p:pic>
      <p:pic>
        <p:nvPicPr>
          <p:cNvPr id="6" name="Picture 4" descr="https://2021-year.com/wp-content/uploads/2020/01/shkolnye-programmy-dlja-nachalnyh-klassov-v-2020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364088" y="3284984"/>
            <a:ext cx="3463598" cy="2448272"/>
          </a:xfrm>
          <a:prstGeom prst="rect">
            <a:avLst/>
          </a:prstGeom>
          <a:noFill/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backgroundRemoval t="5700" b="93500" l="5300" r="94300">
                        <a14:foregroundMark x1="24900" y1="13200" x2="21700" y2="17300"/>
                        <a14:foregroundMark x1="24600" y1="15200" x2="15500" y2="24100"/>
                        <a14:foregroundMark x1="15500" y1="24100" x2="12400" y2="30700"/>
                        <a14:foregroundMark x1="12800" y1="29400" x2="10100" y2="52300"/>
                        <a14:foregroundMark x1="10100" y1="52300" x2="15900" y2="75600"/>
                        <a14:foregroundMark x1="26100" y1="12100" x2="46600" y2="5700"/>
                        <a14:foregroundMark x1="46600" y1="5700" x2="57200" y2="6300"/>
                        <a14:foregroundMark x1="56300" y1="5900" x2="76200" y2="15500"/>
                        <a14:foregroundMark x1="76200" y1="15500" x2="78300" y2="17700"/>
                        <a14:foregroundMark x1="77000" y1="15100" x2="88900" y2="37100"/>
                        <a14:foregroundMark x1="88900" y1="37100" x2="94300" y2="53700"/>
                        <a14:foregroundMark x1="93200" y1="53500" x2="91800" y2="65900"/>
                        <a14:foregroundMark x1="91800" y1="65900" x2="89400" y2="71200"/>
                        <a14:foregroundMark x1="91500" y1="63700" x2="83400" y2="75400"/>
                        <a14:foregroundMark x1="83400" y1="75400" x2="83300" y2="76200"/>
                        <a14:foregroundMark x1="84100" y1="76700" x2="76100" y2="85600"/>
                        <a14:foregroundMark x1="76300" y1="85900" x2="65200" y2="90300"/>
                        <a14:foregroundMark x1="71179" y1="89543" x2="51300" y2="93500"/>
                        <a14:foregroundMark x1="13724" y1="76714" x2="9100" y2="61900"/>
                        <a14:foregroundMark x1="6400" y1="41800" x2="5300" y2="50600"/>
                        <a14:foregroundMark x1="63400" y1="20800" x2="54400" y2="17400"/>
                        <a14:foregroundMark x1="54400" y1="17400" x2="36700" y2="18300"/>
                        <a14:foregroundMark x1="36700" y1="18300" x2="24500" y2="36200"/>
                        <a14:foregroundMark x1="24500" y1="36200" x2="25300" y2="64100"/>
                        <a14:foregroundMark x1="25300" y1="64100" x2="51200" y2="79800"/>
                        <a14:foregroundMark x1="51200" y1="79800" x2="86200" y2="63200"/>
                        <a14:foregroundMark x1="86200" y1="63200" x2="76200" y2="32800"/>
                        <a14:foregroundMark x1="76200" y1="32800" x2="52100" y2="23900"/>
                        <a14:foregroundMark x1="52100" y1="23900" x2="35900" y2="42200"/>
                        <a14:foregroundMark x1="35900" y1="42200" x2="57400" y2="60500"/>
                        <a14:foregroundMark x1="57400" y1="60500" x2="75800" y2="30500"/>
                        <a14:foregroundMark x1="75800" y1="30500" x2="37200" y2="47200"/>
                        <a14:foregroundMark x1="37200" y1="47200" x2="59600" y2="54100"/>
                        <a14:foregroundMark x1="59600" y1="54100" x2="18800" y2="43500"/>
                        <a14:foregroundMark x1="18800" y1="43500" x2="47900" y2="63500"/>
                        <a14:foregroundMark x1="47900" y1="63500" x2="55000" y2="40700"/>
                        <a14:foregroundMark x1="55000" y1="40700" x2="32500" y2="60000"/>
                        <a14:foregroundMark x1="32500" y1="60000" x2="59200" y2="53800"/>
                        <a14:foregroundMark x1="59200" y1="53800" x2="32600" y2="58900"/>
                        <a14:foregroundMark x1="32600" y1="58900" x2="60000" y2="66000"/>
                        <a14:foregroundMark x1="60000" y1="66000" x2="51600" y2="57000"/>
                        <a14:foregroundMark x1="51600" y1="57000" x2="45600" y2="64100"/>
                        <a14:foregroundMark x1="35100" y1="18200" x2="20900" y2="37100"/>
                        <a14:foregroundMark x1="20900" y1="37100" x2="19900" y2="39500"/>
                        <a14:foregroundMark x1="24800" y1="23100" x2="22500" y2="34400"/>
                        <a14:foregroundMark x1="22500" y1="34400" x2="24400" y2="51000"/>
                        <a14:foregroundMark x1="16200" y1="36700" x2="17600" y2="47500"/>
                        <a14:foregroundMark x1="17600" y1="47500" x2="24100" y2="58500"/>
                        <a14:foregroundMark x1="24100" y1="58500" x2="24200" y2="58500"/>
                        <a14:foregroundMark x1="53200" y1="45900" x2="66100" y2="42900"/>
                        <a14:foregroundMark x1="79500" y1="67300" x2="64000" y2="80200"/>
                        <a14:foregroundMark x1="64000" y1="80200" x2="50600" y2="82600"/>
                        <a14:foregroundMark x1="50600" y1="82600" x2="35500" y2="79200"/>
                        <a14:foregroundMark x1="35500" y1="79200" x2="21700" y2="71500"/>
                        <a14:foregroundMark x1="21700" y1="71500" x2="16200" y2="58800"/>
                        <a14:foregroundMark x1="16200" y1="58800" x2="16900" y2="48600"/>
                        <a14:backgroundMark x1="13300" y1="77000" x2="14100" y2="78000"/>
                        <a14:backgroundMark x1="71600" y1="90100" x2="72200" y2="89700"/>
                        <a14:backgroundMark x1="72300" y1="89500" x2="71700" y2="9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31640" cy="133164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653957" y="6309320"/>
            <a:ext cx="18536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  <a:ea typeface="Arial Unicode MS"/>
              </a:rPr>
              <a:t>Караганда – </a:t>
            </a:r>
            <a:r>
              <a:rPr lang="ru-RU" sz="1400" b="1" dirty="0" smtClean="0">
                <a:solidFill>
                  <a:srgbClr val="002060"/>
                </a:solidFill>
                <a:latin typeface="Arial"/>
                <a:ea typeface="Arial Unicode MS"/>
              </a:rPr>
              <a:t>2023 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Arial Unicode MS"/>
              </a:rPr>
              <a:t>г.</a:t>
            </a: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20505"/>
            <a:ext cx="882655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меню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не допускается повторение одних и тех же блюд или кулинарных изделий в один и тот же день и в последующие два–три календарных дней.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Ежедневно в рацион питания включают мясо, молоко, сливочное и растительное масло, хлеб ржаной и (или) пшеничный, овощи и сахар.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Рыбу, яйца, сыр, творог, мясо птицы включают один раз в два – семь календарных дней.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2989337"/>
            <a:ext cx="60486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Ежедневно в обеденном зале вывешивается утвержденное руководителем объекта меню, в котором указывают наименования блюд, выход каждого готового блюда.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Наименования блюд и кулинарных изделий, указанных в меню, должны соответствовать их наименованиям, указанным в использованных сборниках рецептур.</a:t>
            </a:r>
          </a:p>
        </p:txBody>
      </p:sp>
      <p:pic>
        <p:nvPicPr>
          <p:cNvPr id="7" name="Picture 4" descr="https://present5.com/presentation/972e2e42f8d81df0eb18b0c3e70f98cb/image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119" t="32150" r="11889" b="6626"/>
          <a:stretch>
            <a:fillRect/>
          </a:stretch>
        </p:blipFill>
        <p:spPr bwMode="auto">
          <a:xfrm>
            <a:off x="6156176" y="3284984"/>
            <a:ext cx="2918219" cy="2520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403373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8" y="-1323528"/>
            <a:ext cx="8889494" cy="86409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200" b="1" i="1" dirty="0" smtClean="0">
                <a:solidFill>
                  <a:srgbClr val="C00000"/>
                </a:solidFill>
                <a:latin typeface="Book Antiqua" pitchFamily="18" charset="0"/>
              </a:rPr>
              <a:t/>
            </a:r>
            <a:br>
              <a:rPr lang="ru-RU" sz="22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002" y="948690"/>
            <a:ext cx="8889494" cy="558614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простокваши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творога, кефира;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фаршированных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блинчиков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  <a:endParaRPr lang="ru-RU" sz="1700" b="1" kern="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окрошки;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грибов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макарон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по-флотски;</a:t>
            </a:r>
            <a:r>
              <a:rPr lang="en-US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зельцев, форшмаков, студней, паштетов;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изделий с кремом;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изделий и сладостей (шоколад, конфеты, печенье) в потребительских упаковках;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морсов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квасов;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жареных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во фритюре изделий;</a:t>
            </a:r>
            <a:r>
              <a:rPr lang="en-US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яиц всмятку, яичницы – глазуньи;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сложных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(более четырех компонентов) салатов; салатов, заправленных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сметаной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 майонезом;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пищевой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продукции непромышленного (домашнего) приготовления;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первых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 вторых блюд на основе сухих пищевых концентратов быстрого</a:t>
            </a:r>
          </a:p>
          <a:p>
            <a:pPr lvl="0"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приготовления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газированных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лечебных и лечебно-столовых минеральных вод, сладких безалкогольных напитков, безалкогольных энергетических (тонизирующих) напитков, соков концентрированных диффузионных (за исключением упакованных минеральных и питьевых вод);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фаст-</a:t>
            </a:r>
            <a:r>
              <a:rPr lang="ru-RU" sz="1700" b="1" kern="0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фудов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: гамбургеров, хот–догов, чипсов, сухариков, </a:t>
            </a:r>
            <a:r>
              <a:rPr lang="ru-RU" sz="1700" b="1" kern="0" dirty="0" err="1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кириешек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острых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соусов, кетчупов, жгучих специй (перец, хрен, горчица);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599" y="948690"/>
            <a:ext cx="1896401" cy="148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9144000" cy="9486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chemeClr val="bg1"/>
                </a:solidFill>
                <a:latin typeface="Book Antiqua" pitchFamily="18" charset="0"/>
              </a:rPr>
              <a:t>В организациях общественного питания объектов образования  </a:t>
            </a: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</a:rPr>
              <a:t>не допускаются изготовление и реализация:</a:t>
            </a:r>
            <a:endParaRPr lang="en-US" sz="2200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5089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48561" y="332656"/>
            <a:ext cx="7895439" cy="1297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err="1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непастеризованного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молока, творога и сметаны без термической обработки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яиц и мяса водоплавающих птиц;</a:t>
            </a:r>
            <a:r>
              <a:rPr lang="ru-RU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</a:p>
        </p:txBody>
      </p:sp>
      <p:pic>
        <p:nvPicPr>
          <p:cNvPr id="10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15136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1394" y="1484784"/>
            <a:ext cx="906260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молока и молочных продуктов из хозяйств, неблагополучных по заболеваемости   сельскохозяйственных животных;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субпродуктов продуктивных животных и птицы, за исключением языка, сердца;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мяса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продуктивных животных и мяса птицы механической 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обвалки;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коллагенсодержащего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сырья из мяса птицы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продуктов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убоя продуктивных животных и птицы, подвергнутых повторному замораживанию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генетически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модифицированного сырья и (или) сырья, содержащего генетически модифицированные источники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z264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err="1" smtClean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нейодированной</a:t>
            </a:r>
            <a:r>
              <a:rPr lang="ru-RU" b="1" dirty="0" smtClean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соли и необогащенной (</a:t>
            </a:r>
            <a:r>
              <a:rPr lang="ru-RU" b="1" dirty="0" err="1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нефортифицированной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) железосодержащими витаминами, минералами пшеничной муки высшего и первого сортов.</a:t>
            </a:r>
            <a:endParaRPr lang="ru-RU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0"/>
            <a:ext cx="7499692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</a:rPr>
              <a:t>Не допускается  и</a:t>
            </a: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спользование:</a:t>
            </a:r>
            <a:endParaRPr lang="ru-RU" sz="2200" b="1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14121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450" y="116632"/>
            <a:ext cx="6190098" cy="512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На объектах питания, обслуживающих и изготавливающих для организованных коллективов,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ежедневно перед раздачей проводится органолептическая оценка качества блюд и кулинарных изделий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 внесением записей в журнал по установленной форме: блюд и кулинарных, мучных кондитерских и хлебобулочных изделий – по внешнему виду, консистенции, цвету, запаху и вкусу; полуфабрикатов – по внешнему виду, консистенции, цвету и запаху.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1450" y="5157192"/>
            <a:ext cx="85344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Журнал органолептической оценки качества блюд и кулинарных изделий (</a:t>
            </a:r>
            <a:r>
              <a:rPr lang="ru-RU" sz="2000" b="1" dirty="0" err="1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бракеражный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журнал)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должен быть пронумерован, прошнурован и заверен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подписью. </a:t>
            </a:r>
            <a:endParaRPr lang="ru-RU" sz="2000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6" name="Picture 4" descr="http://foodstandart.ru/images/shop/product/brakeraz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548" y="836712"/>
            <a:ext cx="2600477" cy="3240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047462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6632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48264803"/>
              </p:ext>
            </p:extLst>
          </p:nvPr>
        </p:nvGraphicFramePr>
        <p:xfrm>
          <a:off x="35497" y="1268760"/>
          <a:ext cx="9103523" cy="4409763"/>
        </p:xfrm>
        <a:graphic>
          <a:graphicData uri="http://schemas.openxmlformats.org/drawingml/2006/table">
            <a:tbl>
              <a:tblPr firstRow="1" firstCol="1" bandRow="1"/>
              <a:tblGrid>
                <a:gridCol w="1361768"/>
                <a:gridCol w="1300872"/>
                <a:gridCol w="1580286"/>
                <a:gridCol w="1061479"/>
                <a:gridCol w="1288939"/>
                <a:gridCol w="1440579"/>
                <a:gridCol w="1069600"/>
              </a:tblGrid>
              <a:tr h="3168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Дата, время,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изготовле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Наименование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Органолепти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ческая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оценка, включая оценку степени готовности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Разреше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ние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к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реализа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ции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err="1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время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Ответственный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исполните ль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(Ф.И.О. (при его наличии), должность)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Ф.И.О. (при его наличии), лица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проводивше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го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бракераж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Примеча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ние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05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8358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-4979" y="0"/>
            <a:ext cx="9144000" cy="9486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Журнал органолептической оценки качества блюд и кулинарных изделий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63942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9245" y="455126"/>
            <a:ext cx="7813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На объектах питания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обслуживающих и изготавливающих для организованных коллективов,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обеспечивается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контроль за качеством и безопасностью приготовленной пищевой продукции</a:t>
            </a:r>
            <a:r>
              <a:rPr lang="ru-RU" sz="2000" dirty="0">
                <a:latin typeface="Book Antiqua" pitchFamily="18" charset="0"/>
                <a:cs typeface="Arial" pitchFamily="34" charset="0"/>
              </a:rPr>
              <a:t>,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отбирается суточная проба от каждой партии приготовленной пищевой 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продукции в соответствии с фактическим меню.</a:t>
            </a:r>
            <a:endParaRPr lang="ru-RU" sz="2000" b="1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5" name="AutoShape 2" descr="⬇ Скачать картинки Люди восклицательный знак, стоковые фото Люди  восклицательный знак в хорошем качестве |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5575" y="3078986"/>
            <a:ext cx="65994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28100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организации питания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привлечением сторонней организации (объекта питания) на приготовление готовой пищевой продукции</a:t>
            </a:r>
            <a:r>
              <a:rPr lang="ru-RU" sz="2000" dirty="0">
                <a:latin typeface="Book Antiqua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отбор и хранение суточной пробы проводится ответственным лицом (персоналом) этой сторонней организации под руководством ответственного лица субъекта (объекта) организованного коллектива.</a:t>
            </a:r>
          </a:p>
        </p:txBody>
      </p:sp>
      <p:pic>
        <p:nvPicPr>
          <p:cNvPr id="9" name="Picture 2" descr="http://i.mycdn.me/i?r=AzEPZsRbOZEKgBhR0XGMT1RkrnIgOmJYnNDlBobWP_Pc5KaKTM5SRkZCeTgDn6uOy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225" y="3573016"/>
            <a:ext cx="2365775" cy="2436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-28510" y="-1"/>
            <a:ext cx="9172509" cy="4766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solidFill>
                  <a:schemeClr val="bg1"/>
                </a:solidFill>
                <a:latin typeface="Book Antiqua" pitchFamily="18" charset="0"/>
              </a:rPr>
              <a:t>Суточные пробы</a:t>
            </a:r>
            <a:endParaRPr lang="en-US" sz="2200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0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8" y="980728"/>
            <a:ext cx="1187624" cy="2016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5942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sad1.novoch-deti.ru/wp-content/uploads/2014/12/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201" y="188640"/>
            <a:ext cx="2306799" cy="21747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3933056"/>
            <a:ext cx="864096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Отобранные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суточные пробы сохраняются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не менее 48 часов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специальном холодильном оборудовании или в специально отведенном месте холодильного оборудования для хранения готовой пищевой продукции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при температуре +2 °</a:t>
            </a:r>
            <a:r>
              <a:rPr lang="en-US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– +6 °</a:t>
            </a:r>
            <a:r>
              <a:rPr lang="en-US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. </a:t>
            </a:r>
            <a:endParaRPr lang="ru-RU" b="1" dirty="0" smtClean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истечении 48 часов суточная проба выбрасывается в пищевые отходы.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32656"/>
            <a:ext cx="6480720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Суточная проба от приготовленного блюда отбирается стерильными (или прокипяченными) ложками в промаркированную стерильную (или прокипяченную) стеклянную посуду с плотно закрывающимися стеклянными или металлическими крышками.</a:t>
            </a:r>
            <a:endParaRPr lang="ru-RU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492896"/>
            <a:ext cx="864096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Порционные блюда отбираются в полном объеме, при этом салаты, первые и третьи блюда, гарниры - не менее 200 г. 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(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гарниры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отбирают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в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отдельную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посуду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)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84979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2628" y="1123988"/>
            <a:ext cx="8784976" cy="609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Соблюдение поточности технологических процессов, исключающих встречные потоки сырья, сырых полуфабрикатов и готовой продукции, использованной  чистой и грязной посуды, а также встречного движения посетителей и </a:t>
            </a:r>
            <a:r>
              <a:rPr lang="ru-RU" sz="2200" dirty="0" smtClean="0">
                <a:solidFill>
                  <a:srgbClr val="002060"/>
                </a:solidFill>
                <a:latin typeface="Book Antiqua" pitchFamily="18" charset="0"/>
              </a:rPr>
              <a:t>персонала.</a:t>
            </a:r>
            <a:endParaRPr lang="ru-RU" sz="2200" dirty="0">
              <a:solidFill>
                <a:srgbClr val="002060"/>
              </a:solidFill>
              <a:latin typeface="Book Antiqua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Технологическое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, холодильное, торговое оборудование, инвентарь, посуда, упаковка (тара), моечные ванны, поддоны, подтоварники, стеллажи, контактирующие с пищевой продукцией, используются из материалов, предназначенных для контакта с пищевой продукцией, разрешенных к применению, рабочие поверхности которых обеспечивают их очистку, мойку и дезинфекцию. </a:t>
            </a:r>
            <a:endParaRPr lang="ru-RU" sz="2200" b="1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829" y="0"/>
            <a:ext cx="9144000" cy="11140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2438" algn="ctr">
              <a:defRPr/>
            </a:pPr>
            <a:r>
              <a:rPr lang="ru-RU" sz="2200" b="1" dirty="0">
                <a:solidFill>
                  <a:schemeClr val="bg1"/>
                </a:solidFill>
                <a:latin typeface="Book Antiqua" pitchFamily="18" charset="0"/>
              </a:rPr>
              <a:t>Соблюдение санитарно-эпидемиологических требований позволит предотвратить возникновение пищевых отравлений и инфекционных заболеваний, связанных с объектами надзора: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55200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4223" y="908720"/>
            <a:ext cx="8964488" cy="611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000" dirty="0" smtClean="0"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производственные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столы с маркировкой: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мясо сырое «МС», мясо вареное «МВ», рыба сырая «РС», рыба вареная «РВ», овощи сырые «ОС», овощи вареные «ОВ», «хлеб», готовая продукция «ГП», для </a:t>
            </a: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теста;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2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разделочный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инвентарь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(разделочные доски и ножи): мясо сырое «МС», мясо вареное «МВ», рыба сырая «РС», рыба вареная «РВ», овощи сырые «ОС» овощи вареные «ОВ», «хлеб», «сельдь», «гастрономия</a:t>
            </a: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»;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2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кухонная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посуда с маркировкой: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«I блюдо», «II блюдо», «III блюдо», «молоко», «для обработки яиц», «для разбивания яиц», «для готовой продукции», «для сырой продукции». </a:t>
            </a:r>
            <a:endParaRPr lang="ru-RU" sz="2200" dirty="0" smtClean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900" b="1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            </a:t>
            </a:r>
            <a:endParaRPr lang="ru-RU" sz="2000" dirty="0">
              <a:latin typeface="Book Antiqua" panose="0204060205030503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317" y="0"/>
            <a:ext cx="9161993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Маркировка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оборудования, разделочного инвентаря, кухонной посуды</a:t>
            </a: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:</a:t>
            </a: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7551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2252"/>
            <a:ext cx="878777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должны обеспечиваться столовой посудой и приборами из расчета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не менее трех комплектов на одно посадочное место.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При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организации питания используют фарфоровую, фаянсовую и стеклянную посуду (тарелки, блюдца, чашки, бокалы),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отвечающую требованиям безопасности для материалов, контактирующих с пищевыми продуктами.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приборы (ложки, вилки, ножи), посуда для приготовления и хранения готовых блюд должна быть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из нержавеющей стали или аналогичных по гигиеническим свойствам материалам.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приборы выставляются в специальных кассетах ручками вверх,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исключается их хранение на подносах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россыпью.</a:t>
            </a:r>
            <a:endParaRPr lang="ru-RU" sz="20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C00000"/>
              </a:solidFill>
              <a:latin typeface="Corbel" pitchFamily="34" charset="0"/>
            </a:endParaRP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548073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5145"/>
            <a:ext cx="8712968" cy="42827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Book Antiqua" pitchFamily="18" charset="0"/>
              </a:rPr>
              <a:t>Нормативно-правовые </a:t>
            </a:r>
            <a:r>
              <a:rPr lang="ru-RU" sz="2400" b="1" dirty="0">
                <a:solidFill>
                  <a:srgbClr val="C00000"/>
                </a:solidFill>
                <a:effectLst/>
                <a:latin typeface="Book Antiqua" pitchFamily="18" charset="0"/>
              </a:rPr>
              <a:t>акты</a:t>
            </a:r>
            <a:br>
              <a:rPr lang="ru-RU" sz="2400" b="1" dirty="0">
                <a:solidFill>
                  <a:srgbClr val="C00000"/>
                </a:solidFill>
                <a:effectLst/>
                <a:latin typeface="Book Antiqua" pitchFamily="18" charset="0"/>
              </a:rPr>
            </a:br>
            <a:endParaRPr lang="ru-RU" sz="2400" dirty="0">
              <a:solidFill>
                <a:srgbClr val="C00000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6632"/>
            <a:ext cx="892899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Кодекс 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Республики Казахстан «О здоровье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народа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и системе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здравоохранения»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правила «Санитарно-эпидемиологические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требования к объектам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образования»   </a:t>
            </a:r>
          </a:p>
          <a:p>
            <a:pPr algn="just"/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  (приказ МЗ РК от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5 августа 2021 года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ДСМ-76)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правила «Санитарно-эпидемиологические требования к объектам общественного питания» </a:t>
            </a:r>
            <a:endParaRPr lang="ru-RU" b="1" dirty="0" smtClean="0">
              <a:solidFill>
                <a:srgbClr val="002060"/>
              </a:solidFill>
              <a:latin typeface="Book Antiqua" pitchFamily="18" charset="0"/>
              <a:cs typeface="Amiri Quran" pitchFamily="2" charset="-78"/>
            </a:endParaRPr>
          </a:p>
          <a:p>
            <a:pPr algn="just"/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  (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приказ МЗ РК от 17.02.2022 г.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ДСМ-16)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правила «Санитарно-эпидемиологические требования к осуществлению производственного контроля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»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(приказ МЗ РК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от 7 апреля 2023 года № 62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Стандарты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питания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в организациях здравоохранения и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образования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(приказ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МЗ РК от 21 декабря 2020 года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ДСМ-302/2020)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утверждении целевых групп лиц,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подлежащих обязательным медицинским осмотрам, а также правил и периодичности их проведения, объема лабораторных и функциональных исследований, медицинских противопоказаний, перечня вредных и (или) опасных производственных факторов, профессий и работ, при выполнении которых проводятся предварительные обязательные медицинские осмотры при поступлении на работу и периодические обязательные медицинские осмотры и правил оказания государственной услуги «Прохождение предварительных обязательных медицинских осмотров» </a:t>
            </a:r>
            <a:endParaRPr lang="ru-RU" dirty="0" smtClean="0">
              <a:solidFill>
                <a:srgbClr val="002060"/>
              </a:solidFill>
              <a:latin typeface="Book Antiqua" pitchFamily="18" charset="0"/>
              <a:cs typeface="Amiri Quran" pitchFamily="2" charset="-78"/>
            </a:endParaRPr>
          </a:p>
          <a:p>
            <a:pPr algn="just"/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(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приказ </a:t>
            </a:r>
            <a:r>
              <a:rPr lang="ru-RU" i="1" dirty="0" err="1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и.о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. МЗ РК от 15.10.2020 г.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ДСМ-131/2020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)</a:t>
            </a:r>
          </a:p>
          <a:p>
            <a:pPr algn="just"/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54938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5194"/>
            <a:ext cx="8856984" cy="6036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Мытье кухонной посуды предусматривается отдельно от столовой посуды.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моечных помещениях вывешивают инструкцию о правилах мытья посуды и инвентаря.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Моечные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ванны для мытья столовой и кухонной посуды имеют маркировку объемной вместимости и обеспечиваются пробками из полимерных и резиновых материалов. Для дозирования дезинфицирующих средств используют мерные емкости.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Хранение чистой кухонной посуды, инвентаря, многооборотной упаковки (тары),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предназначенной для транспортировки продукции общественного питания,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производится раздельно от столовой, чайной, стеклянной посуды и столовых приборов, в шкафах или на стеллажах.</a:t>
            </a: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43417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052736"/>
            <a:ext cx="8784976" cy="56166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Прием пищевых продуктов и продовольственного сырья осуществляют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при наличии документов, удостоверяющих их качество и безопасность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(документы ветеринарно-санитарной экспертизы, изготовителя, а также сертификат соответствия).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Документы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, удостоверяющие качество и безопасность продукции,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сохраняют в организации общественного питания.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Транспортировку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пищевых продуктов проводят специальным автотранспортом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. Экспедитор должен иметь специальную одежду и проходить медицинский осмотр в соответствии с законодательством Республики Казахстан. </a:t>
            </a:r>
          </a:p>
          <a:p>
            <a:pPr marL="0" indent="450850"/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77427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9754"/>
            <a:ext cx="8064896" cy="3672408"/>
          </a:xfrm>
        </p:spPr>
        <p:txBody>
          <a:bodyPr>
            <a:normAutofit fontScale="25000" lnSpcReduction="20000"/>
          </a:bodyPr>
          <a:lstStyle/>
          <a:p>
            <a:pPr marL="82550"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объектах питания, обслуживающих и изготавливающих для </a:t>
            </a: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детей раннего, дошкольного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и школьного возраста, обеспечивается нахождение на раздаче готовых горячих первых и вторых блюд на мармите, горячей плите, в изотермической упаковке </a:t>
            </a:r>
            <a:r>
              <a:rPr lang="ru-RU" sz="8000" b="1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– </a:t>
            </a:r>
            <a:r>
              <a:rPr lang="ru-RU" sz="8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более двух часов с момента изготовления готовых </a:t>
            </a:r>
            <a:r>
              <a:rPr lang="ru-RU" sz="8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блюд. </a:t>
            </a:r>
          </a:p>
          <a:p>
            <a:pPr marL="82550"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Подогрев остывших ниже температуры раздачи готовых горячих блюд не допускается. </a:t>
            </a:r>
          </a:p>
          <a:p>
            <a:pPr algn="just">
              <a:lnSpc>
                <a:spcPct val="150000"/>
              </a:lnSpc>
              <a:buNone/>
            </a:pPr>
            <a:endParaRPr lang="ru-RU" sz="3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8504" y="3593443"/>
            <a:ext cx="8837991" cy="332398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 реализации температура горячих блюд (супы, соусы) при раздаче поддерживается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ниже +75 ⁰С,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вторых блюд и гарниров – не ниже +65⁰С, холодных супов и напитков –</a:t>
            </a:r>
            <a:r>
              <a:rPr lang="ru-RU" sz="2000" b="1" dirty="0" smtClean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выше +14 ⁰С,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если температуры блюд и напитков, отличные от указанных, не оговорены документами нормирования, нормативными документами по стандартизации и (или) технической документацией.</a:t>
            </a:r>
          </a:p>
        </p:txBody>
      </p:sp>
    </p:spTree>
    <p:extLst>
      <p:ext uri="{BB962C8B-B14F-4D97-AF65-F5344CB8AC3E}">
        <p14:creationId xmlns="" xmlns:p14="http://schemas.microsoft.com/office/powerpoint/2010/main" val="27738318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8508" y="908720"/>
            <a:ext cx="8784976" cy="5040560"/>
          </a:xfrm>
        </p:spPr>
        <p:txBody>
          <a:bodyPr>
            <a:normAutofit fontScale="25000" lnSpcReduction="20000"/>
          </a:bodyPr>
          <a:lstStyle/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273050" algn="l"/>
              </a:tabLst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Перед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началом работы верхнюю одежду убирают в шкаф, тщательно моют руки с мылом и щеткой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Работают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чистой специальной одежде, подбирают волосы под косынку или колпак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Перед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работой снимают кольца, цепочки, часы и другие бьющиеся предметы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выходе из пищевого блока, при посещении туалета снимают спецодежду, по возвращении в столовую тщательно моют руки горячей водой с мылом и щеткой, после чего одевают спецодежду 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Не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допускается иметь длинные ногти и покрывать их лаком, застегивать спецодежду булавками.</a:t>
            </a:r>
          </a:p>
          <a:p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Требования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 гигиеническому воспитанию </a:t>
            </a:r>
            <a:b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(личной гигиене) персонала </a:t>
            </a:r>
            <a:r>
              <a:rPr lang="ru-RU" sz="2200" dirty="0">
                <a:solidFill>
                  <a:srgbClr val="C00000"/>
                </a:solidFill>
                <a:cs typeface="Arial" pitchFamily="34" charset="0"/>
              </a:rPr>
              <a:t/>
            </a:r>
            <a:br>
              <a:rPr lang="ru-RU" sz="2200" dirty="0">
                <a:solidFill>
                  <a:srgbClr val="C00000"/>
                </a:solidFill>
                <a:cs typeface="Arial" pitchFamily="34" charset="0"/>
              </a:rPr>
            </a:b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28044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476672"/>
            <a:ext cx="7200800" cy="554461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       Лица</a:t>
            </a:r>
            <a:r>
              <a:rPr lang="ru-RU" sz="28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, занятые в процессе производства пищевой продукции, незамедлительно сообщают о заболевании или симптомах, а также обо всех случаях заболеваний кишечными инфекциями у членов семьи, проживающих совместно, медицинскому работнику или ответственному лицу объекта питания, или непосредственному руководителю. Лица, контактировавшие с больными или носителями таких заболеваний, допускаются к работе после проведения медицинского обследования. </a:t>
            </a:r>
          </a:p>
          <a:p>
            <a:endParaRPr lang="ru-RU" dirty="0"/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469880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2086510863"/>
              </p:ext>
            </p:extLst>
          </p:nvPr>
        </p:nvGraphicFramePr>
        <p:xfrm>
          <a:off x="8997" y="1268760"/>
          <a:ext cx="9143997" cy="2448804"/>
        </p:xfrm>
        <a:graphic>
          <a:graphicData uri="http://schemas.openxmlformats.org/drawingml/2006/table">
            <a:tbl>
              <a:tblPr firstRow="1" firstCol="1" bandRow="1"/>
              <a:tblGrid>
                <a:gridCol w="327375"/>
                <a:gridCol w="1092970"/>
                <a:gridCol w="801511"/>
                <a:gridCol w="437188"/>
                <a:gridCol w="364323"/>
                <a:gridCol w="384305"/>
                <a:gridCol w="567945"/>
                <a:gridCol w="567945"/>
                <a:gridCol w="567945"/>
                <a:gridCol w="567945"/>
                <a:gridCol w="567945"/>
                <a:gridCol w="567945"/>
                <a:gridCol w="624820"/>
                <a:gridCol w="567945"/>
                <a:gridCol w="567945"/>
                <a:gridCol w="567945"/>
              </a:tblGrid>
              <a:tr h="166835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Фамилия, имя, отчество (при его наличии)</a:t>
                      </a: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должность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Месяц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дни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3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1*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15… 30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4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4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87140" y="345286"/>
            <a:ext cx="3834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581128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</a:rPr>
              <a:t>Примечание: *здоров, болен, отстранен от работы, санирован, отпуск, выходной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Журнал </a:t>
            </a:r>
            <a:r>
              <a:rPr lang="ru-RU" altLang="ru-RU" sz="2000" b="1" dirty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результатов осмотра работников пищеблока</a:t>
            </a:r>
            <a:endParaRPr lang="ru-RU" altLang="ru-RU" sz="2000" dirty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91783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89255003"/>
              </p:ext>
            </p:extLst>
          </p:nvPr>
        </p:nvGraphicFramePr>
        <p:xfrm>
          <a:off x="0" y="836712"/>
          <a:ext cx="9143999" cy="6096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5966"/>
                <a:gridCol w="2922228"/>
                <a:gridCol w="2138516"/>
                <a:gridCol w="1917289"/>
              </a:tblGrid>
              <a:tr h="93182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endParaRPr lang="ru-RU" sz="1800" b="1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800" b="1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Целевые </a:t>
                      </a: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группы лиц, подлежащих обязательным медицинским осмотрам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Предварительные медицинские осмотры (при поступлении на 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работу)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Периодические медицинские осмотры</a:t>
                      </a:r>
                    </a:p>
                  </a:txBody>
                  <a:tcPr marL="26051" marR="26051" marT="13026" marB="13026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4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Периодичность осмотров</a:t>
                      </a:r>
                    </a:p>
                  </a:txBody>
                  <a:tcPr marL="26051" marR="26051" marT="13026" marB="13026" anchor="ctr"/>
                </a:tc>
              </a:tr>
              <a:tr h="664881">
                <a:tc rowSpan="2"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Работники объектов общественного питания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Флюорография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Флюорография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Через каждые 12 месяцев</a:t>
                      </a:r>
                    </a:p>
                  </a:txBody>
                  <a:tcPr marL="47625" marR="47625" marT="28575" marB="28575"/>
                </a:tc>
              </a:tr>
              <a:tr h="3243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Обследование на яйца гельминтов, на сифилис, на носительство возбудителей: дизентерии, сальмонеллеза, брюшного тифа, паратифов А и В, патогенного стафилококка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Обследование на яйца гельминтов, на носительство возбудителей: дизентерии, сальмонеллеза, брюшного тифа, паратифов А и В, патогенного стафилококка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Через каждые </a:t>
                      </a:r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        6 </a:t>
                      </a:r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месяцев</a:t>
                      </a:r>
                    </a:p>
                  </a:txBody>
                  <a:tcPr marL="47625" marR="47625" marT="28575" marB="28575"/>
                </a:tc>
              </a:tr>
            </a:tbl>
          </a:graphicData>
        </a:graphic>
      </p:graphicFrame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5184"/>
            <a:ext cx="1179143" cy="14377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61994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Объемы лабораторных и функциональных исследований при медицинских осмотрах</a:t>
            </a:r>
            <a:r>
              <a:rPr lang="ru-RU" sz="2200" b="1" dirty="0">
                <a:solidFill>
                  <a:srgbClr val="C00000"/>
                </a:solidFill>
              </a:rPr>
              <a:t/>
            </a:r>
            <a:br>
              <a:rPr lang="ru-RU" sz="2200" b="1" dirty="0">
                <a:solidFill>
                  <a:srgbClr val="C00000"/>
                </a:solidFill>
              </a:rPr>
            </a:b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692696"/>
            <a:ext cx="8640960" cy="44644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    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1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</a:t>
            </a:r>
            <a:r>
              <a:rPr lang="ru-RU" sz="2000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лица, не прошедшие обязательные, профилактические медицинские осмотры или признанные непригодными к работе по состоянию здоровья, не имеющие документ, удостоверяющий прохождение медицинского осмотра и гигиенического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обучения;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   2) больные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инфекционными заболеваниями, лица с подозрением на такие заболевания, контактировавшие с больными инфекционными заболеваниями, являющиеся носителями возбудителей инфекционных заболеваний, лица с гнойничковыми заболеваниями кожи рук и открытых поверхностей тела, с заболеваниями верхних дыхательных путей (острой респираторной вирусной инфекцией).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8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 работе на объектах питания </a:t>
            </a:r>
            <a:r>
              <a:rPr lang="ru-RU" sz="2200" b="1" dirty="0">
                <a:solidFill>
                  <a:srgbClr val="FF0000"/>
                </a:solidFill>
                <a:latin typeface="Book Antiqua" panose="02040602050305030304" pitchFamily="18" charset="0"/>
                <a:cs typeface="Arial" pitchFamily="34" charset="0"/>
              </a:rPr>
              <a:t>не допускаются:</a:t>
            </a:r>
            <a:br>
              <a:rPr lang="ru-RU" sz="2200" b="1" dirty="0">
                <a:solidFill>
                  <a:srgbClr val="FF0000"/>
                </a:solidFill>
                <a:latin typeface="Book Antiqua" panose="02040602050305030304" pitchFamily="18" charset="0"/>
                <a:cs typeface="Arial" pitchFamily="34" charset="0"/>
              </a:rPr>
            </a:br>
            <a:endParaRPr lang="ru-RU" sz="2200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75895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60517" y="1124744"/>
            <a:ext cx="8640960" cy="5877272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комплекс мероприятий, в том числе лабораторных исследований и испытаний производимой продукции, работ и услуг, выполняемых индивидуальным предпринимателем или юридическим лицом, направленных на обеспечение безопасности и (или) безвредности для человека и среды 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обитания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путем организации и проведения на объекте самоконтроля за соблюдением требований нормативных правовых актов в сфере санитарно-эпидемиологического благополучия населения.</a:t>
            </a:r>
          </a:p>
          <a:p>
            <a:pPr indent="0" algn="just">
              <a:lnSpc>
                <a:spcPct val="150000"/>
              </a:lnSpc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61994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ct val="150000"/>
              </a:lnSpc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Производственный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контроль </a:t>
            </a:r>
          </a:p>
        </p:txBody>
      </p:sp>
    </p:spTree>
    <p:extLst>
      <p:ext uri="{BB962C8B-B14F-4D97-AF65-F5344CB8AC3E}">
        <p14:creationId xmlns="" xmlns:p14="http://schemas.microsoft.com/office/powerpoint/2010/main" val="28421548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8509" y="15271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algn="just" fontAlgn="base"/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  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) разработку программы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производственного контроля;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 осуществление (организацию)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 лабораторных исследований и замеров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соответствии с требованиями нормативных правовых актов в сфере санитарно-эпидемиологического благополучия населения;</a:t>
            </a:r>
          </a:p>
          <a:p>
            <a:pPr algn="just" fontAlgn="base"/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 контроль за своевременностью и полнотой прохождения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медицинских осмотров;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 smtClean="0">
                <a:latin typeface="Book Antiqua" panose="02040602050305030304" pitchFamily="18" charset="0"/>
                <a:cs typeface="Arial" pitchFamily="34" charset="0"/>
              </a:rPr>
              <a:t>4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)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контроль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за наличием документов, подтверждающих безопасность и соответствие продукции;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</a:t>
            </a:r>
            <a:r>
              <a:rPr lang="ru-RU" dirty="0" smtClean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5)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оценку факторов риска</a:t>
            </a:r>
            <a:r>
              <a:rPr lang="ru-RU" dirty="0">
                <a:solidFill>
                  <a:srgbClr val="FFFF00"/>
                </a:solidFill>
                <a:latin typeface="Book Antiqua" panose="02040602050305030304" pitchFamily="18" charset="0"/>
                <a:cs typeface="Arial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анализ выявленных опасностей, критериев безопасности и (или) безвредности факторов производственной и окружающей среды и определение методов контроля безопасности процессов;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  6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) ведение учета и отчетности документации, связанной с осуществлением производственного контроля;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   7)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разработку схемы информирования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населения, местных исполнительных органов, государственного органа в сфере санитарно-эпидемиологического благополучия населения об аварийных ситуациях, остановках производства, нарушениях технологических процессов, о связанных с деятельностью объекта массовых (три и более случаев) инфекционных и паразитарных, профессиональных заболеваниях и отравлениях, создающих угрозу санитарно-эпидемиологическому благополучию населения;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 8)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контроль за выполнением мероприятий</a:t>
            </a:r>
            <a:r>
              <a:rPr lang="ru-RU" dirty="0">
                <a:solidFill>
                  <a:srgbClr val="FFFF00"/>
                </a:solidFill>
                <a:latin typeface="Book Antiqua" panose="02040602050305030304" pitchFamily="18" charset="0"/>
                <a:cs typeface="Arial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предусмотренных программой производственного контроля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-24894"/>
            <a:ext cx="9161994" cy="645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Производственный контроль включает в себя:</a:t>
            </a:r>
          </a:p>
        </p:txBody>
      </p:sp>
    </p:spTree>
    <p:extLst>
      <p:ext uri="{BB962C8B-B14F-4D97-AF65-F5344CB8AC3E}">
        <p14:creationId xmlns="" xmlns:p14="http://schemas.microsoft.com/office/powerpoint/2010/main" val="39022906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1" y="3645024"/>
            <a:ext cx="86409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Book Antiqua" pitchFamily="18" charset="0"/>
                <a:cs typeface="Arial" pitchFamily="34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«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Поставщик услуги в течение трех рабочих дней со дня получения договора аренды направляет заявление на получение разрешительных документов на деятельность объекта в территориальные органы в сфере санитарно-эпидемиологического благополучия населения и до оказания услуги по организации питания обучающихся получает санитарно-эпидемиологическое заключение о соответствии объекта нормативным правовым актам в сфере санитарно-эпидемиологического благополучия населения….»</a:t>
            </a:r>
            <a:endParaRPr lang="ru-RU" sz="2000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3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40" y="332656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7048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пункт 84 Правил организации питания обучающихся в государственных организациях среднего образования, внешкольных организациях дополнительного образования, а также приобретения товаров, связанных с обеспечением питания детей, воспитывающихся и обучающихся в государственных дошкольных организациях, организациях образования для детей-сирот и детей, оставшихся без попечения родителей, организациях технического и профессионального, </a:t>
            </a:r>
            <a:r>
              <a:rPr lang="ru-RU" sz="2000" b="1" dirty="0" err="1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послесреднего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образования, утвержденных приказом Министра образования и науки Республики Казахстан                              от 31 октября 2018 года № 598: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86198188"/>
              </p:ext>
            </p:extLst>
          </p:nvPr>
        </p:nvGraphicFramePr>
        <p:xfrm>
          <a:off x="107505" y="476672"/>
          <a:ext cx="8928992" cy="6381329"/>
        </p:xfrm>
        <a:graphic>
          <a:graphicData uri="http://schemas.openxmlformats.org/drawingml/2006/table">
            <a:tbl>
              <a:tblPr/>
              <a:tblGrid>
                <a:gridCol w="4409251"/>
                <a:gridCol w="1728192"/>
                <a:gridCol w="2791549"/>
              </a:tblGrid>
              <a:tr h="61446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Лабораторные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Кратность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проб или замеров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47354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пищевых продуктов (сырье) на микробиологические показатели,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пробы в сельской местности,</a:t>
                      </a:r>
                    </a:p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проб в городской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местности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готовых блюд на микробиологические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воды на микробиологические и санитарно-химические показатели,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69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блюда на калорийность,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69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исследовано смывов,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 смывов </a:t>
                      </a: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обязательные медицинские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осмотры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полнота обследований,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своевременность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определение остаточного хлора в дезинфицирующих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средствах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одной пробе с каждого вида (при наличии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337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вода питьевая из местных источников водоснабжения (централизованное, колодцы, скважины, каптажи) на бактериологические, санитарно-химические,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10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исследование эффективности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вентиляции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3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замеров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7994" y="0"/>
            <a:ext cx="9161994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Лабораторный контроль  рамках ПК на пищеблоках школ</a:t>
            </a:r>
          </a:p>
        </p:txBody>
      </p:sp>
    </p:spTree>
    <p:extLst>
      <p:ext uri="{BB962C8B-B14F-4D97-AF65-F5344CB8AC3E}">
        <p14:creationId xmlns="" xmlns:p14="http://schemas.microsoft.com/office/powerpoint/2010/main" val="336531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83250156"/>
              </p:ext>
            </p:extLst>
          </p:nvPr>
        </p:nvGraphicFramePr>
        <p:xfrm>
          <a:off x="-9516" y="1177297"/>
          <a:ext cx="9153516" cy="534660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10297"/>
                <a:gridCol w="1878081"/>
                <a:gridCol w="1754424"/>
                <a:gridCol w="1765090"/>
                <a:gridCol w="1677631"/>
                <a:gridCol w="1667993"/>
              </a:tblGrid>
              <a:tr h="509750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№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Сведения о лице, осуществляющем производственный контроль, в том числе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Результаты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производственного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контроля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68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на базе производственной лаборатории объекта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с привлечением лаборатории (испытательного центра)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всего исследовано (перечислить объекты внешней среды и число проб – сырье, готовая продукция, смывы, воздух, и другие)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выявлено несоответствий (перечислить показатели безопасности, по которым выявлено несоответствие – БГКП, патогенная флора, токсические вещества и другие)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Принятые меры и проведенные мероприятия по устранению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1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1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2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3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4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5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6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34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75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373059"/>
            <a:ext cx="878497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Наименование объекта ______________________________________________________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Сфера деятельности объекта _________________________________________________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Отчетный период за ____ (полугодие, за год)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488668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lang="ru-RU" dirty="0" smtClean="0" bmk="z306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 bmk="z306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lang="ru-RU" sz="1600" b="1" dirty="0" smtClean="0" bmk="z306">
                <a:solidFill>
                  <a:srgbClr val="002060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Информация предоставляется по нарастающей (за полугодие и за год)</a:t>
            </a:r>
            <a:endParaRPr lang="ru-RU" sz="16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7611" y="0"/>
            <a:ext cx="9161994" cy="3579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Информация о результатах производственного контроля*</a:t>
            </a:r>
            <a:endParaRPr lang="ru-RU" sz="2000" dirty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3105835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C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Спасибо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C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за внимание!</a:t>
            </a:r>
            <a:endParaRPr lang="ru-RU" sz="4000" b="1" dirty="0" smtClean="0">
              <a:solidFill>
                <a:srgbClr val="C00000"/>
              </a:solidFill>
              <a:latin typeface="Corbe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437769" y="2634828"/>
            <a:ext cx="524570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472638" y="98275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520653" y="1000400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470246" y="171073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1241371" y="2382790"/>
            <a:ext cx="784481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</a:rPr>
              <a:t>соответствие химического состава пищи физиологическим потребностям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организма</a:t>
            </a:r>
            <a:endParaRPr lang="en-US" sz="20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457948" y="3469304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451102" y="4334363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552065" y="436611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191678" y="878074"/>
            <a:ext cx="784005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соответствие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</a:rPr>
              <a:t>энергетической ценности питания детей энергетическим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затратам</a:t>
            </a:r>
            <a:endParaRPr lang="en-US" sz="20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45" name="Text Box 259"/>
          <p:cNvSpPr txBox="1">
            <a:spLocks noChangeArrowheads="1"/>
          </p:cNvSpPr>
          <p:nvPr/>
        </p:nvSpPr>
        <p:spPr bwMode="gray">
          <a:xfrm>
            <a:off x="562431" y="1740256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2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" name="Text Box 259"/>
          <p:cNvSpPr txBox="1">
            <a:spLocks noChangeArrowheads="1"/>
          </p:cNvSpPr>
          <p:nvPr/>
        </p:nvSpPr>
        <p:spPr bwMode="gray">
          <a:xfrm>
            <a:off x="620611" y="2664345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8" name="Text Box 268"/>
          <p:cNvSpPr txBox="1">
            <a:spLocks noChangeArrowheads="1"/>
          </p:cNvSpPr>
          <p:nvPr/>
        </p:nvSpPr>
        <p:spPr bwMode="gray">
          <a:xfrm>
            <a:off x="552066" y="353111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4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1445" y="1617515"/>
            <a:ext cx="78400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максимальное разнообразие рациона, являющееся основным условием обеспечения его сбалансированности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61445" y="3359609"/>
            <a:ext cx="69039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оптимальный режим питания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20723" y="3990314"/>
            <a:ext cx="78157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правильное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приготовление пищи, обеспечивающее их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высокие вкусовые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достоинства и сохранность исходной пищевой ценности</a:t>
            </a:r>
          </a:p>
        </p:txBody>
      </p:sp>
      <p:sp>
        <p:nvSpPr>
          <p:cNvPr id="50" name="Rectangle 257"/>
          <p:cNvSpPr>
            <a:spLocks noChangeArrowheads="1"/>
          </p:cNvSpPr>
          <p:nvPr/>
        </p:nvSpPr>
        <p:spPr bwMode="gray">
          <a:xfrm rot="3419336">
            <a:off x="460340" y="5190565"/>
            <a:ext cx="479425" cy="5207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51" name="Text Box 259"/>
          <p:cNvSpPr txBox="1">
            <a:spLocks noChangeArrowheads="1"/>
          </p:cNvSpPr>
          <p:nvPr/>
        </p:nvSpPr>
        <p:spPr bwMode="gray">
          <a:xfrm>
            <a:off x="562431" y="5266526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6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3604" y="5110178"/>
            <a:ext cx="5875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учет индивидуальных особенностей детей</a:t>
            </a:r>
            <a:endParaRPr lang="ru-RU" sz="200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53" name="Rectangle 261"/>
          <p:cNvSpPr>
            <a:spLocks noChangeArrowheads="1"/>
          </p:cNvSpPr>
          <p:nvPr/>
        </p:nvSpPr>
        <p:spPr bwMode="gray">
          <a:xfrm rot="3419336">
            <a:off x="432618" y="603883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54" name="Text Box 259"/>
          <p:cNvSpPr txBox="1">
            <a:spLocks noChangeArrowheads="1"/>
          </p:cNvSpPr>
          <p:nvPr/>
        </p:nvSpPr>
        <p:spPr bwMode="gray">
          <a:xfrm>
            <a:off x="562431" y="6074963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7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5833" y="5854672"/>
            <a:ext cx="7815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обеспечение санитарно-гигиенической безопасности питания</a:t>
            </a:r>
            <a:endParaRPr lang="ru-RU" sz="200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18" y="0"/>
            <a:ext cx="9144000" cy="6833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Book Antiqua" pitchFamily="18" charset="0"/>
              </a:rPr>
              <a:t>Общие принципы организации питания в школах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="" xmlns:p14="http://schemas.microsoft.com/office/powerpoint/2010/main" val="4246025335"/>
              </p:ext>
            </p:extLst>
          </p:nvPr>
        </p:nvGraphicFramePr>
        <p:xfrm>
          <a:off x="107504" y="972840"/>
          <a:ext cx="8928992" cy="569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Несоблюдение основ здорового питания </a:t>
            </a: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школьников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64031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23119941"/>
              </p:ext>
            </p:extLst>
          </p:nvPr>
        </p:nvGraphicFramePr>
        <p:xfrm>
          <a:off x="179512" y="1124744"/>
          <a:ext cx="8784976" cy="5188407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929402"/>
                <a:gridCol w="2929402"/>
                <a:gridCol w="2926172"/>
              </a:tblGrid>
              <a:tr h="43204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Прием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пищи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блюдо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Возраст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 6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до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11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 11-18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Первые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250-300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56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Вторые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 smtClean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Гарнир</a:t>
                      </a:r>
                      <a:endParaRPr lang="ru-RU" sz="1800" b="1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150-180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918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котлета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птица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7516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Овощное, яичное, творожное, мясное блюдо и каша</a:t>
                      </a: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150-200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Салат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60-100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Третьи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445" y="0"/>
            <a:ext cx="9144000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Book Antiqua" pitchFamily="18" charset="0"/>
              </a:rPr>
              <a:t>Рекомендуемая масса порции блюд в граммах                                             в зависимости от возраста</a:t>
            </a:r>
            <a:r>
              <a:rPr lang="ru-RU" sz="2400" b="1" dirty="0" smtClean="0">
                <a:solidFill>
                  <a:schemeClr val="bg1"/>
                </a:solidFill>
                <a:latin typeface="Book Antiqua" pitchFamily="18" charset="0"/>
              </a:rPr>
              <a:t>х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1107928"/>
              </p:ext>
            </p:extLst>
          </p:nvPr>
        </p:nvGraphicFramePr>
        <p:xfrm>
          <a:off x="-1" y="474712"/>
          <a:ext cx="9144000" cy="6347946"/>
        </p:xfrm>
        <a:graphic>
          <a:graphicData uri="http://schemas.openxmlformats.org/drawingml/2006/table">
            <a:tbl>
              <a:tblPr/>
              <a:tblGrid>
                <a:gridCol w="323528"/>
                <a:gridCol w="1440159"/>
                <a:gridCol w="1080120"/>
                <a:gridCol w="5328593"/>
                <a:gridCol w="971600"/>
              </a:tblGrid>
              <a:tr h="787147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подлежащий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замене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ru-RU" sz="17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en-US" sz="1700" b="1" dirty="0" err="1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заменитель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8499">
                <a:tc rowSpan="10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говядина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 блочное на костях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8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 блочное без костей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конина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1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категории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104,0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птицы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субпродукты 1-й категории печень, почки, сердце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116,0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колбаса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вареная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консервы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мясные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120,0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полужирный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rowSpan="4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цельное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 100,0 </a:t>
                      </a:r>
                      <a:endParaRPr lang="ru-RU" sz="1700" b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кефир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айран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сгущенное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стерилизованное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жирный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09871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1812" y="-99392"/>
            <a:ext cx="472333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9462436"/>
              </p:ext>
            </p:extLst>
          </p:nvPr>
        </p:nvGraphicFramePr>
        <p:xfrm>
          <a:off x="107503" y="400104"/>
          <a:ext cx="8928993" cy="6457893"/>
        </p:xfrm>
        <a:graphic>
          <a:graphicData uri="http://schemas.openxmlformats.org/drawingml/2006/table">
            <a:tbl>
              <a:tblPr/>
              <a:tblGrid>
                <a:gridCol w="550720"/>
                <a:gridCol w="2574948"/>
                <a:gridCol w="1710338"/>
                <a:gridCol w="2382070"/>
                <a:gridCol w="1710917"/>
              </a:tblGrid>
              <a:tr h="496761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133,0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667,0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5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333,0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66,0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6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масло</a:t>
                      </a: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коровье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125,0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825,0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яйца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шт</a:t>
                      </a: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96171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63184499"/>
              </p:ext>
            </p:extLst>
          </p:nvPr>
        </p:nvGraphicFramePr>
        <p:xfrm>
          <a:off x="107504" y="405624"/>
          <a:ext cx="8928992" cy="6483954"/>
        </p:xfrm>
        <a:graphic>
          <a:graphicData uri="http://schemas.openxmlformats.org/drawingml/2006/table">
            <a:tbl>
              <a:tblPr/>
              <a:tblGrid>
                <a:gridCol w="522569"/>
                <a:gridCol w="2687502"/>
                <a:gridCol w="605728"/>
                <a:gridCol w="3769230"/>
                <a:gridCol w="1343963"/>
              </a:tblGrid>
              <a:tr h="3087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Яйца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33,0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сметана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40,0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Рыба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обезглавленная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мясо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67,0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сельдь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соленая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рыбное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филе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70,0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168,0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Фрукты</a:t>
                      </a:r>
                      <a:endParaRPr lang="ru-RU" sz="18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сок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плодово-ягодный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яблоки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сушеные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курага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чернослив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17,0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изюм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22,0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арбуз</a:t>
                      </a:r>
                      <a:endParaRPr lang="ru-RU" sz="18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300,0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дыня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09014" y="0"/>
            <a:ext cx="41553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70096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4ec8cf97891c8663c311acafbfc5f8f7376614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4316</TotalTime>
  <Words>2610</Words>
  <Application>Microsoft Office PowerPoint</Application>
  <PresentationFormat>Экран (4:3)</PresentationFormat>
  <Paragraphs>444</Paragraphs>
  <Slides>32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Санитарно-эпидемиологические требования к организации питания школьников  </vt:lpstr>
      <vt:lpstr>Нормативно-правовые акты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Роскошный золотой фон</dc:title>
  <dc:creator>obstinate</dc:creator>
  <dc:description>Шаблон презентации с сайта https://presentation-creation.ru/</dc:description>
  <cp:lastModifiedBy>Windows 10</cp:lastModifiedBy>
  <cp:revision>1122</cp:revision>
  <dcterms:created xsi:type="dcterms:W3CDTF">2018-02-25T09:09:03Z</dcterms:created>
  <dcterms:modified xsi:type="dcterms:W3CDTF">2023-09-14T09:12:37Z</dcterms:modified>
</cp:coreProperties>
</file>