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87" r:id="rId4"/>
    <p:sldId id="268" r:id="rId5"/>
    <p:sldId id="265" r:id="rId6"/>
    <p:sldId id="282" r:id="rId7"/>
    <p:sldId id="267" r:id="rId8"/>
    <p:sldId id="266" r:id="rId9"/>
    <p:sldId id="270" r:id="rId10"/>
    <p:sldId id="276" r:id="rId11"/>
    <p:sldId id="294" r:id="rId12"/>
    <p:sldId id="297" r:id="rId13"/>
    <p:sldId id="277" r:id="rId14"/>
    <p:sldId id="284" r:id="rId15"/>
    <p:sldId id="299" r:id="rId16"/>
    <p:sldId id="301" r:id="rId17"/>
    <p:sldId id="306" r:id="rId18"/>
    <p:sldId id="307" r:id="rId19"/>
    <p:sldId id="308" r:id="rId20"/>
    <p:sldId id="311" r:id="rId21"/>
    <p:sldId id="312" r:id="rId22"/>
    <p:sldId id="313" r:id="rId23"/>
    <p:sldId id="288" r:id="rId24"/>
  </p:sldIdLst>
  <p:sldSz cx="12204700" cy="7021513"/>
  <p:notesSz cx="6797675" cy="9874250"/>
  <p:defaultTextStyle>
    <a:defPPr>
      <a:defRPr lang="ru-RU"/>
    </a:defPPr>
    <a:lvl1pPr marL="0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198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8394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7593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6791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5990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5187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4385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3585" algn="l" defTabSz="109839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041" autoAdjust="0"/>
  </p:normalViewPr>
  <p:slideViewPr>
    <p:cSldViewPr>
      <p:cViewPr varScale="1">
        <p:scale>
          <a:sx n="111" d="100"/>
          <a:sy n="111" d="100"/>
        </p:scale>
        <p:origin x="-510" y="-78"/>
      </p:cViewPr>
      <p:guideLst>
        <p:guide orient="horz" pos="2212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A4D4-3E46-4776-A0F4-FCFAD3B2DC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9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2845-705B-426F-8F6B-ADDD5A67A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9C2E-70DB-412C-9C1C-9CD6A6F82366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738188"/>
            <a:ext cx="64389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2177-18BE-4F9C-9D58-277A87C44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1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9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8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4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8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1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12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7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3" y="624136"/>
            <a:ext cx="10373995" cy="436894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9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705" y="5071093"/>
            <a:ext cx="8543290" cy="1248269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EBDC-C494-4B04-B2F6-B55A9F5276B1}" type="datetime1">
              <a:rPr lang="ru-RU" smtClean="0"/>
              <a:t>05.12.2022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1CF-8B76-4E64-86E5-A89EEC81EAAB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8407" y="281187"/>
            <a:ext cx="2746058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35" y="281187"/>
            <a:ext cx="8034761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9136-B0BC-408A-A00D-B0B0304D02CF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AE25-CE72-4EA2-9E78-7E251B9C94B1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87" y="1404303"/>
            <a:ext cx="10373995" cy="2564803"/>
          </a:xfrm>
        </p:spPr>
        <p:txBody>
          <a:bodyPr anchor="b"/>
          <a:lstStyle>
            <a:lvl1pPr algn="ctr" defTabSz="10985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87" y="4165774"/>
            <a:ext cx="10373995" cy="115887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9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8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7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7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6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49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4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A06-0493-4AF0-B8CA-61E4187DB553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6000644" y="4017866"/>
            <a:ext cx="113147" cy="86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56" tIns="54928" rIns="109856" bIns="5492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7622" y="4017866"/>
            <a:ext cx="113147" cy="86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56" tIns="54928" rIns="109856" bIns="5492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34938" y="4017866"/>
            <a:ext cx="113147" cy="86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56" tIns="54928" rIns="109856" bIns="5492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056" y="1638354"/>
            <a:ext cx="5390409" cy="4633874"/>
          </a:xfrm>
        </p:spPr>
        <p:txBody>
          <a:bodyPr/>
          <a:lstStyle>
            <a:lvl1pPr>
              <a:defRPr sz="2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E735-8733-43E7-AFAD-F54C8E59A206}" type="datetime1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8188" y="1638353"/>
            <a:ext cx="5394477" cy="4634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638353"/>
            <a:ext cx="5392529" cy="624134"/>
          </a:xfrm>
        </p:spPr>
        <p:txBody>
          <a:bodyPr anchor="b">
            <a:noAutofit/>
          </a:bodyPr>
          <a:lstStyle>
            <a:lvl1pPr marL="0" indent="0" algn="ctr">
              <a:buNone/>
              <a:defRPr sz="2900" b="0"/>
            </a:lvl1pPr>
            <a:lvl2pPr marL="549280" indent="0">
              <a:buNone/>
              <a:defRPr sz="2400" b="1"/>
            </a:lvl2pPr>
            <a:lvl3pPr marL="1098560" indent="0">
              <a:buNone/>
              <a:defRPr sz="2200" b="1"/>
            </a:lvl3pPr>
            <a:lvl4pPr marL="1647840" indent="0">
              <a:buNone/>
              <a:defRPr sz="1900" b="1"/>
            </a:lvl4pPr>
            <a:lvl5pPr marL="2197120" indent="0">
              <a:buNone/>
              <a:defRPr sz="1900" b="1"/>
            </a:lvl5pPr>
            <a:lvl6pPr marL="2746400" indent="0">
              <a:buNone/>
              <a:defRPr sz="1900" b="1"/>
            </a:lvl6pPr>
            <a:lvl7pPr marL="3295680" indent="0">
              <a:buNone/>
              <a:defRPr sz="1900" b="1"/>
            </a:lvl7pPr>
            <a:lvl8pPr marL="3844961" indent="0">
              <a:buNone/>
              <a:defRPr sz="1900" b="1"/>
            </a:lvl8pPr>
            <a:lvl9pPr marL="43942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056" y="1638353"/>
            <a:ext cx="5394647" cy="624134"/>
          </a:xfrm>
        </p:spPr>
        <p:txBody>
          <a:bodyPr anchor="b">
            <a:noAutofit/>
          </a:bodyPr>
          <a:lstStyle>
            <a:lvl1pPr marL="0" indent="0" algn="ctr">
              <a:buNone/>
              <a:defRPr sz="2900" b="0"/>
            </a:lvl1pPr>
            <a:lvl2pPr marL="549280" indent="0">
              <a:buNone/>
              <a:defRPr sz="2400" b="1"/>
            </a:lvl2pPr>
            <a:lvl3pPr marL="1098560" indent="0">
              <a:buNone/>
              <a:defRPr sz="2200" b="1"/>
            </a:lvl3pPr>
            <a:lvl4pPr marL="1647840" indent="0">
              <a:buNone/>
              <a:defRPr sz="1900" b="1"/>
            </a:lvl4pPr>
            <a:lvl5pPr marL="2197120" indent="0">
              <a:buNone/>
              <a:defRPr sz="1900" b="1"/>
            </a:lvl5pPr>
            <a:lvl6pPr marL="2746400" indent="0">
              <a:buNone/>
              <a:defRPr sz="1900" b="1"/>
            </a:lvl6pPr>
            <a:lvl7pPr marL="3295680" indent="0">
              <a:buNone/>
              <a:defRPr sz="1900" b="1"/>
            </a:lvl7pPr>
            <a:lvl8pPr marL="3844961" indent="0">
              <a:buNone/>
              <a:defRPr sz="1900" b="1"/>
            </a:lvl8pPr>
            <a:lvl9pPr marL="43942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439-77CC-4920-967F-C79C7D3E9BE9}" type="datetime1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0235" y="2265608"/>
            <a:ext cx="5394477" cy="4006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6602" y="2265609"/>
            <a:ext cx="5394477" cy="4006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FC0-23F7-4095-9ED3-7A353F24385A}" type="datetime1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E563-C1A0-4FC1-85AD-0CAD2F6C7CEC}" type="datetime1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4321" y="273059"/>
            <a:ext cx="4015262" cy="2145462"/>
          </a:xfrm>
        </p:spPr>
        <p:txBody>
          <a:bodyPr anchor="b"/>
          <a:lstStyle>
            <a:lvl1pPr algn="ctr">
              <a:lnSpc>
                <a:spcPct val="100000"/>
              </a:lnSpc>
              <a:defRPr sz="34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849" y="279561"/>
            <a:ext cx="6668089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4321" y="2496539"/>
            <a:ext cx="4015262" cy="377568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900"/>
            </a:lvl1pPr>
            <a:lvl2pPr marL="549280" indent="0">
              <a:buNone/>
              <a:defRPr sz="1400"/>
            </a:lvl2pPr>
            <a:lvl3pPr marL="1098560" indent="0">
              <a:buNone/>
              <a:defRPr sz="1200"/>
            </a:lvl3pPr>
            <a:lvl4pPr marL="1647840" indent="0">
              <a:buNone/>
              <a:defRPr sz="1100"/>
            </a:lvl4pPr>
            <a:lvl5pPr marL="2197120" indent="0">
              <a:buNone/>
              <a:defRPr sz="1100"/>
            </a:lvl5pPr>
            <a:lvl6pPr marL="2746400" indent="0">
              <a:buNone/>
              <a:defRPr sz="1100"/>
            </a:lvl6pPr>
            <a:lvl7pPr marL="3295680" indent="0">
              <a:buNone/>
              <a:defRPr sz="1100"/>
            </a:lvl7pPr>
            <a:lvl8pPr marL="3844961" indent="0">
              <a:buNone/>
              <a:defRPr sz="1100"/>
            </a:lvl8pPr>
            <a:lvl9pPr marL="43942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BE47-8B5C-408D-AFC1-F590BDC95357}" type="datetime1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768" y="234050"/>
            <a:ext cx="7623698" cy="916698"/>
          </a:xfrm>
        </p:spPr>
        <p:txBody>
          <a:bodyPr anchor="b"/>
          <a:lstStyle>
            <a:lvl1pPr algn="ctr">
              <a:lnSpc>
                <a:spcPct val="100000"/>
              </a:lnSpc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2929" y="1170252"/>
            <a:ext cx="8081375" cy="4649315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800"/>
            </a:lvl1pPr>
            <a:lvl2pPr marL="549280" indent="0">
              <a:buNone/>
              <a:defRPr sz="3400"/>
            </a:lvl2pPr>
            <a:lvl3pPr marL="1098560" indent="0">
              <a:buNone/>
              <a:defRPr sz="2900"/>
            </a:lvl3pPr>
            <a:lvl4pPr marL="1647840" indent="0">
              <a:buNone/>
              <a:defRPr sz="2400"/>
            </a:lvl4pPr>
            <a:lvl5pPr marL="2197120" indent="0">
              <a:buNone/>
              <a:defRPr sz="2400"/>
            </a:lvl5pPr>
            <a:lvl6pPr marL="2746400" indent="0">
              <a:buNone/>
              <a:defRPr sz="2400"/>
            </a:lvl6pPr>
            <a:lvl7pPr marL="3295680" indent="0">
              <a:buNone/>
              <a:defRPr sz="2400"/>
            </a:lvl7pPr>
            <a:lvl8pPr marL="3844961" indent="0">
              <a:buNone/>
              <a:defRPr sz="2400"/>
            </a:lvl8pPr>
            <a:lvl9pPr marL="4394241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1768" y="5948782"/>
            <a:ext cx="7623698" cy="546118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9280" indent="0">
              <a:buNone/>
              <a:defRPr sz="1400"/>
            </a:lvl2pPr>
            <a:lvl3pPr marL="1098560" indent="0">
              <a:buNone/>
              <a:defRPr sz="1200"/>
            </a:lvl3pPr>
            <a:lvl4pPr marL="1647840" indent="0">
              <a:buNone/>
              <a:defRPr sz="1100"/>
            </a:lvl4pPr>
            <a:lvl5pPr marL="2197120" indent="0">
              <a:buNone/>
              <a:defRPr sz="1100"/>
            </a:lvl5pPr>
            <a:lvl6pPr marL="2746400" indent="0">
              <a:buNone/>
              <a:defRPr sz="1100"/>
            </a:lvl6pPr>
            <a:lvl7pPr marL="3295680" indent="0">
              <a:buNone/>
              <a:defRPr sz="1100"/>
            </a:lvl7pPr>
            <a:lvl8pPr marL="3844961" indent="0">
              <a:buNone/>
              <a:defRPr sz="1100"/>
            </a:lvl8pPr>
            <a:lvl9pPr marL="43942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C9BA-FD78-4786-B641-A1BA7BD9BAF7}" type="datetime1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235" y="0"/>
            <a:ext cx="10984230" cy="1638353"/>
          </a:xfrm>
          <a:prstGeom prst="rect">
            <a:avLst/>
          </a:prstGeom>
        </p:spPr>
        <p:txBody>
          <a:bodyPr vert="horz" lIns="109856" tIns="54928" rIns="109856" bIns="54928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638354"/>
            <a:ext cx="10984230" cy="4633874"/>
          </a:xfrm>
          <a:prstGeom prst="rect">
            <a:avLst/>
          </a:prstGeom>
        </p:spPr>
        <p:txBody>
          <a:bodyPr vert="horz" lIns="109856" tIns="54928" rIns="109856" bIns="549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93301" y="6507903"/>
            <a:ext cx="2784197" cy="373831"/>
          </a:xfrm>
          <a:prstGeom prst="rect">
            <a:avLst/>
          </a:prstGeom>
        </p:spPr>
        <p:txBody>
          <a:bodyPr vert="horz" lIns="109856" tIns="54928" rIns="54928" bIns="54928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17C1BA-C41B-4222-9C92-0BF0EEAB357C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803" y="6507903"/>
            <a:ext cx="3801256" cy="373831"/>
          </a:xfrm>
          <a:prstGeom prst="rect">
            <a:avLst/>
          </a:prstGeom>
        </p:spPr>
        <p:txBody>
          <a:bodyPr vert="horz" lIns="54928" tIns="54928" rIns="109856" bIns="54928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2903" y="6507903"/>
            <a:ext cx="750081" cy="373831"/>
          </a:xfrm>
          <a:prstGeom prst="rect">
            <a:avLst/>
          </a:prstGeom>
        </p:spPr>
        <p:txBody>
          <a:bodyPr vert="horz" lIns="32957" tIns="54928" rIns="54928" bIns="54928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88760" y="6654347"/>
            <a:ext cx="113147" cy="86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56" tIns="54928" rIns="109856" bIns="54928" rtlCol="0" anchor="ctr"/>
          <a:lstStyle/>
          <a:p>
            <a:pPr marL="0" algn="ctr" defTabSz="1098560" rtl="0" eaLnBrk="1" latinLnBrk="0" hangingPunct="1"/>
            <a:endParaRPr lang="en-US" sz="2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9616" y="6654347"/>
            <a:ext cx="113147" cy="86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56" tIns="54928" rIns="109856" bIns="54928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1098560" rtl="0" eaLnBrk="1" latinLnBrk="0" hangingPunct="1">
        <a:lnSpc>
          <a:spcPts val="6968"/>
        </a:lnSpc>
        <a:spcBef>
          <a:spcPct val="0"/>
        </a:spcBef>
        <a:buNone/>
        <a:defRPr sz="65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11960" indent="-411960" algn="l" defTabSz="10985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92580" indent="-343300" algn="l" defTabSz="1098560" rtl="0" eaLnBrk="1" latinLnBrk="0" hangingPunct="1">
        <a:spcBef>
          <a:spcPct val="20000"/>
        </a:spcBef>
        <a:buFont typeface="Courier New" pitchFamily="49" charset="0"/>
        <a:buChar char="o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373200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922480" indent="-274640" algn="l" defTabSz="1098560" rtl="0" eaLnBrk="1" latinLnBrk="0" hangingPunct="1">
        <a:spcBef>
          <a:spcPct val="20000"/>
        </a:spcBef>
        <a:buFont typeface="Courier New" pitchFamily="49" charset="0"/>
        <a:buChar char="o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471760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021040" indent="-274640" algn="l" defTabSz="1098560" rtl="0" eaLnBrk="1" latinLnBrk="0" hangingPunct="1">
        <a:spcBef>
          <a:spcPct val="20000"/>
        </a:spcBef>
        <a:buFont typeface="Courier New" pitchFamily="49" charset="0"/>
        <a:buChar char="o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57032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119601" indent="-274640" algn="l" defTabSz="1098560" rtl="0" eaLnBrk="1" latinLnBrk="0" hangingPunct="1">
        <a:spcBef>
          <a:spcPct val="20000"/>
        </a:spcBef>
        <a:buFont typeface="Courier New" pitchFamily="49" charset="0"/>
        <a:buChar char="o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66888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28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6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84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712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640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68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4961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4241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app.testcenter.kz/" TargetMode="External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845766" y="2358630"/>
            <a:ext cx="10657184" cy="2115000"/>
          </a:xfrm>
          <a:prstGeom prst="rect">
            <a:avLst/>
          </a:prstGeom>
        </p:spPr>
        <p:txBody>
          <a:bodyPr vert="horz" lIns="109839" tIns="54920" rIns="109839" bIns="54920" rtlCol="0" anchor="ctr">
            <a:no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Calibri Light" pitchFamily="34" charset="0"/>
              </a:rPr>
              <a:t>ҰЛТТЫҚ БІРЫҢҒАЙ ТЕСТІЛЕУ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  <a:cs typeface="Calibri Light" pitchFamily="34" charset="0"/>
            </a:endParaRPr>
          </a:p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Calibri Light" pitchFamily="34" charset="0"/>
              </a:rPr>
              <a:t>202</a:t>
            </a: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Calibri Light" pitchFamily="34" charset="0"/>
              </a:rPr>
              <a:t>3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  <a:cs typeface="Calibr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190" y="5743004"/>
            <a:ext cx="2376263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kk-KZ" sz="2000" b="1" dirty="0">
                <a:latin typeface="Palatino Linotype" pitchFamily="18" charset="0"/>
              </a:rPr>
              <a:t>Астана, 2023</a:t>
            </a:r>
            <a:endParaRPr lang="ru-RU" sz="2000" b="1" dirty="0">
              <a:latin typeface="Palatino Linotyp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90" y="-17635"/>
            <a:ext cx="2088232" cy="10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689" y="54372"/>
            <a:ext cx="12024791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516" y="-17636"/>
            <a:ext cx="12204700" cy="648072"/>
          </a:xfrm>
        </p:spPr>
        <p:txBody>
          <a:bodyPr>
            <a:normAutofit fontScale="90000"/>
          </a:bodyPr>
          <a:lstStyle/>
          <a:p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>Тестілеуге кіргізу</a:t>
            </a:r>
            <a:endParaRPr lang="ru-RU" sz="25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97694" y="918468"/>
            <a:ext cx="7344816" cy="2808312"/>
            <a:chOff x="197694" y="1166766"/>
            <a:chExt cx="7344816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694" y="1166766"/>
              <a:ext cx="7344816" cy="2808312"/>
            </a:xfrm>
            <a:prstGeom prst="round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427537" y="1422524"/>
              <a:ext cx="4805030" cy="2308325"/>
            </a:xfrm>
            <a:prstGeom prst="snip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449196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АТО-да </a:t>
              </a:r>
              <a:r>
                <a:rPr lang="ru-RU" sz="1800" dirty="0" err="1">
                  <a:solidFill>
                    <a:schemeClr val="tx1"/>
                  </a:solidFill>
                  <a:latin typeface="Palatino Linotype" pitchFamily="18" charset="0"/>
                </a:rPr>
                <a:t>тестіленушілер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Palatino Linotype" pitchFamily="18" charset="0"/>
                </a:rPr>
                <a:t>бір-бірден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Palatino Linotype" pitchFamily="18" charset="0"/>
                </a:rPr>
                <a:t>жіберіледі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, </a:t>
              </a:r>
            </a:p>
            <a:p>
              <a:pPr indent="449196" algn="just">
                <a:buFont typeface="Wingdings" pitchFamily="2" charset="2"/>
                <a:buChar char="Ø"/>
              </a:pPr>
              <a:r>
                <a:rPr lang="kk-KZ" sz="1800" dirty="0">
                  <a:latin typeface="Palatino Linotype" pitchFamily="18" charset="0"/>
                  <a:cs typeface="Times New Roman" pitchFamily="18" charset="0"/>
                </a:rPr>
                <a:t>жеке басын көлемді-кеңістіктік нысандағы сканер арқылы 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(</a:t>
              </a:r>
              <a:r>
                <a:rPr lang="ru-RU" sz="1800" b="1" dirty="0" err="1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Face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 ID) </a:t>
              </a:r>
              <a:r>
                <a:rPr lang="kk-KZ" sz="1800" dirty="0">
                  <a:latin typeface="Palatino Linotype" pitchFamily="18" charset="0"/>
                  <a:cs typeface="Times New Roman" pitchFamily="18" charset="0"/>
                </a:rPr>
                <a:t>және жеке басын куәландыратын құжат негізінде сәйкестендіріліп кіргізіледі</a:t>
              </a:r>
              <a:endParaRPr lang="ru-RU" sz="18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41711" y="1253247"/>
              <a:ext cx="20858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600" b="1" i="1" dirty="0">
                  <a:solidFill>
                    <a:srgbClr val="7030A0"/>
                  </a:solidFill>
                  <a:latin typeface="Palatino Linotype" pitchFamily="18" charset="0"/>
                </a:rPr>
                <a:t>биометрик Face ID </a:t>
              </a:r>
              <a:endParaRPr lang="ru-RU" sz="1600" b="1" i="1" dirty="0">
                <a:solidFill>
                  <a:srgbClr val="7030A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31" name="Выгнутая вправо стрелка 30"/>
          <p:cNvSpPr/>
          <p:nvPr/>
        </p:nvSpPr>
        <p:spPr>
          <a:xfrm>
            <a:off x="7544915" y="2304030"/>
            <a:ext cx="1365747" cy="379901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26686" y="1161514"/>
            <a:ext cx="2808312" cy="5456344"/>
          </a:xfrm>
          <a:prstGeom prst="round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3" rIns="91428" bIns="45713" rtlCol="0" anchor="ctr"/>
          <a:lstStyle/>
          <a:p>
            <a:pPr indent="182536" algn="just" defTabSz="268247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36" algn="just" defTabSz="268247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36" algn="just" defTabSz="268247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36" algn="just" defTabSz="268247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36" algn="just" defTabSz="268247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36" algn="just" defTabSz="268247">
              <a:buFontTx/>
              <a:buChar char="-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36" algn="just" defTabSz="268247">
              <a:buFontTx/>
              <a:buChar char="-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47" algn="just" defTabSz="268247">
              <a:buFont typeface="Wingdings" pitchFamily="2" charset="2"/>
              <a:buChar char="Ø"/>
            </a:pP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Тестілеу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барысында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өз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орнына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"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бөтен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тұлғаны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"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кіргізуге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талпынған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түсушілерге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ағымдағы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жыл</a:t>
            </a:r>
            <a:r>
              <a:rPr lang="kk-KZ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ғ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ы ҰБТ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тапсыруға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рұқсат</a:t>
            </a:r>
            <a:r>
              <a:rPr lang="en-US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етілмейді</a:t>
            </a:r>
            <a:endParaRPr lang="kk-KZ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indent="268247" algn="just" defTabSz="268247"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47" algn="just" defTabSz="268247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Металл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іздегішпен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аймағында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тыйым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заттар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акт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түсуші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тестілеуге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жіберілмейді</a:t>
            </a:r>
            <a:endParaRPr lang="ru-RU" sz="1600" dirty="0">
              <a:solidFill>
                <a:schemeClr val="tx1"/>
              </a:solidFill>
              <a:latin typeface="Palatino Linotype" pitchFamily="18" charset="0"/>
              <a:cs typeface="Times New Roman" panose="02020603050405020304" pitchFamily="18" charset="0"/>
            </a:endParaRPr>
          </a:p>
          <a:p>
            <a:pPr indent="268247" algn="just" defTabSz="268247"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marL="285707" indent="-285707" algn="just" defTabSz="268247">
              <a:buFontTx/>
              <a:buChar char="-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94121123-0414-0F86-F8BC-BE9D468E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5" y="4382167"/>
            <a:ext cx="2016223" cy="2224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1969DCA4-75A5-FD4F-E1B5-5B3D659C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70" y="1279004"/>
            <a:ext cx="2386379" cy="1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.batyr\Desktop\УОПТ-2022\АМИР\becfca34-2c6e-4ff0-955b-1f73adce3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2" y="1278508"/>
            <a:ext cx="2010259" cy="21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08157" y="3798788"/>
            <a:ext cx="5184576" cy="309634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3" rIns="91428" bIns="45713" rtlCol="0" anchor="ctr"/>
          <a:lstStyle/>
          <a:p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Өзімен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бірге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болуы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тиіс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dirty="0">
                <a:latin typeface="Palatino Linotype" pitchFamily="18" charset="0"/>
                <a:cs typeface="Times New Roman" panose="02020603050405020304" pitchFamily="18" charset="0"/>
              </a:rPr>
              <a:t>- </a:t>
            </a:r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жеке басын куәландыратын құжат </a:t>
            </a:r>
            <a:endParaRPr lang="ru-RU" sz="1800" dirty="0">
              <a:latin typeface="Palatino Linotyp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</a:rPr>
              <a:t>- 16 </a:t>
            </a:r>
            <a:r>
              <a:rPr lang="ru-RU" sz="1800" dirty="0" err="1">
                <a:latin typeface="Palatino Linotype" pitchFamily="18" charset="0"/>
              </a:rPr>
              <a:t>жасқа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толмаған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жеке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куәландыратын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құжаты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жоқ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тестіленушілердің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білім</a:t>
            </a:r>
            <a:r>
              <a:rPr lang="ru-RU" sz="1800" dirty="0">
                <a:latin typeface="Palatino Linotype" pitchFamily="18" charset="0"/>
              </a:rPr>
              <a:t> беру </a:t>
            </a:r>
            <a:r>
              <a:rPr lang="ru-RU" sz="1800" dirty="0" err="1">
                <a:latin typeface="Palatino Linotype" pitchFamily="18" charset="0"/>
              </a:rPr>
              <a:t>ұйымының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бірінші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басшының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қолымен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мөрімен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расталған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білім</a:t>
            </a:r>
            <a:r>
              <a:rPr lang="ru-RU" sz="1800" dirty="0">
                <a:latin typeface="Palatino Linotype" pitchFamily="18" charset="0"/>
              </a:rPr>
              <a:t> беру </a:t>
            </a:r>
            <a:r>
              <a:rPr lang="ru-RU" sz="1800" dirty="0" err="1">
                <a:latin typeface="Palatino Linotype" pitchFamily="18" charset="0"/>
              </a:rPr>
              <a:t>ұйымынан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анықтамасы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туу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туралы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куәлігі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болуы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тиіс</a:t>
            </a:r>
            <a:r>
              <a:rPr lang="ru-RU" sz="1800" dirty="0">
                <a:latin typeface="Palatino Linotype" pitchFamily="18" charset="0"/>
              </a:rPr>
              <a:t>. </a:t>
            </a:r>
          </a:p>
          <a:p>
            <a:pPr algn="just"/>
            <a:r>
              <a:rPr lang="kk-KZ" sz="1400" i="1" dirty="0">
                <a:solidFill>
                  <a:srgbClr val="FF0000"/>
                </a:solidFill>
                <a:latin typeface="Palatino Linotype" pitchFamily="18" charset="0"/>
                <a:cs typeface="Times New Roman" panose="02020603050405020304" pitchFamily="18" charset="0"/>
              </a:rPr>
              <a:t>Ескерту: </a:t>
            </a:r>
            <a:r>
              <a:rPr lang="kk-KZ" sz="1400" i="1" dirty="0">
                <a:latin typeface="Palatino Linotype" pitchFamily="18" charset="0"/>
                <a:cs typeface="Times New Roman" panose="02020603050405020304" pitchFamily="18" charset="0"/>
              </a:rPr>
              <a:t>Тестіленуші жеке куәлігін ұмытқан жағдайда  </a:t>
            </a:r>
            <a:r>
              <a:rPr lang="en-US" sz="1400" i="1" dirty="0" err="1">
                <a:latin typeface="Palatino Linotype" pitchFamily="18" charset="0"/>
                <a:cs typeface="Times New Roman" panose="02020603050405020304" pitchFamily="18" charset="0"/>
              </a:rPr>
              <a:t>eGov</a:t>
            </a:r>
            <a:r>
              <a:rPr lang="en-US" sz="1400" i="1" dirty="0">
                <a:latin typeface="Palatino Linotype" pitchFamily="18" charset="0"/>
                <a:cs typeface="Times New Roman" panose="02020603050405020304" pitchFamily="18" charset="0"/>
              </a:rPr>
              <a:t> mobile </a:t>
            </a:r>
            <a:r>
              <a:rPr lang="kk-KZ" sz="1400" i="1" dirty="0">
                <a:latin typeface="Palatino Linotype" pitchFamily="18" charset="0"/>
                <a:cs typeface="Times New Roman" panose="02020603050405020304" pitchFamily="18" charset="0"/>
              </a:rPr>
              <a:t>қосымшасынан жүктелген электронды куәлікті ұсына алады</a:t>
            </a:r>
            <a:endParaRPr lang="ru-RU" sz="1400" i="1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4412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514" y="342404"/>
            <a:ext cx="12222216" cy="575960"/>
          </a:xfrm>
        </p:spPr>
        <p:txBody>
          <a:bodyPr>
            <a:normAutofit fontScale="90000"/>
          </a:bodyPr>
          <a:lstStyle/>
          <a:p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>ҰБТ кезінде апелляцияға өтініш беру</a:t>
            </a:r>
          </a:p>
        </p:txBody>
      </p:sp>
      <p:sp>
        <p:nvSpPr>
          <p:cNvPr id="2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2" y="6449295"/>
            <a:ext cx="11161240" cy="373831"/>
          </a:xfrm>
        </p:spPr>
        <p:txBody>
          <a:bodyPr/>
          <a:lstStyle/>
          <a:p>
            <a:pPr algn="l"/>
            <a:r>
              <a:rPr lang="kk-KZ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*Ескерту:  Тест тапсырмаларының мазмұны бойынша берілген өтініште дәлелді негіздемесі көрсетілмесе, өтініш қарастырылмайды  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590183" y="918468"/>
            <a:ext cx="648579" cy="58779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22430" y="918468"/>
            <a:ext cx="648072" cy="6155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775552" y="1645510"/>
            <a:ext cx="3669935" cy="1015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ТЕСТ ТАПСЫРМАЛАРЫНЫҢ</a:t>
            </a:r>
          </a:p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МАЗМҰНЫ БОЙЫНША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1280182" y="1616457"/>
            <a:ext cx="3634291" cy="1015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ТЕХНИКАЛЫҚ СЕБЕП БОЙЫНША</a:t>
            </a:r>
          </a:p>
          <a:p>
            <a:pPr algn="ctr" defTabSz="914173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201007" y="3712120"/>
            <a:ext cx="5121205" cy="22474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жауаптар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кодымен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келмегенде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таңдауға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тапсырмаларында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болғанда</a:t>
            </a:r>
            <a:endParaRPr lang="ru-RU" sz="18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құрылмаса</a:t>
            </a:r>
            <a:r>
              <a:rPr lang="kk-KZ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13050" y="3726781"/>
            <a:ext cx="4968552" cy="10215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шартыны</a:t>
            </a:r>
            <a:r>
              <a:rPr lang="kk-KZ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фрагменті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сызбалар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кестелер</a:t>
            </a:r>
            <a:r>
              <a:rPr lang="ru-RU" sz="1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болмағанда</a:t>
            </a:r>
            <a:endParaRPr lang="ru-RU" sz="18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9" y="2594473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5468" y="2657307"/>
            <a:ext cx="482453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минут ішінде беріледі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085" y="2632115"/>
            <a:ext cx="482453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тестілеу кезінде беріледі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3260" y="918364"/>
            <a:ext cx="63458" cy="4896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99" y="2594473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.kasenaeva\Downloads\Calendar-icon-f44dd67c059978ec6424e2a5ad4d2a4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81" y="5848156"/>
            <a:ext cx="452028" cy="5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3860" y="5927215"/>
            <a:ext cx="759252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Апелляция нәтижелері 30 жұмыс күні ішінде ұсынылады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3633" y="3247295"/>
            <a:ext cx="482453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жағдайда: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38228" y="3222724"/>
            <a:ext cx="320062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жағдайда: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1769"/>
              </p:ext>
            </p:extLst>
          </p:nvPr>
        </p:nvGraphicFramePr>
        <p:xfrm>
          <a:off x="269702" y="846460"/>
          <a:ext cx="11737304" cy="178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1289"/>
                <a:gridCol w="2206951"/>
              </a:tblGrid>
              <a:tr h="738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500" kern="1200" dirty="0">
                        <a:solidFill>
                          <a:schemeClr val="bg1"/>
                        </a:solidFill>
                        <a:latin typeface="+mn-lt"/>
                        <a:cs typeface="Segoe U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altLang="ko-KR" sz="1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500" dirty="0">
                        <a:solidFill>
                          <a:schemeClr val="bg1"/>
                        </a:solidFill>
                        <a:latin typeface="+mn-lt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2021 </a:t>
                      </a:r>
                      <a:r>
                        <a:rPr lang="ru-RU" altLang="ko-KR" sz="26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жыл</a:t>
                      </a:r>
                      <a:endParaRPr lang="en-JM" altLang="ko-KR" sz="2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2022 </a:t>
                      </a:r>
                      <a:r>
                        <a:rPr lang="ru-RU" altLang="ko-KR" sz="26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жыл</a:t>
                      </a:r>
                      <a:endParaRPr lang="en-JM" altLang="ko-KR" sz="2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ТЕСТІЛЕУГЕ ҚАТЫСУШЫЛАР САНЫ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500" dirty="0">
                        <a:solidFill>
                          <a:schemeClr val="bg1"/>
                        </a:solidFill>
                        <a:latin typeface="+mn-lt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600" dirty="0" smtClean="0">
                          <a:solidFill>
                            <a:schemeClr val="bg1"/>
                          </a:solidFill>
                          <a:latin typeface="+mn-lt"/>
                          <a:cs typeface="Segoe UI" pitchFamily="34" charset="0"/>
                        </a:rPr>
                        <a:t>267 676</a:t>
                      </a:r>
                      <a:endParaRPr lang="en-JM" altLang="ko-KR" sz="2600" dirty="0">
                        <a:solidFill>
                          <a:schemeClr val="bg1"/>
                        </a:solidFill>
                        <a:latin typeface="+mn-lt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276 047</a:t>
                      </a:r>
                      <a:endParaRPr lang="en-JM" altLang="ko-KR" sz="2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2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ТЫЙЫМ САЛЫНҒАН ЗАТТАР САНЫ                                  </a:t>
                      </a:r>
                      <a:endParaRPr lang="en-JM" altLang="ko-KR" sz="1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500" dirty="0">
                        <a:solidFill>
                          <a:schemeClr val="bg1"/>
                        </a:solidFill>
                        <a:latin typeface="+mn-lt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600" dirty="0" smtClean="0">
                          <a:solidFill>
                            <a:schemeClr val="bg1"/>
                          </a:solidFill>
                          <a:latin typeface="+mn-lt"/>
                          <a:cs typeface="Segoe UI" pitchFamily="34" charset="0"/>
                        </a:rPr>
                        <a:t>2 202</a:t>
                      </a:r>
                      <a:endParaRPr lang="en-JM" altLang="ko-KR" sz="2600" dirty="0">
                        <a:solidFill>
                          <a:schemeClr val="bg1"/>
                        </a:solidFill>
                        <a:latin typeface="+mn-lt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600" dirty="0" smtClean="0">
                          <a:solidFill>
                            <a:schemeClr val="bg1"/>
                          </a:solidFill>
                          <a:latin typeface="+mn-lt"/>
                          <a:cs typeface="Segoe UI" pitchFamily="34" charset="0"/>
                        </a:rPr>
                        <a:t>673</a:t>
                      </a:r>
                      <a:endParaRPr lang="en-JM" altLang="ko-KR" sz="2600" dirty="0">
                        <a:solidFill>
                          <a:schemeClr val="bg1"/>
                        </a:solidFill>
                        <a:latin typeface="+mn-lt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1" y="126380"/>
            <a:ext cx="12204701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1763" y="126380"/>
            <a:ext cx="11406846" cy="43087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b="1" dirty="0" smtClean="0">
                <a:latin typeface="Palatino Linotype" pitchFamily="18" charset="0"/>
              </a:rPr>
              <a:t>2021-2022 </a:t>
            </a:r>
            <a:r>
              <a:rPr lang="kk-KZ" b="1" dirty="0" smtClean="0">
                <a:latin typeface="Palatino Linotype" pitchFamily="18" charset="0"/>
              </a:rPr>
              <a:t>жылдары </a:t>
            </a:r>
            <a:r>
              <a:rPr lang="kk-KZ" b="1" dirty="0" smtClean="0">
                <a:latin typeface="Palatino Linotype" pitchFamily="18" charset="0"/>
              </a:rPr>
              <a:t>ҰБТ кезіндегі ереже бұзушылықтар </a:t>
            </a:r>
            <a:endParaRPr lang="ru-RU" b="1" dirty="0">
              <a:latin typeface="Palatino Linotype" pitchFamily="18" charset="0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=""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34191"/>
              </p:ext>
            </p:extLst>
          </p:nvPr>
        </p:nvGraphicFramePr>
        <p:xfrm>
          <a:off x="269702" y="2718668"/>
          <a:ext cx="11665295" cy="344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4654"/>
                <a:gridCol w="2193412"/>
              </a:tblGrid>
              <a:tr h="487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ТЕСТІЛЕУГЕ</a:t>
                      </a:r>
                      <a:r>
                        <a:rPr lang="kk-KZ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ЖІБЕРІЛМЕГЕНДЕР</a:t>
                      </a:r>
                      <a:r>
                        <a:rPr lang="kk-KZ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ЖӘНЕ ТЕСТІЛЕУ НӘТИЖЕЛЕРІ   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ЖОЙЫЛҒАН ТҮСУШІЛЕР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2021 жыл</a:t>
                      </a:r>
                      <a:endParaRPr lang="en-JM" altLang="ko-KR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2022 жыл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БӨГДЕ</a:t>
                      </a:r>
                      <a:r>
                        <a:rPr lang="kk-KZ" altLang="ko-KR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kk-KZ" altLang="ko-KR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ТҰЛҒАЛАР</a:t>
                      </a: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 22                          </a:t>
                      </a:r>
                      <a:endParaRPr lang="en-JM" altLang="ko-KR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JM" altLang="ko-KR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ТЫЙЫМ</a:t>
                      </a:r>
                      <a:r>
                        <a:rPr lang="kk-KZ" altLang="ko-K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САЛЫНҒАН ЗАТТАРДЫ АЛЫП КІРУГЕ ТЫРЫСҚАНЫ ҮШІН (</a:t>
                      </a:r>
                      <a:r>
                        <a:rPr lang="kk-KZ" altLang="ko-K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ҒИМАРАТҚА КІРГЕН КЕЗДЕ</a:t>
                      </a:r>
                      <a:r>
                        <a:rPr lang="kk-KZ" altLang="ko-K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altLang="ko-KR" sz="1600" kern="12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kern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 787                         </a:t>
                      </a:r>
                      <a:endParaRPr lang="en-JM" altLang="ko-KR" sz="1600" b="0" kern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kern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327</a:t>
                      </a:r>
                      <a:endParaRPr lang="en-JM" altLang="ko-KR" sz="1600" b="0" kern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8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ТЫЙЫМ САЛЫНҒАН ЗАТТАРДЫ</a:t>
                      </a:r>
                      <a:r>
                        <a:rPr lang="kk-KZ" altLang="ko-KR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ПАЙДАЛАНҒАНЫ ЖӘНЕ ТЕСТІЛЕУ ЕРЕЖЕЛЕРІН БҰЗҒАНЫ ҮШІН (</a:t>
                      </a:r>
                      <a:r>
                        <a:rPr lang="kk-KZ" altLang="ko-KR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ТЕСТІЛЕУ КЕЗІНДЕ</a:t>
                      </a:r>
                      <a:r>
                        <a:rPr lang="kk-KZ" altLang="ko-KR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n-JM" altLang="ko-KR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kern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 1829                        </a:t>
                      </a:r>
                      <a:endParaRPr lang="en-JM" altLang="ko-KR" sz="1600" b="0" kern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kern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319</a:t>
                      </a:r>
                      <a:endParaRPr lang="en-JM" altLang="ko-KR" sz="1600" b="0" kern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ТЫЙЫМ САЛЫНҒАН ЗАТТАРДЫ ПАЙДАЛАНҒАНЫ ЖӘНЕ ТЕСТІЛЕУ ЕРЕЖЕЛЕРІН</a:t>
                      </a:r>
                      <a:r>
                        <a:rPr lang="kk-KZ" altLang="ko-K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БҰЗҒАНЫ ҮШІН (</a:t>
                      </a:r>
                      <a:r>
                        <a:rPr lang="kk-KZ" altLang="ko-K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ТЕСТІЛЕУДЕН КЕЙІН БЕЙНЕБАҚЫЛАУ ЖАЗБАЛАРЫН ҚАРАҒАННАН КЕЙІН</a:t>
                      </a:r>
                      <a:r>
                        <a:rPr lang="kk-KZ" altLang="ko-K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en-US" sz="1600" b="1" dirty="0" smtClean="0">
                          <a:latin typeface="+mn-lt"/>
                        </a:rPr>
                        <a:t> *</a:t>
                      </a:r>
                      <a:endParaRPr lang="ru-RU" sz="1600" b="1" dirty="0" smtClean="0">
                        <a:latin typeface="+mn-lt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55                               </a:t>
                      </a:r>
                      <a:endParaRPr lang="en-JM" altLang="ko-K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174                          </a:t>
                      </a:r>
                      <a:endParaRPr lang="en-JM" altLang="ko-K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dirty="0" smtClean="0">
                          <a:solidFill>
                            <a:schemeClr val="tx1"/>
                          </a:solidFill>
                          <a:latin typeface="+mn-lt"/>
                          <a:cs typeface="Segoe UI" pitchFamily="34" charset="0"/>
                        </a:rPr>
                        <a:t>                                                                             </a:t>
                      </a:r>
                      <a:r>
                        <a:rPr lang="kk-KZ" altLang="ko-KR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БАРЛЫҒЫ:</a:t>
                      </a:r>
                      <a:endParaRPr lang="ru-RU" altLang="ko-KR" sz="1200" dirty="0" smtClean="0">
                        <a:solidFill>
                          <a:schemeClr val="tx1"/>
                        </a:solidFill>
                        <a:latin typeface="+mn-lt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2693</a:t>
                      </a:r>
                      <a:r>
                        <a:rPr lang="kk-KZ" altLang="ko-K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kk-KZ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 </a:t>
                      </a:r>
                      <a:endParaRPr lang="en-JM" altLang="ko-K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821</a:t>
                      </a:r>
                      <a:r>
                        <a:rPr lang="kk-KZ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</a:t>
                      </a:r>
                      <a:endParaRPr lang="en-JM" altLang="ko-K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792" y="6248802"/>
            <a:ext cx="11062393" cy="6463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ru-RU" sz="1800" b="1" i="1" dirty="0" err="1">
                <a:solidFill>
                  <a:srgbClr val="FF0000"/>
                </a:solidFill>
                <a:cs typeface="Times New Roman" pitchFamily="18" charset="0"/>
              </a:rPr>
              <a:t>Ескерту</a:t>
            </a:r>
            <a:r>
              <a:rPr lang="ru-RU" sz="1800" b="1" i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ru-RU" sz="1800" b="1" i="1" dirty="0">
                <a:cs typeface="Times New Roman" pitchFamily="18" charset="0"/>
              </a:rPr>
              <a:t> </a:t>
            </a:r>
            <a:r>
              <a:rPr lang="ru-RU" sz="1800" i="1" dirty="0">
                <a:cs typeface="Times New Roman" pitchFamily="18" charset="0"/>
              </a:rPr>
              <a:t>25 </a:t>
            </a:r>
            <a:r>
              <a:rPr lang="ru-RU" sz="1800" i="1" dirty="0" err="1">
                <a:cs typeface="Times New Roman" pitchFamily="18" charset="0"/>
              </a:rPr>
              <a:t>тамызға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дейін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түсушілердің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бейнежазбалары</a:t>
            </a:r>
            <a:r>
              <a:rPr lang="ru-RU" sz="1800" i="1" dirty="0">
                <a:cs typeface="Times New Roman" pitchFamily="18" charset="0"/>
              </a:rPr>
              <a:t> мен </a:t>
            </a:r>
            <a:r>
              <a:rPr lang="ru-RU" sz="1800" i="1" dirty="0" err="1">
                <a:cs typeface="Times New Roman" pitchFamily="18" charset="0"/>
              </a:rPr>
              <a:t>тестілеу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жүйесіндегі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тіркеу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файлдары</a:t>
            </a:r>
            <a:r>
              <a:rPr lang="ru-RU" sz="1800" i="1" dirty="0">
                <a:cs typeface="Times New Roman" pitchFamily="18" charset="0"/>
              </a:rPr>
              <a:t> (</a:t>
            </a:r>
            <a:r>
              <a:rPr lang="ru-RU" sz="1800" i="1" dirty="0" err="1">
                <a:cs typeface="Times New Roman" pitchFamily="18" charset="0"/>
              </a:rPr>
              <a:t>логтары</a:t>
            </a:r>
            <a:r>
              <a:rPr lang="ru-RU" sz="1800" i="1" dirty="0">
                <a:cs typeface="Times New Roman" pitchFamily="18" charset="0"/>
              </a:rPr>
              <a:t>) </a:t>
            </a:r>
            <a:r>
              <a:rPr lang="ru-RU" sz="1800" i="1" dirty="0" err="1">
                <a:cs typeface="Times New Roman" pitchFamily="18" charset="0"/>
              </a:rPr>
              <a:t>қаралады</a:t>
            </a:r>
            <a:r>
              <a:rPr lang="ru-RU" sz="1800" i="1" dirty="0">
                <a:cs typeface="Times New Roman" pitchFamily="18" charset="0"/>
              </a:rPr>
              <a:t>. </a:t>
            </a:r>
            <a:r>
              <a:rPr lang="ru-RU" sz="1800" i="1" dirty="0" err="1">
                <a:cs typeface="Times New Roman" pitchFamily="18" charset="0"/>
              </a:rPr>
              <a:t>Ереже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бұзушылық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анықталған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жағдайда</a:t>
            </a:r>
            <a:r>
              <a:rPr lang="ru-RU" sz="1800" i="1" dirty="0">
                <a:cs typeface="Times New Roman" pitchFamily="18" charset="0"/>
              </a:rPr>
              <a:t> ҰБТ </a:t>
            </a:r>
            <a:r>
              <a:rPr lang="ru-RU" sz="1800" i="1" dirty="0" err="1">
                <a:cs typeface="Times New Roman" pitchFamily="18" charset="0"/>
              </a:rPr>
              <a:t>нәтижесі</a:t>
            </a:r>
            <a:r>
              <a:rPr lang="ru-RU" sz="1800" i="1" dirty="0">
                <a:cs typeface="Times New Roman" pitchFamily="18" charset="0"/>
              </a:rPr>
              <a:t> мен грант </a:t>
            </a:r>
            <a:r>
              <a:rPr lang="ru-RU" sz="1800" i="1" dirty="0" err="1">
                <a:cs typeface="Times New Roman" pitchFamily="18" charset="0"/>
              </a:rPr>
              <a:t>куәлігі</a:t>
            </a:r>
            <a:r>
              <a:rPr lang="ru-RU" sz="1800" i="1" dirty="0">
                <a:cs typeface="Times New Roman" pitchFamily="18" charset="0"/>
              </a:rPr>
              <a:t> </a:t>
            </a:r>
            <a:r>
              <a:rPr lang="ru-RU" sz="1800" i="1" dirty="0" err="1">
                <a:cs typeface="Times New Roman" pitchFamily="18" charset="0"/>
              </a:rPr>
              <a:t>жойылады</a:t>
            </a:r>
            <a:r>
              <a:rPr lang="ru-RU" sz="1800" i="1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22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18651"/>
            <a:ext cx="12222485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9390" y="390030"/>
            <a:ext cx="7428612" cy="461651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/>
          <a:p>
            <a:r>
              <a:rPr lang="kk-KZ" sz="2400" b="1" dirty="0">
                <a:latin typeface="Palatino Linotype" pitchFamily="18" charset="0"/>
              </a:rPr>
              <a:t>Тестілеуге алып өтуге тыйым салынған заттар: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3573" y="1325502"/>
            <a:ext cx="11961127" cy="5432817"/>
            <a:chOff x="57588" y="1465205"/>
            <a:chExt cx="11961126" cy="5432817"/>
          </a:xfrm>
        </p:grpSpPr>
        <p:sp>
          <p:nvSpPr>
            <p:cNvPr id="13" name="TextBox 12"/>
            <p:cNvSpPr txBox="1"/>
            <p:nvPr/>
          </p:nvSpPr>
          <p:spPr>
            <a:xfrm>
              <a:off x="1488706" y="2465139"/>
              <a:ext cx="9380768" cy="62388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НОУТБУКТЕР, ПЛЕЙЕРЛЕР, МОДЕМДЕР (МОБИЛЬДІ РОУТЕРЛЕР), СМАРТ САҒАТТАР, ФИТНЕС БІЛЕЗІК (ТРЕКЕР)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4" y="3304106"/>
              <a:ext cx="9829437" cy="56232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РАДИО-ЭЛЕКТРОНДЫҚ БАЙЛАНЫСТЫҢ КЕЗ-КЕЛГЕН ТҮРЛЕРІ (</a:t>
              </a:r>
              <a:r>
                <a:rPr lang="en-US" sz="1600" dirty="0">
                  <a:latin typeface="Palatino Linotype" pitchFamily="18" charset="0"/>
                  <a:cs typeface="Arial" panose="020B0604020202020204" pitchFamily="34" charset="0"/>
                </a:rPr>
                <a:t>WI-FI, BLUETOOTH, DECT, 3G, 4G</a:t>
              </a:r>
              <a:r>
                <a:rPr lang="kk-KZ" sz="1600" dirty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600" dirty="0"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kk-KZ" sz="1600" dirty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600" dirty="0">
                  <a:latin typeface="Palatino Linotype" pitchFamily="18" charset="0"/>
                  <a:cs typeface="Arial" panose="020B0604020202020204" pitchFamily="34" charset="0"/>
                </a:rPr>
                <a:t>VHF, UHF, GPS</a:t>
              </a:r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8887022" cy="50077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pPr algn="just"/>
              <a:r>
                <a:rPr lang="ru-RU" sz="1400" dirty="0">
                  <a:latin typeface="Palatino Linotype" pitchFamily="18" charset="0"/>
                  <a:cs typeface="Arial" panose="020B0604020202020204" pitchFamily="34" charset="0"/>
                </a:rPr>
                <a:t>СЫМДЫ ЖӘНЕ </a:t>
              </a:r>
              <a:r>
                <a:rPr lang="ru-RU" sz="1400">
                  <a:latin typeface="Palatino Linotype" pitchFamily="18" charset="0"/>
                  <a:cs typeface="Arial" panose="020B0604020202020204" pitchFamily="34" charset="0"/>
                </a:rPr>
                <a:t>СЫМСЫЗ ҚҰЛАҚҚАПТАР,  </a:t>
              </a:r>
              <a:r>
                <a:rPr lang="ru-RU" sz="1400" dirty="0">
                  <a:latin typeface="Palatino Linotype" pitchFamily="18" charset="0"/>
                  <a:cs typeface="Arial" panose="020B0604020202020204" pitchFamily="34" charset="0"/>
                </a:rPr>
                <a:t>МИКРОҚҰЛАҚҚАПТАР, СЫМСЫЗ БЕЙНЕКАМЕРАЛАР, </a:t>
              </a:r>
              <a:r>
                <a:rPr lang="en-US" sz="1400" dirty="0">
                  <a:latin typeface="Palatino Linotype" pitchFamily="18" charset="0"/>
                  <a:cs typeface="Arial" panose="020B0604020202020204" pitchFamily="34" charset="0"/>
                </a:rPr>
                <a:t>GPS </a:t>
              </a:r>
              <a:r>
                <a:rPr lang="ru-RU" sz="1400" dirty="0">
                  <a:latin typeface="Palatino Linotype" pitchFamily="18" charset="0"/>
                  <a:cs typeface="Arial" panose="020B0604020202020204" pitchFamily="34" charset="0"/>
                </a:rPr>
                <a:t>НАВИГАТОРЛАР, </a:t>
              </a:r>
              <a:r>
                <a:rPr lang="en-US" sz="1400" dirty="0">
                  <a:latin typeface="Palatino Linotype" pitchFamily="18" charset="0"/>
                  <a:cs typeface="Arial" panose="020B0604020202020204" pitchFamily="34" charset="0"/>
                </a:rPr>
                <a:t>GPS </a:t>
              </a:r>
              <a:r>
                <a:rPr lang="ru-RU" sz="1400" dirty="0">
                  <a:latin typeface="Palatino Linotype" pitchFamily="18" charset="0"/>
                  <a:cs typeface="Arial" panose="020B0604020202020204" pitchFamily="34" charset="0"/>
                </a:rPr>
                <a:t>ТРЕКЕРЛЕР, ҚАШЫҚТАН БАСҚАРУ ҚҰРЫЛҒЫЛАРЫ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56232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pPr algn="just"/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ШПАРГАЛКАЛАР, ОҚУ-ӘДІСТЕМЕЛІК ӘДЕБИЕТТЕР, МЕНДЕЛЕЕВ КЕСТЕСІ ЖӘНЕ ТҰЗДАРДЫҢ ЕРІГІШТІГІ КЕСТЕСІ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9057" y="5597030"/>
              <a:ext cx="7225940" cy="1300992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КАЛЬКУЛЯТОРЛАР </a:t>
              </a:r>
            </a:p>
            <a:p>
              <a:pPr algn="just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Бұл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ретте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тестілеу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өткізілетін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компьютердің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интерфейсіндегі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калькуляторларды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, Менделеев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кестесін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тұздардың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ерігіштігі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кестесін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пайдалануға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рұқсат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етіледі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666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16107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ҰЯЛЫ БАЙЛАНЫС ҚҰРАЛДАРЫН (ПЕЙДЖЕР, ҰЯЛЫ ТЕЛЕФОНДАР, ПЛАНШЕТТЕР, РАЦИЯЛАР)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234" y="415580"/>
            <a:ext cx="12024791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504" y="414414"/>
            <a:ext cx="11856376" cy="624785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algn="ctr"/>
            <a:r>
              <a:rPr lang="ru-RU" sz="2600" b="1" dirty="0" err="1">
                <a:latin typeface="Palatino Linotype" pitchFamily="18" charset="0"/>
              </a:rPr>
              <a:t>Түсушіге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рұқсат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етілмейді</a:t>
            </a:r>
            <a:r>
              <a:rPr lang="ru-RU" sz="2600" b="1" dirty="0">
                <a:latin typeface="Palatino Linotype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аудиториядан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компьютерлік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сыныптан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дәліз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кезекшісінің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функциясын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атқаратын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тестілеу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администраторының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рұқсатынсыз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алып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жүруінсіз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шығуға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аудиториядан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компьютерлік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сыныптан</a:t>
            </a:r>
            <a:r>
              <a:rPr lang="ru-RU" sz="1800" dirty="0">
                <a:latin typeface="Palatino Linotype" pitchFamily="18" charset="0"/>
              </a:rPr>
              <a:t>) 10 </a:t>
            </a:r>
            <a:r>
              <a:rPr lang="ru-RU" sz="1800" dirty="0" err="1">
                <a:latin typeface="Palatino Linotype" pitchFamily="18" charset="0"/>
              </a:rPr>
              <a:t>минуттан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артық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шығуға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сөйлесуге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орын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ауыстыруға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құжаттармен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түсушіге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жұмыс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үшін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берілген</a:t>
            </a:r>
            <a:r>
              <a:rPr lang="ru-RU" sz="1800" dirty="0">
                <a:latin typeface="Palatino Linotype" pitchFamily="18" charset="0"/>
              </a:rPr>
              <a:t> А4 </a:t>
            </a:r>
            <a:r>
              <a:rPr lang="ru-RU" sz="1800" dirty="0" err="1">
                <a:latin typeface="Palatino Linotype" pitchFamily="18" charset="0"/>
              </a:rPr>
              <a:t>форматындағы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парағымен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алмасуға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ғимаратқа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аудиторияға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компьютерлік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сыныпқа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оқу-әдістемелік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әдебиеттерді</a:t>
            </a:r>
            <a:r>
              <a:rPr lang="ru-RU" sz="1800" dirty="0">
                <a:latin typeface="Palatino Linotype" pitchFamily="18" charset="0"/>
              </a:rPr>
              <a:t>, Менделеев </a:t>
            </a:r>
            <a:r>
              <a:rPr lang="ru-RU" sz="1800" dirty="0" err="1">
                <a:latin typeface="Palatino Linotype" pitchFamily="18" charset="0"/>
              </a:rPr>
              <a:t>кестесін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тұздардың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ерігіштігі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кестесін</a:t>
            </a:r>
            <a:r>
              <a:rPr lang="ru-RU" sz="1800" dirty="0">
                <a:latin typeface="Palatino Linotype" pitchFamily="18" charset="0"/>
              </a:rPr>
              <a:t>, калькулятор, фотоаппарат, </a:t>
            </a:r>
            <a:r>
              <a:rPr lang="ru-RU" sz="1800" dirty="0" err="1">
                <a:latin typeface="Palatino Linotype" pitchFamily="18" charset="0"/>
              </a:rPr>
              <a:t>ақпараттарды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тасымалдау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функциясымен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жабдықталған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кез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келген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ұялы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байланыс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құралдарын</a:t>
            </a:r>
            <a:r>
              <a:rPr lang="ru-RU" sz="1800" dirty="0">
                <a:latin typeface="Palatino Linotype" pitchFamily="18" charset="0"/>
              </a:rPr>
              <a:t> (пейджер, </a:t>
            </a:r>
            <a:r>
              <a:rPr lang="ru-RU" sz="1800" dirty="0" err="1">
                <a:latin typeface="Palatino Linotype" pitchFamily="18" charset="0"/>
              </a:rPr>
              <a:t>ұялы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телефондар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планшеттер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en-US" sz="1800" dirty="0" err="1">
                <a:latin typeface="Palatino Linotype" pitchFamily="18" charset="0"/>
              </a:rPr>
              <a:t>iPad</a:t>
            </a:r>
            <a:r>
              <a:rPr lang="en-US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Айпад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en-US" sz="1800" dirty="0">
                <a:latin typeface="Palatino Linotype" pitchFamily="18" charset="0"/>
              </a:rPr>
              <a:t>iPod (</a:t>
            </a:r>
            <a:r>
              <a:rPr lang="ru-RU" sz="1800" dirty="0">
                <a:latin typeface="Palatino Linotype" pitchFamily="18" charset="0"/>
              </a:rPr>
              <a:t>Айпод), </a:t>
            </a:r>
            <a:r>
              <a:rPr lang="en-US" sz="1800" dirty="0" err="1">
                <a:latin typeface="Palatino Linotype" pitchFamily="18" charset="0"/>
              </a:rPr>
              <a:t>SmartPhone</a:t>
            </a:r>
            <a:r>
              <a:rPr lang="en-US" sz="1800" dirty="0">
                <a:latin typeface="Palatino Linotype" pitchFamily="18" charset="0"/>
              </a:rPr>
              <a:t> (</a:t>
            </a:r>
            <a:r>
              <a:rPr lang="ru-RU" sz="1800" dirty="0">
                <a:latin typeface="Palatino Linotype" pitchFamily="18" charset="0"/>
              </a:rPr>
              <a:t>Смартфон), </a:t>
            </a:r>
            <a:r>
              <a:rPr lang="ru-RU" sz="1800" dirty="0" err="1">
                <a:latin typeface="Palatino Linotype" pitchFamily="18" charset="0"/>
              </a:rPr>
              <a:t>рациялар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ноутбуктер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плейерлер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модемдер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мобильді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роутерлер</a:t>
            </a:r>
            <a:r>
              <a:rPr lang="ru-RU" sz="1800" dirty="0">
                <a:latin typeface="Palatino Linotype" pitchFamily="18" charset="0"/>
              </a:rPr>
              <a:t>), смарт </a:t>
            </a:r>
            <a:r>
              <a:rPr lang="ru-RU" sz="1800" dirty="0" err="1">
                <a:latin typeface="Palatino Linotype" pitchFamily="18" charset="0"/>
              </a:rPr>
              <a:t>сағаттар</a:t>
            </a:r>
            <a:r>
              <a:rPr lang="ru-RU" sz="1800" dirty="0">
                <a:latin typeface="Palatino Linotype" pitchFamily="18" charset="0"/>
              </a:rPr>
              <a:t>, фитнес </a:t>
            </a:r>
            <a:r>
              <a:rPr lang="ru-RU" sz="1800" dirty="0" err="1">
                <a:latin typeface="Palatino Linotype" pitchFamily="18" charset="0"/>
              </a:rPr>
              <a:t>білезік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сымды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сымсыз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құлаққаптар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басқа</a:t>
            </a:r>
            <a:r>
              <a:rPr lang="ru-RU" sz="1800" dirty="0">
                <a:latin typeface="Palatino Linotype" pitchFamily="18" charset="0"/>
              </a:rPr>
              <a:t> да </a:t>
            </a:r>
            <a:r>
              <a:rPr lang="ru-RU" sz="1800" dirty="0" err="1">
                <a:latin typeface="Palatino Linotype" pitchFamily="18" charset="0"/>
              </a:rPr>
              <a:t>микроқұлаққаптар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сымсыз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бейнекамераларды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en-US" sz="1800" dirty="0">
                <a:latin typeface="Palatino Linotype" pitchFamily="18" charset="0"/>
              </a:rPr>
              <a:t>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навигаторларды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en-US" sz="1800" dirty="0">
                <a:latin typeface="Palatino Linotype" pitchFamily="18" charset="0"/>
              </a:rPr>
              <a:t>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трекерлерді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қашықтан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басқару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құрылғыларын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сондай-ақ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келесі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стандарттарда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жұмыс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істейтін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басқа</a:t>
            </a:r>
            <a:r>
              <a:rPr lang="ru-RU" sz="1800" dirty="0">
                <a:latin typeface="Palatino Linotype" pitchFamily="18" charset="0"/>
              </a:rPr>
              <a:t> да </a:t>
            </a:r>
            <a:r>
              <a:rPr lang="ru-RU" sz="1800" dirty="0" err="1">
                <a:latin typeface="Palatino Linotype" pitchFamily="18" charset="0"/>
              </a:rPr>
              <a:t>ақпарат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алмасу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құрылғыларын</a:t>
            </a:r>
            <a:r>
              <a:rPr lang="ru-RU" sz="1800" dirty="0">
                <a:latin typeface="Palatino Linotype" pitchFamily="18" charset="0"/>
              </a:rPr>
              <a:t>: </a:t>
            </a:r>
            <a:r>
              <a:rPr lang="en-US" sz="1800" dirty="0">
                <a:latin typeface="Palatino Linotype" pitchFamily="18" charset="0"/>
              </a:rPr>
              <a:t>GSM (</a:t>
            </a:r>
            <a:r>
              <a:rPr lang="ru-RU" sz="1800" dirty="0" err="1">
                <a:latin typeface="Palatino Linotype" pitchFamily="18" charset="0"/>
              </a:rPr>
              <a:t>ДжиСиМ</a:t>
            </a:r>
            <a:r>
              <a:rPr lang="ru-RU" sz="1800" dirty="0">
                <a:latin typeface="Palatino Linotype" pitchFamily="18" charset="0"/>
              </a:rPr>
              <a:t>), 3</a:t>
            </a:r>
            <a:r>
              <a:rPr lang="en-US" sz="1800" dirty="0">
                <a:latin typeface="Palatino Linotype" pitchFamily="18" charset="0"/>
              </a:rPr>
              <a:t>G (3 </a:t>
            </a:r>
            <a:r>
              <a:rPr lang="ru-RU" sz="1800" dirty="0">
                <a:latin typeface="Palatino Linotype" pitchFamily="18" charset="0"/>
              </a:rPr>
              <a:t>Джи), 4</a:t>
            </a:r>
            <a:r>
              <a:rPr lang="en-US" sz="1800" dirty="0">
                <a:latin typeface="Palatino Linotype" pitchFamily="18" charset="0"/>
              </a:rPr>
              <a:t>G (4 </a:t>
            </a:r>
            <a:r>
              <a:rPr lang="ru-RU" sz="1800" dirty="0">
                <a:latin typeface="Palatino Linotype" pitchFamily="18" charset="0"/>
              </a:rPr>
              <a:t>Джи), 5</a:t>
            </a:r>
            <a:r>
              <a:rPr lang="en-US" sz="1800" dirty="0">
                <a:latin typeface="Palatino Linotype" pitchFamily="18" charset="0"/>
              </a:rPr>
              <a:t>G (5 </a:t>
            </a:r>
            <a:r>
              <a:rPr lang="ru-RU" sz="1800" dirty="0">
                <a:latin typeface="Palatino Linotype" pitchFamily="18" charset="0"/>
              </a:rPr>
              <a:t>Джи), </a:t>
            </a:r>
            <a:r>
              <a:rPr lang="en-US" sz="1800" dirty="0">
                <a:latin typeface="Palatino Linotype" pitchFamily="18" charset="0"/>
              </a:rPr>
              <a:t>VHF (</a:t>
            </a:r>
            <a:r>
              <a:rPr lang="ru-RU" sz="1800" dirty="0" err="1">
                <a:latin typeface="Palatino Linotype" pitchFamily="18" charset="0"/>
              </a:rPr>
              <a:t>ВиЭйчЭф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en-US" sz="1800" dirty="0">
                <a:latin typeface="Palatino Linotype" pitchFamily="18" charset="0"/>
              </a:rPr>
              <a:t>UHF (</a:t>
            </a:r>
            <a:r>
              <a:rPr lang="ru-RU" sz="1800" dirty="0" err="1">
                <a:latin typeface="Palatino Linotype" pitchFamily="18" charset="0"/>
              </a:rPr>
              <a:t>ЮЭйчЭф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en-US" sz="1800" dirty="0">
                <a:latin typeface="Palatino Linotype" pitchFamily="18" charset="0"/>
              </a:rPr>
              <a:t>Wi-Fi (</a:t>
            </a:r>
            <a:r>
              <a:rPr lang="ru-RU" sz="1800" dirty="0" err="1">
                <a:latin typeface="Palatino Linotype" pitchFamily="18" charset="0"/>
              </a:rPr>
              <a:t>Вай</a:t>
            </a:r>
            <a:r>
              <a:rPr lang="ru-RU" sz="1800" dirty="0">
                <a:latin typeface="Palatino Linotype" pitchFamily="18" charset="0"/>
              </a:rPr>
              <a:t>-фай), </a:t>
            </a:r>
            <a:r>
              <a:rPr lang="en-US" sz="1800" dirty="0">
                <a:latin typeface="Palatino Linotype" pitchFamily="18" charset="0"/>
              </a:rPr>
              <a:t>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en-US" sz="1800" dirty="0">
                <a:latin typeface="Palatino Linotype" pitchFamily="18" charset="0"/>
              </a:rPr>
              <a:t>Bluetooth (</a:t>
            </a:r>
            <a:r>
              <a:rPr lang="ru-RU" sz="1800" dirty="0" err="1">
                <a:latin typeface="Palatino Linotype" pitchFamily="18" charset="0"/>
              </a:rPr>
              <a:t>Блютуз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en-US" sz="1800" dirty="0" err="1">
                <a:latin typeface="Palatino Linotype" pitchFamily="18" charset="0"/>
              </a:rPr>
              <a:t>Dect</a:t>
            </a:r>
            <a:r>
              <a:rPr lang="en-US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Дект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тағы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басқалар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dirty="0" err="1">
                <a:latin typeface="Palatino Linotype" pitchFamily="18" charset="0"/>
              </a:rPr>
              <a:t>шпаргалкаларды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алып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кіруіне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қолдануына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тестілеу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алдында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немесе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тестілеу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кезінде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шулауға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тестілеу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басталар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алдында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берілген</a:t>
            </a:r>
            <a:r>
              <a:rPr lang="ru-RU" sz="1800" dirty="0">
                <a:latin typeface="Palatino Linotype" pitchFamily="18" charset="0"/>
              </a:rPr>
              <a:t> А4 </a:t>
            </a:r>
            <a:r>
              <a:rPr lang="ru-RU" sz="1800" dirty="0" err="1">
                <a:latin typeface="Palatino Linotype" pitchFamily="18" charset="0"/>
              </a:rPr>
              <a:t>форматындағы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қағаздарын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өзімен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бірге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алып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кетуге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тестілеу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тапсырмаларының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мазмұнын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талқылауға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жария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етуге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тестілеуге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пайдаланылатын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техникаға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қауіпсіздік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жүйесіне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қасақана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зиян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келтіруге</a:t>
            </a:r>
            <a:r>
              <a:rPr lang="ru-RU" sz="1800" dirty="0">
                <a:latin typeface="Palatino Linotype" pitchFamily="18" charset="0"/>
              </a:rPr>
              <a:t>;</a:t>
            </a:r>
          </a:p>
          <a:p>
            <a:pPr indent="361897">
              <a:buFont typeface="Wingdings" pitchFamily="2" charset="2"/>
              <a:buChar char="ü"/>
            </a:pPr>
            <a:r>
              <a:rPr lang="ru-RU" sz="1800" dirty="0" err="1">
                <a:latin typeface="Palatino Linotype" pitchFamily="18" charset="0"/>
              </a:rPr>
              <a:t>тестілеу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жүйесіне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араласу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әрекетіне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тестілеуден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өтуге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байланысты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өзге</a:t>
            </a:r>
            <a:r>
              <a:rPr lang="ru-RU" sz="1800" dirty="0">
                <a:latin typeface="Palatino Linotype" pitchFamily="18" charset="0"/>
              </a:rPr>
              <a:t> де </a:t>
            </a:r>
            <a:r>
              <a:rPr lang="ru-RU" sz="1800" dirty="0" err="1">
                <a:latin typeface="Palatino Linotype" pitchFamily="18" charset="0"/>
              </a:rPr>
              <a:t>бұзушылықтарға</a:t>
            </a:r>
            <a:r>
              <a:rPr lang="ru-RU" sz="1800" dirty="0">
                <a:latin typeface="Palatino Linotyp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94039" y="2574653"/>
            <a:ext cx="8695023" cy="125551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734" y="1474675"/>
            <a:ext cx="9145016" cy="415497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kk-KZ" sz="2400" i="1" dirty="0">
                <a:cs typeface="Times New Roman" panose="02020603050405020304" pitchFamily="18" charset="0"/>
              </a:rPr>
              <a:t>-</a:t>
            </a:r>
            <a:r>
              <a:rPr lang="kk-KZ" sz="2400" dirty="0">
                <a:cs typeface="Times New Roman" panose="02020603050405020304" pitchFamily="18" charset="0"/>
              </a:rPr>
              <a:t> </a:t>
            </a:r>
            <a:r>
              <a:rPr lang="kk-KZ" sz="2400" i="1" dirty="0">
                <a:cs typeface="Times New Roman" panose="02020603050405020304" pitchFamily="18" charset="0"/>
              </a:rPr>
              <a:t>Министрлікпен бекітілген оқулықтар тізімі;</a:t>
            </a:r>
            <a:r>
              <a:rPr lang="kk-KZ" sz="2400" dirty="0">
                <a:cs typeface="Times New Roman" panose="02020603050405020304" pitchFamily="18" charset="0"/>
              </a:rPr>
              <a:t/>
            </a:r>
            <a:br>
              <a:rPr lang="kk-KZ" sz="2400" dirty="0">
                <a:cs typeface="Times New Roman" panose="02020603050405020304" pitchFamily="18" charset="0"/>
              </a:rPr>
            </a:br>
            <a:r>
              <a:rPr lang="kk-KZ" sz="2400" i="1" dirty="0">
                <a:cs typeface="Times New Roman" panose="02020603050405020304" pitchFamily="18" charset="0"/>
              </a:rPr>
              <a:t>- Тест спецификациялары; </a:t>
            </a:r>
          </a:p>
          <a:p>
            <a:r>
              <a:rPr lang="kk-KZ" sz="2400" i="1" dirty="0">
                <a:cs typeface="Times New Roman" panose="02020603050405020304" pitchFamily="18" charset="0"/>
              </a:rPr>
              <a:t>- Тест жоспарлары;</a:t>
            </a:r>
          </a:p>
          <a:p>
            <a:r>
              <a:rPr lang="kk-KZ" sz="2400" i="1" dirty="0">
                <a:cs typeface="Times New Roman" panose="02020603050405020304" pitchFamily="18" charset="0"/>
              </a:rPr>
              <a:t>- Қазақстан тарихы және дүниежүзі тарихы бойынша 100 дата;</a:t>
            </a:r>
          </a:p>
          <a:p>
            <a:r>
              <a:rPr lang="kk-KZ" sz="2400" i="1" dirty="0">
                <a:cs typeface="Times New Roman" panose="02020603050405020304" pitchFamily="18" charset="0"/>
              </a:rPr>
              <a:t>- Қазақ әдебиеті және орыс әдебиетінен шығармалар тізімі;</a:t>
            </a:r>
          </a:p>
          <a:p>
            <a:r>
              <a:rPr lang="kk-KZ" sz="2400" i="1" dirty="0">
                <a:cs typeface="Times New Roman" panose="02020603050405020304" pitchFamily="18" charset="0"/>
              </a:rPr>
              <a:t>- Информатика пәні бойынша терминдер (3 тілде);</a:t>
            </a:r>
          </a:p>
          <a:p>
            <a:r>
              <a:rPr lang="kk-KZ" sz="2400" i="1" dirty="0">
                <a:cs typeface="Times New Roman" panose="02020603050405020304" pitchFamily="18" charset="0"/>
              </a:rPr>
              <a:t>- ҰБТ-ға дайындалуға арналған тегін онлайн байқау сынағы </a:t>
            </a:r>
            <a:r>
              <a:rPr lang="ru-RU" sz="2400" i="1" dirty="0">
                <a:cs typeface="Times New Roman" panose="02020603050405020304" pitchFamily="18" charset="0"/>
              </a:rPr>
              <a:t>(</a:t>
            </a:r>
            <a:r>
              <a:rPr lang="en-US" sz="2400" i="1" dirty="0">
                <a:cs typeface="Times New Roman" panose="02020603050405020304" pitchFamily="18" charset="0"/>
              </a:rPr>
              <a:t>Prob-ent.testcenter.kz</a:t>
            </a:r>
            <a:r>
              <a:rPr lang="ru-RU" sz="2400" i="1" dirty="0">
                <a:cs typeface="Times New Roman" panose="02020603050405020304" pitchFamily="18" charset="0"/>
              </a:rPr>
              <a:t>).</a:t>
            </a:r>
          </a:p>
          <a:p>
            <a:r>
              <a:rPr lang="kk-KZ" sz="2400" i="1" dirty="0">
                <a:cs typeface="Times New Roman" panose="02020603050405020304" pitchFamily="18" charset="0"/>
              </a:rPr>
              <a:t>⁕ тест спецификациясы </a:t>
            </a:r>
            <a:r>
              <a:rPr lang="ru-RU" sz="2400" i="1" dirty="0">
                <a:cs typeface="Times New Roman" panose="02020603050405020304" pitchFamily="18" charset="0"/>
              </a:rPr>
              <a:t>– </a:t>
            </a:r>
            <a:r>
              <a:rPr lang="kk-KZ" sz="2400" i="1" dirty="0">
                <a:cs typeface="Times New Roman" panose="02020603050405020304" pitchFamily="18" charset="0"/>
              </a:rPr>
              <a:t>  тесттің басты сипаттамаларын анықтайтын құжат (</a:t>
            </a:r>
            <a:r>
              <a:rPr lang="kk-KZ" sz="2400" i="1" dirty="0" smtClean="0">
                <a:cs typeface="Times New Roman" panose="02020603050405020304" pitchFamily="18" charset="0"/>
              </a:rPr>
              <a:t>тесттің </a:t>
            </a:r>
            <a:r>
              <a:rPr lang="kk-KZ" sz="2400" i="1" dirty="0">
                <a:cs typeface="Times New Roman" panose="02020603050405020304" pitchFamily="18" charset="0"/>
              </a:rPr>
              <a:t>мақсаты, міндеті, мазмұны т.б.)</a:t>
            </a:r>
          </a:p>
          <a:p>
            <a:pPr marL="457166" indent="-457166">
              <a:buFontTx/>
              <a:buChar char="-"/>
            </a:pPr>
            <a:endParaRPr lang="kk-KZ" sz="2400" i="1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414412"/>
            <a:ext cx="12204701" cy="769435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ru-RU"/>
            </a:defPPr>
            <a:lvl1pPr lvl="0"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k-KZ" b="1" dirty="0">
                <a:latin typeface="+mn-lt"/>
              </a:rPr>
              <a:t>    ҰТО </a:t>
            </a:r>
            <a:r>
              <a:rPr lang="en-US" b="1" dirty="0">
                <a:latin typeface="+mn-lt"/>
              </a:rPr>
              <a:t>c</a:t>
            </a:r>
            <a:r>
              <a:rPr lang="kk-KZ" b="1" dirty="0">
                <a:latin typeface="+mn-lt"/>
              </a:rPr>
              <a:t>айтында (</a:t>
            </a:r>
            <a:r>
              <a:rPr lang="en-US" b="1" dirty="0">
                <a:latin typeface="+mn-lt"/>
              </a:rPr>
              <a:t>testcenter.kz</a:t>
            </a:r>
            <a:r>
              <a:rPr lang="ru-RU" b="1" dirty="0">
                <a:latin typeface="+mn-lt"/>
              </a:rPr>
              <a:t>)</a:t>
            </a:r>
            <a:r>
              <a:rPr lang="kk-KZ" b="1" dirty="0">
                <a:latin typeface="+mn-lt"/>
              </a:rPr>
              <a:t> «ЖОО-ға түсушілерге» бөлімінде жарияланған 2023 жылғы </a:t>
            </a:r>
            <a:r>
              <a:rPr lang="ru-RU" b="1" dirty="0">
                <a:latin typeface="+mn-lt"/>
              </a:rPr>
              <a:t>ҰБТ-</a:t>
            </a:r>
            <a:r>
              <a:rPr lang="ru-RU" b="1" dirty="0" err="1">
                <a:latin typeface="+mn-lt"/>
              </a:rPr>
              <a:t>ға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дайындықты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арттыруға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арналған</a:t>
            </a:r>
            <a:r>
              <a:rPr lang="ru-RU" b="1" dirty="0">
                <a:latin typeface="+mn-lt"/>
              </a:rPr>
              <a:t> </a:t>
            </a:r>
            <a:r>
              <a:rPr lang="kk-KZ" b="1" dirty="0">
                <a:latin typeface="+mn-lt"/>
              </a:rPr>
              <a:t>материалдар </a:t>
            </a:r>
            <a:endParaRPr lang="ru-RU" b="1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50" y="1566541"/>
            <a:ext cx="151216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7513" y="41451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lvl="0"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Palatino Linotype" pitchFamily="18" charset="0"/>
              </a:rPr>
              <a:t>Республика </a:t>
            </a:r>
            <a:r>
              <a:rPr lang="ru-RU" b="1" dirty="0" err="1">
                <a:solidFill>
                  <a:prstClr val="black"/>
                </a:solidFill>
                <a:latin typeface="Palatino Linotype" pitchFamily="18" charset="0"/>
              </a:rPr>
              <a:t>бойынша</a:t>
            </a:r>
            <a:r>
              <a:rPr lang="ru-RU" b="1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Palatino Linotype" pitchFamily="18" charset="0"/>
              </a:rPr>
              <a:t>аймақтық</a:t>
            </a:r>
            <a:r>
              <a:rPr lang="ru-RU" b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Palatino Linotype" pitchFamily="18" charset="0"/>
              </a:rPr>
              <a:t>тестілеу</a:t>
            </a:r>
            <a:r>
              <a:rPr lang="ru-RU" b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Palatino Linotype" pitchFamily="18" charset="0"/>
              </a:rPr>
              <a:t>орталықтар</a:t>
            </a:r>
            <a:r>
              <a:rPr lang="ru-RU" b="1" dirty="0" smtClean="0">
                <a:solidFill>
                  <a:prstClr val="black"/>
                </a:solidFill>
                <a:latin typeface="Palatino Linotype" pitchFamily="18" charset="0"/>
              </a:rPr>
              <a:t> (АТО) </a:t>
            </a:r>
            <a:r>
              <a:rPr lang="ru-RU" b="1" dirty="0">
                <a:solidFill>
                  <a:prstClr val="black"/>
                </a:solidFill>
                <a:latin typeface="Palatino Linotype" pitchFamily="18" charset="0"/>
              </a:rPr>
              <a:t>саны – 43</a:t>
            </a:r>
            <a:r>
              <a:rPr lang="en-US" b="1" dirty="0">
                <a:solidFill>
                  <a:prstClr val="black"/>
                </a:solidFill>
                <a:latin typeface="Palatino Linotype" pitchFamily="18" charset="0"/>
              </a:rPr>
              <a:t>*</a:t>
            </a:r>
            <a:endParaRPr lang="ru-RU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5260" y="6391076"/>
            <a:ext cx="4807714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lvl="0"/>
            <a:r>
              <a:rPr lang="kk-KZ" sz="1800" b="1" dirty="0" smtClean="0">
                <a:solidFill>
                  <a:srgbClr val="C00000"/>
                </a:solidFill>
                <a:latin typeface="Palatino Linotype" pitchFamily="18" charset="0"/>
              </a:rPr>
              <a:t>*Ескерту</a:t>
            </a:r>
            <a:r>
              <a:rPr lang="kk-KZ" sz="1800" b="1" dirty="0">
                <a:solidFill>
                  <a:srgbClr val="C00000"/>
                </a:solidFill>
                <a:latin typeface="Palatino Linotype" pitchFamily="18" charset="0"/>
              </a:rPr>
              <a:t>: АТО-лар саны өзгеруі мүмкін!</a:t>
            </a:r>
            <a:endParaRPr lang="ru-RU" sz="18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05806" y="846460"/>
            <a:ext cx="9953626" cy="5476875"/>
            <a:chOff x="1125673" y="863082"/>
            <a:chExt cx="9953626" cy="54768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73" y="863082"/>
              <a:ext cx="9953626" cy="547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544834" y="3463463"/>
              <a:ext cx="1229924" cy="259191"/>
            </a:xfrm>
            <a:prstGeom prst="rect">
              <a:avLst/>
            </a:prstGeom>
            <a:noFill/>
          </p:spPr>
          <p:txBody>
            <a:bodyPr wrap="none" lIns="92283" tIns="46141" rIns="92283" bIns="4614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Абайская 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62390" y="2816248"/>
              <a:ext cx="1847079" cy="262460"/>
            </a:xfrm>
            <a:prstGeom prst="rect">
              <a:avLst/>
            </a:prstGeom>
            <a:noFill/>
          </p:spPr>
          <p:txBody>
            <a:bodyPr wrap="none" lIns="92283" tIns="46141" rIns="92283" bIns="46141" rtlCol="0">
              <a:spAutoFit/>
            </a:bodyPr>
            <a:lstStyle/>
            <a:p>
              <a:r>
                <a:rPr lang="kk-KZ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Карагандинская область</a:t>
              </a:r>
              <a:endPara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75652" y="4095316"/>
              <a:ext cx="1960214" cy="259191"/>
            </a:xfrm>
            <a:prstGeom prst="rect">
              <a:avLst/>
            </a:prstGeom>
            <a:noFill/>
          </p:spPr>
          <p:txBody>
            <a:bodyPr wrap="square" lIns="92283" tIns="46141" rIns="92283" bIns="4614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Жетісуская область    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41242" y="3855086"/>
              <a:ext cx="1869410" cy="269298"/>
            </a:xfrm>
            <a:prstGeom prst="rect">
              <a:avLst/>
            </a:prstGeom>
          </p:spPr>
          <p:txBody>
            <a:bodyPr wrap="none" lIns="91434" tIns="45717" rIns="91434" bIns="45717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Ұлытауская область       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597860" y="2346759"/>
              <a:ext cx="1157677" cy="258334"/>
            </a:xfrm>
            <a:prstGeom prst="rect">
              <a:avLst/>
            </a:prstGeom>
          </p:spPr>
          <p:txBody>
            <a:bodyPr wrap="none" lIns="91434" tIns="45717" rIns="91434" bIns="45717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АСТАНА             </a:t>
              </a:r>
              <a:endParaRPr lang="ru-RU" sz="1000" b="1" dirty="0">
                <a:ea typeface="Calibri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2111" y="4590876"/>
              <a:ext cx="1590599" cy="262460"/>
            </a:xfrm>
            <a:prstGeom prst="rect">
              <a:avLst/>
            </a:prstGeom>
            <a:noFill/>
          </p:spPr>
          <p:txBody>
            <a:bodyPr wrap="none" lIns="92283" tIns="46141" rIns="92283" bIns="46141" rtlCol="0">
              <a:spAutoFit/>
            </a:bodyPr>
            <a:lstStyle/>
            <a:p>
              <a:r>
                <a:rPr lang="kk-KZ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Алматинская область</a:t>
              </a:r>
              <a:endPara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6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47684"/>
              </p:ext>
            </p:extLst>
          </p:nvPr>
        </p:nvGraphicFramePr>
        <p:xfrm>
          <a:off x="386607" y="702444"/>
          <a:ext cx="11449272" cy="61172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4216"/>
                <a:gridCol w="4392488"/>
                <a:gridCol w="2664296"/>
                <a:gridCol w="2448272"/>
              </a:tblGrid>
              <a:tr h="240028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Мектепке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дейінгі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оқыту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тәрбиелеу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Бастауышта оқыту педагогикасы мен әдістемесі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45535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Бастапқы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әскери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дайындық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Дене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шынықтыру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Музыка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Көркем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еңбек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сызу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45535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Құқық және экономика негіздері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Информатика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effectLst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Гуманитарлық пәндер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Қазақ тілі мен әдебиеті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әдебиеті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Орыс тілі мен әдебиеті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әдебиеті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 тілі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45535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Әлеуметтік педагогика және өзін-өзі тану мамандарын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  <a:tr h="2400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Арнайы</a:t>
                      </a:r>
                      <a:r>
                        <a:rPr lang="ru-RU" sz="1200" spc="10" dirty="0">
                          <a:effectLst/>
                        </a:rPr>
                        <a:t> педагогика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-17635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 fontAlgn="base"/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бірыңғай</a:t>
            </a:r>
            <a:r>
              <a:rPr lang="ru-RU" b="1" dirty="0"/>
              <a:t> </a:t>
            </a:r>
            <a:r>
              <a:rPr lang="ru-RU" b="1" dirty="0" err="1"/>
              <a:t>тестілеудің</a:t>
            </a:r>
            <a:r>
              <a:rPr lang="ru-RU" b="1" dirty="0"/>
              <a:t> </a:t>
            </a:r>
            <a:r>
              <a:rPr lang="ru-RU" b="1" dirty="0" err="1"/>
              <a:t>бейіндік</a:t>
            </a:r>
            <a:r>
              <a:rPr lang="ru-RU" b="1" dirty="0"/>
              <a:t> </a:t>
            </a:r>
            <a:r>
              <a:rPr lang="ru-RU" b="1" dirty="0" err="1"/>
              <a:t>пәндері</a:t>
            </a:r>
            <a:r>
              <a:rPr lang="ru-RU" b="1" dirty="0"/>
              <a:t> </a:t>
            </a:r>
            <a:r>
              <a:rPr lang="ru-RU" b="1" dirty="0" err="1"/>
              <a:t>көрсетілген</a:t>
            </a:r>
            <a:r>
              <a:rPr lang="ru-RU" b="1" dirty="0"/>
              <a:t> ББТ </a:t>
            </a:r>
            <a:r>
              <a:rPr lang="ru-RU" b="1" dirty="0" err="1"/>
              <a:t>топтарының</a:t>
            </a:r>
            <a:r>
              <a:rPr lang="ru-RU" b="1" dirty="0"/>
              <a:t> </a:t>
            </a:r>
            <a:r>
              <a:rPr lang="ru-RU" b="1" dirty="0" err="1" smtClean="0"/>
              <a:t>тізбесі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55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98140"/>
              </p:ext>
            </p:extLst>
          </p:nvPr>
        </p:nvGraphicFramePr>
        <p:xfrm>
          <a:off x="278594" y="918468"/>
          <a:ext cx="11665297" cy="547053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32250"/>
                <a:gridCol w="3384376"/>
                <a:gridCol w="2664296"/>
                <a:gridCol w="3384375"/>
              </a:tblGrid>
              <a:tr h="238873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Орындаушылық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өнер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Музыкатану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Режиссура, арт-менеджмент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Өнертану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Дирижирлеу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Композиция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Театр өнері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Хореография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45419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Аудиовизуалды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құрылғылар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медиа </a:t>
                      </a:r>
                      <a:r>
                        <a:rPr lang="ru-RU" sz="1200" spc="10" dirty="0" err="1">
                          <a:effectLst/>
                        </a:rPr>
                        <a:t>өндіріс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Бейнелеу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өнері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Сән</a:t>
                      </a:r>
                      <a:r>
                        <a:rPr lang="ru-RU" sz="1200" spc="10" dirty="0">
                          <a:effectLst/>
                        </a:rPr>
                        <a:t>, дизайн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Философия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этика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Дінтану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теология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Тарих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археология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Түркітану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шығыстану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Шетел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Аударма ісі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Филология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/</a:t>
                      </a: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/</a:t>
                      </a: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әдебиеті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Әлеуметтану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Мәдениеттану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  <a:tr h="23887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Саясаттану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-17635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 fontAlgn="base"/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бірыңғай</a:t>
            </a:r>
            <a:r>
              <a:rPr lang="ru-RU" b="1" dirty="0"/>
              <a:t> </a:t>
            </a:r>
            <a:r>
              <a:rPr lang="ru-RU" b="1" dirty="0" err="1"/>
              <a:t>тестілеудің</a:t>
            </a:r>
            <a:r>
              <a:rPr lang="ru-RU" b="1" dirty="0"/>
              <a:t> </a:t>
            </a:r>
            <a:r>
              <a:rPr lang="ru-RU" b="1" dirty="0" err="1"/>
              <a:t>бейіндік</a:t>
            </a:r>
            <a:r>
              <a:rPr lang="ru-RU" b="1" dirty="0"/>
              <a:t> </a:t>
            </a:r>
            <a:r>
              <a:rPr lang="ru-RU" b="1" dirty="0" err="1"/>
              <a:t>пәндері</a:t>
            </a:r>
            <a:r>
              <a:rPr lang="ru-RU" b="1" dirty="0"/>
              <a:t> </a:t>
            </a:r>
            <a:r>
              <a:rPr lang="ru-RU" b="1" dirty="0" err="1"/>
              <a:t>көрсетілген</a:t>
            </a:r>
            <a:r>
              <a:rPr lang="ru-RU" b="1" dirty="0"/>
              <a:t> ББТ </a:t>
            </a:r>
            <a:r>
              <a:rPr lang="ru-RU" b="1" dirty="0" err="1"/>
              <a:t>топтарының</a:t>
            </a:r>
            <a:r>
              <a:rPr lang="ru-RU" b="1" dirty="0"/>
              <a:t> </a:t>
            </a:r>
            <a:r>
              <a:rPr lang="ru-RU" b="1" dirty="0" err="1"/>
              <a:t>тізбесі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681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06039"/>
              </p:ext>
            </p:extLst>
          </p:nvPr>
        </p:nvGraphicFramePr>
        <p:xfrm>
          <a:off x="440828" y="558428"/>
          <a:ext cx="11305256" cy="617663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36623"/>
                <a:gridCol w="4616450"/>
                <a:gridCol w="2490513"/>
                <a:gridCol w="2561670"/>
              </a:tblGrid>
              <a:tr h="24160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Халықаралық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қатынастар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дипломатия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Журналистика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репортер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Кітапхана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ақпараттарды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өңдеу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мұрағат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Қазақ/Орыс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Қазақ/Орыс әдебиеті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Менеджмент және басқару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Аудит және салық салу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Қаржы, экономика, банк және сақтандыру ісі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Маркетинг және жарнама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Еңбек дағдылары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Құқық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Құқық негіздері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Биологиялық және сабақтас ғылымдар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Қоршаған</a:t>
                      </a:r>
                      <a:r>
                        <a:rPr lang="ru-RU" sz="1200" spc="10" dirty="0">
                          <a:effectLst/>
                        </a:rPr>
                        <a:t> орта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Жер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туралы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ғылым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статистика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Механика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Ақпараттық технологиялар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effectLst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Ақпараттық қауіпсіздік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effectLst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45693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Коммуникациялар және коммуникациялық технологиялар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  <a:tr h="2416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Химиялық инженерия және процестер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784" y="0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 fontAlgn="base"/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бірыңғай</a:t>
            </a:r>
            <a:r>
              <a:rPr lang="ru-RU" b="1" dirty="0"/>
              <a:t> </a:t>
            </a:r>
            <a:r>
              <a:rPr lang="ru-RU" b="1" dirty="0" err="1"/>
              <a:t>тестілеудің</a:t>
            </a:r>
            <a:r>
              <a:rPr lang="ru-RU" b="1" dirty="0"/>
              <a:t> </a:t>
            </a:r>
            <a:r>
              <a:rPr lang="ru-RU" b="1" dirty="0" err="1"/>
              <a:t>бейіндік</a:t>
            </a:r>
            <a:r>
              <a:rPr lang="ru-RU" b="1" dirty="0"/>
              <a:t> </a:t>
            </a:r>
            <a:r>
              <a:rPr lang="ru-RU" b="1" dirty="0" err="1"/>
              <a:t>пәндері</a:t>
            </a:r>
            <a:r>
              <a:rPr lang="ru-RU" b="1" dirty="0"/>
              <a:t> </a:t>
            </a:r>
            <a:r>
              <a:rPr lang="ru-RU" b="1" dirty="0" err="1"/>
              <a:t>көрсетілген</a:t>
            </a:r>
            <a:r>
              <a:rPr lang="ru-RU" b="1" dirty="0"/>
              <a:t> ББТ </a:t>
            </a:r>
            <a:r>
              <a:rPr lang="ru-RU" b="1" dirty="0" err="1"/>
              <a:t>топтарының</a:t>
            </a:r>
            <a:r>
              <a:rPr lang="ru-RU" b="1" dirty="0"/>
              <a:t> </a:t>
            </a:r>
            <a:r>
              <a:rPr lang="ru-RU" b="1" dirty="0" err="1"/>
              <a:t>тізбесі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81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414412"/>
            <a:ext cx="12204701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396"/>
            <a:ext cx="12204700" cy="647967"/>
          </a:xfrm>
        </p:spPr>
        <p:txBody>
          <a:bodyPr>
            <a:normAutofit fontScale="90000"/>
          </a:bodyPr>
          <a:lstStyle/>
          <a:p>
            <a:r>
              <a:rPr lang="kk-KZ" sz="2500" b="1" dirty="0" smtClean="0">
                <a:latin typeface="Palatino Linotype" pitchFamily="18" charset="0"/>
              </a:rPr>
              <a:t>Ұлттық бірыңғай тестілеу - 2023</a:t>
            </a:r>
            <a:endParaRPr lang="ru-RU" sz="25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90" y="1062485"/>
            <a:ext cx="11773308" cy="7155791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indent="531734" algn="just"/>
            <a:r>
              <a:rPr lang="ru-RU" sz="1900" b="1" dirty="0">
                <a:latin typeface="Palatino Linotype" pitchFamily="18" charset="0"/>
              </a:rPr>
              <a:t>«</a:t>
            </a:r>
            <a:r>
              <a:rPr lang="ru-RU" sz="1900" dirty="0" err="1">
                <a:latin typeface="Palatino Linotype" pitchFamily="18" charset="0"/>
              </a:rPr>
              <a:t>Ұлттық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бірыңғай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тестілеу</a:t>
            </a:r>
            <a:r>
              <a:rPr lang="ru-RU" sz="1900" dirty="0">
                <a:latin typeface="Palatino Linotype" pitchFamily="18" charset="0"/>
              </a:rPr>
              <a:t> (ҰБТ) – </a:t>
            </a:r>
            <a:r>
              <a:rPr lang="ru-RU" sz="1900" dirty="0" err="1">
                <a:latin typeface="Palatino Linotype" pitchFamily="18" charset="0"/>
              </a:rPr>
              <a:t>жоғары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және</a:t>
            </a:r>
            <a:r>
              <a:rPr lang="ru-RU" sz="1900" dirty="0">
                <a:latin typeface="Palatino Linotype" pitchFamily="18" charset="0"/>
              </a:rPr>
              <a:t> (</a:t>
            </a:r>
            <a:r>
              <a:rPr lang="ru-RU" sz="1900" dirty="0" err="1">
                <a:latin typeface="Palatino Linotype" pitchFamily="18" charset="0"/>
              </a:rPr>
              <a:t>немесе</a:t>
            </a:r>
            <a:r>
              <a:rPr lang="ru-RU" sz="1900" dirty="0">
                <a:latin typeface="Palatino Linotype" pitchFamily="18" charset="0"/>
              </a:rPr>
              <a:t>) </a:t>
            </a:r>
            <a:r>
              <a:rPr lang="ru-RU" sz="1900" dirty="0" err="1">
                <a:latin typeface="Palatino Linotype" pitchFamily="18" charset="0"/>
              </a:rPr>
              <a:t>жоғары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оқу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орнынан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кейінгі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білім</a:t>
            </a:r>
            <a:r>
              <a:rPr lang="ru-RU" sz="1900" dirty="0">
                <a:latin typeface="Palatino Linotype" pitchFamily="18" charset="0"/>
              </a:rPr>
              <a:t> беру </a:t>
            </a:r>
            <a:r>
              <a:rPr lang="ru-RU" sz="1900" dirty="0" err="1">
                <a:latin typeface="Palatino Linotype" pitchFamily="18" charset="0"/>
              </a:rPr>
              <a:t>ұйымдарына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түсуге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арналған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іріктеу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емтихандарының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бір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нысаны</a:t>
            </a:r>
            <a:r>
              <a:rPr lang="ru-RU" sz="1900" dirty="0">
                <a:latin typeface="Palatino Linotype" pitchFamily="18" charset="0"/>
              </a:rPr>
              <a:t>»</a:t>
            </a:r>
          </a:p>
          <a:p>
            <a:pPr indent="531734" algn="r" defTabSz="190471">
              <a:tabLst>
                <a:tab pos="7796634" algn="l"/>
              </a:tabLst>
            </a:pPr>
            <a:r>
              <a:rPr lang="ru-RU" sz="1900" i="1" dirty="0">
                <a:latin typeface="Palatino Linotype" pitchFamily="18" charset="0"/>
              </a:rPr>
              <a:t>(ҚР «</a:t>
            </a:r>
            <a:r>
              <a:rPr lang="ru-RU" sz="1900" i="1" dirty="0" err="1">
                <a:latin typeface="Palatino Linotype" pitchFamily="18" charset="0"/>
              </a:rPr>
              <a:t>Білім</a:t>
            </a:r>
            <a:r>
              <a:rPr lang="ru-RU" sz="1900" i="1" dirty="0">
                <a:latin typeface="Palatino Linotype" pitchFamily="18" charset="0"/>
              </a:rPr>
              <a:t> </a:t>
            </a:r>
            <a:r>
              <a:rPr lang="ru-RU" sz="1900" i="1" dirty="0" err="1">
                <a:latin typeface="Palatino Linotype" pitchFamily="18" charset="0"/>
              </a:rPr>
              <a:t>туралы</a:t>
            </a:r>
            <a:r>
              <a:rPr lang="ru-RU" sz="1900" i="1" dirty="0">
                <a:latin typeface="Palatino Linotype" pitchFamily="18" charset="0"/>
              </a:rPr>
              <a:t>» </a:t>
            </a:r>
            <a:r>
              <a:rPr lang="ru-RU" sz="1900" i="1" dirty="0" err="1">
                <a:latin typeface="Palatino Linotype" pitchFamily="18" charset="0"/>
              </a:rPr>
              <a:t>Заңы</a:t>
            </a:r>
            <a:endParaRPr lang="ru-RU" sz="1900" i="1" dirty="0">
              <a:latin typeface="Palatino Linotype" pitchFamily="18" charset="0"/>
            </a:endParaRPr>
          </a:p>
          <a:p>
            <a:pPr indent="531734" algn="ctr"/>
            <a:r>
              <a:rPr lang="ru-RU" sz="1900" i="1" dirty="0">
                <a:latin typeface="Palatino Linotype" pitchFamily="18" charset="0"/>
              </a:rPr>
              <a:t>                                                                                                                                        1 б., 56 т.) </a:t>
            </a:r>
            <a:endParaRPr lang="ru-RU" sz="1900" dirty="0">
              <a:latin typeface="Palatino Linotype" pitchFamily="18" charset="0"/>
            </a:endParaRPr>
          </a:p>
          <a:p>
            <a:pPr indent="531734" algn="just"/>
            <a:endParaRPr lang="kk-KZ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ҰБТ "</a:t>
            </a:r>
            <a:r>
              <a:rPr lang="ru-RU" sz="1900" b="1" dirty="0">
                <a:latin typeface="Palatino Linotype" pitchFamily="18" charset="0"/>
              </a:rPr>
              <a:t>1 </a:t>
            </a:r>
            <a:r>
              <a:rPr lang="ru-RU" sz="1900" b="1" dirty="0" err="1">
                <a:latin typeface="Palatino Linotype" pitchFamily="18" charset="0"/>
              </a:rPr>
              <a:t>тестіленуші</a:t>
            </a:r>
            <a:r>
              <a:rPr lang="ru-RU" sz="1900" b="1" dirty="0">
                <a:latin typeface="Palatino Linotype" pitchFamily="18" charset="0"/>
              </a:rPr>
              <a:t> – 1 компьютер – 2 камера</a:t>
            </a:r>
            <a:r>
              <a:rPr lang="ru-RU" sz="1900" dirty="0">
                <a:latin typeface="Palatino Linotype" pitchFamily="18" charset="0"/>
              </a:rPr>
              <a:t>" </a:t>
            </a:r>
            <a:r>
              <a:rPr lang="ru-RU" sz="1900" dirty="0" err="1">
                <a:latin typeface="Palatino Linotype" pitchFamily="18" charset="0"/>
              </a:rPr>
              <a:t>қағидаты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бойынша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өткізіледі</a:t>
            </a:r>
            <a:r>
              <a:rPr lang="ru-RU" sz="1900" dirty="0">
                <a:latin typeface="Palatino Linotype" pitchFamily="18" charset="0"/>
              </a:rPr>
              <a:t>.</a:t>
            </a:r>
            <a:endParaRPr lang="kk-KZ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endParaRPr lang="en-US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r>
              <a:rPr lang="ru-RU" sz="1900" dirty="0" err="1">
                <a:latin typeface="Palatino Linotype" pitchFamily="18" charset="0"/>
              </a:rPr>
              <a:t>Түсушілер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тестілеу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b="1" dirty="0" err="1" smtClean="0">
                <a:latin typeface="Palatino Linotype" pitchFamily="18" charset="0"/>
              </a:rPr>
              <a:t>орнын</a:t>
            </a:r>
            <a:r>
              <a:rPr lang="ru-RU" sz="1900" b="1" dirty="0" smtClean="0">
                <a:latin typeface="Palatino Linotype" pitchFamily="18" charset="0"/>
              </a:rPr>
              <a:t> (</a:t>
            </a:r>
            <a:r>
              <a:rPr lang="ru-RU" sz="1900" b="1" dirty="0" err="1" smtClean="0">
                <a:latin typeface="Palatino Linotype" pitchFamily="18" charset="0"/>
              </a:rPr>
              <a:t>аймақтық</a:t>
            </a:r>
            <a:r>
              <a:rPr lang="ru-RU" sz="1900" b="1" dirty="0" smtClean="0">
                <a:latin typeface="Palatino Linotype" pitchFamily="18" charset="0"/>
              </a:rPr>
              <a:t> </a:t>
            </a:r>
            <a:r>
              <a:rPr lang="ru-RU" sz="1900" b="1" dirty="0" err="1" smtClean="0">
                <a:latin typeface="Palatino Linotype" pitchFamily="18" charset="0"/>
              </a:rPr>
              <a:t>тестілеу</a:t>
            </a:r>
            <a:r>
              <a:rPr lang="ru-RU" sz="1900" b="1" dirty="0" smtClean="0">
                <a:latin typeface="Palatino Linotype" pitchFamily="18" charset="0"/>
              </a:rPr>
              <a:t> </a:t>
            </a:r>
            <a:r>
              <a:rPr lang="ru-RU" sz="1900" b="1" dirty="0" err="1" smtClean="0">
                <a:latin typeface="Palatino Linotype" pitchFamily="18" charset="0"/>
              </a:rPr>
              <a:t>орталығы</a:t>
            </a:r>
            <a:r>
              <a:rPr lang="ru-RU" sz="1900" b="1" dirty="0" smtClean="0">
                <a:latin typeface="Palatino Linotype" pitchFamily="18" charset="0"/>
              </a:rPr>
              <a:t> - АТО)</a:t>
            </a:r>
            <a:r>
              <a:rPr lang="ru-RU" sz="1900" dirty="0" smtClean="0">
                <a:latin typeface="Palatino Linotype" pitchFamily="18" charset="0"/>
              </a:rPr>
              <a:t>, </a:t>
            </a:r>
            <a:r>
              <a:rPr lang="ru-RU" sz="1900" b="1" dirty="0" err="1">
                <a:latin typeface="Palatino Linotype" pitchFamily="18" charset="0"/>
              </a:rPr>
              <a:t>күнін</a:t>
            </a:r>
            <a:r>
              <a:rPr lang="ru-RU" sz="1900" b="1" dirty="0">
                <a:latin typeface="Palatino Linotype" pitchFamily="18" charset="0"/>
              </a:rPr>
              <a:t> </a:t>
            </a:r>
            <a:endParaRPr lang="ru-RU" sz="1900" b="1" dirty="0" smtClean="0">
              <a:latin typeface="Palatino Linotype" pitchFamily="18" charset="0"/>
            </a:endParaRPr>
          </a:p>
          <a:p>
            <a:pPr marL="444433" algn="just"/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smtClean="0">
                <a:latin typeface="Palatino Linotype" pitchFamily="18" charset="0"/>
              </a:rPr>
              <a:t>   </a:t>
            </a:r>
            <a:r>
              <a:rPr lang="ru-RU" sz="1900" dirty="0" err="1" smtClean="0">
                <a:latin typeface="Palatino Linotype" pitchFamily="18" charset="0"/>
              </a:rPr>
              <a:t>және</a:t>
            </a:r>
            <a:r>
              <a:rPr lang="ru-RU" sz="1900" dirty="0" smtClean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уақытын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dirty="0">
                <a:latin typeface="Palatino Linotype" pitchFamily="18" charset="0"/>
              </a:rPr>
              <a:t>  </a:t>
            </a:r>
            <a:r>
              <a:rPr lang="ru-RU" sz="1900" dirty="0" err="1">
                <a:latin typeface="Palatino Linotype" pitchFamily="18" charset="0"/>
              </a:rPr>
              <a:t>өз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бетінше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таңдай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алады</a:t>
            </a:r>
            <a:r>
              <a:rPr lang="ru-RU" sz="1900" dirty="0">
                <a:latin typeface="Palatino Linotype" pitchFamily="18" charset="0"/>
              </a:rPr>
              <a:t>.</a:t>
            </a:r>
          </a:p>
          <a:p>
            <a:pPr marL="720617" indent="-276184" algn="just">
              <a:buFont typeface="Wingdings" pitchFamily="2" charset="2"/>
              <a:buChar char="ü"/>
            </a:pPr>
            <a:endParaRPr lang="kk-KZ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r>
              <a:rPr lang="kk-KZ" sz="1900" dirty="0">
                <a:latin typeface="Palatino Linotype" pitchFamily="18" charset="0"/>
              </a:rPr>
              <a:t>Бір  дұрыс  жауабы  бар  тест  тапсырмалары қолданылады.</a:t>
            </a:r>
            <a:endParaRPr lang="ru-RU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endParaRPr lang="ru-RU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Б</a:t>
            </a:r>
            <a:r>
              <a:rPr lang="kk-KZ" sz="1900" dirty="0">
                <a:latin typeface="Palatino Linotype" pitchFamily="18" charset="0"/>
              </a:rPr>
              <a:t>ір немесе бірнеше дұрыс жауабы бар </a:t>
            </a:r>
            <a:r>
              <a:rPr lang="kk-KZ" sz="1900" b="1" dirty="0">
                <a:latin typeface="Palatino Linotype" pitchFamily="18" charset="0"/>
              </a:rPr>
              <a:t>тест тапсырмалары </a:t>
            </a:r>
            <a:r>
              <a:rPr lang="kk-KZ" sz="1900" dirty="0">
                <a:latin typeface="Palatino Linotype" pitchFamily="18" charset="0"/>
              </a:rPr>
              <a:t>қолданылады. </a:t>
            </a:r>
          </a:p>
          <a:p>
            <a:pPr marL="720617" indent="-276184" algn="just">
              <a:buFont typeface="Wingdings" pitchFamily="2" charset="2"/>
              <a:buChar char="ü"/>
            </a:pPr>
            <a:endParaRPr lang="ru-RU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r>
              <a:rPr lang="ru-RU" sz="1900" dirty="0" err="1">
                <a:latin typeface="Palatino Linotype" pitchFamily="18" charset="0"/>
              </a:rPr>
              <a:t>Тестілеу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нәтижесі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тестілеу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аяқталған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соң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бірден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беріледі</a:t>
            </a:r>
            <a:r>
              <a:rPr lang="ru-RU" sz="1900" dirty="0">
                <a:latin typeface="Palatino Linotype" pitchFamily="18" charset="0"/>
              </a:rPr>
              <a:t>.</a:t>
            </a:r>
          </a:p>
          <a:p>
            <a:pPr marL="720617" indent="-276184" algn="just">
              <a:buFont typeface="Wingdings" pitchFamily="2" charset="2"/>
              <a:buChar char="ü"/>
            </a:pPr>
            <a:endParaRPr lang="kk-KZ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r>
              <a:rPr lang="ru-RU" sz="1900" b="1" dirty="0" err="1">
                <a:latin typeface="Palatino Linotype" pitchFamily="18" charset="0"/>
              </a:rPr>
              <a:t>Техникалық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себептер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бойынша</a:t>
            </a:r>
            <a:r>
              <a:rPr lang="ru-RU" sz="1900" b="1" i="1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өтініштер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тестілеу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барысында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беріледі</a:t>
            </a:r>
            <a:r>
              <a:rPr lang="ru-RU" sz="1900" dirty="0">
                <a:latin typeface="Palatino Linotype" pitchFamily="18" charset="0"/>
              </a:rPr>
              <a:t>.</a:t>
            </a:r>
          </a:p>
          <a:p>
            <a:pPr marL="444433" algn="just"/>
            <a:endParaRPr lang="ru-RU" sz="1900" dirty="0">
              <a:latin typeface="Palatino Linotype" pitchFamily="18" charset="0"/>
            </a:endParaRPr>
          </a:p>
          <a:p>
            <a:pPr marL="720617" indent="-276184" algn="just">
              <a:buFont typeface="Wingdings" pitchFamily="2" charset="2"/>
              <a:buChar char="ü"/>
            </a:pPr>
            <a:r>
              <a:rPr lang="ru-RU" sz="1900" dirty="0" err="1">
                <a:latin typeface="Palatino Linotype" pitchFamily="18" charset="0"/>
              </a:rPr>
              <a:t>Апелляцияға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мазмұны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бойынша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өтініштер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тестілеу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аяқталғаннан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кейін</a:t>
            </a:r>
            <a:r>
              <a:rPr lang="ru-RU" sz="1900" dirty="0">
                <a:latin typeface="Palatino Linotype" pitchFamily="18" charset="0"/>
              </a:rPr>
              <a:t> 30 минут </a:t>
            </a:r>
            <a:r>
              <a:rPr lang="ru-RU" sz="1900" dirty="0" err="1">
                <a:latin typeface="Palatino Linotype" pitchFamily="18" charset="0"/>
              </a:rPr>
              <a:t>ішінде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беріледі</a:t>
            </a:r>
            <a:r>
              <a:rPr lang="ru-RU" sz="1900" dirty="0">
                <a:latin typeface="Palatino Linotype" pitchFamily="18" charset="0"/>
              </a:rPr>
              <a:t>.</a:t>
            </a:r>
          </a:p>
          <a:p>
            <a:pPr marL="720617" indent="-276184" algn="just">
              <a:buFont typeface="Wingdings" pitchFamily="2" charset="2"/>
              <a:buChar char="ü"/>
            </a:pPr>
            <a:endParaRPr lang="ru-RU" sz="1900" dirty="0">
              <a:latin typeface="Palatino Linotype" pitchFamily="18" charset="0"/>
            </a:endParaRPr>
          </a:p>
          <a:p>
            <a:pPr indent="531734" algn="just"/>
            <a:endParaRPr lang="ru-RU" sz="1800" dirty="0">
              <a:latin typeface="Palatino Linotype" pitchFamily="18" charset="0"/>
            </a:endParaRPr>
          </a:p>
          <a:p>
            <a:pPr indent="531734" algn="just"/>
            <a:endParaRPr lang="kk-KZ" sz="1800" dirty="0">
              <a:latin typeface="Palatino Linotype" pitchFamily="18" charset="0"/>
            </a:endParaRPr>
          </a:p>
          <a:p>
            <a:pPr indent="531734" algn="just"/>
            <a:endParaRPr lang="kk-KZ" sz="2400" dirty="0">
              <a:latin typeface="Palatino Linotype" pitchFamily="18" charset="0"/>
            </a:endParaRPr>
          </a:p>
        </p:txBody>
      </p:sp>
      <p:pic>
        <p:nvPicPr>
          <p:cNvPr id="1026" name="Picture 2" descr="C:\Users\a.batyr\Desktop\УОПТ-2022\АМИР\a59b3266-9c4a-45e4-b266-3e4219e1616c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25" y="3103706"/>
            <a:ext cx="2320330" cy="21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28112"/>
              </p:ext>
            </p:extLst>
          </p:nvPr>
        </p:nvGraphicFramePr>
        <p:xfrm>
          <a:off x="350602" y="558428"/>
          <a:ext cx="11521279" cy="636883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05728"/>
                <a:gridCol w="5062541"/>
                <a:gridCol w="2332529"/>
                <a:gridCol w="2120481"/>
              </a:tblGrid>
              <a:tr h="24175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Материалтану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технологиялар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 </a:t>
                      </a:r>
                      <a:r>
                        <a:rPr lang="ru-RU" sz="1200" spc="10" dirty="0" err="1">
                          <a:effectLst/>
                        </a:rPr>
                        <a:t>техникасы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энергетика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 </a:t>
                      </a:r>
                      <a:r>
                        <a:rPr lang="ru-RU" sz="1200" spc="10" dirty="0" err="1">
                          <a:effectLst/>
                        </a:rPr>
                        <a:t>техникасы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автоматтандыру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Механика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металл </a:t>
                      </a:r>
                      <a:r>
                        <a:rPr lang="ru-RU" sz="1200" spc="10" dirty="0" err="1">
                          <a:effectLst/>
                        </a:rPr>
                        <a:t>өңдеу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Автокөлік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құралдары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В165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Магистральды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желілер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инфрақұрылым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Теңіз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көлігі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технологиялары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Көліктік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имараттар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Әуе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көлігі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технологиялары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45708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Ұшу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аппараттары</a:t>
                      </a:r>
                      <a:r>
                        <a:rPr lang="ru-RU" sz="1200" spc="10" dirty="0">
                          <a:effectLst/>
                        </a:rPr>
                        <a:t> мен </a:t>
                      </a:r>
                      <a:r>
                        <a:rPr lang="ru-RU" sz="1200" spc="10" dirty="0" err="1">
                          <a:effectLst/>
                        </a:rPr>
                        <a:t>қозғалтқыштарды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ұшуда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пайдалану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Азық-түлік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өнімдерінің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Материалдар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өндірісі</a:t>
                      </a:r>
                      <a:r>
                        <a:rPr lang="ru-RU" sz="1200" spc="10" dirty="0">
                          <a:effectLst/>
                        </a:rPr>
                        <a:t> (</a:t>
                      </a:r>
                      <a:r>
                        <a:rPr lang="ru-RU" sz="1200" spc="10" dirty="0" err="1">
                          <a:effectLst/>
                        </a:rPr>
                        <a:t>шыны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қағаз</a:t>
                      </a:r>
                      <a:r>
                        <a:rPr lang="ru-RU" sz="1200" spc="10" dirty="0">
                          <a:effectLst/>
                        </a:rPr>
                        <a:t>, пластик, </a:t>
                      </a:r>
                      <a:r>
                        <a:rPr lang="ru-RU" sz="1200" spc="10" dirty="0" err="1">
                          <a:effectLst/>
                        </a:rPr>
                        <a:t>ағаш</a:t>
                      </a:r>
                      <a:r>
                        <a:rPr lang="ru-RU" sz="1200" spc="1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Тоқыма</a:t>
                      </a:r>
                      <a:r>
                        <a:rPr lang="ru-RU" sz="1200" spc="10" dirty="0">
                          <a:effectLst/>
                        </a:rPr>
                        <a:t>: </a:t>
                      </a:r>
                      <a:r>
                        <a:rPr lang="ru-RU" sz="1200" spc="10" dirty="0" err="1">
                          <a:effectLst/>
                        </a:rPr>
                        <a:t>киім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аяқ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киім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былғары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бұйымдары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Тау-</a:t>
                      </a:r>
                      <a:r>
                        <a:rPr lang="ru-RU" sz="1200" spc="10" dirty="0" err="1">
                          <a:effectLst/>
                        </a:rPr>
                        <a:t>кен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пайдалы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қазбаларды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Фармацевтикалық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өндіріс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45708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Сәулет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45708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Қала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құрылысы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құрылыс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жұмыстары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азаматтық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құрылыс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Кадастр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жерге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орналастыру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45708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Стандарттау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сертификаттау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метрология (сала </a:t>
                      </a:r>
                      <a:r>
                        <a:rPr lang="ru-RU" sz="1200" spc="10" dirty="0" err="1">
                          <a:effectLst/>
                        </a:rPr>
                        <a:t>бойынша</a:t>
                      </a:r>
                      <a:r>
                        <a:rPr lang="ru-RU" sz="1200" spc="1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  <a:tr h="24175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Өсімдік шаруашылығы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-17635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 fontAlgn="base"/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бірыңғай</a:t>
            </a:r>
            <a:r>
              <a:rPr lang="ru-RU" b="1" dirty="0"/>
              <a:t> </a:t>
            </a:r>
            <a:r>
              <a:rPr lang="ru-RU" b="1" dirty="0" err="1"/>
              <a:t>тестілеудің</a:t>
            </a:r>
            <a:r>
              <a:rPr lang="ru-RU" b="1" dirty="0"/>
              <a:t> </a:t>
            </a:r>
            <a:r>
              <a:rPr lang="ru-RU" b="1" dirty="0" err="1"/>
              <a:t>бейіндік</a:t>
            </a:r>
            <a:r>
              <a:rPr lang="ru-RU" b="1" dirty="0"/>
              <a:t> </a:t>
            </a:r>
            <a:r>
              <a:rPr lang="ru-RU" b="1" dirty="0" err="1"/>
              <a:t>пәндері</a:t>
            </a:r>
            <a:r>
              <a:rPr lang="ru-RU" b="1" dirty="0"/>
              <a:t> </a:t>
            </a:r>
            <a:r>
              <a:rPr lang="ru-RU" b="1" dirty="0" err="1"/>
              <a:t>көрсетілген</a:t>
            </a:r>
            <a:r>
              <a:rPr lang="ru-RU" b="1" dirty="0"/>
              <a:t> ББТ </a:t>
            </a:r>
            <a:r>
              <a:rPr lang="ru-RU" b="1" dirty="0" err="1"/>
              <a:t>топтарының</a:t>
            </a:r>
            <a:r>
              <a:rPr lang="ru-RU" b="1" dirty="0"/>
              <a:t> </a:t>
            </a:r>
            <a:r>
              <a:rPr lang="ru-RU" b="1" dirty="0" err="1"/>
              <a:t>тізбесі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58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69795"/>
              </p:ext>
            </p:extLst>
          </p:nvPr>
        </p:nvGraphicFramePr>
        <p:xfrm>
          <a:off x="400164" y="630436"/>
          <a:ext cx="11422158" cy="59316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25847"/>
                <a:gridCol w="4289034"/>
                <a:gridCol w="2648212"/>
                <a:gridCol w="2159065"/>
              </a:tblGrid>
              <a:tr h="24853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Мал шаруашылығы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Орман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шаруашылығы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Балық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шаруашылығы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Жерге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орналастыру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Агроинженерия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Су </a:t>
                      </a:r>
                      <a:r>
                        <a:rPr lang="ru-RU" sz="1200" spc="10" dirty="0" err="1">
                          <a:effectLst/>
                        </a:rPr>
                        <a:t>ресурстары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суды </a:t>
                      </a:r>
                      <a:r>
                        <a:rPr lang="ru-RU" sz="1200" spc="10" dirty="0" err="1">
                          <a:effectLst/>
                        </a:rPr>
                        <a:t>пайдалану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Ветеринария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Мейіргер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Фармация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Жалпы медицина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Стоматология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Қоғамдық денсаулық сақтау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Әлеуметтік жұмыс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Туризм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Шетел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46386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Тынығу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Мейрамхана ісі және мейманхана бизнесі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Шетел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Санитарлық-профилактикалық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іс-шаралар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Көлік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қызметтері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Құқық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қорғау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қызметі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Құқық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негіздері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  <a:tr h="2485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Өрт қауіпсіздігі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-17635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 fontAlgn="base"/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бірыңғай</a:t>
            </a:r>
            <a:r>
              <a:rPr lang="ru-RU" b="1" dirty="0"/>
              <a:t> </a:t>
            </a:r>
            <a:r>
              <a:rPr lang="ru-RU" b="1" dirty="0" err="1"/>
              <a:t>тестілеудің</a:t>
            </a:r>
            <a:r>
              <a:rPr lang="ru-RU" b="1" dirty="0"/>
              <a:t> </a:t>
            </a:r>
            <a:r>
              <a:rPr lang="ru-RU" b="1" dirty="0" err="1"/>
              <a:t>бейіндік</a:t>
            </a:r>
            <a:r>
              <a:rPr lang="ru-RU" b="1" dirty="0"/>
              <a:t> </a:t>
            </a:r>
            <a:r>
              <a:rPr lang="ru-RU" b="1" dirty="0" err="1"/>
              <a:t>пәндері</a:t>
            </a:r>
            <a:r>
              <a:rPr lang="ru-RU" b="1" dirty="0"/>
              <a:t> </a:t>
            </a:r>
            <a:r>
              <a:rPr lang="ru-RU" b="1" dirty="0" err="1"/>
              <a:t>көрсетілген</a:t>
            </a:r>
            <a:r>
              <a:rPr lang="ru-RU" b="1" dirty="0"/>
              <a:t> ББТ </a:t>
            </a:r>
            <a:r>
              <a:rPr lang="ru-RU" b="1" dirty="0" err="1"/>
              <a:t>топтарының</a:t>
            </a:r>
            <a:r>
              <a:rPr lang="ru-RU" b="1" dirty="0"/>
              <a:t> </a:t>
            </a:r>
            <a:r>
              <a:rPr lang="ru-RU" b="1" dirty="0" err="1"/>
              <a:t>тізбесі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64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87953" y="835731"/>
            <a:ext cx="11796034" cy="5015531"/>
            <a:chOff x="380998" y="733541"/>
            <a:chExt cx="9574304" cy="489873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58485" y="1111052"/>
              <a:ext cx="5580532" cy="4521221"/>
              <a:chOff x="515468" y="1058648"/>
              <a:chExt cx="5672854" cy="5923683"/>
            </a:xfrm>
          </p:grpSpPr>
          <p:pic>
            <p:nvPicPr>
              <p:cNvPr id="3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467527" y="3996940"/>
                <a:ext cx="5786362" cy="184420"/>
              </a:xfrm>
              <a:prstGeom prst="rect">
                <a:avLst/>
              </a:prstGeom>
            </p:spPr>
          </p:pic>
          <p:pic>
            <p:nvPicPr>
              <p:cNvPr id="11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5468" y="1058648"/>
                <a:ext cx="5672854" cy="18912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81000" y="1685806"/>
              <a:ext cx="9286314" cy="1037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latin typeface="Montserrat Semi-Bold Bold" charset="-52"/>
                </a:rPr>
                <a:t>20 маусым мен 7 шілде</a:t>
              </a:r>
              <a:r>
                <a:rPr lang="ru-RU" sz="1800" dirty="0">
                  <a:latin typeface="Montserrat Semi-Bold Bold" charset="-52"/>
                </a:rPr>
                <a:t>      </a:t>
              </a:r>
              <a:r>
                <a:rPr lang="ru-RU" sz="1800" dirty="0" smtClean="0">
                  <a:latin typeface="Montserrat Semi-Bold Bold" charset="-52"/>
                </a:rPr>
                <a:t>                     </a:t>
              </a:r>
              <a:r>
                <a:rPr lang="kk-KZ" sz="1800" dirty="0">
                  <a:latin typeface="Montserrat Semi-Bold Bold" charset="-52"/>
                </a:rPr>
                <a:t>8 – 13  шілде                            </a:t>
              </a:r>
              <a:r>
                <a:rPr lang="kk-KZ" sz="2100" dirty="0">
                  <a:solidFill>
                    <a:srgbClr val="0070C0"/>
                  </a:solidFill>
                  <a:latin typeface="Montserrat Semi-Bold Bold" charset="-52"/>
                </a:rPr>
                <a:t>Шығармашылық</a:t>
              </a:r>
              <a:r>
                <a:rPr lang="kk-KZ" sz="2100" dirty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</a:t>
              </a:r>
            </a:p>
            <a:p>
              <a:r>
                <a:rPr lang="kk-KZ" sz="2100" dirty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                                                                                       </a:t>
              </a:r>
              <a:r>
                <a:rPr lang="kk-KZ" sz="21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</a:t>
              </a:r>
              <a:r>
                <a:rPr lang="kk-KZ" sz="2100" dirty="0">
                  <a:solidFill>
                    <a:srgbClr val="0070C0"/>
                  </a:solidFill>
                  <a:latin typeface="Montserrat Semi-Bold Bold" charset="-52"/>
                </a:rPr>
                <a:t>емтихандар</a:t>
              </a:r>
              <a:endParaRPr lang="ru-RU" sz="2100" dirty="0">
                <a:solidFill>
                  <a:srgbClr val="0070C0"/>
                </a:solidFill>
                <a:latin typeface="Montserrat Semi-Bold Bold" charset="-52"/>
              </a:endParaRPr>
            </a:p>
            <a:p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510" y="739332"/>
              <a:ext cx="2669241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latin typeface="Montserrat Semi-Bold Bold" charset="-52"/>
                </a:rPr>
                <a:t>Өтініш беру мерзімі*</a:t>
              </a:r>
              <a:endParaRPr lang="ru-RU" sz="1800" dirty="0">
                <a:latin typeface="Montserrat Semi-Bold Bold" charset="-5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08878" y="733541"/>
              <a:ext cx="2669241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latin typeface="Montserrat Semi-Bold Bold" charset="-52"/>
                </a:rPr>
                <a:t>Өткізу мерзімі*</a:t>
              </a:r>
              <a:endParaRPr lang="ru-RU" sz="1800" dirty="0">
                <a:latin typeface="Montserrat Semi-Bold Bold" charset="-5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8" y="2710891"/>
              <a:ext cx="9525000" cy="1037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latin typeface="Montserrat Semi-Bold Bold" charset="-52"/>
                </a:rPr>
                <a:t>20 маусым мен 20 тамыз</a:t>
              </a:r>
              <a:r>
                <a:rPr lang="ru-RU" sz="1800" dirty="0">
                  <a:latin typeface="Montserrat Semi-Bold Bold" charset="-52"/>
                </a:rPr>
                <a:t>        </a:t>
              </a:r>
              <a:r>
                <a:rPr lang="ru-RU" sz="1800" dirty="0" smtClean="0">
                  <a:latin typeface="Montserrat Semi-Bold Bold" charset="-52"/>
                </a:rPr>
                <a:t>                </a:t>
              </a:r>
              <a:r>
                <a:rPr lang="kk-KZ" sz="1800" dirty="0">
                  <a:latin typeface="Montserrat Semi-Bold Bold" charset="-52"/>
                </a:rPr>
                <a:t>20 маусым мен 20 тамыз    </a:t>
              </a:r>
              <a:r>
                <a:rPr lang="kk-KZ" sz="1800" dirty="0" smtClean="0">
                  <a:latin typeface="Montserrat Semi-Bold Bold" charset="-52"/>
                </a:rPr>
                <a:t>     </a:t>
              </a:r>
              <a:r>
                <a:rPr lang="kk-KZ" sz="2100" dirty="0" smtClean="0">
                  <a:solidFill>
                    <a:srgbClr val="0070C0"/>
                  </a:solidFill>
                  <a:latin typeface="Montserrat Semi-Bold Bold" charset="-52"/>
                </a:rPr>
                <a:t>Арнайы </a:t>
              </a:r>
              <a:r>
                <a:rPr lang="kk-KZ" sz="2100" dirty="0">
                  <a:solidFill>
                    <a:srgbClr val="0070C0"/>
                  </a:solidFill>
                  <a:latin typeface="Montserrat Semi-Bold Bold" charset="-52"/>
                </a:rPr>
                <a:t>емтихандар**</a:t>
              </a:r>
            </a:p>
            <a:p>
              <a:endParaRPr lang="kk-KZ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  <a:p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8" y="3951852"/>
              <a:ext cx="9525000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latin typeface="Montserrat Semi-Bold Bold" charset="-52"/>
                </a:rPr>
                <a:t>13 - 20 шілде</a:t>
              </a:r>
              <a:r>
                <a:rPr lang="ru-RU" sz="1800" dirty="0">
                  <a:latin typeface="Montserrat Semi-Bold Bold" charset="-52"/>
                </a:rPr>
                <a:t>                        </a:t>
              </a:r>
              <a:r>
                <a:rPr lang="ru-RU" sz="1800" dirty="0" smtClean="0">
                  <a:latin typeface="Montserrat Semi-Bold Bold" charset="-52"/>
                </a:rPr>
                <a:t>                       </a:t>
              </a:r>
              <a:r>
                <a:rPr lang="kk-KZ" sz="1800" dirty="0">
                  <a:latin typeface="Montserrat Semi-Bold Bold" charset="-52"/>
                </a:rPr>
                <a:t>1 тамызға дейін                     </a:t>
              </a:r>
              <a:r>
                <a:rPr lang="kk-KZ" sz="2100" dirty="0">
                  <a:solidFill>
                    <a:srgbClr val="0070C0"/>
                  </a:solidFill>
                  <a:latin typeface="Montserrat Semi-Bold Bold" charset="-52"/>
                </a:rPr>
                <a:t>Конкурс</a:t>
              </a:r>
            </a:p>
            <a:p>
              <a:r>
                <a:rPr lang="kk-KZ" sz="1800" dirty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                                                                                                      </a:t>
              </a:r>
              <a:r>
                <a:rPr lang="kk-KZ" sz="18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</a:t>
              </a:r>
              <a:r>
                <a:rPr lang="kk-KZ" sz="1800" i="1" dirty="0">
                  <a:solidFill>
                    <a:srgbClr val="0070C0"/>
                  </a:solidFill>
                  <a:latin typeface="Montserrat Semi-Bold Bold" charset="-52"/>
                </a:rPr>
                <a:t>(республикалық бюджет)</a:t>
              </a:r>
              <a:endParaRPr lang="ru-RU" sz="1800" i="1" dirty="0">
                <a:solidFill>
                  <a:srgbClr val="0070C0"/>
                </a:solidFill>
                <a:latin typeface="Montserrat Semi-Bold Bold" charset="-5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302" y="4727376"/>
              <a:ext cx="9525000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latin typeface="Montserrat Semi-Bold Bold" charset="-52"/>
                </a:rPr>
                <a:t>5 – 15  тамыз </a:t>
              </a:r>
              <a:r>
                <a:rPr lang="ru-RU" sz="1800" dirty="0">
                  <a:latin typeface="Montserrat Semi-Bold Bold" charset="-52"/>
                </a:rPr>
                <a:t>                         </a:t>
              </a:r>
              <a:r>
                <a:rPr lang="ru-RU" sz="1800" dirty="0" smtClean="0">
                  <a:latin typeface="Montserrat Semi-Bold Bold" charset="-52"/>
                </a:rPr>
                <a:t>                    </a:t>
              </a:r>
              <a:r>
                <a:rPr lang="kk-KZ" sz="1800" dirty="0">
                  <a:latin typeface="Montserrat Semi-Bold Bold" charset="-52"/>
                </a:rPr>
                <a:t>15 тамызға дейін                   </a:t>
              </a:r>
              <a:r>
                <a:rPr lang="kk-KZ" sz="2100" dirty="0">
                  <a:solidFill>
                    <a:srgbClr val="0070C0"/>
                  </a:solidFill>
                  <a:latin typeface="Montserrat Semi-Bold Bold" charset="-52"/>
                </a:rPr>
                <a:t>Конкурс</a:t>
              </a:r>
            </a:p>
            <a:p>
              <a:r>
                <a:rPr lang="kk-KZ" sz="1800" dirty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                                                                                                      </a:t>
              </a:r>
              <a:r>
                <a:rPr lang="kk-KZ" sz="18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</a:t>
              </a:r>
              <a:r>
                <a:rPr lang="kk-KZ" sz="1800" i="1" dirty="0">
                  <a:solidFill>
                    <a:srgbClr val="0070C0"/>
                  </a:solidFill>
                  <a:latin typeface="Montserrat Semi-Bold Bold" charset="-52"/>
                </a:rPr>
                <a:t>(жергілікті бюджет)</a:t>
              </a:r>
              <a:endParaRPr lang="ru-RU" sz="1800" i="1" dirty="0">
                <a:solidFill>
                  <a:srgbClr val="0070C0"/>
                </a:solidFill>
                <a:latin typeface="Montserrat Semi-Bold Bold" charset="-52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87765" y="5971160"/>
            <a:ext cx="11935477" cy="967662"/>
          </a:xfrm>
          <a:prstGeom prst="rect">
            <a:avLst/>
          </a:prstGeom>
        </p:spPr>
        <p:txBody>
          <a:bodyPr wrap="square" lIns="104863" tIns="52432" rIns="104863" bIns="52432">
            <a:spAutoFit/>
          </a:bodyPr>
          <a:lstStyle/>
          <a:p>
            <a:pPr marL="1136020" indent="-1034070"/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Ескерту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: 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Конкурсқа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құжаттарды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қабылдауды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ЖОО-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лардың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қабылдау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комиссиясы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жүзеге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асырады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;</a:t>
            </a:r>
          </a:p>
          <a:p>
            <a:pPr marL="1136020" indent="-1034070"/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                *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Мерзімде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өзгерістер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болуы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мүмкін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,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ол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туралы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ҚР ҒЖБМ интернет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ресурстарында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,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бұқаралық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ақпарат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құралдарында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хабарланады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.</a:t>
            </a:r>
          </a:p>
          <a:p>
            <a:pPr marL="1136020" indent="-1034070"/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                ** 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Педагогикалық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ғылымдар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 </a:t>
            </a:r>
            <a:r>
              <a:rPr lang="kk-KZ" sz="1400" i="1" dirty="0">
                <a:latin typeface="Montserrat Semi-Bold Bold" charset="-52"/>
                <a:cs typeface="Segoe UI" pitchFamily="34" charset="0"/>
              </a:rPr>
              <a:t> және 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Денсаулық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сақтау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 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білім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беру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саласы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ББТ-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ларына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түсу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үшін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жүргізілетін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>
                <a:latin typeface="Montserrat Semi-Bold Bold" charset="-52"/>
                <a:cs typeface="Segoe UI" pitchFamily="34" charset="0"/>
              </a:rPr>
              <a:t>емтихандар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126380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kk-KZ" b="1" dirty="0"/>
              <a:t>БІЛІМ БЕРУ ГРАНТЫ КОНКУРСЫ БОЙЫНША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96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2404"/>
            <a:ext cx="12204700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kk-KZ" b="1" dirty="0"/>
              <a:t> ҰБТ СҰРАҚТАРЫ БОЙЫНША ИНТЕРНЕТ-РЕСУРСТАР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1349824" y="1815673"/>
            <a:ext cx="1021771" cy="677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5635294" y="2686466"/>
            <a:ext cx="837361" cy="93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1349648" y="3648966"/>
            <a:ext cx="1021947" cy="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5635294" y="4591540"/>
            <a:ext cx="748893" cy="82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1349931" y="5683720"/>
            <a:ext cx="1021947" cy="97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3959" y="1992509"/>
            <a:ext cx="2160439" cy="369318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8418" y="2947790"/>
            <a:ext cx="4307437" cy="369318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3959" y="3904809"/>
            <a:ext cx="4478959" cy="369318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8418" y="4786267"/>
            <a:ext cx="2962646" cy="369318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7169" y="5886566"/>
            <a:ext cx="8690778" cy="645888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r>
              <a:rPr lang="ru-RU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26" y="1107773"/>
            <a:ext cx="11305256" cy="506291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marL="342850" indent="-342850" algn="just">
              <a:buAutoNum type="arabicParenR"/>
            </a:pPr>
            <a:r>
              <a:rPr lang="kk-KZ" sz="1900" dirty="0">
                <a:latin typeface="Palatino Linotype" pitchFamily="18" charset="0"/>
                <a:cs typeface="Times New Roman" pitchFamily="18" charset="0"/>
              </a:rPr>
              <a:t>* Талапкерлердің білімін терең бағалау мақсатында «Қазақстан  тарихы» пәнінің бір нұсқасында  20 тест тапсырмасы (20 балл) болады: 1-ден 10-ға дейін - бір дұрыс жауапты таңдауға арналған  тест тапсырмалары, 11-ден 20-ға дейін – контекстке негізделген тапсырмалар (5 сұрақтан 2 контекстік мәтін).</a:t>
            </a:r>
          </a:p>
          <a:p>
            <a:pPr algn="just"/>
            <a:endParaRPr lang="kk-KZ" sz="1900" dirty="0">
              <a:latin typeface="Palatino Linotype" pitchFamily="18" charset="0"/>
              <a:cs typeface="Times New Roman" pitchFamily="18" charset="0"/>
            </a:endParaRPr>
          </a:p>
          <a:p>
            <a:pPr marL="355547" indent="-355547" algn="just">
              <a:tabLst>
                <a:tab pos="355547" algn="l"/>
              </a:tabLst>
            </a:pPr>
            <a:r>
              <a:rPr lang="kk-KZ" sz="1900" dirty="0">
                <a:latin typeface="Palatino Linotype" pitchFamily="18" charset="0"/>
                <a:cs typeface="Times New Roman" pitchFamily="18" charset="0"/>
              </a:rPr>
              <a:t>2)   * «Оқу сауаттылығы» бағытында 3 мәтін бойынша 15 тест тапсырмасы (15 балл) беріледі.</a:t>
            </a:r>
          </a:p>
          <a:p>
            <a:pPr algn="just"/>
            <a:endParaRPr lang="kk-KZ" sz="1900" dirty="0">
              <a:latin typeface="Palatino Linotype" pitchFamily="18" charset="0"/>
              <a:cs typeface="Times New Roman" pitchFamily="18" charset="0"/>
            </a:endParaRPr>
          </a:p>
          <a:p>
            <a:pPr marL="365071" indent="-365071" algn="just"/>
            <a:r>
              <a:rPr lang="kk-KZ" sz="1900" dirty="0">
                <a:latin typeface="Palatino Linotype" pitchFamily="18" charset="0"/>
                <a:cs typeface="Times New Roman" pitchFamily="18" charset="0"/>
              </a:rPr>
              <a:t>3) * Сонымен қатар, бір дұрыс жауабы бар тест тапсырмаларында жауап  нұсқаларының саны 5-тен 4-ке дейін, бір немесе бірнеше дұрыс жауабы бар тест тапсырмаларында (үш дұрыс жауаптан көп емес) жауап нұсқаларының саны  8-ден 6-ға дейін азайтылды.                  </a:t>
            </a:r>
            <a:endParaRPr lang="en-US" sz="1900" dirty="0">
              <a:latin typeface="Palatino Linotype" pitchFamily="18" charset="0"/>
              <a:cs typeface="Times New Roman" pitchFamily="18" charset="0"/>
            </a:endParaRPr>
          </a:p>
          <a:p>
            <a:pPr marL="365071" indent="-365071" algn="just"/>
            <a:r>
              <a:rPr lang="kk-KZ" sz="1900" dirty="0">
                <a:latin typeface="Palatino Linotype" pitchFamily="18" charset="0"/>
                <a:cs typeface="Times New Roman" pitchFamily="18" charset="0"/>
              </a:rPr>
              <a:t>                                          </a:t>
            </a:r>
          </a:p>
          <a:p>
            <a:pPr marL="457131" indent="-457131" algn="just">
              <a:buFontTx/>
              <a:buAutoNum type="arabicParenR" startAt="4"/>
            </a:pPr>
            <a:r>
              <a:rPr lang="kk-KZ" sz="1900" dirty="0">
                <a:latin typeface="Palatino Linotype" pitchFamily="18" charset="0"/>
                <a:cs typeface="Times New Roman" pitchFamily="18" charset="0"/>
              </a:rPr>
              <a:t>ҰБТ-ның бейіндік пәндер комбинациясы тізбесіне «Информатика» пәні енгізілді, яғни төменде көрсетілген 3 білім беру бағдарламалары топтарына түсушілер «Математика+Информатика» пәндері комбинациясы бойынша тест тапсырады:</a:t>
            </a:r>
          </a:p>
          <a:p>
            <a:pPr indent="355547" fontAlgn="base"/>
            <a:r>
              <a:rPr lang="ru-RU" sz="1900" i="1" dirty="0">
                <a:latin typeface="Palatino Linotype" pitchFamily="18" charset="0"/>
              </a:rPr>
              <a:t>- В011 - Информатика </a:t>
            </a:r>
            <a:r>
              <a:rPr lang="ru-RU" sz="1900" i="1" dirty="0" err="1">
                <a:latin typeface="Palatino Linotype" pitchFamily="18" charset="0"/>
              </a:rPr>
              <a:t>мұғалімдерін</a:t>
            </a:r>
            <a:r>
              <a:rPr lang="ru-RU" sz="1900" i="1" dirty="0">
                <a:latin typeface="Palatino Linotype" pitchFamily="18" charset="0"/>
              </a:rPr>
              <a:t> </a:t>
            </a:r>
            <a:r>
              <a:rPr lang="ru-RU" sz="1900" i="1" dirty="0" err="1">
                <a:latin typeface="Palatino Linotype" pitchFamily="18" charset="0"/>
              </a:rPr>
              <a:t>даярлау</a:t>
            </a:r>
            <a:r>
              <a:rPr lang="ru-RU" sz="1900" i="1" dirty="0">
                <a:latin typeface="Palatino Linotype" pitchFamily="18" charset="0"/>
              </a:rPr>
              <a:t>;</a:t>
            </a:r>
          </a:p>
          <a:p>
            <a:pPr indent="355547" fontAlgn="base"/>
            <a:r>
              <a:rPr lang="ru-RU" sz="1900" i="1" dirty="0">
                <a:latin typeface="Palatino Linotype" pitchFamily="18" charset="0"/>
              </a:rPr>
              <a:t>- В057 - </a:t>
            </a:r>
            <a:r>
              <a:rPr lang="ru-RU" sz="1900" i="1" dirty="0" err="1">
                <a:latin typeface="Palatino Linotype" pitchFamily="18" charset="0"/>
              </a:rPr>
              <a:t>Ақпараттық</a:t>
            </a:r>
            <a:r>
              <a:rPr lang="ru-RU" sz="1900" i="1" dirty="0">
                <a:latin typeface="Palatino Linotype" pitchFamily="18" charset="0"/>
              </a:rPr>
              <a:t> </a:t>
            </a:r>
            <a:r>
              <a:rPr lang="ru-RU" sz="1900" i="1" dirty="0" err="1">
                <a:latin typeface="Palatino Linotype" pitchFamily="18" charset="0"/>
              </a:rPr>
              <a:t>технологиялар</a:t>
            </a:r>
            <a:endParaRPr lang="ru-RU" sz="1900" i="1" dirty="0">
              <a:latin typeface="Palatino Linotype" pitchFamily="18" charset="0"/>
            </a:endParaRPr>
          </a:p>
          <a:p>
            <a:pPr indent="355547" fontAlgn="base"/>
            <a:r>
              <a:rPr lang="ru-RU" sz="1900" i="1" dirty="0">
                <a:latin typeface="Palatino Linotype" pitchFamily="18" charset="0"/>
              </a:rPr>
              <a:t>- В058 - </a:t>
            </a:r>
            <a:r>
              <a:rPr lang="ru-RU" sz="1900" i="1" dirty="0" err="1">
                <a:latin typeface="Palatino Linotype" pitchFamily="18" charset="0"/>
              </a:rPr>
              <a:t>Ақпараттық</a:t>
            </a:r>
            <a:r>
              <a:rPr lang="ru-RU" sz="1900" i="1" dirty="0">
                <a:latin typeface="Palatino Linotype" pitchFamily="18" charset="0"/>
              </a:rPr>
              <a:t> </a:t>
            </a:r>
            <a:r>
              <a:rPr lang="ru-RU" sz="1900" i="1" dirty="0" err="1">
                <a:latin typeface="Palatino Linotype" pitchFamily="18" charset="0"/>
              </a:rPr>
              <a:t>қауіпсіздік</a:t>
            </a:r>
            <a:endParaRPr lang="ru-RU" sz="1900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2" y="6319070"/>
            <a:ext cx="10153127" cy="373831"/>
          </a:xfrm>
        </p:spPr>
        <p:txBody>
          <a:bodyPr/>
          <a:lstStyle/>
          <a:p>
            <a:pPr algn="l"/>
            <a:r>
              <a:rPr lang="kk-KZ" i="1" dirty="0">
                <a:solidFill>
                  <a:schemeClr val="bg2">
                    <a:lumMod val="10000"/>
                  </a:schemeClr>
                </a:solidFill>
              </a:rPr>
              <a:t>*  жоба бойынша, нормативтік құжаттарға өзгерістер </a:t>
            </a:r>
            <a:r>
              <a:rPr lang="kk-KZ" i="1" dirty="0" smtClean="0">
                <a:solidFill>
                  <a:schemeClr val="bg2">
                    <a:lumMod val="10000"/>
                  </a:schemeClr>
                </a:solidFill>
              </a:rPr>
              <a:t>енгізілуде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14412"/>
            <a:ext cx="12204701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401" y="342404"/>
            <a:ext cx="11293452" cy="534748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2023 </a:t>
            </a:r>
            <a:r>
              <a:rPr lang="ru-RU" sz="2500" b="1" dirty="0" err="1">
                <a:latin typeface="Palatino Linotype" pitchFamily="18" charset="0"/>
                <a:cs typeface="Times New Roman" panose="02020603050405020304" pitchFamily="18" charset="0"/>
              </a:rPr>
              <a:t>жылы</a:t>
            </a: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 ҰБТ </a:t>
            </a:r>
            <a:r>
              <a:rPr lang="ru-RU" sz="2500" b="1" dirty="0" err="1">
                <a:latin typeface="Palatino Linotype" pitchFamily="18" charset="0"/>
                <a:cs typeface="Times New Roman" panose="02020603050405020304" pitchFamily="18" charset="0"/>
              </a:rPr>
              <a:t>форматында</a:t>
            </a: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Palatino Linotype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Palatino Linotype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Palatino Linotype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Palatino Linotype" pitchFamily="18" charset="0"/>
                <a:cs typeface="Times New Roman" panose="02020603050405020304" pitchFamily="18" charset="0"/>
              </a:rPr>
              <a:t>деп</a:t>
            </a: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Palatino Linotype" pitchFamily="18" charset="0"/>
                <a:cs typeface="Times New Roman" panose="02020603050405020304" pitchFamily="18" charset="0"/>
              </a:rPr>
              <a:t>күтілуде</a:t>
            </a:r>
            <a:r>
              <a:rPr lang="ru-RU" sz="2500" b="1" dirty="0">
                <a:latin typeface="Palatino Linotype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8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0242" y="1827077"/>
            <a:ext cx="11916752" cy="4347298"/>
            <a:chOff x="90255" y="1683738"/>
            <a:chExt cx="11916752" cy="43472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91677C4D-31CB-46E4-840F-FFB1E9F94DF3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DB3F5F77-901D-4B75-94D9-F00F782AFAD4}"/>
                </a:ext>
              </a:extLst>
            </p:cNvPr>
            <p:cNvSpPr/>
            <p:nvPr/>
          </p:nvSpPr>
          <p:spPr>
            <a:xfrm>
              <a:off x="2661966" y="1683738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06357792-F684-454D-A20E-BED8CC060EBC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9EDD2178-EDF2-4208-ACF1-7E1FA6C72305}"/>
                </a:ext>
              </a:extLst>
            </p:cNvPr>
            <p:cNvSpPr/>
            <p:nvPr/>
          </p:nvSpPr>
          <p:spPr>
            <a:xfrm rot="10800000">
              <a:off x="5123407" y="1683738"/>
              <a:ext cx="1587207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24111A75-B887-4F63-98BF-DEA7BFA5984C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36832BE3-E19D-4B15-A260-7ECC801A4C0B}"/>
                </a:ext>
              </a:extLst>
            </p:cNvPr>
            <p:cNvSpPr/>
            <p:nvPr/>
          </p:nvSpPr>
          <p:spPr>
            <a:xfrm>
              <a:off x="7561339" y="1736639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E02E2CBC-F5BA-4D46-B41D-1FCAE5016061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ABBFD423-70AC-4EF1-873E-6B1B527A4382}"/>
                </a:ext>
              </a:extLst>
            </p:cNvPr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2214841-4BCD-4536-9F5B-4A8700FA0F48}"/>
                </a:ext>
              </a:extLst>
            </p:cNvPr>
            <p:cNvSpPr txBox="1"/>
            <p:nvPr/>
          </p:nvSpPr>
          <p:spPr>
            <a:xfrm>
              <a:off x="197693" y="2775396"/>
              <a:ext cx="1693512" cy="110884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>
                  <a:latin typeface="Palatino Linotype" pitchFamily="18" charset="0"/>
                </a:rPr>
                <a:t>Өтініштер беру мерзімі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EA9132C-0C04-4407-825D-EDAF2B2DF487}"/>
                </a:ext>
              </a:extLst>
            </p:cNvPr>
            <p:cNvSpPr txBox="1"/>
            <p:nvPr/>
          </p:nvSpPr>
          <p:spPr>
            <a:xfrm>
              <a:off x="2625979" y="2722496"/>
              <a:ext cx="1819427" cy="1324285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20 </a:t>
              </a:r>
              <a:r>
                <a:rPr lang="kk-KZ" sz="1800" b="1" dirty="0">
                  <a:solidFill>
                    <a:schemeClr val="bg1"/>
                  </a:solidFill>
                  <a:latin typeface="Palatino Linotype" pitchFamily="18" charset="0"/>
                </a:rPr>
                <a:t>желтоқсан 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мен 6 қаңтар аралығы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5D2084E-9BC9-4C25-B539-F649709962B4}"/>
                </a:ext>
              </a:extLst>
            </p:cNvPr>
            <p:cNvSpPr txBox="1"/>
            <p:nvPr/>
          </p:nvSpPr>
          <p:spPr>
            <a:xfrm>
              <a:off x="5065025" y="2722861"/>
              <a:ext cx="1775694" cy="1324285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20 ақпан мен 10 наурыз аралығы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27B26A5-67E7-41D2-BA52-867A10CBA9EB}"/>
                </a:ext>
              </a:extLst>
            </p:cNvPr>
            <p:cNvSpPr txBox="1"/>
            <p:nvPr/>
          </p:nvSpPr>
          <p:spPr>
            <a:xfrm>
              <a:off x="7578014" y="2722496"/>
              <a:ext cx="1587208" cy="1324285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28 сәуір мен 14 мамыр аралығы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AD81940-F95C-4585-B41E-4D6FD28FD3EA}"/>
                </a:ext>
              </a:extLst>
            </p:cNvPr>
            <p:cNvSpPr txBox="1"/>
            <p:nvPr/>
          </p:nvSpPr>
          <p:spPr>
            <a:xfrm>
              <a:off x="10000918" y="2791073"/>
              <a:ext cx="1587206" cy="1016509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15 – 30 шілде аралығы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5D22B41-83FA-47F4-A2C3-3B9FE411154C}"/>
                </a:ext>
              </a:extLst>
            </p:cNvPr>
            <p:cNvSpPr txBox="1"/>
            <p:nvPr/>
          </p:nvSpPr>
          <p:spPr>
            <a:xfrm>
              <a:off x="90255" y="5019729"/>
              <a:ext cx="2236767" cy="770288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>
                  <a:latin typeface="Palatino Linotype" pitchFamily="18" charset="0"/>
                </a:rPr>
                <a:t>Тестілеудің мерзімі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016B0F4-8D67-4777-A102-5BA9A3DBCD95}"/>
                </a:ext>
              </a:extLst>
            </p:cNvPr>
            <p:cNvSpPr txBox="1"/>
            <p:nvPr/>
          </p:nvSpPr>
          <p:spPr>
            <a:xfrm>
              <a:off x="2382467" y="4824876"/>
              <a:ext cx="2202404" cy="1016509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10 қаңтар мен 10 ақпан аралығы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C4A9327-38BB-4DF4-9F9E-0AE5F1EC6F2D}"/>
                </a:ext>
              </a:extLst>
            </p:cNvPr>
            <p:cNvSpPr txBox="1"/>
            <p:nvPr/>
          </p:nvSpPr>
          <p:spPr>
            <a:xfrm>
              <a:off x="2050008" y="1736639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B7014D56-A298-42DA-9BE7-FF8A8A3E7900}"/>
                </a:ext>
              </a:extLst>
            </p:cNvPr>
            <p:cNvSpPr txBox="1"/>
            <p:nvPr/>
          </p:nvSpPr>
          <p:spPr>
            <a:xfrm>
              <a:off x="4807791" y="4978765"/>
              <a:ext cx="2180039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1 - 31 наурыз аралығы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0B3654B-B7F2-4961-BAB4-3F761A4F8DF1}"/>
                </a:ext>
              </a:extLst>
            </p:cNvPr>
            <p:cNvSpPr txBox="1"/>
            <p:nvPr/>
          </p:nvSpPr>
          <p:spPr>
            <a:xfrm>
              <a:off x="4509493" y="1723444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3378034-6DF5-445D-9E97-943CEABF5E8D}"/>
                </a:ext>
              </a:extLst>
            </p:cNvPr>
            <p:cNvSpPr txBox="1"/>
            <p:nvPr/>
          </p:nvSpPr>
          <p:spPr>
            <a:xfrm>
              <a:off x="7292934" y="4978765"/>
              <a:ext cx="2157372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16 мамыр 5 шілде аралығы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E3E2530-0660-4F97-B095-DF83F5F21259}"/>
                </a:ext>
              </a:extLst>
            </p:cNvPr>
            <p:cNvSpPr txBox="1"/>
            <p:nvPr/>
          </p:nvSpPr>
          <p:spPr>
            <a:xfrm>
              <a:off x="7005808" y="1761887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F66E1F5-65D7-443F-94BF-E6E5D2AAB83E}"/>
                </a:ext>
              </a:extLst>
            </p:cNvPr>
            <p:cNvSpPr txBox="1"/>
            <p:nvPr/>
          </p:nvSpPr>
          <p:spPr>
            <a:xfrm>
              <a:off x="9665974" y="4978765"/>
              <a:ext cx="2341033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10 - 20 тамыз аралығы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372C2E3-5D5B-4DA0-8587-328279AC3BC6}"/>
                </a:ext>
              </a:extLst>
            </p:cNvPr>
            <p:cNvSpPr txBox="1"/>
            <p:nvPr/>
          </p:nvSpPr>
          <p:spPr>
            <a:xfrm>
              <a:off x="9388207" y="1767068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12204700" cy="918364"/>
          </a:xfrm>
          <a:prstGeom prst="rect">
            <a:avLst/>
          </a:prstGeom>
        </p:spPr>
        <p:txBody>
          <a:bodyPr lIns="91428" tIns="45713" rIns="91428" bIns="45713">
            <a:norm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669" y="459182"/>
            <a:ext cx="12044779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0035" y="414412"/>
            <a:ext cx="2924174" cy="477040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/>
          <a:p>
            <a:r>
              <a:rPr lang="ru-RU" sz="2500" b="1" dirty="0">
                <a:latin typeface="Palatino Linotype" pitchFamily="18" charset="0"/>
              </a:rPr>
              <a:t>ҰБТ-</a:t>
            </a:r>
            <a:r>
              <a:rPr lang="ru-RU" sz="2500" b="1" dirty="0" err="1">
                <a:latin typeface="Palatino Linotype" pitchFamily="18" charset="0"/>
              </a:rPr>
              <a:t>ның</a:t>
            </a:r>
            <a:r>
              <a:rPr lang="ru-RU" sz="2500" b="1" dirty="0">
                <a:latin typeface="Palatino Linotype" pitchFamily="18" charset="0"/>
              </a:rPr>
              <a:t> </a:t>
            </a:r>
            <a:r>
              <a:rPr lang="ru-RU" sz="2500" b="1" dirty="0" err="1">
                <a:latin typeface="Palatino Linotype" pitchFamily="18" charset="0"/>
              </a:rPr>
              <a:t>мерзімі</a:t>
            </a:r>
            <a:endParaRPr lang="ru-RU" sz="2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37551" y="1144191"/>
            <a:ext cx="4309168" cy="430873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/>
          <a:p>
            <a:pPr algn="ctr"/>
            <a:r>
              <a:rPr lang="ru-RU" b="1" dirty="0">
                <a:latin typeface="Palatino Linotype" pitchFamily="18" charset="0"/>
              </a:rPr>
              <a:t>ҰБТ </a:t>
            </a:r>
            <a:r>
              <a:rPr lang="ru-RU" b="1" dirty="0" err="1">
                <a:latin typeface="Palatino Linotype" pitchFamily="18" charset="0"/>
              </a:rPr>
              <a:t>жылына</a:t>
            </a:r>
            <a:r>
              <a:rPr lang="ru-RU" b="1" dirty="0">
                <a:latin typeface="Palatino Linotype" pitchFamily="18" charset="0"/>
              </a:rPr>
              <a:t> 4 </a:t>
            </a:r>
            <a:r>
              <a:rPr lang="ru-RU" b="1" dirty="0" err="1">
                <a:latin typeface="Palatino Linotype" pitchFamily="18" charset="0"/>
              </a:rPr>
              <a:t>рет</a:t>
            </a:r>
            <a:r>
              <a:rPr lang="ru-RU" b="1" dirty="0">
                <a:latin typeface="Palatino Linotype" pitchFamily="18" charset="0"/>
              </a:rPr>
              <a:t> </a:t>
            </a:r>
            <a:r>
              <a:rPr lang="ru-RU" b="1" dirty="0" err="1">
                <a:latin typeface="Palatino Linotype" pitchFamily="18" charset="0"/>
              </a:rPr>
              <a:t>өткізіледі</a:t>
            </a:r>
            <a:r>
              <a:rPr lang="ru-RU" b="1" dirty="0">
                <a:latin typeface="Palatino Linotyp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479" y="486420"/>
            <a:ext cx="11953326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" y="414516"/>
            <a:ext cx="12204700" cy="647967"/>
          </a:xfrm>
        </p:spPr>
        <p:txBody>
          <a:bodyPr>
            <a:normAutofit fontScale="90000"/>
          </a:bodyPr>
          <a:lstStyle/>
          <a:p>
            <a:r>
              <a:rPr lang="kk-KZ" sz="3000" b="1" dirty="0">
                <a:latin typeface="Palatino Linotype" pitchFamily="18" charset="0"/>
              </a:rPr>
              <a:t> </a:t>
            </a:r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>Тестілеуге қатысушылар</a:t>
            </a:r>
            <a:endParaRPr lang="ru-RU" sz="25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223901" y="802019"/>
            <a:ext cx="11855112" cy="6093119"/>
            <a:chOff x="245952" y="558428"/>
            <a:chExt cx="11881320" cy="6093119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45952" y="558428"/>
              <a:ext cx="11881320" cy="6048671"/>
              <a:chOff x="245952" y="558428"/>
              <a:chExt cx="11881320" cy="604867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45952" y="558428"/>
                <a:ext cx="11881320" cy="6048671"/>
                <a:chOff x="125686" y="839427"/>
                <a:chExt cx="11881320" cy="6048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125687" y="1988158"/>
                  <a:ext cx="11089230" cy="4899940"/>
                  <a:chOff x="125688" y="2072041"/>
                  <a:chExt cx="10981597" cy="489994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25688" y="2072042"/>
                    <a:ext cx="2852363" cy="4899939"/>
                    <a:chOff x="431901" y="1236779"/>
                    <a:chExt cx="3346330" cy="318239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445696" y="1236779"/>
                      <a:ext cx="3196473" cy="318238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431901" y="1244492"/>
                      <a:ext cx="3346330" cy="3174677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75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886498" y="2082471"/>
                    <a:ext cx="2880320" cy="4889510"/>
                    <a:chOff x="431900" y="1244492"/>
                    <a:chExt cx="3379129" cy="3175617"/>
                  </a:xfrm>
                </p:grpSpPr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431900" y="1244492"/>
                      <a:ext cx="3162929" cy="31756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431900" y="1244492"/>
                      <a:ext cx="3379129" cy="307799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75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611124" y="2072041"/>
                    <a:ext cx="2759774" cy="4899939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8382658" y="2095793"/>
                    <a:ext cx="2724627" cy="4876188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125686" y="839427"/>
                  <a:ext cx="11881320" cy="1597824"/>
                  <a:chOff x="431900" y="0"/>
                  <a:chExt cx="10971198" cy="1597824"/>
                </a:xfrm>
              </p:grpSpPr>
              <p:sp>
                <p:nvSpPr>
                  <p:cNvPr id="20" name="Стрелка вправо 19"/>
                  <p:cNvSpPr/>
                  <p:nvPr/>
                </p:nvSpPr>
                <p:spPr>
                  <a:xfrm>
                    <a:off x="431900" y="0"/>
                    <a:ext cx="10971198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Стрелка вправо 4"/>
                  <p:cNvSpPr/>
                  <p:nvPr/>
                </p:nvSpPr>
                <p:spPr>
                  <a:xfrm>
                    <a:off x="444007" y="399456"/>
                    <a:ext cx="1057174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ҰБТ_Қаңтар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sp>
              <p:nvSpPr>
                <p:cNvPr id="17" name="Стрелка вправо 8"/>
                <p:cNvSpPr/>
                <p:nvPr/>
              </p:nvSpPr>
              <p:spPr>
                <a:xfrm>
                  <a:off x="2913555" y="1603949"/>
                  <a:ext cx="8619862" cy="79891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93000">
                      <a:schemeClr val="accent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2275" tIns="46139" rIns="92275" bIns="46139" rtlCol="0" anchor="ctr">
                  <a:noAutofit/>
                </a:bodyPr>
                <a:lstStyle/>
                <a:p>
                  <a:r>
                    <a:rPr lang="kk-KZ" b="1" dirty="0">
                      <a:solidFill>
                        <a:schemeClr val="tx1"/>
                      </a:solidFill>
                      <a:latin typeface="Palatino Linotype" pitchFamily="18" charset="0"/>
                    </a:rPr>
                    <a:t>ҰБТ_Наурыз</a:t>
                  </a:r>
                  <a:endParaRPr lang="ru-RU" b="1" dirty="0">
                    <a:solidFill>
                      <a:schemeClr val="tx1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13" name="Стрелка вправо 12"/>
                <p:cNvSpPr/>
                <p:nvPr/>
              </p:nvSpPr>
              <p:spPr>
                <a:xfrm>
                  <a:off x="5664888" y="2034832"/>
                  <a:ext cx="5737899" cy="79891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2275" tIns="46139" rIns="92275" bIns="46139" rtlCol="0" anchor="ctr">
                  <a:noAutofit/>
                </a:bodyPr>
                <a:lstStyle/>
                <a:p>
                  <a:r>
                    <a:rPr lang="kk-KZ" b="1" dirty="0">
                      <a:solidFill>
                        <a:schemeClr val="tx1"/>
                      </a:solidFill>
                      <a:latin typeface="Palatino Linotype" pitchFamily="18" charset="0"/>
                    </a:rPr>
                    <a:t>ҰБТ_Мамыр-Шілде</a:t>
                  </a:r>
                  <a:endParaRPr lang="ru-RU" b="1" dirty="0">
                    <a:solidFill>
                      <a:schemeClr val="tx1"/>
                    </a:solidFill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61" name="Стрелка вправо 60"/>
              <p:cNvSpPr/>
              <p:nvPr/>
            </p:nvSpPr>
            <p:spPr>
              <a:xfrm>
                <a:off x="8560069" y="2007165"/>
                <a:ext cx="3567203" cy="119657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2275" tIns="46139" rIns="92275" bIns="46139" rtlCol="0" anchor="ctr">
                <a:noAutofit/>
              </a:bodyPr>
              <a:lstStyle/>
              <a:p>
                <a:r>
                  <a:rPr lang="ru-RU" b="1" dirty="0" err="1">
                    <a:solidFill>
                      <a:schemeClr val="tx1"/>
                    </a:solidFill>
                    <a:latin typeface="Palatino Linotype" pitchFamily="18" charset="0"/>
                  </a:rPr>
                  <a:t>ҰБТ_Тамыз</a:t>
                </a:r>
                <a:endParaRPr lang="ru-RU" b="1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91853" y="2333170"/>
              <a:ext cx="2717304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11 (12) </a:t>
              </a:r>
              <a:r>
                <a:rPr lang="ru-RU" sz="1100" dirty="0" err="1">
                  <a:latin typeface="Palatino Linotype" pitchFamily="18" charset="0"/>
                </a:rPr>
                <a:t>сынып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оқушылары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</a:t>
              </a:r>
              <a:r>
                <a:rPr lang="ru-RU" sz="1100" dirty="0" err="1">
                  <a:latin typeface="Palatino Linotype" pitchFamily="18" charset="0"/>
                </a:rPr>
                <a:t>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академиялық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кезеңге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шартты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түрде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);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kk-KZ" sz="1100" dirty="0">
                  <a:latin typeface="Palatino Linotype" pitchFamily="18" charset="0"/>
                </a:rPr>
                <a:t>ЖОО-да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шығармашылық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дайындықты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талап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ететін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білім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беру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бағдарламалары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kk-KZ" sz="1100" dirty="0">
                  <a:latin typeface="Palatino Linotype" pitchFamily="18" charset="0"/>
                </a:rPr>
                <a:t>(БББ) </a:t>
              </a:r>
              <a:r>
                <a:rPr lang="en-US" sz="1100" dirty="0" err="1">
                  <a:latin typeface="Palatino Linotype" pitchFamily="18" charset="0"/>
                </a:rPr>
                <a:t>тобы</a:t>
              </a:r>
              <a:r>
                <a:rPr lang="kk-KZ" sz="1100" dirty="0">
                  <a:latin typeface="Palatino Linotype" pitchFamily="18" charset="0"/>
                </a:rPr>
                <a:t>ның студенттері </a:t>
              </a:r>
              <a:r>
                <a:rPr lang="en-US" sz="1100" dirty="0" err="1">
                  <a:latin typeface="Palatino Linotype" pitchFamily="18" charset="0"/>
                </a:rPr>
                <a:t>және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басқа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kk-KZ" sz="1100" dirty="0">
                  <a:latin typeface="Palatino Linotype" pitchFamily="18" charset="0"/>
                </a:rPr>
                <a:t>БББ </a:t>
              </a:r>
              <a:r>
                <a:rPr lang="en-US" sz="1100" dirty="0" err="1">
                  <a:latin typeface="Palatino Linotype" pitchFamily="18" charset="0"/>
                </a:rPr>
                <a:t>тобына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ауысуға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ниет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білдірген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kk-KZ" sz="1100" dirty="0">
                  <a:latin typeface="Palatino Linotype" pitchFamily="18" charset="0"/>
                </a:rPr>
                <a:t>студенттер</a:t>
              </a:r>
              <a:r>
                <a:rPr lang="en-US" sz="1100" dirty="0">
                  <a:latin typeface="Palatino Linotype" pitchFamily="18" charset="0"/>
                </a:rPr>
                <a:t>;</a:t>
              </a:r>
              <a:endParaRPr lang="kk-KZ" sz="1100" dirty="0">
                <a:latin typeface="Palatino Linotype" pitchFamily="18" charset="0"/>
              </a:endParaRPr>
            </a:p>
            <a:p>
              <a:pPr indent="273010" algn="just">
                <a:buFont typeface="Wingdings" pitchFamily="2" charset="2"/>
                <a:buChar char="Ø"/>
              </a:pPr>
              <a:r>
                <a:rPr lang="kk-KZ" sz="1100" dirty="0">
                  <a:latin typeface="Palatino Linotype" pitchFamily="18" charset="0"/>
                </a:rPr>
                <a:t>ЖОО-да басқа БББ тобында оқып, педагогикалық БББ тобына ауысуға ниет білдірген тұлғалар. </a:t>
              </a:r>
              <a:endParaRPr lang="ru-RU" sz="1100" dirty="0">
                <a:latin typeface="Palatino Linotype" pitchFamily="18" charset="0"/>
              </a:endParaRPr>
            </a:p>
            <a:p>
              <a:pPr indent="273010" algn="just">
                <a:buFont typeface="Wingdings" pitchFamily="2" charset="2"/>
                <a:buChar char="Ø"/>
              </a:pPr>
              <a:endParaRPr lang="ru-RU" sz="1100" dirty="0">
                <a:latin typeface="Palatino Linotype" pitchFamily="18" charset="0"/>
              </a:endParaRPr>
            </a:p>
            <a:p>
              <a:pPr algn="just"/>
              <a:endParaRPr lang="ru-RU" sz="1100" dirty="0">
                <a:latin typeface="Palatino Linotype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64179" y="2822615"/>
              <a:ext cx="2688046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11 (12) </a:t>
              </a:r>
              <a:r>
                <a:rPr lang="ru-RU" sz="1100" dirty="0" err="1">
                  <a:latin typeface="Palatino Linotype" pitchFamily="18" charset="0"/>
                </a:rPr>
                <a:t>сынып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оқушылары</a:t>
              </a:r>
              <a:r>
                <a:rPr lang="ru-RU" sz="1100" dirty="0">
                  <a:latin typeface="Palatino Linotype" pitchFamily="18" charset="0"/>
                </a:rPr>
                <a:t>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өткен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жылғы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мен </a:t>
              </a:r>
              <a:r>
                <a:rPr lang="ru-RU" sz="1100" dirty="0" err="1">
                  <a:latin typeface="Palatino Linotype" pitchFamily="18" charset="0"/>
                </a:rPr>
                <a:t>техникалық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және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кәсіптік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немесе</a:t>
              </a:r>
              <a:r>
                <a:rPr lang="ru-RU" sz="1100" dirty="0">
                  <a:latin typeface="Palatino Linotype" pitchFamily="18" charset="0"/>
                </a:rPr>
                <a:t> орта </a:t>
              </a:r>
              <a:r>
                <a:rPr lang="ru-RU" sz="1100" dirty="0" err="1">
                  <a:latin typeface="Palatino Linotype" pitchFamily="18" charset="0"/>
                </a:rPr>
                <a:t>білімнен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кейінгі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беру </a:t>
              </a:r>
              <a:r>
                <a:rPr lang="ru-RU" sz="1100" dirty="0" err="1">
                  <a:latin typeface="Palatino Linotype" pitchFamily="18" charset="0"/>
                </a:rPr>
                <a:t>ұйымдарының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шетелде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алған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мектеп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Қазақстан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Республикасының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азаматы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болып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табылмайтын</a:t>
              </a:r>
              <a:r>
                <a:rPr lang="ru-RU" sz="1100" dirty="0">
                  <a:latin typeface="Palatino Linotype" pitchFamily="18" charset="0"/>
                </a:rPr>
                <a:t>, </a:t>
              </a:r>
              <a:r>
                <a:rPr lang="ru-RU" sz="1100" dirty="0" err="1">
                  <a:latin typeface="Palatino Linotype" pitchFamily="18" charset="0"/>
                </a:rPr>
                <a:t>ұлты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қазақ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адамдар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</a:t>
              </a:r>
              <a:r>
                <a:rPr lang="ru-RU" sz="1100" dirty="0" err="1">
                  <a:latin typeface="Palatino Linotype" pitchFamily="18" charset="0"/>
                </a:rPr>
                <a:t>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академиялық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кезеңге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шартты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түрде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). 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740037" y="2952252"/>
              <a:ext cx="2820032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ағымдағы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жылғы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өткен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жылғы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мен </a:t>
              </a:r>
              <a:r>
                <a:rPr lang="ru-RU" sz="1100" dirty="0" err="1">
                  <a:latin typeface="Palatino Linotype" pitchFamily="18" charset="0"/>
                </a:rPr>
                <a:t>техникалық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және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кәсіптік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немесе</a:t>
              </a:r>
              <a:r>
                <a:rPr lang="ru-RU" sz="1100" dirty="0">
                  <a:latin typeface="Palatino Linotype" pitchFamily="18" charset="0"/>
                </a:rPr>
                <a:t> орта </a:t>
              </a:r>
              <a:r>
                <a:rPr lang="ru-RU" sz="1100" dirty="0" err="1">
                  <a:latin typeface="Palatino Linotype" pitchFamily="18" charset="0"/>
                </a:rPr>
                <a:t>білімнен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кейінгі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беру </a:t>
              </a:r>
              <a:r>
                <a:rPr lang="ru-RU" sz="1100" dirty="0" err="1">
                  <a:latin typeface="Palatino Linotype" pitchFamily="18" charset="0"/>
                </a:rPr>
                <a:t>ұйымдарының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kk-KZ" sz="1100" dirty="0">
                  <a:latin typeface="Palatino Linotype" pitchFamily="18" charset="0"/>
                </a:rPr>
                <a:t>және қысқартылған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шетелде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алған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мектеп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ҚР </a:t>
              </a:r>
              <a:r>
                <a:rPr lang="ru-RU" sz="1100" dirty="0" err="1">
                  <a:latin typeface="Palatino Linotype" pitchFamily="18" charset="0"/>
                </a:rPr>
                <a:t>азаматы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болып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табылмайтын</a:t>
              </a:r>
              <a:r>
                <a:rPr lang="ru-RU" sz="1100" dirty="0">
                  <a:latin typeface="Palatino Linotype" pitchFamily="18" charset="0"/>
                </a:rPr>
                <a:t>, </a:t>
              </a:r>
              <a:r>
                <a:rPr lang="ru-RU" sz="1100" dirty="0" err="1">
                  <a:latin typeface="Palatino Linotype" pitchFamily="18" charset="0"/>
                </a:rPr>
                <a:t>ұлты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қазақ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адамдар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және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қысқартылған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</a:t>
              </a:r>
              <a:r>
                <a:rPr lang="ru-RU" sz="1100" dirty="0" err="1">
                  <a:latin typeface="Palatino Linotype" pitchFamily="18" charset="0"/>
                </a:rPr>
                <a:t>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академиялық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кезеңге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шартты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түрде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).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576896" y="2835118"/>
              <a:ext cx="2828706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ағымдағы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жылғы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өткен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жылғы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мен </a:t>
              </a:r>
              <a:r>
                <a:rPr lang="ru-RU" sz="1100" dirty="0" err="1">
                  <a:latin typeface="Palatino Linotype" pitchFamily="18" charset="0"/>
                </a:rPr>
                <a:t>техникалық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және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кәсіптік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немесе</a:t>
              </a:r>
              <a:r>
                <a:rPr lang="ru-RU" sz="1100" dirty="0">
                  <a:latin typeface="Palatino Linotype" pitchFamily="18" charset="0"/>
                </a:rPr>
                <a:t> орта </a:t>
              </a:r>
              <a:r>
                <a:rPr lang="ru-RU" sz="1100" dirty="0" err="1">
                  <a:latin typeface="Palatino Linotype" pitchFamily="18" charset="0"/>
                </a:rPr>
                <a:t>білімнен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кейінгі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беру </a:t>
              </a:r>
              <a:r>
                <a:rPr lang="ru-RU" sz="1100" dirty="0" err="1">
                  <a:latin typeface="Palatino Linotype" pitchFamily="18" charset="0"/>
                </a:rPr>
                <a:t>ұйымдарының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шетелде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алған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мектеп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ҚР </a:t>
              </a:r>
              <a:r>
                <a:rPr lang="ru-RU" sz="1100" dirty="0" err="1">
                  <a:latin typeface="Palatino Linotype" pitchFamily="18" charset="0"/>
                </a:rPr>
                <a:t>азаматы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болып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табылмайтын</a:t>
              </a:r>
              <a:r>
                <a:rPr lang="ru-RU" sz="1100" dirty="0">
                  <a:latin typeface="Palatino Linotype" pitchFamily="18" charset="0"/>
                </a:rPr>
                <a:t>, </a:t>
              </a:r>
              <a:r>
                <a:rPr lang="ru-RU" sz="1100" dirty="0" err="1">
                  <a:latin typeface="Palatino Linotype" pitchFamily="18" charset="0"/>
                </a:rPr>
                <a:t>ұлты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қазақ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адамдар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 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</a:t>
              </a:r>
              <a:r>
                <a:rPr lang="ru-RU" sz="1100" dirty="0" err="1">
                  <a:latin typeface="Palatino Linotype" pitchFamily="18" charset="0"/>
                </a:rPr>
                <a:t>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академиялық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кезеңге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шартты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түрде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ЖОО-да </a:t>
              </a:r>
              <a:r>
                <a:rPr lang="ru-RU" sz="1100" dirty="0" err="1">
                  <a:latin typeface="Palatino Linotype" pitchFamily="18" charset="0"/>
                </a:rPr>
                <a:t>шығармашылық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дайындықты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талап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ететін</a:t>
              </a:r>
              <a:r>
                <a:rPr lang="ru-RU" sz="1100" dirty="0">
                  <a:latin typeface="Palatino Linotype" pitchFamily="18" charset="0"/>
                </a:rPr>
                <a:t> БББ </a:t>
              </a:r>
              <a:r>
                <a:rPr lang="ru-RU" sz="1100" dirty="0" err="1">
                  <a:latin typeface="Palatino Linotype" pitchFamily="18" charset="0"/>
                </a:rPr>
                <a:t>тобының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студенттері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және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басқа</a:t>
              </a:r>
              <a:r>
                <a:rPr lang="ru-RU" sz="1100" dirty="0">
                  <a:latin typeface="Palatino Linotype" pitchFamily="18" charset="0"/>
                </a:rPr>
                <a:t> БББ </a:t>
              </a:r>
              <a:r>
                <a:rPr lang="ru-RU" sz="1100" dirty="0" err="1">
                  <a:latin typeface="Palatino Linotype" pitchFamily="18" charset="0"/>
                </a:rPr>
                <a:t>тобына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ауысуға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ниет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білдірген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1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ЖОО-да </a:t>
              </a:r>
              <a:r>
                <a:rPr lang="ru-RU" sz="1100" dirty="0" err="1">
                  <a:latin typeface="Palatino Linotype" pitchFamily="18" charset="0"/>
                </a:rPr>
                <a:t>басқа</a:t>
              </a:r>
              <a:r>
                <a:rPr lang="ru-RU" sz="1100" dirty="0">
                  <a:latin typeface="Palatino Linotype" pitchFamily="18" charset="0"/>
                </a:rPr>
                <a:t> БББ </a:t>
              </a:r>
              <a:r>
                <a:rPr lang="ru-RU" sz="1100" dirty="0" err="1">
                  <a:latin typeface="Palatino Linotype" pitchFamily="18" charset="0"/>
                </a:rPr>
                <a:t>тобында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оқып</a:t>
              </a:r>
              <a:r>
                <a:rPr lang="ru-RU" sz="1100" dirty="0">
                  <a:latin typeface="Palatino Linotype" pitchFamily="18" charset="0"/>
                </a:rPr>
                <a:t>, </a:t>
              </a:r>
              <a:r>
                <a:rPr lang="ru-RU" sz="1100" dirty="0" err="1">
                  <a:latin typeface="Palatino Linotype" pitchFamily="18" charset="0"/>
                </a:rPr>
                <a:t>педагогикалық</a:t>
              </a:r>
              <a:r>
                <a:rPr lang="ru-RU" sz="1100" dirty="0">
                  <a:latin typeface="Palatino Linotype" pitchFamily="18" charset="0"/>
                </a:rPr>
                <a:t> БББ </a:t>
              </a:r>
              <a:r>
                <a:rPr lang="ru-RU" sz="1100" dirty="0" err="1">
                  <a:latin typeface="Palatino Linotype" pitchFamily="18" charset="0"/>
                </a:rPr>
                <a:t>тобына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ауысуға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ниет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білдірген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тұлғалар</a:t>
              </a:r>
              <a:r>
                <a:rPr lang="ru-RU" sz="1100" dirty="0">
                  <a:latin typeface="Palatino Linotype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7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70818" y="2597960"/>
            <a:ext cx="2530832" cy="193897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ru-RU" sz="2000" i="1" dirty="0" err="1">
                <a:latin typeface="Palatino Linotype" pitchFamily="18" charset="0"/>
              </a:rPr>
              <a:t>Өтініштерді</a:t>
            </a:r>
            <a:r>
              <a:rPr lang="ru-RU" sz="2000" i="1" dirty="0">
                <a:latin typeface="Palatino Linotype" pitchFamily="18" charset="0"/>
              </a:rPr>
              <a:t> </a:t>
            </a:r>
            <a:r>
              <a:rPr lang="ru-RU" sz="2000" i="1" dirty="0" err="1">
                <a:latin typeface="Palatino Linotype" pitchFamily="18" charset="0"/>
              </a:rPr>
              <a:t>қабылдау</a:t>
            </a:r>
            <a:r>
              <a:rPr lang="ru-RU" sz="2000" i="1" dirty="0">
                <a:latin typeface="Palatino Linotype" pitchFamily="18" charset="0"/>
              </a:rPr>
              <a:t> ҰТО </a:t>
            </a:r>
            <a:r>
              <a:rPr lang="ru-RU" sz="2000" i="1" dirty="0" err="1">
                <a:latin typeface="Palatino Linotype" pitchFamily="18" charset="0"/>
              </a:rPr>
              <a:t>сайтындағы</a:t>
            </a:r>
            <a:r>
              <a:rPr lang="ru-RU" sz="2000" i="1" dirty="0">
                <a:latin typeface="Palatino Linotype" pitchFamily="18" charset="0"/>
              </a:rPr>
              <a:t> </a:t>
            </a:r>
            <a:r>
              <a:rPr lang="ru-RU" sz="2000" i="1" dirty="0" err="1">
                <a:latin typeface="Palatino Linotype" pitchFamily="18" charset="0"/>
              </a:rPr>
              <a:t>жеке</a:t>
            </a:r>
            <a:r>
              <a:rPr lang="ru-RU" sz="2000" i="1" dirty="0">
                <a:latin typeface="Palatino Linotype" pitchFamily="18" charset="0"/>
              </a:rPr>
              <a:t> кабинет </a:t>
            </a:r>
            <a:r>
              <a:rPr lang="ru-RU" sz="2000" i="1" dirty="0" err="1">
                <a:latin typeface="Palatino Linotype" pitchFamily="18" charset="0"/>
              </a:rPr>
              <a:t>арқылы</a:t>
            </a:r>
            <a:r>
              <a:rPr lang="ru-RU" sz="2000" i="1" dirty="0">
                <a:latin typeface="Palatino Linotype" pitchFamily="18" charset="0"/>
              </a:rPr>
              <a:t> онлайн </a:t>
            </a:r>
            <a:r>
              <a:rPr lang="ru-RU" sz="2000" i="1" dirty="0" err="1">
                <a:latin typeface="Palatino Linotype" pitchFamily="18" charset="0"/>
              </a:rPr>
              <a:t>режимде</a:t>
            </a:r>
            <a:r>
              <a:rPr lang="ru-RU" sz="2000" i="1" dirty="0">
                <a:latin typeface="Palatino Linotype" pitchFamily="18" charset="0"/>
              </a:rPr>
              <a:t>  </a:t>
            </a:r>
            <a:r>
              <a:rPr lang="ru-RU" sz="2000" i="1" dirty="0" err="1">
                <a:latin typeface="Palatino Linotype" pitchFamily="18" charset="0"/>
              </a:rPr>
              <a:t>жүзеге</a:t>
            </a:r>
            <a:r>
              <a:rPr lang="ru-RU" sz="2000" i="1" dirty="0">
                <a:latin typeface="Palatino Linotype" pitchFamily="18" charset="0"/>
              </a:rPr>
              <a:t> </a:t>
            </a:r>
            <a:r>
              <a:rPr lang="ru-RU" sz="2000" i="1" dirty="0" err="1">
                <a:latin typeface="Palatino Linotype" pitchFamily="18" charset="0"/>
              </a:rPr>
              <a:t>асырылады</a:t>
            </a:r>
            <a:endParaRPr lang="ru-RU" sz="2000" dirty="0">
              <a:latin typeface="Palatino Linotyp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232" y="954178"/>
            <a:ext cx="11929830" cy="6082017"/>
            <a:chOff x="180231" y="954177"/>
            <a:chExt cx="11929830" cy="608201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231" y="954177"/>
              <a:ext cx="11929830" cy="6082019"/>
              <a:chOff x="180231" y="954177"/>
              <a:chExt cx="11929830" cy="6082019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80231" y="954177"/>
                <a:ext cx="11929830" cy="6082019"/>
                <a:chOff x="180231" y="954177"/>
                <a:chExt cx="11929830" cy="6082019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80231" y="954177"/>
                  <a:ext cx="11929830" cy="6082019"/>
                  <a:chOff x="180231" y="954177"/>
                  <a:chExt cx="11929830" cy="6082019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03038" y="1052922"/>
                    <a:ext cx="8263348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АВТОРИЗАЦИЯДАН ӨТУ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және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жеке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кабинетін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ашу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электронды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поштаның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және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ЖСН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көмегімен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kk-KZ" sz="1600" dirty="0">
                        <a:latin typeface="Palatino Linotype" pitchFamily="18" charset="0"/>
                        <a:hlinkClick r:id="rId3"/>
                      </a:rPr>
                      <a:t>https://app.testcenter.kz/</a:t>
                    </a:r>
                    <a:r>
                      <a:rPr lang="kk-KZ" sz="1600" dirty="0">
                        <a:latin typeface="Palatino Linotype" pitchFamily="18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жүйесінде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тіркелу</a:t>
                    </a:r>
                    <a:endParaRPr lang="ru-RU" sz="1400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76115" y="1760088"/>
                    <a:ext cx="8146440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Дербес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өңдеуге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КЕЛІСІМІН БЕРУ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және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кезінде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тәртіп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сақтау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ережелерімен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ТАНЫСУ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374158" y="2462885"/>
                    <a:ext cx="7111644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Ұлттық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білім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беру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қоры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(ҰББДҚ (НОБД))-дан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алынады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.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берушілер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ЖСН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көрсеткен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кезде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Т.А.Ә.,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ұлты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азаматтығы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оқу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орны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ҰББДҚ-дан </a:t>
                    </a:r>
                    <a:r>
                      <a:rPr lang="ru-RU" sz="1600" i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таңдалады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0231" y="954177"/>
                    <a:ext cx="7970332" cy="4864639"/>
                    <a:chOff x="53678" y="918468"/>
                    <a:chExt cx="7970332" cy="4864639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 rot="16200000">
                      <a:off x="630563" y="853689"/>
                      <a:ext cx="221123" cy="79292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53678" y="1059351"/>
                      <a:ext cx="360422" cy="368498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400" dirty="0">
                          <a:latin typeface="Palatino Linotype" pitchFamily="18" charset="0"/>
                        </a:rPr>
                        <a:t>1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 rot="10800000">
                      <a:off x="1251078" y="1552943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1065496" y="918468"/>
                      <a:ext cx="648759" cy="663296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 rot="16200000">
                      <a:off x="1765924" y="1610411"/>
                      <a:ext cx="221123" cy="901055"/>
                    </a:xfrm>
                    <a:prstGeom prst="rect">
                      <a:avLst/>
                    </a:prstGeom>
                    <a:solidFill>
                      <a:srgbClr val="CAF5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179005" y="1888498"/>
                      <a:ext cx="468548" cy="479047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2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 rot="10800000">
                      <a:off x="2507344" y="2318915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291067" y="1729327"/>
                      <a:ext cx="648759" cy="663296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200000">
                      <a:off x="2991495" y="2421197"/>
                      <a:ext cx="221123" cy="901055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2404279" y="2687474"/>
                      <a:ext cx="468548" cy="479047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3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10800000">
                      <a:off x="3732915" y="3129701"/>
                      <a:ext cx="216277" cy="405348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516638" y="2540113"/>
                      <a:ext cx="648759" cy="663296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 rot="16200000">
                      <a:off x="4361250" y="3305690"/>
                      <a:ext cx="221123" cy="901055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588730" y="3498240"/>
                      <a:ext cx="468548" cy="479047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4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 rot="10800000">
                      <a:off x="5030578" y="4014195"/>
                      <a:ext cx="216277" cy="405348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4814301" y="3424606"/>
                      <a:ext cx="648759" cy="663296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Прямоугольник 53"/>
                    <p:cNvSpPr/>
                    <p:nvPr/>
                  </p:nvSpPr>
                  <p:spPr>
                    <a:xfrm rot="16200000">
                      <a:off x="5586821" y="4190184"/>
                      <a:ext cx="221123" cy="901055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Овал 54"/>
                    <p:cNvSpPr/>
                    <p:nvPr/>
                  </p:nvSpPr>
                  <p:spPr>
                    <a:xfrm>
                      <a:off x="4886393" y="4382734"/>
                      <a:ext cx="468548" cy="479047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5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/>
                    <p:nvPr/>
                  </p:nvSpPr>
                  <p:spPr>
                    <a:xfrm rot="10800000">
                      <a:off x="6256148" y="4898688"/>
                      <a:ext cx="216277" cy="405348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6039871" y="4309026"/>
                      <a:ext cx="648759" cy="6632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/>
                    <p:cNvSpPr/>
                    <p:nvPr/>
                  </p:nvSpPr>
                  <p:spPr>
                    <a:xfrm rot="16200000">
                      <a:off x="6884484" y="5000970"/>
                      <a:ext cx="221123" cy="901055"/>
                    </a:xfrm>
                    <a:prstGeom prst="rect">
                      <a:avLst/>
                    </a:prstGeom>
                    <a:solidFill>
                      <a:srgbClr val="8FAF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6111964" y="5193520"/>
                      <a:ext cx="468548" cy="47904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6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7375251" y="5119811"/>
                      <a:ext cx="648759" cy="66329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2" name="Picture 2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duotone>
                        <a:schemeClr val="accent4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209681" y="1139591"/>
                      <a:ext cx="376955" cy="2948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436189" y="1868490"/>
                      <a:ext cx="391191" cy="37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12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983392" y="3498241"/>
                      <a:ext cx="263463" cy="4897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21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6111964" y="4456443"/>
                      <a:ext cx="526222" cy="3685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915965" y="4252578"/>
                    <a:ext cx="519409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 ДЕРЕКТЕРІ (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берушілер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тапсыру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тілін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бейіндік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пәндерді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тапсыру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орындары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мен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уақытын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таңдайды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259594" y="5958128"/>
                    <a:ext cx="2847127" cy="1078068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Барлық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мәліметтер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берушінің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жеке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кабинетінде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қолжетімді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болады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598294" y="3294732"/>
                    <a:ext cx="6425807" cy="1078068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ҚОСЫМША ДЕРЕКТЕР (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берушілер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ұялы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телефон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нөмірлерін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халықаралық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сертификаттар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бойынша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(бар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болса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мүгедектігі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туралы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(бар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болса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толтырады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</a:t>
                    </a: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 rot="10800000">
                    <a:off x="7721210" y="5816997"/>
                    <a:ext cx="216277" cy="405348"/>
                  </a:xfrm>
                  <a:prstGeom prst="rect">
                    <a:avLst/>
                  </a:prstGeom>
                  <a:solidFill>
                    <a:srgbClr val="B8D0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 rot="16200000">
                    <a:off x="8296118" y="5972796"/>
                    <a:ext cx="218158" cy="717258"/>
                  </a:xfrm>
                  <a:prstGeom prst="rect">
                    <a:avLst/>
                  </a:prstGeom>
                  <a:solidFill>
                    <a:srgbClr val="8FA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Овал 77"/>
                  <p:cNvSpPr/>
                  <p:nvPr/>
                </p:nvSpPr>
                <p:spPr>
                  <a:xfrm>
                    <a:off x="7578018" y="6103044"/>
                    <a:ext cx="468548" cy="479047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r>
                      <a:rPr lang="ru-RU" sz="1600" dirty="0">
                        <a:latin typeface="Palatino Linotype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79" name="Овал 78"/>
                  <p:cNvSpPr/>
                  <p:nvPr/>
                </p:nvSpPr>
                <p:spPr>
                  <a:xfrm>
                    <a:off x="8763826" y="6056979"/>
                    <a:ext cx="495768" cy="609771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302829" y="5225133"/>
                    <a:ext cx="3807232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ТӨЛЕМ,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құны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- 4230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теңге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төлем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1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сағаттың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ішінде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жасалуы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тиіс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83" name="Picture 26"/>
                <p:cNvPicPr>
                  <a:picLocks noChangeAspect="1"/>
                </p:cNvPicPr>
                <p:nvPr/>
              </p:nvPicPr>
              <p:blipFill>
                <a:blip r:embed="rId8" cstate="print">
                  <a:biLevel thresh="50000"/>
                </a:blip>
                <a:srcRect/>
                <a:stretch>
                  <a:fillRect/>
                </a:stretch>
              </p:blipFill>
              <p:spPr>
                <a:xfrm>
                  <a:off x="3783660" y="2748885"/>
                  <a:ext cx="367819" cy="36853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3" t="47496" r="46045" b="45340"/>
              <a:stretch/>
            </p:blipFill>
            <p:spPr bwMode="auto">
              <a:xfrm>
                <a:off x="7663022" y="5277278"/>
                <a:ext cx="329057" cy="370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69708" r="45965" b="22963"/>
            <a:stretch/>
          </p:blipFill>
          <p:spPr bwMode="auto">
            <a:xfrm>
              <a:off x="8897158" y="6094687"/>
              <a:ext cx="229528" cy="46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25381" y="5432970"/>
            <a:ext cx="6242422" cy="1323433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Ескерту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тірек-қимыл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аппаратының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функциялары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бұзылған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құжаты бар болған жағдайда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құжатты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ҰБТ-ға өтініш беру бағдарламалық жасақтамасына жүктейді және көмекшінің қажеттілігі туралы ақпаратты белгілейді.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545" y="4576758"/>
            <a:ext cx="6102350" cy="830983"/>
          </a:xfrm>
          <a:prstGeom prst="rect">
            <a:avLst/>
          </a:prstGeom>
        </p:spPr>
        <p:txBody>
          <a:bodyPr lIns="91428" tIns="45713" rIns="91428" bIns="45713">
            <a:spAutoFit/>
          </a:bodyPr>
          <a:lstStyle/>
          <a:p>
            <a:pPr algn="just"/>
            <a:r>
              <a:rPr lang="kk-KZ" sz="1600" b="1" u="sng" dirty="0">
                <a:latin typeface="Times New Roman" pitchFamily="18" charset="0"/>
                <a:cs typeface="Times New Roman" pitchFamily="18" charset="0"/>
              </a:rPr>
              <a:t>Тестіленушінің назарына:</a:t>
            </a:r>
          </a:p>
          <a:p>
            <a:pPr algn="just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* тіркелуден бұрын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Ереже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нұсқаулықпен танысу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* өтініш берген соң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логин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құпия сөзді сақтап алу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3479" y="414412"/>
            <a:ext cx="11953326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" y="342404"/>
            <a:ext cx="12204700" cy="491454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latin typeface="Palatino Linotype" pitchFamily="18" charset="0"/>
                <a:ea typeface="+mj-ea"/>
                <a:cs typeface="+mj-cs"/>
              </a:rPr>
              <a:t>ҰБТ-</a:t>
            </a:r>
            <a:r>
              <a:rPr lang="ru-RU" sz="2500" b="1" dirty="0" err="1">
                <a:latin typeface="Palatino Linotype" pitchFamily="18" charset="0"/>
                <a:ea typeface="+mj-ea"/>
                <a:cs typeface="+mj-cs"/>
              </a:rPr>
              <a:t>ға</a:t>
            </a:r>
            <a:r>
              <a:rPr lang="ru-RU" sz="2500" b="1" dirty="0"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2500" b="1" dirty="0" err="1">
                <a:latin typeface="Palatino Linotype" pitchFamily="18" charset="0"/>
                <a:ea typeface="+mj-ea"/>
                <a:cs typeface="+mj-cs"/>
              </a:rPr>
              <a:t>өтініш</a:t>
            </a:r>
            <a:r>
              <a:rPr lang="ru-RU" sz="2500" b="1" dirty="0">
                <a:latin typeface="Palatino Linotype" pitchFamily="18" charset="0"/>
                <a:ea typeface="+mj-ea"/>
                <a:cs typeface="+mj-cs"/>
              </a:rPr>
              <a:t> беру</a:t>
            </a:r>
          </a:p>
        </p:txBody>
      </p:sp>
    </p:spTree>
    <p:extLst>
      <p:ext uri="{BB962C8B-B14F-4D97-AF65-F5344CB8AC3E}">
        <p14:creationId xmlns:p14="http://schemas.microsoft.com/office/powerpoint/2010/main" val="2392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75" y="418651"/>
            <a:ext cx="12077553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112"/>
            <a:ext cx="12204700" cy="918364"/>
          </a:xfrm>
        </p:spPr>
        <p:txBody>
          <a:bodyPr>
            <a:noAutofit/>
          </a:bodyPr>
          <a:lstStyle/>
          <a:p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>ҰБТ форматы</a:t>
            </a:r>
            <a:r>
              <a:rPr lang="en-US" sz="2500" b="1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endParaRPr lang="ru-RU" sz="25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420393" y="1385652"/>
            <a:ext cx="9433048" cy="4777019"/>
            <a:chOff x="1385826" y="1122248"/>
            <a:chExt cx="9433048" cy="477701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7" name="TextBox 13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601849" y="1313401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78" name="TextBox 14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79" name="TextBox 15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80" name="TextBox 16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2323367" y="1434770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1" name="TextBox 17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5491719" y="1426059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2" name="TextBox 18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750051" y="1434769"/>
              <a:ext cx="1942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3" name="TextBox 19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660" indent="-266660">
                <a:tabLst>
                  <a:tab pos="0" algn="l"/>
                  <a:tab pos="180948" algn="l"/>
                  <a:tab pos="542843" algn="l"/>
                </a:tabLst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-   ОҚУ            САУАТТЫЛЫҒЫ</a:t>
              </a:r>
            </a:p>
          </p:txBody>
        </p:sp>
        <p:sp>
          <p:nvSpPr>
            <p:cNvPr id="84" name="TextBox 20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0" y="3452735"/>
              <a:ext cx="2953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07" indent="-285707">
                <a:buFontTx/>
                <a:buChar char="-"/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МАТЕМАТИКАЛЫҚ САУАТТЫЛЫҚ</a:t>
              </a:r>
            </a:p>
          </p:txBody>
        </p:sp>
        <p:sp>
          <p:nvSpPr>
            <p:cNvPr id="85" name="TextBox 21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897" indent="-361897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ҚАЗАҚСТАН      ТАРИХЫ</a:t>
              </a:r>
            </a:p>
          </p:txBody>
        </p:sp>
        <p:sp>
          <p:nvSpPr>
            <p:cNvPr id="86" name="TextBox 22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- 1-ШІ БЕЙІНДІК 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ПӘН</a:t>
              </a:r>
            </a:p>
          </p:txBody>
        </p:sp>
        <p:sp>
          <p:nvSpPr>
            <p:cNvPr id="87" name="TextBox 23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- 2-ШІ БЕЙІНДІК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ПӘН</a:t>
              </a:r>
            </a:p>
          </p:txBody>
        </p:sp>
        <p:sp>
          <p:nvSpPr>
            <p:cNvPr id="88" name="TextBox 24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1" y="5129825"/>
              <a:ext cx="2993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000" b="1" dirty="0">
                  <a:solidFill>
                    <a:srgbClr val="7030A0"/>
                  </a:solidFill>
                  <a:latin typeface="Palatino Linotype" pitchFamily="18" charset="0"/>
                  <a:cs typeface="Segoe UI" pitchFamily="34" charset="0"/>
                </a:rPr>
                <a:t>БАРЛЫҒЫ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0" name="TextBox 26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554367" y="5170475"/>
              <a:ext cx="1944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 ТАПСЫРМАЛАР</a:t>
              </a:r>
            </a:p>
          </p:txBody>
        </p:sp>
        <p:sp>
          <p:nvSpPr>
            <p:cNvPr id="91" name="TextBox 27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3" name="TextBox 29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</a:t>
              </a:r>
            </a:p>
          </p:txBody>
        </p:sp>
        <p:sp>
          <p:nvSpPr>
            <p:cNvPr id="94" name="TextBox 30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7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92" y="483687"/>
            <a:ext cx="12024791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7" y="288136"/>
            <a:ext cx="12204700" cy="702340"/>
          </a:xfrm>
        </p:spPr>
        <p:txBody>
          <a:bodyPr>
            <a:noAutofit/>
          </a:bodyPr>
          <a:lstStyle/>
          <a:p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>Тестілеу тапсырмаларының нысаны</a:t>
            </a:r>
            <a:r>
              <a:rPr lang="kk-KZ" sz="2500" b="1" dirty="0" smtClean="0">
                <a:solidFill>
                  <a:schemeClr val="tx1"/>
                </a:solidFill>
                <a:latin typeface="Palatino Linotype" pitchFamily="18" charset="0"/>
              </a:rPr>
              <a:t>*</a:t>
            </a:r>
            <a:endParaRPr lang="ru-RU" sz="25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61791" y="6521302"/>
            <a:ext cx="8280919" cy="373831"/>
          </a:xfrm>
        </p:spPr>
        <p:txBody>
          <a:bodyPr/>
          <a:lstStyle/>
          <a:p>
            <a:pPr algn="l"/>
            <a:r>
              <a:rPr lang="kk-KZ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*  жоба бойынша, нормативтік құжаттарға өзгерістер </a:t>
            </a:r>
            <a:r>
              <a:rPr lang="kk-KZ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енгізілуде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03740"/>
              </p:ext>
            </p:extLst>
          </p:nvPr>
        </p:nvGraphicFramePr>
        <p:xfrm>
          <a:off x="281366" y="1097677"/>
          <a:ext cx="11642237" cy="4226998"/>
        </p:xfrm>
        <a:graphic>
          <a:graphicData uri="http://schemas.openxmlformats.org/drawingml/2006/table">
            <a:tbl>
              <a:tblPr firstRow="1" firstCol="1" bandCol="1">
                <a:tableStyleId>{5940675A-B579-460E-94D1-54222C63F5DA}</a:tableStyleId>
              </a:tblPr>
              <a:tblGrid>
                <a:gridCol w="2641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5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85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r>
                        <a:rPr lang="ru-RU" sz="1400" b="1" dirty="0" err="1">
                          <a:effectLst/>
                          <a:latin typeface="Palatino Linotype" pitchFamily="18" charset="0"/>
                        </a:rPr>
                        <a:t>Пәндер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Palatino Linotype" pitchFamily="18" charset="0"/>
                        </a:rPr>
                        <a:t>Тапсырмалар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Palatino Linotype" pitchFamily="18" charset="0"/>
                        </a:rPr>
                        <a:t>Тапсырмалар</a:t>
                      </a:r>
                      <a:r>
                        <a:rPr lang="ru-RU" sz="1400" b="1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Palatino Linotype" pitchFamily="18" charset="0"/>
                        </a:rPr>
                        <a:t>нысаны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85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Қазақстан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тарихы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1-ден</a:t>
                      </a:r>
                      <a:r>
                        <a:rPr lang="ru-RU" sz="1400" kern="12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10-ға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дейін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1400" kern="1200" dirty="0" smtClean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kk-KZ" sz="1400" kern="1200" dirty="0">
                          <a:effectLst/>
                          <a:latin typeface="Palatino Linotype" pitchFamily="18" charset="0"/>
                        </a:rPr>
                        <a:t>төрт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1400" kern="12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820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11-ден 20-ға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1400" kern="1200" dirty="0" smtClean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төрт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таңдау</a:t>
                      </a:r>
                      <a:r>
                        <a:rPr lang="ru-RU" sz="1400" kern="1200" dirty="0" smtClean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контекст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негізінде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392"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Оқу</a:t>
                      </a:r>
                      <a:r>
                        <a:rPr lang="ru-RU" sz="14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сауаттылығы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тапсырмалар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1400" kern="1200" dirty="0" smtClean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төрт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таңдау</a:t>
                      </a:r>
                      <a:r>
                        <a:rPr lang="ru-RU" sz="1400" kern="1200" dirty="0" smtClean="0">
                          <a:effectLst/>
                          <a:latin typeface="Palatino Linotype" pitchFamily="18" charset="0"/>
                        </a:rPr>
                        <a:t>  </a:t>
                      </a:r>
                      <a:r>
                        <a:rPr lang="kk-KZ" sz="1400" b="1" kern="1200" dirty="0" smtClean="0">
                          <a:effectLst/>
                          <a:latin typeface="Palatino Linotype" pitchFamily="18" charset="0"/>
                        </a:rPr>
                        <a:t>(</a:t>
                      </a:r>
                      <a:r>
                        <a:rPr lang="kk-KZ" sz="1400" b="1" kern="1200" dirty="0">
                          <a:effectLst/>
                          <a:latin typeface="Palatino Linotype" pitchFamily="18" charset="0"/>
                        </a:rPr>
                        <a:t>3 мәтін бойынша</a:t>
                      </a:r>
                      <a:r>
                        <a:rPr lang="kk-KZ" sz="1400" b="1" kern="1200" dirty="0" smtClean="0">
                          <a:effectLst/>
                          <a:latin typeface="Palatino Linotype" pitchFamily="18" charset="0"/>
                        </a:rPr>
                        <a:t>)</a:t>
                      </a:r>
                      <a:endParaRPr lang="ru-RU" sz="1400" b="1" kern="12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3642"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Математикалық</a:t>
                      </a:r>
                      <a:r>
                        <a:rPr lang="ru-RU" sz="14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сауаттылық</a:t>
                      </a:r>
                      <a:endParaRPr lang="ru-RU" sz="1400" dirty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тапсырмалар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1400" kern="1200" dirty="0" smtClean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төрт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1400" kern="1200" dirty="0">
                        <a:effectLst/>
                        <a:latin typeface="Palatino Linotype" pitchFamily="18" charset="0"/>
                      </a:endParaRPr>
                    </a:p>
                    <a:p>
                      <a:pPr algn="just"/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966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Әр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бейіндік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пән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пән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algn="ctr" defTabSz="109856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1-ден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20-ға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дейін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төрт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1400" kern="1200" dirty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477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21-ден</a:t>
                      </a:r>
                      <a:r>
                        <a:rPr lang="ru-RU" sz="1400" kern="12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25-ге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дейін</a:t>
                      </a:r>
                      <a:endParaRPr lang="ru-RU" sz="14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төрт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14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Palatino Linotype" pitchFamily="18" charset="0"/>
                        </a:rPr>
                        <a:t>таңдау</a:t>
                      </a:r>
                      <a:r>
                        <a:rPr lang="ru-RU" sz="1400" kern="1200" dirty="0" smtClean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контекст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негізінде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242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alatino Linotype" pitchFamily="18" charset="0"/>
                        </a:rPr>
                        <a:t>26-дан 35-ке </a:t>
                      </a: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дейін</a:t>
                      </a:r>
                      <a:endParaRPr lang="ru-RU" sz="14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Ұсынылған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алты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жауаптан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бір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немесе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бірнеше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дұрыс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жауапты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таңдау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7850" y="5150104"/>
            <a:ext cx="11449273" cy="138498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Контекст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проблемалық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жағдаяттағы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сұрақтың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тапсырманың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шешімдеріне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сілтеме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жасалатын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тақырып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аясы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Контекст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тұтас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тұтас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емес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мәтін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түрінде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сурет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, график,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кесте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, диаграмма,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инфографика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т.б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.) 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болуы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мүмкін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latin typeface="Palatino Linotype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Контекст </a:t>
            </a:r>
            <a:r>
              <a:rPr lang="ru-RU" sz="1400" b="1" dirty="0" err="1">
                <a:latin typeface="Palatino Linotype" pitchFamily="18" charset="0"/>
                <a:cs typeface="Times New Roman" pitchFamily="18" charset="0"/>
              </a:rPr>
              <a:t>негізіндегі</a:t>
            </a:r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Palatino Linotype" pitchFamily="18" charset="0"/>
                <a:cs typeface="Times New Roman" pitchFamily="18" charset="0"/>
              </a:rPr>
              <a:t>тапсырмалар</a:t>
            </a:r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пән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терең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білімді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меңгерудің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деңгейі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контекстті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оқу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түсіну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, контекст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мазмұны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рефлексия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жасау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салыстыру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талдау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т.б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кең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көлемдегі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дағдылар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біліктерді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бағалайды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4412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514" y="414516"/>
            <a:ext cx="12222216" cy="575960"/>
          </a:xfrm>
        </p:spPr>
        <p:txBody>
          <a:bodyPr>
            <a:normAutofit fontScale="90000"/>
          </a:bodyPr>
          <a:lstStyle/>
          <a:p>
            <a:r>
              <a:rPr lang="kk-KZ" sz="2500" b="1" dirty="0">
                <a:solidFill>
                  <a:schemeClr val="tx1"/>
                </a:solidFill>
                <a:latin typeface="Palatino Linotype" pitchFamily="18" charset="0"/>
              </a:rPr>
              <a:t>Тестілеудің уақыты мен үзілістер</a:t>
            </a:r>
            <a:endParaRPr lang="ru-RU" sz="25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69298"/>
              </p:ext>
            </p:extLst>
          </p:nvPr>
        </p:nvGraphicFramePr>
        <p:xfrm>
          <a:off x="485728" y="875010"/>
          <a:ext cx="11593287" cy="5089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2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9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49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56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9308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ҰБТ форматы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dirty="0">
                          <a:effectLst/>
                          <a:latin typeface="Palatino Linotype" pitchFamily="18" charset="0"/>
                        </a:rPr>
                        <a:t>Тестілеу</a:t>
                      </a:r>
                      <a:r>
                        <a:rPr lang="kk-KZ" sz="1600" b="1" baseline="0" dirty="0">
                          <a:effectLst/>
                          <a:latin typeface="Palatino Linotype" pitchFamily="18" charset="0"/>
                        </a:rPr>
                        <a:t> уақыты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Үзілістер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230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5 </a:t>
                      </a:r>
                      <a:r>
                        <a:rPr lang="ru-RU" sz="1600" dirty="0" err="1">
                          <a:effectLst/>
                          <a:latin typeface="Palatino Linotype" pitchFamily="18" charset="0"/>
                        </a:rPr>
                        <a:t>пән</a:t>
                      </a: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/ </a:t>
                      </a:r>
                      <a:r>
                        <a:rPr lang="ru-RU" sz="1600" dirty="0" err="1">
                          <a:effectLst/>
                          <a:latin typeface="Palatino Linotype" pitchFamily="18" charset="0"/>
                        </a:rPr>
                        <a:t>Қазақстан</a:t>
                      </a: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Palatino Linotype" pitchFamily="18" charset="0"/>
                        </a:rPr>
                        <a:t>тарихы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,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математикалық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сауаттылық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,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оқу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сауаттылығы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және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екі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бейіндік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пән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240 минут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3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180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(3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- 3 мин.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308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Қазақстан тарихы мен оқу сауаттылығы</a:t>
                      </a:r>
                      <a:r>
                        <a:rPr lang="kk-KZ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0" algn="just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үзіліссіз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29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(IELTS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3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180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(3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- 3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9308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кәсіптік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арнайы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654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арнайы пән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үзіліссіз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9308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жалпы кәсіптік пән</a:t>
                      </a:r>
                      <a:r>
                        <a:rPr lang="kk-KZ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(IELTS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60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308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бейіндік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9308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бейіндік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(IELTS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60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718" y="6013040"/>
            <a:ext cx="11593286" cy="73865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endParaRPr lang="ru-RU" sz="1400" b="1" dirty="0">
              <a:latin typeface="Palatino Linotype" pitchFamily="18" charset="0"/>
            </a:endParaRPr>
          </a:p>
          <a:p>
            <a:pPr algn="just"/>
            <a:r>
              <a:rPr lang="ru-RU" sz="1400" b="1" dirty="0" err="1">
                <a:latin typeface="Palatino Linotype" pitchFamily="18" charset="0"/>
              </a:rPr>
              <a:t>Ескерту</a:t>
            </a:r>
            <a:r>
              <a:rPr lang="ru-RU" sz="1400" b="1" dirty="0">
                <a:latin typeface="Palatino Linotype" pitchFamily="18" charset="0"/>
              </a:rPr>
              <a:t>: 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Ерекше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қажеттіліктері</a:t>
            </a:r>
            <a:r>
              <a:rPr lang="ru-RU" sz="1400" dirty="0">
                <a:latin typeface="Palatino Linotype" pitchFamily="18" charset="0"/>
              </a:rPr>
              <a:t> бар </a:t>
            </a:r>
            <a:r>
              <a:rPr lang="ru-RU" sz="1400" dirty="0" err="1">
                <a:latin typeface="Palatino Linotype" pitchFamily="18" charset="0"/>
              </a:rPr>
              <a:t>адамдар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үшін</a:t>
            </a:r>
            <a:r>
              <a:rPr lang="ru-RU" sz="1400" dirty="0">
                <a:latin typeface="Palatino Linotype" pitchFamily="18" charset="0"/>
              </a:rPr>
              <a:t> (</a:t>
            </a:r>
            <a:r>
              <a:rPr lang="ru-RU" sz="1400" dirty="0" err="1">
                <a:latin typeface="Palatino Linotype" pitchFamily="18" charset="0"/>
              </a:rPr>
              <a:t>көру</a:t>
            </a:r>
            <a:r>
              <a:rPr lang="ru-RU" sz="1400" dirty="0">
                <a:latin typeface="Palatino Linotype" pitchFamily="18" charset="0"/>
              </a:rPr>
              <a:t>, </a:t>
            </a:r>
            <a:r>
              <a:rPr lang="ru-RU" sz="1400" dirty="0" err="1">
                <a:latin typeface="Palatino Linotype" pitchFamily="18" charset="0"/>
              </a:rPr>
              <a:t>есту</a:t>
            </a:r>
            <a:r>
              <a:rPr lang="ru-RU" sz="1400" dirty="0">
                <a:latin typeface="Palatino Linotype" pitchFamily="18" charset="0"/>
              </a:rPr>
              <a:t>, </a:t>
            </a:r>
            <a:r>
              <a:rPr lang="ru-RU" sz="1400" dirty="0" err="1">
                <a:latin typeface="Palatino Linotype" pitchFamily="18" charset="0"/>
              </a:rPr>
              <a:t>тірек-қимыл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аппаратының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функциялары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бұзылған</a:t>
            </a:r>
            <a:r>
              <a:rPr lang="ru-RU" sz="1400" dirty="0">
                <a:latin typeface="Palatino Linotype" pitchFamily="18" charset="0"/>
              </a:rPr>
              <a:t>) </a:t>
            </a:r>
            <a:r>
              <a:rPr lang="ru-RU" sz="1400" dirty="0" err="1">
                <a:latin typeface="Palatino Linotype" pitchFamily="18" charset="0"/>
              </a:rPr>
              <a:t>тестілеуге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қосымша</a:t>
            </a:r>
            <a:r>
              <a:rPr lang="ru-RU" sz="1400" dirty="0">
                <a:latin typeface="Palatino Linotype" pitchFamily="18" charset="0"/>
              </a:rPr>
              <a:t> 40 минут </a:t>
            </a:r>
            <a:r>
              <a:rPr lang="ru-RU" sz="1400" dirty="0" err="1">
                <a:latin typeface="Palatino Linotype" pitchFamily="18" charset="0"/>
              </a:rPr>
              <a:t>уақыт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беріледі</a:t>
            </a:r>
            <a:r>
              <a:rPr lang="ru-RU" sz="1400" dirty="0">
                <a:latin typeface="Palatino Linotyp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22900</TotalTime>
  <Words>3068</Words>
  <Application>Microsoft Office PowerPoint</Application>
  <PresentationFormat>Произвольный</PresentationFormat>
  <Paragraphs>762</Paragraphs>
  <Slides>23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Ұлттық бірыңғай тестілеу - 2023</vt:lpstr>
      <vt:lpstr>Презентация PowerPoint</vt:lpstr>
      <vt:lpstr>Презентация PowerPoint</vt:lpstr>
      <vt:lpstr> Тестілеуге қатысушылар</vt:lpstr>
      <vt:lpstr>Презентация PowerPoint</vt:lpstr>
      <vt:lpstr> ҰБТ форматы </vt:lpstr>
      <vt:lpstr> Тестілеу тапсырмаларының нысаны*</vt:lpstr>
      <vt:lpstr>Тестілеудің уақыты мен үзілістер</vt:lpstr>
      <vt:lpstr>Тестілеуге кіргізу</vt:lpstr>
      <vt:lpstr>ҰБТ кезінде апелляцияға өтініш беру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Әмір Батыр</cp:lastModifiedBy>
  <cp:revision>340</cp:revision>
  <cp:lastPrinted>2022-11-17T05:32:40Z</cp:lastPrinted>
  <dcterms:created xsi:type="dcterms:W3CDTF">2021-11-19T05:52:33Z</dcterms:created>
  <dcterms:modified xsi:type="dcterms:W3CDTF">2022-12-05T05:40:47Z</dcterms:modified>
</cp:coreProperties>
</file>