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3" r:id="rId3"/>
    <p:sldId id="287" r:id="rId4"/>
    <p:sldId id="268" r:id="rId5"/>
    <p:sldId id="265" r:id="rId6"/>
    <p:sldId id="282" r:id="rId7"/>
    <p:sldId id="267" r:id="rId8"/>
    <p:sldId id="266" r:id="rId9"/>
    <p:sldId id="270" r:id="rId10"/>
    <p:sldId id="276" r:id="rId11"/>
    <p:sldId id="294" r:id="rId12"/>
    <p:sldId id="297" r:id="rId13"/>
    <p:sldId id="277" r:id="rId14"/>
    <p:sldId id="284" r:id="rId15"/>
    <p:sldId id="299" r:id="rId16"/>
    <p:sldId id="301" r:id="rId17"/>
    <p:sldId id="306" r:id="rId18"/>
    <p:sldId id="307" r:id="rId19"/>
    <p:sldId id="308" r:id="rId20"/>
    <p:sldId id="311" r:id="rId21"/>
    <p:sldId id="312" r:id="rId22"/>
    <p:sldId id="313" r:id="rId23"/>
    <p:sldId id="288" r:id="rId24"/>
  </p:sldIdLst>
  <p:sldSz cx="12204700" cy="7021513"/>
  <p:notesSz cx="6797675" cy="9874250"/>
  <p:defaultTextStyle>
    <a:defPPr>
      <a:defRPr lang="ru-RU"/>
    </a:defPPr>
    <a:lvl1pPr marL="0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9198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8394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7593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6791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5990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5187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4385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93585" algn="l" defTabSz="109839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C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6041" autoAdjust="0"/>
  </p:normalViewPr>
  <p:slideViewPr>
    <p:cSldViewPr>
      <p:cViewPr varScale="1">
        <p:scale>
          <a:sx n="111" d="100"/>
          <a:sy n="111" d="100"/>
        </p:scale>
        <p:origin x="-510" y="-78"/>
      </p:cViewPr>
      <p:guideLst>
        <p:guide orient="horz" pos="2212"/>
        <p:guide pos="38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9" y="2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CA4D4-3E46-4776-A0F4-FCFAD3B2DCDC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378826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9" y="9378826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72845-705B-426F-8F6B-ADDD5A67A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719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2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9C2E-70DB-412C-9C1C-9CD6A6F82366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79388" y="738188"/>
            <a:ext cx="6438900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378826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378826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82177-18BE-4F9C-9D58-277A87C44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17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31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398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798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489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85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19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2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6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320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12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81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276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9388" y="738188"/>
            <a:ext cx="6438900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79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5353" y="624136"/>
            <a:ext cx="10373995" cy="4368941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9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0705" y="5071093"/>
            <a:ext cx="8543290" cy="1248269"/>
          </a:xfrm>
        </p:spPr>
        <p:txBody>
          <a:bodyPr>
            <a:normAutofit/>
          </a:bodyPr>
          <a:lstStyle>
            <a:lvl1pPr marL="0" indent="0" algn="ctr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549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8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7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5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4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9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EBDC-C494-4B04-B2F6-B55A9F5276B1}" type="datetime1">
              <a:rPr lang="ru-RU" smtClean="0"/>
              <a:t>05.12.2022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A1CF-8B76-4E64-86E5-A89EEC81EAAB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8407" y="281187"/>
            <a:ext cx="2746058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235" y="281187"/>
            <a:ext cx="8034761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9136-B0BC-408A-A00D-B0B0304D02CF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2AE25-CE72-4EA2-9E78-7E251B9C94B1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87" y="1404303"/>
            <a:ext cx="10373995" cy="2564803"/>
          </a:xfrm>
        </p:spPr>
        <p:txBody>
          <a:bodyPr anchor="b"/>
          <a:lstStyle>
            <a:lvl1pPr algn="ctr" defTabSz="109856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87" y="4165774"/>
            <a:ext cx="10373995" cy="1158874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92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85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7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7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64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56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49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942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A06-0493-4AF0-B8CA-61E4187DB553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6000644" y="4017866"/>
            <a:ext cx="113147" cy="86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856" tIns="54928" rIns="109856" bIns="54928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7622" y="4017866"/>
            <a:ext cx="113147" cy="86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856" tIns="54928" rIns="109856" bIns="54928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34938" y="4017866"/>
            <a:ext cx="113147" cy="86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856" tIns="54928" rIns="109856" bIns="5492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4056" y="1638354"/>
            <a:ext cx="5390409" cy="4633874"/>
          </a:xfrm>
        </p:spPr>
        <p:txBody>
          <a:bodyPr/>
          <a:lstStyle>
            <a:lvl1pPr>
              <a:defRPr sz="2900"/>
            </a:lvl1pPr>
            <a:lvl2pPr>
              <a:defRPr sz="19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9E735-8733-43E7-AFAD-F54C8E59A206}" type="datetime1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8188" y="1638353"/>
            <a:ext cx="5394477" cy="46341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235" y="1638353"/>
            <a:ext cx="5392529" cy="624134"/>
          </a:xfrm>
        </p:spPr>
        <p:txBody>
          <a:bodyPr anchor="b">
            <a:noAutofit/>
          </a:bodyPr>
          <a:lstStyle>
            <a:lvl1pPr marL="0" indent="0" algn="ctr">
              <a:buNone/>
              <a:defRPr sz="2900" b="0"/>
            </a:lvl1pPr>
            <a:lvl2pPr marL="549280" indent="0">
              <a:buNone/>
              <a:defRPr sz="2400" b="1"/>
            </a:lvl2pPr>
            <a:lvl3pPr marL="1098560" indent="0">
              <a:buNone/>
              <a:defRPr sz="2200" b="1"/>
            </a:lvl3pPr>
            <a:lvl4pPr marL="1647840" indent="0">
              <a:buNone/>
              <a:defRPr sz="1900" b="1"/>
            </a:lvl4pPr>
            <a:lvl5pPr marL="2197120" indent="0">
              <a:buNone/>
              <a:defRPr sz="1900" b="1"/>
            </a:lvl5pPr>
            <a:lvl6pPr marL="2746400" indent="0">
              <a:buNone/>
              <a:defRPr sz="1900" b="1"/>
            </a:lvl6pPr>
            <a:lvl7pPr marL="3295680" indent="0">
              <a:buNone/>
              <a:defRPr sz="1900" b="1"/>
            </a:lvl7pPr>
            <a:lvl8pPr marL="3844961" indent="0">
              <a:buNone/>
              <a:defRPr sz="1900" b="1"/>
            </a:lvl8pPr>
            <a:lvl9pPr marL="439424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4056" y="1638353"/>
            <a:ext cx="5394647" cy="624134"/>
          </a:xfrm>
        </p:spPr>
        <p:txBody>
          <a:bodyPr anchor="b">
            <a:noAutofit/>
          </a:bodyPr>
          <a:lstStyle>
            <a:lvl1pPr marL="0" indent="0" algn="ctr">
              <a:buNone/>
              <a:defRPr sz="2900" b="0"/>
            </a:lvl1pPr>
            <a:lvl2pPr marL="549280" indent="0">
              <a:buNone/>
              <a:defRPr sz="2400" b="1"/>
            </a:lvl2pPr>
            <a:lvl3pPr marL="1098560" indent="0">
              <a:buNone/>
              <a:defRPr sz="2200" b="1"/>
            </a:lvl3pPr>
            <a:lvl4pPr marL="1647840" indent="0">
              <a:buNone/>
              <a:defRPr sz="1900" b="1"/>
            </a:lvl4pPr>
            <a:lvl5pPr marL="2197120" indent="0">
              <a:buNone/>
              <a:defRPr sz="1900" b="1"/>
            </a:lvl5pPr>
            <a:lvl6pPr marL="2746400" indent="0">
              <a:buNone/>
              <a:defRPr sz="1900" b="1"/>
            </a:lvl6pPr>
            <a:lvl7pPr marL="3295680" indent="0">
              <a:buNone/>
              <a:defRPr sz="1900" b="1"/>
            </a:lvl7pPr>
            <a:lvl8pPr marL="3844961" indent="0">
              <a:buNone/>
              <a:defRPr sz="1900" b="1"/>
            </a:lvl8pPr>
            <a:lvl9pPr marL="439424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B6439-77CC-4920-967F-C79C7D3E9BE9}" type="datetime1">
              <a:rPr lang="ru-RU" smtClean="0"/>
              <a:t>05.12.2022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10235" y="2265608"/>
            <a:ext cx="5394477" cy="4006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6602" y="2265609"/>
            <a:ext cx="5394477" cy="40064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CFFC0-23F7-4095-9ED3-7A353F24385A}" type="datetime1">
              <a:rPr lang="ru-RU" smtClean="0"/>
              <a:t>05.12.2022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E563-C1A0-4FC1-85AD-0CAD2F6C7CEC}" type="datetime1">
              <a:rPr lang="ru-RU" smtClean="0"/>
              <a:t>05.12.2022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4321" y="273059"/>
            <a:ext cx="4015262" cy="2145462"/>
          </a:xfrm>
        </p:spPr>
        <p:txBody>
          <a:bodyPr anchor="b"/>
          <a:lstStyle>
            <a:lvl1pPr algn="ctr">
              <a:lnSpc>
                <a:spcPct val="100000"/>
              </a:lnSpc>
              <a:defRPr sz="34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849" y="279561"/>
            <a:ext cx="6668089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84321" y="2496539"/>
            <a:ext cx="4015262" cy="3775689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900"/>
            </a:lvl1pPr>
            <a:lvl2pPr marL="549280" indent="0">
              <a:buNone/>
              <a:defRPr sz="1400"/>
            </a:lvl2pPr>
            <a:lvl3pPr marL="1098560" indent="0">
              <a:buNone/>
              <a:defRPr sz="1200"/>
            </a:lvl3pPr>
            <a:lvl4pPr marL="1647840" indent="0">
              <a:buNone/>
              <a:defRPr sz="1100"/>
            </a:lvl4pPr>
            <a:lvl5pPr marL="2197120" indent="0">
              <a:buNone/>
              <a:defRPr sz="1100"/>
            </a:lvl5pPr>
            <a:lvl6pPr marL="2746400" indent="0">
              <a:buNone/>
              <a:defRPr sz="1100"/>
            </a:lvl6pPr>
            <a:lvl7pPr marL="3295680" indent="0">
              <a:buNone/>
              <a:defRPr sz="1100"/>
            </a:lvl7pPr>
            <a:lvl8pPr marL="3844961" indent="0">
              <a:buNone/>
              <a:defRPr sz="1100"/>
            </a:lvl8pPr>
            <a:lvl9pPr marL="439424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BE47-8B5C-408D-AFC1-F590BDC95357}" type="datetime1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1768" y="234050"/>
            <a:ext cx="7623698" cy="916698"/>
          </a:xfrm>
        </p:spPr>
        <p:txBody>
          <a:bodyPr anchor="b"/>
          <a:lstStyle>
            <a:lvl1pPr algn="ctr">
              <a:lnSpc>
                <a:spcPct val="100000"/>
              </a:lnSpc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2929" y="1170252"/>
            <a:ext cx="8081375" cy="4649315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800"/>
            </a:lvl1pPr>
            <a:lvl2pPr marL="549280" indent="0">
              <a:buNone/>
              <a:defRPr sz="3400"/>
            </a:lvl2pPr>
            <a:lvl3pPr marL="1098560" indent="0">
              <a:buNone/>
              <a:defRPr sz="2900"/>
            </a:lvl3pPr>
            <a:lvl4pPr marL="1647840" indent="0">
              <a:buNone/>
              <a:defRPr sz="2400"/>
            </a:lvl4pPr>
            <a:lvl5pPr marL="2197120" indent="0">
              <a:buNone/>
              <a:defRPr sz="2400"/>
            </a:lvl5pPr>
            <a:lvl6pPr marL="2746400" indent="0">
              <a:buNone/>
              <a:defRPr sz="2400"/>
            </a:lvl6pPr>
            <a:lvl7pPr marL="3295680" indent="0">
              <a:buNone/>
              <a:defRPr sz="2400"/>
            </a:lvl7pPr>
            <a:lvl8pPr marL="3844961" indent="0">
              <a:buNone/>
              <a:defRPr sz="2400"/>
            </a:lvl8pPr>
            <a:lvl9pPr marL="4394241" indent="0">
              <a:buNone/>
              <a:defRPr sz="2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1768" y="5948782"/>
            <a:ext cx="7623698" cy="546118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549280" indent="0">
              <a:buNone/>
              <a:defRPr sz="1400"/>
            </a:lvl2pPr>
            <a:lvl3pPr marL="1098560" indent="0">
              <a:buNone/>
              <a:defRPr sz="1200"/>
            </a:lvl3pPr>
            <a:lvl4pPr marL="1647840" indent="0">
              <a:buNone/>
              <a:defRPr sz="1100"/>
            </a:lvl4pPr>
            <a:lvl5pPr marL="2197120" indent="0">
              <a:buNone/>
              <a:defRPr sz="1100"/>
            </a:lvl5pPr>
            <a:lvl6pPr marL="2746400" indent="0">
              <a:buNone/>
              <a:defRPr sz="1100"/>
            </a:lvl6pPr>
            <a:lvl7pPr marL="3295680" indent="0">
              <a:buNone/>
              <a:defRPr sz="1100"/>
            </a:lvl7pPr>
            <a:lvl8pPr marL="3844961" indent="0">
              <a:buNone/>
              <a:defRPr sz="1100"/>
            </a:lvl8pPr>
            <a:lvl9pPr marL="439424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C9BA-FD78-4786-B641-A1BA7BD9BAF7}" type="datetime1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0235" y="0"/>
            <a:ext cx="10984230" cy="1638353"/>
          </a:xfrm>
          <a:prstGeom prst="rect">
            <a:avLst/>
          </a:prstGeom>
        </p:spPr>
        <p:txBody>
          <a:bodyPr vert="horz" lIns="109856" tIns="54928" rIns="109856" bIns="54928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235" y="1638354"/>
            <a:ext cx="10984230" cy="4633874"/>
          </a:xfrm>
          <a:prstGeom prst="rect">
            <a:avLst/>
          </a:prstGeom>
        </p:spPr>
        <p:txBody>
          <a:bodyPr vert="horz" lIns="109856" tIns="54928" rIns="109856" bIns="549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93301" y="6507903"/>
            <a:ext cx="2784197" cy="373831"/>
          </a:xfrm>
          <a:prstGeom prst="rect">
            <a:avLst/>
          </a:prstGeom>
        </p:spPr>
        <p:txBody>
          <a:bodyPr vert="horz" lIns="109856" tIns="54928" rIns="54928" bIns="54928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D17C1BA-C41B-4222-9C92-0BF0EEAB357C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9803" y="6507903"/>
            <a:ext cx="3801256" cy="373831"/>
          </a:xfrm>
          <a:prstGeom prst="rect">
            <a:avLst/>
          </a:prstGeom>
        </p:spPr>
        <p:txBody>
          <a:bodyPr vert="horz" lIns="54928" tIns="54928" rIns="109856" bIns="54928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02903" y="6507903"/>
            <a:ext cx="750081" cy="373831"/>
          </a:xfrm>
          <a:prstGeom prst="rect">
            <a:avLst/>
          </a:prstGeom>
        </p:spPr>
        <p:txBody>
          <a:bodyPr vert="horz" lIns="32957" tIns="54928" rIns="54928" bIns="54928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88760" y="6654347"/>
            <a:ext cx="113147" cy="86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856" tIns="54928" rIns="109856" bIns="54928" rtlCol="0" anchor="ctr"/>
          <a:lstStyle/>
          <a:p>
            <a:pPr marL="0" algn="ctr" defTabSz="1098560" rtl="0" eaLnBrk="1" latinLnBrk="0" hangingPunct="1"/>
            <a:endParaRPr lang="en-US" sz="22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9616" y="6654347"/>
            <a:ext cx="113147" cy="86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856" tIns="54928" rIns="109856" bIns="54928"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defTabSz="1098560" rtl="0" eaLnBrk="1" latinLnBrk="0" hangingPunct="1">
        <a:lnSpc>
          <a:spcPts val="6968"/>
        </a:lnSpc>
        <a:spcBef>
          <a:spcPct val="0"/>
        </a:spcBef>
        <a:buNone/>
        <a:defRPr sz="65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411960" indent="-411960" algn="l" defTabSz="109856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892580" indent="-343300" algn="l" defTabSz="1098560" rtl="0" eaLnBrk="1" latinLnBrk="0" hangingPunct="1">
        <a:spcBef>
          <a:spcPct val="20000"/>
        </a:spcBef>
        <a:buFont typeface="Courier New" pitchFamily="49" charset="0"/>
        <a:buChar char="o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373200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922480" indent="-274640" algn="l" defTabSz="1098560" rtl="0" eaLnBrk="1" latinLnBrk="0" hangingPunct="1">
        <a:spcBef>
          <a:spcPct val="20000"/>
        </a:spcBef>
        <a:buFont typeface="Courier New" pitchFamily="49" charset="0"/>
        <a:buChar char="o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471760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3021040" indent="-274640" algn="l" defTabSz="1098560" rtl="0" eaLnBrk="1" latinLnBrk="0" hangingPunct="1">
        <a:spcBef>
          <a:spcPct val="20000"/>
        </a:spcBef>
        <a:buFont typeface="Courier New" pitchFamily="49" charset="0"/>
        <a:buChar char="o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357032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4119601" indent="-274640" algn="l" defTabSz="1098560" rtl="0" eaLnBrk="1" latinLnBrk="0" hangingPunct="1">
        <a:spcBef>
          <a:spcPct val="20000"/>
        </a:spcBef>
        <a:buFont typeface="Courier New" pitchFamily="49" charset="0"/>
        <a:buChar char="o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466888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928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56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784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712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640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568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4961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94241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app.testcenter.kz/" TargetMode="External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>
            <a:extLst>
              <a:ext uri="{FF2B5EF4-FFF2-40B4-BE49-F238E27FC236}">
                <a16:creationId xmlns="" xmlns:a16="http://schemas.microsoft.com/office/drawing/2014/main" id="{49DE0BE0-A2C4-4428-86D8-D9DE377D5404}"/>
              </a:ext>
            </a:extLst>
          </p:cNvPr>
          <p:cNvSpPr txBox="1">
            <a:spLocks/>
          </p:cNvSpPr>
          <p:nvPr/>
        </p:nvSpPr>
        <p:spPr>
          <a:xfrm>
            <a:off x="845766" y="2358630"/>
            <a:ext cx="10657184" cy="2115000"/>
          </a:xfrm>
          <a:prstGeom prst="rect">
            <a:avLst/>
          </a:prstGeom>
        </p:spPr>
        <p:txBody>
          <a:bodyPr vert="horz" lIns="109839" tIns="54920" rIns="109839" bIns="54920" rtlCol="0" anchor="ctr">
            <a:noAutofit/>
          </a:bodyPr>
          <a:lstStyle>
            <a:lvl1pPr algn="ctr" defTabSz="1098560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Palatino Linotype" pitchFamily="18" charset="0"/>
                <a:cs typeface="Calibri Light" pitchFamily="34" charset="0"/>
              </a:rPr>
              <a:t>ҰЛТТЫҚ БІРЫҢҒАЙ ТЕСТІЛЕУ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Palatino Linotype" pitchFamily="18" charset="0"/>
              <a:cs typeface="Calibri Light" pitchFamily="34" charset="0"/>
            </a:endParaRP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Palatino Linotype" pitchFamily="18" charset="0"/>
                <a:cs typeface="Calibri Light" pitchFamily="34" charset="0"/>
              </a:rPr>
              <a:t>202</a:t>
            </a:r>
            <a:r>
              <a:rPr lang="kk-KZ" sz="4800" b="1" dirty="0">
                <a:solidFill>
                  <a:schemeClr val="accent5">
                    <a:lumMod val="50000"/>
                  </a:schemeClr>
                </a:solidFill>
                <a:latin typeface="Palatino Linotype" pitchFamily="18" charset="0"/>
                <a:cs typeface="Calibri Light" pitchFamily="34" charset="0"/>
              </a:rPr>
              <a:t>3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Palatino Linotype" pitchFamily="18" charset="0"/>
              <a:cs typeface="Calibri Ligh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62190" y="5743004"/>
            <a:ext cx="2376263" cy="400095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kk-KZ" sz="2000" b="1" dirty="0">
                <a:latin typeface="Palatino Linotype" pitchFamily="18" charset="0"/>
              </a:rPr>
              <a:t>Астана, 2023</a:t>
            </a:r>
            <a:endParaRPr lang="ru-RU" sz="2000" b="1" dirty="0">
              <a:latin typeface="Palatino Linotype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90" y="-17635"/>
            <a:ext cx="2088232" cy="10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60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689" y="54372"/>
            <a:ext cx="12024791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516" y="-17636"/>
            <a:ext cx="12204700" cy="648072"/>
          </a:xfrm>
        </p:spPr>
        <p:txBody>
          <a:bodyPr>
            <a:normAutofit fontScale="90000"/>
          </a:bodyPr>
          <a:lstStyle/>
          <a:p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>Тестілеуге кіргізу</a:t>
            </a:r>
            <a:endParaRPr lang="ru-RU" sz="2500" b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197694" y="918468"/>
            <a:ext cx="7344816" cy="2808312"/>
            <a:chOff x="197694" y="1166766"/>
            <a:chExt cx="7344816" cy="2808312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97694" y="1166766"/>
              <a:ext cx="7344816" cy="2808312"/>
            </a:xfrm>
            <a:prstGeom prst="roundRect">
              <a:avLst/>
            </a:prstGeom>
            <a:ln>
              <a:solidFill>
                <a:srgbClr val="7030A0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с двумя вырезанными противолежащими углами 25"/>
            <p:cNvSpPr/>
            <p:nvPr/>
          </p:nvSpPr>
          <p:spPr>
            <a:xfrm>
              <a:off x="2427537" y="1422524"/>
              <a:ext cx="4805030" cy="2308325"/>
            </a:xfrm>
            <a:prstGeom prst="snip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449196" algn="just">
                <a:buFont typeface="Wingdings" pitchFamily="2" charset="2"/>
                <a:buChar char="Ø"/>
              </a:pP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АТО-да </a:t>
              </a:r>
              <a:r>
                <a:rPr lang="ru-RU" sz="1800" dirty="0" err="1">
                  <a:solidFill>
                    <a:schemeClr val="tx1"/>
                  </a:solidFill>
                  <a:latin typeface="Palatino Linotype" pitchFamily="18" charset="0"/>
                </a:rPr>
                <a:t>тестіленушілер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Palatino Linotype" pitchFamily="18" charset="0"/>
                </a:rPr>
                <a:t>бір-бірден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Palatino Linotype" pitchFamily="18" charset="0"/>
                </a:rPr>
                <a:t>жіберіледі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, </a:t>
              </a:r>
            </a:p>
            <a:p>
              <a:pPr indent="449196" algn="just">
                <a:buFont typeface="Wingdings" pitchFamily="2" charset="2"/>
                <a:buChar char="Ø"/>
              </a:pPr>
              <a:r>
                <a:rPr lang="kk-KZ" sz="1800" dirty="0">
                  <a:latin typeface="Palatino Linotype" pitchFamily="18" charset="0"/>
                  <a:cs typeface="Times New Roman" pitchFamily="18" charset="0"/>
                </a:rPr>
                <a:t>жеке басын көлемді-кеңістіктік нысандағы сканер арқылы </a:t>
              </a:r>
              <a:r>
                <a:rPr lang="ru-RU" sz="1800" b="1" dirty="0">
                  <a:solidFill>
                    <a:prstClr val="black"/>
                  </a:solidFill>
                  <a:latin typeface="Palatino Linotype" pitchFamily="18" charset="0"/>
                  <a:cs typeface="Times New Roman" pitchFamily="18" charset="0"/>
                </a:rPr>
                <a:t>(</a:t>
              </a:r>
              <a:r>
                <a:rPr lang="ru-RU" sz="1800" b="1" dirty="0" err="1">
                  <a:solidFill>
                    <a:prstClr val="black"/>
                  </a:solidFill>
                  <a:latin typeface="Palatino Linotype" pitchFamily="18" charset="0"/>
                  <a:cs typeface="Times New Roman" pitchFamily="18" charset="0"/>
                </a:rPr>
                <a:t>Face</a:t>
              </a:r>
              <a:r>
                <a:rPr lang="ru-RU" sz="1800" b="1" dirty="0">
                  <a:solidFill>
                    <a:prstClr val="black"/>
                  </a:solidFill>
                  <a:latin typeface="Palatino Linotype" pitchFamily="18" charset="0"/>
                  <a:cs typeface="Times New Roman" pitchFamily="18" charset="0"/>
                </a:rPr>
                <a:t> ID) </a:t>
              </a:r>
              <a:r>
                <a:rPr lang="kk-KZ" sz="1800" dirty="0">
                  <a:latin typeface="Palatino Linotype" pitchFamily="18" charset="0"/>
                  <a:cs typeface="Times New Roman" pitchFamily="18" charset="0"/>
                </a:rPr>
                <a:t>және жеке басын куәландыратын құжат негізінде сәйкестендіріліп кіргізіледі</a:t>
              </a:r>
              <a:endParaRPr lang="ru-RU" sz="1800" b="1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41711" y="1253247"/>
              <a:ext cx="20858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1600" b="1" i="1" dirty="0">
                  <a:solidFill>
                    <a:srgbClr val="7030A0"/>
                  </a:solidFill>
                  <a:latin typeface="Palatino Linotype" pitchFamily="18" charset="0"/>
                </a:rPr>
                <a:t>биометрик Face ID </a:t>
              </a:r>
              <a:endParaRPr lang="ru-RU" sz="1600" b="1" i="1" dirty="0">
                <a:solidFill>
                  <a:srgbClr val="7030A0"/>
                </a:solidFill>
                <a:latin typeface="Palatino Linotype" pitchFamily="18" charset="0"/>
              </a:endParaRPr>
            </a:p>
          </p:txBody>
        </p:sp>
      </p:grpSp>
      <p:sp>
        <p:nvSpPr>
          <p:cNvPr id="31" name="Выгнутая вправо стрелка 30"/>
          <p:cNvSpPr/>
          <p:nvPr/>
        </p:nvSpPr>
        <p:spPr>
          <a:xfrm>
            <a:off x="7544915" y="2304030"/>
            <a:ext cx="1365747" cy="3799016"/>
          </a:xfrm>
          <a:prstGeom prst="curved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3" rIns="91428" bIns="45713" rtlCol="0" anchor="ctr"/>
          <a:lstStyle/>
          <a:p>
            <a:pPr algn="ctr"/>
            <a:endParaRPr lang="ru-RU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126686" y="1161514"/>
            <a:ext cx="2808312" cy="5456344"/>
          </a:xfrm>
          <a:prstGeom prst="roundRect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3" rIns="91428" bIns="45713" rtlCol="0" anchor="ctr"/>
          <a:lstStyle/>
          <a:p>
            <a:pPr indent="182536" algn="just" defTabSz="268247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36" algn="just" defTabSz="268247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36" algn="just" defTabSz="268247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36" algn="just" defTabSz="268247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36" algn="just" defTabSz="268247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36" algn="just" defTabSz="268247">
              <a:buFontTx/>
              <a:buChar char="-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36" algn="just" defTabSz="268247">
              <a:buFontTx/>
              <a:buChar char="-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268247" algn="just" defTabSz="268247">
              <a:buFont typeface="Wingdings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Тестілеу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барысында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өз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орнына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"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бөтен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тұлғаны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"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кіргізуге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талпынған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түсушілерге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ағымдағы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жыл</a:t>
            </a:r>
            <a:r>
              <a:rPr lang="kk-KZ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ғ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ы ҰБТ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тапсыруға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рұқсат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етілмейді</a:t>
            </a:r>
            <a:endParaRPr lang="kk-KZ" sz="1600" dirty="0">
              <a:solidFill>
                <a:schemeClr val="tx1"/>
              </a:solidFill>
              <a:latin typeface="Palatino Linotype" pitchFamily="18" charset="0"/>
              <a:cs typeface="Times New Roman" pitchFamily="18" charset="0"/>
            </a:endParaRPr>
          </a:p>
          <a:p>
            <a:pPr indent="268247" algn="just" defTabSz="268247"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268247" algn="just" defTabSz="268247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Металл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іздегішпен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аймағында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тыйым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салынған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заттар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тиісті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акт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жасалады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түсуші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тестілеуге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жіберілмейді</a:t>
            </a:r>
            <a:endParaRPr lang="ru-RU" sz="1600" dirty="0">
              <a:solidFill>
                <a:schemeClr val="tx1"/>
              </a:solidFill>
              <a:latin typeface="Palatino Linotype" pitchFamily="18" charset="0"/>
              <a:cs typeface="Times New Roman" panose="02020603050405020304" pitchFamily="18" charset="0"/>
            </a:endParaRPr>
          </a:p>
          <a:p>
            <a:pPr indent="268247" algn="just" defTabSz="268247"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marL="285707" indent="-285707" algn="just" defTabSz="268247">
              <a:buFontTx/>
              <a:buChar char="-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94121123-0414-0F86-F8BC-BE9D468E1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5" y="4382167"/>
            <a:ext cx="2016223" cy="22249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="" xmlns:a16="http://schemas.microsoft.com/office/drawing/2014/main" id="{1969DCA4-75A5-FD4F-E1B5-5B3D659C7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870" y="1279004"/>
            <a:ext cx="2386379" cy="134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.batyr\Desktop\УОПТ-2022\АМИР\becfca34-2c6e-4ff0-955b-1f73adce34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2" y="1278508"/>
            <a:ext cx="2010259" cy="218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2308157" y="3798788"/>
            <a:ext cx="5184576" cy="309634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3" rIns="91428" bIns="45713" rtlCol="0" anchor="ctr"/>
          <a:lstStyle/>
          <a:p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Өзімен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бірге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болуы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тиіс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dirty="0">
                <a:latin typeface="Palatino Linotype" pitchFamily="18" charset="0"/>
                <a:cs typeface="Times New Roman" panose="02020603050405020304" pitchFamily="18" charset="0"/>
              </a:rPr>
              <a:t>- </a:t>
            </a:r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жеке басын куәландыратын құжат </a:t>
            </a:r>
            <a:endParaRPr lang="ru-RU" sz="1800" dirty="0">
              <a:latin typeface="Palatino Linotype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Palatino Linotype" pitchFamily="18" charset="0"/>
              </a:rPr>
              <a:t>- 16 </a:t>
            </a:r>
            <a:r>
              <a:rPr lang="ru-RU" sz="1800" dirty="0" err="1">
                <a:latin typeface="Palatino Linotype" pitchFamily="18" charset="0"/>
              </a:rPr>
              <a:t>жасқа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толмаған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жеке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куәландыратын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құжаты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жоқ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тестіленушілердің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білім</a:t>
            </a:r>
            <a:r>
              <a:rPr lang="ru-RU" sz="1800" dirty="0">
                <a:latin typeface="Palatino Linotype" pitchFamily="18" charset="0"/>
              </a:rPr>
              <a:t> беру </a:t>
            </a:r>
            <a:r>
              <a:rPr lang="ru-RU" sz="1800" dirty="0" err="1">
                <a:latin typeface="Palatino Linotype" pitchFamily="18" charset="0"/>
              </a:rPr>
              <a:t>ұйымының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бірінші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басшының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қолымен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мөрімен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расталған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білім</a:t>
            </a:r>
            <a:r>
              <a:rPr lang="ru-RU" sz="1800" dirty="0">
                <a:latin typeface="Palatino Linotype" pitchFamily="18" charset="0"/>
              </a:rPr>
              <a:t> беру </a:t>
            </a:r>
            <a:r>
              <a:rPr lang="ru-RU" sz="1800" dirty="0" err="1">
                <a:latin typeface="Palatino Linotype" pitchFamily="18" charset="0"/>
              </a:rPr>
              <a:t>ұйымынан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анықтамасы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туу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туралы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куәлігі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болуы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тиіс</a:t>
            </a:r>
            <a:r>
              <a:rPr lang="ru-RU" sz="1800" dirty="0">
                <a:latin typeface="Palatino Linotype" pitchFamily="18" charset="0"/>
              </a:rPr>
              <a:t>. </a:t>
            </a:r>
          </a:p>
          <a:p>
            <a:pPr algn="just"/>
            <a:r>
              <a:rPr lang="kk-KZ" sz="1400" i="1" dirty="0">
                <a:solidFill>
                  <a:srgbClr val="FF0000"/>
                </a:solidFill>
                <a:latin typeface="Palatino Linotype" pitchFamily="18" charset="0"/>
                <a:cs typeface="Times New Roman" panose="02020603050405020304" pitchFamily="18" charset="0"/>
              </a:rPr>
              <a:t>Ескерту: </a:t>
            </a:r>
            <a:r>
              <a:rPr lang="kk-KZ" sz="1400" i="1" dirty="0">
                <a:latin typeface="Palatino Linotype" pitchFamily="18" charset="0"/>
                <a:cs typeface="Times New Roman" panose="02020603050405020304" pitchFamily="18" charset="0"/>
              </a:rPr>
              <a:t>Тестіленуші жеке куәлігін ұмытқан жағдайда  </a:t>
            </a:r>
            <a:r>
              <a:rPr lang="en-US" sz="1400" i="1" dirty="0" err="1">
                <a:latin typeface="Palatino Linotype" pitchFamily="18" charset="0"/>
                <a:cs typeface="Times New Roman" panose="02020603050405020304" pitchFamily="18" charset="0"/>
              </a:rPr>
              <a:t>eGov</a:t>
            </a:r>
            <a:r>
              <a:rPr lang="en-US" sz="1400" i="1" dirty="0">
                <a:latin typeface="Palatino Linotype" pitchFamily="18" charset="0"/>
                <a:cs typeface="Times New Roman" panose="02020603050405020304" pitchFamily="18" charset="0"/>
              </a:rPr>
              <a:t> mobile </a:t>
            </a:r>
            <a:r>
              <a:rPr lang="kk-KZ" sz="1400" i="1" dirty="0">
                <a:latin typeface="Palatino Linotype" pitchFamily="18" charset="0"/>
                <a:cs typeface="Times New Roman" panose="02020603050405020304" pitchFamily="18" charset="0"/>
              </a:rPr>
              <a:t>қосымшасынан жүктелген электронды куәлікті ұсына алады</a:t>
            </a:r>
            <a:endParaRPr lang="ru-RU" sz="1400" i="1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17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14412"/>
            <a:ext cx="12222484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514" y="342404"/>
            <a:ext cx="12222216" cy="575960"/>
          </a:xfrm>
        </p:spPr>
        <p:txBody>
          <a:bodyPr>
            <a:normAutofit fontScale="90000"/>
          </a:bodyPr>
          <a:lstStyle/>
          <a:p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>ҰБТ кезінде апелляцияға өтініш беру</a:t>
            </a:r>
          </a:p>
        </p:txBody>
      </p:sp>
      <p:sp>
        <p:nvSpPr>
          <p:cNvPr id="2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752" y="6449295"/>
            <a:ext cx="11161240" cy="373831"/>
          </a:xfrm>
        </p:spPr>
        <p:txBody>
          <a:bodyPr/>
          <a:lstStyle/>
          <a:p>
            <a:pPr algn="l"/>
            <a:r>
              <a:rPr lang="kk-KZ" i="1" dirty="0" smtClean="0">
                <a:solidFill>
                  <a:schemeClr val="bg2">
                    <a:lumMod val="10000"/>
                  </a:schemeClr>
                </a:solidFill>
                <a:latin typeface="+mn-lt"/>
              </a:rPr>
              <a:t>*Ескерту:  Тест тапсырмаларының мазмұны бойынша берілген өтініште дәлелді негіздемесі көрсетілмесе, өтініш қарастырылмайды  </a:t>
            </a:r>
            <a:endParaRPr lang="ru-RU" i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590183" y="918468"/>
            <a:ext cx="648579" cy="58779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22430" y="918468"/>
            <a:ext cx="648072" cy="61554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C0489A6B-C36E-4660-A937-242551757631}"/>
              </a:ext>
            </a:extLst>
          </p:cNvPr>
          <p:cNvSpPr/>
          <p:nvPr/>
        </p:nvSpPr>
        <p:spPr>
          <a:xfrm>
            <a:off x="6775552" y="1645510"/>
            <a:ext cx="3669935" cy="10156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91428" tIns="45713" rIns="91428" bIns="45713">
            <a:spAutoFit/>
          </a:bodyPr>
          <a:lstStyle/>
          <a:p>
            <a:pPr algn="ctr" defTabSz="914173"/>
            <a:r>
              <a:rPr lang="kk-KZ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ТЕСТ ТАПСЫРМАЛАРЫНЫҢ</a:t>
            </a:r>
          </a:p>
          <a:p>
            <a:pPr algn="ctr" defTabSz="914173"/>
            <a:r>
              <a:rPr lang="kk-KZ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МАЗМҰНЫ БОЙЫНША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0489A6B-C36E-4660-A937-242551757631}"/>
              </a:ext>
            </a:extLst>
          </p:cNvPr>
          <p:cNvSpPr/>
          <p:nvPr/>
        </p:nvSpPr>
        <p:spPr>
          <a:xfrm>
            <a:off x="1280182" y="1616457"/>
            <a:ext cx="3634291" cy="10156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91428" tIns="45713" rIns="91428" bIns="45713">
            <a:spAutoFit/>
          </a:bodyPr>
          <a:lstStyle/>
          <a:p>
            <a:pPr algn="ctr" defTabSz="914173"/>
            <a:r>
              <a:rPr lang="kk-KZ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ТЕХНИКАЛЫҚ СЕБЕП БОЙЫНША</a:t>
            </a:r>
          </a:p>
          <a:p>
            <a:pPr algn="ctr" defTabSz="914173"/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C0489A6B-C36E-4660-A937-242551757631}"/>
              </a:ext>
            </a:extLst>
          </p:cNvPr>
          <p:cNvSpPr/>
          <p:nvPr/>
        </p:nvSpPr>
        <p:spPr>
          <a:xfrm>
            <a:off x="6201007" y="3712120"/>
            <a:ext cx="5121205" cy="224740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28" tIns="45713" rIns="91428" bIns="45713">
            <a:spAutoFit/>
          </a:bodyPr>
          <a:lstStyle/>
          <a:p>
            <a:pPr marL="171424" indent="-171424" algn="just" defTabSz="914173">
              <a:buFont typeface="Wingdings" panose="05000000000000000000" pitchFamily="2" charset="2"/>
              <a:buChar char="v"/>
            </a:pP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жауаптар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кодымен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келмегенде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71424" indent="-171424" algn="just" defTabSz="914173">
              <a:buFont typeface="Wingdings" panose="05000000000000000000" pitchFamily="2" charset="2"/>
              <a:buChar char="v"/>
            </a:pP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болмаса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171424" indent="-171424" algn="just" defTabSz="914173">
              <a:buFont typeface="Wingdings" panose="05000000000000000000" pitchFamily="2" charset="2"/>
              <a:buChar char="v"/>
            </a:pP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таңдауға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тест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тапсырмаларында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болғанда</a:t>
            </a:r>
            <a:endParaRPr lang="ru-RU" sz="18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24" indent="-171424" algn="just" defTabSz="914173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тапсырмасы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құрылмаса</a:t>
            </a:r>
            <a:r>
              <a:rPr lang="kk-KZ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="" xmlns:a16="http://schemas.microsoft.com/office/drawing/2014/main" id="{C0489A6B-C36E-4660-A937-242551757631}"/>
              </a:ext>
            </a:extLst>
          </p:cNvPr>
          <p:cNvSpPr/>
          <p:nvPr/>
        </p:nvSpPr>
        <p:spPr>
          <a:xfrm>
            <a:off x="613050" y="3726781"/>
            <a:ext cx="4968552" cy="10215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28" tIns="45713" rIns="91428" bIns="45713">
            <a:spAutoFit/>
          </a:bodyPr>
          <a:lstStyle/>
          <a:p>
            <a:pPr marL="171424" indent="-171424" algn="just" defTabSz="914173"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тест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тапсырмасы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шартыны</a:t>
            </a:r>
            <a:r>
              <a:rPr lang="kk-KZ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фрагменті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сызбалар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кестелер</a:t>
            </a:r>
            <a:r>
              <a:rPr lang="ru-RU" sz="18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болмағанда</a:t>
            </a:r>
            <a:endParaRPr lang="ru-RU" sz="18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 descr="C:\Users\a.kasenaeva\Downloads\clock+event+time+watch+icon-132019639133345788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19" y="2594473"/>
            <a:ext cx="514228" cy="56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305468" y="2657307"/>
            <a:ext cx="4824536" cy="400095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 минут ішінде беріледі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0085" y="2632115"/>
            <a:ext cx="4824536" cy="400095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тестілеу кезінде беріледі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903260" y="918364"/>
            <a:ext cx="63458" cy="4896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5" descr="C:\Users\a.kasenaeva\Downloads\clock+event+time+watch+icon-132019639133345788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099" y="2594473"/>
            <a:ext cx="514228" cy="56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7" descr="C:\Users\a.kasenaeva\Downloads\Calendar-icon-f44dd67c059978ec6424e2a5ad4d2a42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281" y="5848156"/>
            <a:ext cx="452028" cy="55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673860" y="5927215"/>
            <a:ext cx="7592526" cy="400095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Апелляция нәтижелері 30 жұмыс күні ішінде ұсынылады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3633" y="3247295"/>
            <a:ext cx="4824536" cy="400095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kk-KZ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жағдайда: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38228" y="3222724"/>
            <a:ext cx="3200626" cy="400095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kk-KZ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жағдайда: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17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="" xmlns:a16="http://schemas.microsoft.com/office/drawing/2014/main" id="{6385251D-D20B-474E-B674-04031C245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01769"/>
              </p:ext>
            </p:extLst>
          </p:nvPr>
        </p:nvGraphicFramePr>
        <p:xfrm>
          <a:off x="269702" y="846460"/>
          <a:ext cx="11737304" cy="1780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90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11289"/>
                <a:gridCol w="2206951"/>
              </a:tblGrid>
              <a:tr h="738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500" kern="12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altLang="ko-KR" sz="1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5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itchFamily="34" charset="0"/>
                        </a:rPr>
                        <a:t>2021 </a:t>
                      </a:r>
                      <a:r>
                        <a:rPr lang="ru-RU" altLang="ko-KR" sz="26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itchFamily="34" charset="0"/>
                        </a:rPr>
                        <a:t>жыл</a:t>
                      </a:r>
                      <a:endParaRPr lang="en-JM" altLang="ko-KR" sz="2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itchFamily="34" charset="0"/>
                        </a:rPr>
                        <a:t>2022 </a:t>
                      </a:r>
                      <a:r>
                        <a:rPr lang="ru-RU" altLang="ko-KR" sz="260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itchFamily="34" charset="0"/>
                        </a:rPr>
                        <a:t>жыл</a:t>
                      </a:r>
                      <a:endParaRPr lang="en-JM" altLang="ko-KR" sz="2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20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ТЕСТІЛЕУГЕ ҚАТЫСУШЫЛАР САНЫ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5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600" dirty="0" smtClean="0">
                          <a:solidFill>
                            <a:schemeClr val="bg1"/>
                          </a:solidFill>
                          <a:latin typeface="+mn-lt"/>
                          <a:cs typeface="Segoe UI" pitchFamily="34" charset="0"/>
                        </a:rPr>
                        <a:t>267 676</a:t>
                      </a:r>
                      <a:endParaRPr lang="en-JM" altLang="ko-KR" sz="26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itchFamily="34" charset="0"/>
                        </a:rPr>
                        <a:t>276 047</a:t>
                      </a:r>
                      <a:endParaRPr lang="en-JM" altLang="ko-KR" sz="2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820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ТЫЙЫМ САЛЫНҒАН ЗАТТАР САНЫ                                  </a:t>
                      </a:r>
                      <a:endParaRPr lang="en-JM" altLang="ko-KR" sz="1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5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600" dirty="0" smtClean="0">
                          <a:solidFill>
                            <a:schemeClr val="bg1"/>
                          </a:solidFill>
                          <a:latin typeface="+mn-lt"/>
                          <a:cs typeface="Segoe UI" pitchFamily="34" charset="0"/>
                        </a:rPr>
                        <a:t>2 202</a:t>
                      </a:r>
                      <a:endParaRPr lang="en-JM" altLang="ko-KR" sz="26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600" dirty="0" smtClean="0">
                          <a:solidFill>
                            <a:schemeClr val="bg1"/>
                          </a:solidFill>
                          <a:latin typeface="+mn-lt"/>
                          <a:cs typeface="Segoe UI" pitchFamily="34" charset="0"/>
                        </a:rPr>
                        <a:t>673</a:t>
                      </a:r>
                      <a:endParaRPr lang="en-JM" altLang="ko-KR" sz="2600" dirty="0">
                        <a:solidFill>
                          <a:schemeClr val="bg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-1" y="126380"/>
            <a:ext cx="12204701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71763" y="126380"/>
            <a:ext cx="11406846" cy="430873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kk-KZ" b="1" dirty="0" smtClean="0">
                <a:latin typeface="Palatino Linotype" pitchFamily="18" charset="0"/>
              </a:rPr>
              <a:t>2021-2022 </a:t>
            </a:r>
            <a:r>
              <a:rPr lang="kk-KZ" b="1" dirty="0" smtClean="0">
                <a:latin typeface="Palatino Linotype" pitchFamily="18" charset="0"/>
              </a:rPr>
              <a:t>жылдары </a:t>
            </a:r>
            <a:r>
              <a:rPr lang="kk-KZ" b="1" dirty="0" smtClean="0">
                <a:latin typeface="Palatino Linotype" pitchFamily="18" charset="0"/>
              </a:rPr>
              <a:t>ҰБТ кезіндегі ереже бұзушылықтар </a:t>
            </a:r>
            <a:endParaRPr lang="ru-RU" b="1" dirty="0">
              <a:latin typeface="Palatino Linotype" pitchFamily="18" charset="0"/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="" xmlns:a16="http://schemas.microsoft.com/office/drawing/2014/main" id="{6385251D-D20B-474E-B674-04031C245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334191"/>
              </p:ext>
            </p:extLst>
          </p:nvPr>
        </p:nvGraphicFramePr>
        <p:xfrm>
          <a:off x="269702" y="2718668"/>
          <a:ext cx="11665295" cy="3445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72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4654"/>
                <a:gridCol w="2193412"/>
              </a:tblGrid>
              <a:tr h="4875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        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ТЕСТІЛЕУГЕ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ЖІБЕРІЛМЕГЕНДЕР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ЖӘНЕ ТЕСТІЛЕУ НӘТИЖЕЛЕРІ  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ЖОЙЫЛҒАН ТҮСУШІЛЕР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1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2021 жыл</a:t>
                      </a:r>
                      <a:endParaRPr lang="en-JM" altLang="ko-KR" sz="1600" b="1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2022 жыл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5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БӨГДЕ</a:t>
                      </a:r>
                      <a:r>
                        <a:rPr lang="kk-KZ" altLang="ko-K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kk-KZ" altLang="ko-K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ТҰЛҒАЛАР</a:t>
                      </a: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 22                          </a:t>
                      </a:r>
                      <a:endParaRPr lang="en-JM" altLang="ko-KR" sz="1600" b="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en-JM" altLang="ko-KR" sz="1600" b="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14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ТЫЙЫМ</a:t>
                      </a:r>
                      <a:r>
                        <a:rPr lang="kk-KZ" altLang="ko-KR" sz="1600" kern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САЛЫНҒАН ЗАТТАРДЫ АЛЫП КІРУГЕ ТЫРЫСҚАНЫ ҮШІН (</a:t>
                      </a:r>
                      <a:r>
                        <a:rPr lang="kk-KZ" altLang="ko-K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ҒИМАРАТҚА КІРГЕН КЕЗДЕ</a:t>
                      </a:r>
                      <a:r>
                        <a:rPr lang="kk-KZ" altLang="ko-KR" sz="1600" kern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lang="ru-RU" altLang="ko-KR" sz="1600" kern="1200" dirty="0" smtClean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kern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 787                         </a:t>
                      </a:r>
                      <a:endParaRPr lang="en-JM" altLang="ko-KR" sz="1600" b="0" kern="12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kern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327</a:t>
                      </a:r>
                      <a:endParaRPr lang="en-JM" altLang="ko-KR" sz="1600" b="0" kern="12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82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ТЫЙЫМ САЛЫНҒАН ЗАТТАРДЫ</a:t>
                      </a:r>
                      <a:r>
                        <a:rPr lang="kk-KZ" altLang="ko-K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ПАЙДАЛАНҒАНЫ ЖӘНЕ ТЕСТІЛЕУ ЕРЕЖЕЛЕРІН БҰЗҒАНЫ ҮШІН (</a:t>
                      </a:r>
                      <a:r>
                        <a:rPr lang="kk-KZ" altLang="ko-KR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ТЕСТІЛЕУ КЕЗІНДЕ</a:t>
                      </a:r>
                      <a:r>
                        <a:rPr lang="kk-KZ" altLang="ko-K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lang="en-JM" altLang="ko-KR" sz="1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kern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 1829                        </a:t>
                      </a:r>
                      <a:endParaRPr lang="en-JM" altLang="ko-KR" sz="1600" b="0" kern="12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kern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319</a:t>
                      </a:r>
                      <a:endParaRPr lang="en-JM" altLang="ko-KR" sz="1600" b="0" kern="12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029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ТЫЙЫМ САЛЫНҒАН ЗАТТАРДЫ ПАЙДАЛАНҒАНЫ ЖӘНЕ ТЕСТІЛЕУ ЕРЕЖЕЛЕРІН</a:t>
                      </a:r>
                      <a:r>
                        <a:rPr lang="kk-KZ" altLang="ko-KR" sz="1600" kern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БҰЗҒАНЫ ҮШІН (</a:t>
                      </a:r>
                      <a:r>
                        <a:rPr lang="kk-KZ" altLang="ko-K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ТЕСТІЛЕУДЕН КЕЙІН БЕЙНЕБАҚЫЛАУ ЖАЗБАЛАРЫН ҚАРАҒАННАН КЕЙІН</a:t>
                      </a:r>
                      <a:r>
                        <a:rPr lang="kk-KZ" altLang="ko-KR" sz="1600" kern="1200" baseline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)</a:t>
                      </a:r>
                      <a:r>
                        <a:rPr lang="en-US" sz="1600" b="1" dirty="0" smtClean="0">
                          <a:latin typeface="+mn-lt"/>
                        </a:rPr>
                        <a:t> *</a:t>
                      </a:r>
                      <a:endParaRPr lang="ru-RU" sz="1600" b="1" dirty="0" smtClean="0">
                        <a:latin typeface="+mn-lt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 55                               </a:t>
                      </a:r>
                      <a:endParaRPr lang="en-JM" altLang="ko-KR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174                          </a:t>
                      </a:r>
                      <a:endParaRPr lang="en-JM" altLang="ko-KR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25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200" dirty="0" smtClean="0">
                          <a:solidFill>
                            <a:schemeClr val="tx1"/>
                          </a:solidFill>
                          <a:latin typeface="+mn-lt"/>
                          <a:cs typeface="Segoe UI" pitchFamily="34" charset="0"/>
                        </a:rPr>
                        <a:t>                                                                             </a:t>
                      </a:r>
                      <a:r>
                        <a:rPr lang="kk-KZ" altLang="ko-KR" sz="16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БАРЛЫҒЫ:</a:t>
                      </a:r>
                      <a:endParaRPr lang="ru-RU" altLang="ko-KR" sz="1200" dirty="0" smtClean="0">
                        <a:solidFill>
                          <a:schemeClr val="tx1"/>
                        </a:solidFill>
                        <a:latin typeface="+mn-lt"/>
                        <a:cs typeface="Segoe UI" pitchFamily="34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 2693</a:t>
                      </a:r>
                      <a:r>
                        <a:rPr lang="kk-KZ" altLang="ko-KR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                       </a:t>
                      </a:r>
                      <a:r>
                        <a:rPr lang="kk-KZ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   </a:t>
                      </a:r>
                      <a:endParaRPr lang="en-JM" altLang="ko-K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ko-KR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821</a:t>
                      </a:r>
                      <a:r>
                        <a:rPr lang="kk-KZ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                             </a:t>
                      </a:r>
                      <a:endParaRPr lang="en-JM" altLang="ko-K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2047" marR="122047" marT="62413" marB="62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5792" y="6248802"/>
            <a:ext cx="11062393" cy="646325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cs typeface="Times New Roman" pitchFamily="18" charset="0"/>
              </a:rPr>
              <a:t>*</a:t>
            </a:r>
            <a:r>
              <a:rPr lang="ru-RU" sz="1800" b="1" i="1" dirty="0" err="1">
                <a:solidFill>
                  <a:srgbClr val="FF0000"/>
                </a:solidFill>
                <a:cs typeface="Times New Roman" pitchFamily="18" charset="0"/>
              </a:rPr>
              <a:t>Ескерту</a:t>
            </a:r>
            <a:r>
              <a:rPr lang="ru-RU" sz="1800" b="1" i="1" dirty="0">
                <a:solidFill>
                  <a:srgbClr val="FF0000"/>
                </a:solidFill>
                <a:cs typeface="Times New Roman" pitchFamily="18" charset="0"/>
              </a:rPr>
              <a:t>: </a:t>
            </a:r>
            <a:r>
              <a:rPr lang="ru-RU" sz="1800" b="1" i="1" dirty="0">
                <a:cs typeface="Times New Roman" pitchFamily="18" charset="0"/>
              </a:rPr>
              <a:t> </a:t>
            </a:r>
            <a:r>
              <a:rPr lang="ru-RU" sz="1800" i="1" dirty="0">
                <a:cs typeface="Times New Roman" pitchFamily="18" charset="0"/>
              </a:rPr>
              <a:t>25 </a:t>
            </a:r>
            <a:r>
              <a:rPr lang="ru-RU" sz="1800" i="1" dirty="0" err="1">
                <a:cs typeface="Times New Roman" pitchFamily="18" charset="0"/>
              </a:rPr>
              <a:t>тамызға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дейін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түсушілердің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бейнежазбалары</a:t>
            </a:r>
            <a:r>
              <a:rPr lang="ru-RU" sz="1800" i="1" dirty="0">
                <a:cs typeface="Times New Roman" pitchFamily="18" charset="0"/>
              </a:rPr>
              <a:t> мен </a:t>
            </a:r>
            <a:r>
              <a:rPr lang="ru-RU" sz="1800" i="1" dirty="0" err="1">
                <a:cs typeface="Times New Roman" pitchFamily="18" charset="0"/>
              </a:rPr>
              <a:t>тестілеу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жүйесіндегі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тіркеу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файлдары</a:t>
            </a:r>
            <a:r>
              <a:rPr lang="ru-RU" sz="1800" i="1" dirty="0">
                <a:cs typeface="Times New Roman" pitchFamily="18" charset="0"/>
              </a:rPr>
              <a:t> (</a:t>
            </a:r>
            <a:r>
              <a:rPr lang="ru-RU" sz="1800" i="1" dirty="0" err="1">
                <a:cs typeface="Times New Roman" pitchFamily="18" charset="0"/>
              </a:rPr>
              <a:t>логтары</a:t>
            </a:r>
            <a:r>
              <a:rPr lang="ru-RU" sz="1800" i="1" dirty="0">
                <a:cs typeface="Times New Roman" pitchFamily="18" charset="0"/>
              </a:rPr>
              <a:t>) </a:t>
            </a:r>
            <a:r>
              <a:rPr lang="ru-RU" sz="1800" i="1" dirty="0" err="1">
                <a:cs typeface="Times New Roman" pitchFamily="18" charset="0"/>
              </a:rPr>
              <a:t>қаралады</a:t>
            </a:r>
            <a:r>
              <a:rPr lang="ru-RU" sz="1800" i="1" dirty="0">
                <a:cs typeface="Times New Roman" pitchFamily="18" charset="0"/>
              </a:rPr>
              <a:t>. </a:t>
            </a:r>
            <a:r>
              <a:rPr lang="ru-RU" sz="1800" i="1" dirty="0" err="1">
                <a:cs typeface="Times New Roman" pitchFamily="18" charset="0"/>
              </a:rPr>
              <a:t>Ереже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бұзушылық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анықталған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жағдайда</a:t>
            </a:r>
            <a:r>
              <a:rPr lang="ru-RU" sz="1800" i="1" dirty="0">
                <a:cs typeface="Times New Roman" pitchFamily="18" charset="0"/>
              </a:rPr>
              <a:t> ҰБТ </a:t>
            </a:r>
            <a:r>
              <a:rPr lang="ru-RU" sz="1800" i="1" dirty="0" err="1">
                <a:cs typeface="Times New Roman" pitchFamily="18" charset="0"/>
              </a:rPr>
              <a:t>нәтижесі</a:t>
            </a:r>
            <a:r>
              <a:rPr lang="ru-RU" sz="1800" i="1" dirty="0">
                <a:cs typeface="Times New Roman" pitchFamily="18" charset="0"/>
              </a:rPr>
              <a:t> мен грант </a:t>
            </a:r>
            <a:r>
              <a:rPr lang="ru-RU" sz="1800" i="1" dirty="0" err="1">
                <a:cs typeface="Times New Roman" pitchFamily="18" charset="0"/>
              </a:rPr>
              <a:t>куәлігі</a:t>
            </a:r>
            <a:r>
              <a:rPr lang="ru-RU" sz="1800" i="1" dirty="0">
                <a:cs typeface="Times New Roman" pitchFamily="18" charset="0"/>
              </a:rPr>
              <a:t> </a:t>
            </a:r>
            <a:r>
              <a:rPr lang="ru-RU" sz="1800" i="1" dirty="0" err="1">
                <a:cs typeface="Times New Roman" pitchFamily="18" charset="0"/>
              </a:rPr>
              <a:t>жойылады</a:t>
            </a:r>
            <a:r>
              <a:rPr lang="ru-RU" sz="1800" i="1" dirty="0"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228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418651"/>
            <a:ext cx="12222485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69390" y="390030"/>
            <a:ext cx="7428612" cy="461651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r>
              <a:rPr lang="kk-KZ" sz="2400" b="1" dirty="0">
                <a:latin typeface="Palatino Linotype" pitchFamily="18" charset="0"/>
              </a:rPr>
              <a:t>Тестілеуге алып өтуге тыйым салынған заттар: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43573" y="1325502"/>
            <a:ext cx="11961127" cy="5432817"/>
            <a:chOff x="57588" y="1465205"/>
            <a:chExt cx="11961126" cy="5432817"/>
          </a:xfrm>
        </p:grpSpPr>
        <p:sp>
          <p:nvSpPr>
            <p:cNvPr id="13" name="TextBox 12"/>
            <p:cNvSpPr txBox="1"/>
            <p:nvPr/>
          </p:nvSpPr>
          <p:spPr>
            <a:xfrm>
              <a:off x="1488706" y="2465139"/>
              <a:ext cx="9380768" cy="623884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Times New Roman" pitchFamily="18" charset="0"/>
                  <a:cs typeface="Times New Roman" pitchFamily="18" charset="0"/>
                </a:rPr>
                <a:t>НОУТБУКТЕР, ПЛЕЙЕРЛЕР, МОДЕМДЕР (МОБИЛЬДІ РОУТЕРЛЕР), СМАРТ САҒАТТАР, ФИТНЕС БІЛЕЗІК (ТРЕКЕР)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25344" y="3304106"/>
              <a:ext cx="9829437" cy="562328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600" dirty="0">
                  <a:latin typeface="Palatino Linotype" pitchFamily="18" charset="0"/>
                  <a:cs typeface="Arial" panose="020B0604020202020204" pitchFamily="34" charset="0"/>
                </a:rPr>
                <a:t>РАДИО-ЭЛЕКТРОНДЫҚ БАЙЛАНЫСТЫҢ КЕЗ-КЕЛГЕН ТҮРЛЕРІ (</a:t>
              </a:r>
              <a:r>
                <a:rPr lang="en-US" sz="1600" dirty="0">
                  <a:latin typeface="Palatino Linotype" pitchFamily="18" charset="0"/>
                  <a:cs typeface="Arial" panose="020B0604020202020204" pitchFamily="34" charset="0"/>
                </a:rPr>
                <a:t>WI-FI, BLUETOOTH, DECT, 3G, 4G</a:t>
              </a:r>
              <a:r>
                <a:rPr lang="kk-KZ" sz="1600" dirty="0">
                  <a:latin typeface="Palatino Linotype" pitchFamily="18" charset="0"/>
                  <a:cs typeface="Arial" panose="020B0604020202020204" pitchFamily="34" charset="0"/>
                </a:rPr>
                <a:t>, </a:t>
              </a:r>
              <a:r>
                <a:rPr lang="en-US" sz="1600" dirty="0">
                  <a:latin typeface="Palatino Linotype" pitchFamily="18" charset="0"/>
                  <a:cs typeface="Arial" panose="020B0604020202020204" pitchFamily="34" charset="0"/>
                </a:rPr>
                <a:t>5G</a:t>
              </a:r>
              <a:r>
                <a:rPr lang="kk-KZ" sz="1600" dirty="0">
                  <a:latin typeface="Palatino Linotype" pitchFamily="18" charset="0"/>
                  <a:cs typeface="Arial" panose="020B0604020202020204" pitchFamily="34" charset="0"/>
                </a:rPr>
                <a:t>, </a:t>
              </a:r>
              <a:r>
                <a:rPr lang="en-US" sz="1600" dirty="0">
                  <a:latin typeface="Palatino Linotype" pitchFamily="18" charset="0"/>
                  <a:cs typeface="Arial" panose="020B0604020202020204" pitchFamily="34" charset="0"/>
                </a:rPr>
                <a:t>VHF, UHF, GPS</a:t>
              </a:r>
              <a:r>
                <a:rPr lang="ru-RU" sz="1600" dirty="0">
                  <a:latin typeface="Palatino Linotype" pitchFamily="18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17974" y="4111271"/>
              <a:ext cx="8887022" cy="500773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pPr algn="just"/>
              <a:r>
                <a:rPr lang="ru-RU" sz="1400" dirty="0">
                  <a:latin typeface="Palatino Linotype" pitchFamily="18" charset="0"/>
                  <a:cs typeface="Arial" panose="020B0604020202020204" pitchFamily="34" charset="0"/>
                </a:rPr>
                <a:t>СЫМДЫ ЖӘНЕ </a:t>
              </a:r>
              <a:r>
                <a:rPr lang="ru-RU" sz="1400">
                  <a:latin typeface="Palatino Linotype" pitchFamily="18" charset="0"/>
                  <a:cs typeface="Arial" panose="020B0604020202020204" pitchFamily="34" charset="0"/>
                </a:rPr>
                <a:t>СЫМСЫЗ ҚҰЛАҚҚАПТАР,  </a:t>
              </a:r>
              <a:r>
                <a:rPr lang="ru-RU" sz="1400" dirty="0">
                  <a:latin typeface="Palatino Linotype" pitchFamily="18" charset="0"/>
                  <a:cs typeface="Arial" panose="020B0604020202020204" pitchFamily="34" charset="0"/>
                </a:rPr>
                <a:t>МИКРОҚҰЛАҚҚАПТАР, СЫМСЫЗ БЕЙНЕКАМЕРАЛАР, </a:t>
              </a:r>
              <a:r>
                <a:rPr lang="en-US" sz="1400" dirty="0">
                  <a:latin typeface="Palatino Linotype" pitchFamily="18" charset="0"/>
                  <a:cs typeface="Arial" panose="020B0604020202020204" pitchFamily="34" charset="0"/>
                </a:rPr>
                <a:t>GPS </a:t>
              </a:r>
              <a:r>
                <a:rPr lang="ru-RU" sz="1400" dirty="0">
                  <a:latin typeface="Palatino Linotype" pitchFamily="18" charset="0"/>
                  <a:cs typeface="Arial" panose="020B0604020202020204" pitchFamily="34" charset="0"/>
                </a:rPr>
                <a:t>НАВИГАТОРЛАР, </a:t>
              </a:r>
              <a:r>
                <a:rPr lang="en-US" sz="1400" dirty="0">
                  <a:latin typeface="Palatino Linotype" pitchFamily="18" charset="0"/>
                  <a:cs typeface="Arial" panose="020B0604020202020204" pitchFamily="34" charset="0"/>
                </a:rPr>
                <a:t>GPS </a:t>
              </a:r>
              <a:r>
                <a:rPr lang="ru-RU" sz="1400" dirty="0">
                  <a:latin typeface="Palatino Linotype" pitchFamily="18" charset="0"/>
                  <a:cs typeface="Arial" panose="020B0604020202020204" pitchFamily="34" charset="0"/>
                </a:rPr>
                <a:t>ТРЕКЕРЛЕР, ҚАШЫҚТАН БАСҚАРУ ҚҰРЫЛҒЫЛАРЫ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81288" y="4675812"/>
              <a:ext cx="8437426" cy="562328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pPr algn="just"/>
              <a:r>
                <a:rPr lang="ru-RU" sz="1600" dirty="0">
                  <a:latin typeface="Palatino Linotype" pitchFamily="18" charset="0"/>
                  <a:cs typeface="Arial" panose="020B0604020202020204" pitchFamily="34" charset="0"/>
                </a:rPr>
                <a:t>ШПАРГАЛКАЛАР, ОҚУ-ӘДІСТЕМЕЛІК ӘДЕБИЕТТЕР, МЕНДЕЛЕЕВ КЕСТЕСІ ЖӘНЕ ТҰЗДАРДЫҢ ЕРІГІШТІГІ КЕСТЕСІ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79057" y="5597030"/>
              <a:ext cx="7225940" cy="1300992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600" dirty="0">
                  <a:latin typeface="Palatino Linotype" pitchFamily="18" charset="0"/>
                  <a:cs typeface="Arial" panose="020B0604020202020204" pitchFamily="34" charset="0"/>
                </a:rPr>
                <a:t>КАЛЬКУЛЯТОРЛАР </a:t>
              </a:r>
            </a:p>
            <a:p>
              <a:pPr algn="just"/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Бұл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ретте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тестілеу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өткізілетін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компьютердің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интерфейсіндегі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калькуляторларды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, Менделеев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кестесін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және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тұздардың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ерігіштігі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кестесін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пайдалануға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рұқсат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етіледі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r>
                <a:rPr lang="ru-RU" sz="1600" dirty="0">
                  <a:latin typeface="Palatino Linotype" pitchFamily="18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144" y="3844845"/>
              <a:ext cx="759830" cy="733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5666" y="4578808"/>
              <a:ext cx="995622" cy="817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751" y="3114671"/>
              <a:ext cx="709592" cy="725754"/>
            </a:xfrm>
            <a:prstGeom prst="rect">
              <a:avLst/>
            </a:prstGeom>
          </p:spPr>
        </p:pic>
        <p:grpSp>
          <p:nvGrpSpPr>
            <p:cNvPr id="21" name="Группа 20"/>
            <p:cNvGrpSpPr/>
            <p:nvPr/>
          </p:nvGrpSpPr>
          <p:grpSpPr>
            <a:xfrm>
              <a:off x="3378536" y="5429168"/>
              <a:ext cx="995622" cy="817892"/>
              <a:chOff x="1935620" y="5421673"/>
              <a:chExt cx="995622" cy="817892"/>
            </a:xfrm>
          </p:grpSpPr>
          <p:pic>
            <p:nvPicPr>
              <p:cNvPr id="25" name="Picture 7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620" y="5421673"/>
                <a:ext cx="995622" cy="817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803" t="22484" r="13922" b="38758"/>
              <a:stretch/>
            </p:blipFill>
            <p:spPr bwMode="auto">
              <a:xfrm>
                <a:off x="2214026" y="5589535"/>
                <a:ext cx="359932" cy="482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203268" y="5600293"/>
                <a:ext cx="359932" cy="369493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Picture 3" descr="C:\Users\magzhan\Desktop\Новая папка\images (1)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979" y="2162494"/>
              <a:ext cx="930973" cy="952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magzhan\Desktop\Новая папка\Без названия (1)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8" y="1465205"/>
              <a:ext cx="720750" cy="740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2019" y="1623223"/>
              <a:ext cx="9947456" cy="316107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600" dirty="0">
                  <a:latin typeface="Palatino Linotype" pitchFamily="18" charset="0"/>
                  <a:cs typeface="Arial" panose="020B0604020202020204" pitchFamily="34" charset="0"/>
                </a:rPr>
                <a:t>ҰЯЛЫ БАЙЛАНЫС ҚҰРАЛДАРЫН (ПЕЙДЖЕР, ҰЯЛЫ ТЕЛЕФОНДАР, ПЛАНШЕТТЕР, РАЦИЯЛАР)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918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6234" y="415580"/>
            <a:ext cx="12024791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8504" y="414414"/>
            <a:ext cx="11856376" cy="6247850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/>
          <a:p>
            <a:pPr algn="ctr"/>
            <a:r>
              <a:rPr lang="ru-RU" sz="2600" b="1" dirty="0" err="1">
                <a:latin typeface="Palatino Linotype" pitchFamily="18" charset="0"/>
              </a:rPr>
              <a:t>Түсушіге</a:t>
            </a:r>
            <a:r>
              <a:rPr lang="ru-RU" sz="2600" b="1" dirty="0">
                <a:latin typeface="Palatino Linotype" pitchFamily="18" charset="0"/>
              </a:rPr>
              <a:t> </a:t>
            </a:r>
            <a:r>
              <a:rPr lang="ru-RU" sz="2600" b="1" dirty="0" err="1">
                <a:latin typeface="Palatino Linotype" pitchFamily="18" charset="0"/>
              </a:rPr>
              <a:t>рұқсат</a:t>
            </a:r>
            <a:r>
              <a:rPr lang="ru-RU" sz="2600" b="1" dirty="0">
                <a:latin typeface="Palatino Linotype" pitchFamily="18" charset="0"/>
              </a:rPr>
              <a:t> </a:t>
            </a:r>
            <a:r>
              <a:rPr lang="ru-RU" sz="2600" b="1" dirty="0" err="1">
                <a:latin typeface="Palatino Linotype" pitchFamily="18" charset="0"/>
              </a:rPr>
              <a:t>етілмейді</a:t>
            </a:r>
            <a:r>
              <a:rPr lang="ru-RU" sz="2600" b="1" dirty="0">
                <a:latin typeface="Palatino Linotype" pitchFamily="18" charset="0"/>
              </a:rPr>
              <a:t>: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Palatino Linotype" pitchFamily="18" charset="0"/>
            </a:endParaRP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аудиториядан</a:t>
            </a:r>
            <a:r>
              <a:rPr lang="ru-RU" sz="1800" dirty="0">
                <a:latin typeface="Palatino Linotype" pitchFamily="18" charset="0"/>
              </a:rPr>
              <a:t> (</a:t>
            </a:r>
            <a:r>
              <a:rPr lang="ru-RU" sz="1800" dirty="0" err="1">
                <a:latin typeface="Palatino Linotype" pitchFamily="18" charset="0"/>
              </a:rPr>
              <a:t>компьютерлік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сыныптан</a:t>
            </a:r>
            <a:r>
              <a:rPr lang="ru-RU" sz="1800" dirty="0">
                <a:latin typeface="Palatino Linotype" pitchFamily="18" charset="0"/>
              </a:rPr>
              <a:t>) </a:t>
            </a:r>
            <a:r>
              <a:rPr lang="ru-RU" sz="1800" dirty="0" err="1">
                <a:latin typeface="Palatino Linotype" pitchFamily="18" charset="0"/>
              </a:rPr>
              <a:t>дәліз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кезекшісінің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функциясын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атқаратын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тестілеу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администраторының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рұқсатынсыз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алып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жүруінсіз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шығуға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аудиториядан</a:t>
            </a:r>
            <a:r>
              <a:rPr lang="ru-RU" sz="1800" dirty="0">
                <a:latin typeface="Palatino Linotype" pitchFamily="18" charset="0"/>
              </a:rPr>
              <a:t> (</a:t>
            </a:r>
            <a:r>
              <a:rPr lang="ru-RU" sz="1800" dirty="0" err="1">
                <a:latin typeface="Palatino Linotype" pitchFamily="18" charset="0"/>
              </a:rPr>
              <a:t>компьютерлік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сыныптан</a:t>
            </a:r>
            <a:r>
              <a:rPr lang="ru-RU" sz="1800" dirty="0">
                <a:latin typeface="Palatino Linotype" pitchFamily="18" charset="0"/>
              </a:rPr>
              <a:t>) 10 </a:t>
            </a:r>
            <a:r>
              <a:rPr lang="ru-RU" sz="1800" dirty="0" err="1">
                <a:latin typeface="Palatino Linotype" pitchFamily="18" charset="0"/>
              </a:rPr>
              <a:t>минуттан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артық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шығуға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сөйлесуге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орын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ауыстыруға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құжаттармен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түсушіге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жұмыс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үшін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берілген</a:t>
            </a:r>
            <a:r>
              <a:rPr lang="ru-RU" sz="1800" dirty="0">
                <a:latin typeface="Palatino Linotype" pitchFamily="18" charset="0"/>
              </a:rPr>
              <a:t> А4 </a:t>
            </a:r>
            <a:r>
              <a:rPr lang="ru-RU" sz="1800" dirty="0" err="1">
                <a:latin typeface="Palatino Linotype" pitchFamily="18" charset="0"/>
              </a:rPr>
              <a:t>форматындағы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парағымен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алмасуға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ғимаратқа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аудиторияға</a:t>
            </a:r>
            <a:r>
              <a:rPr lang="ru-RU" sz="1800" dirty="0">
                <a:latin typeface="Palatino Linotype" pitchFamily="18" charset="0"/>
              </a:rPr>
              <a:t> (</a:t>
            </a:r>
            <a:r>
              <a:rPr lang="ru-RU" sz="1800" dirty="0" err="1">
                <a:latin typeface="Palatino Linotype" pitchFamily="18" charset="0"/>
              </a:rPr>
              <a:t>компьютерлік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сыныпқа</a:t>
            </a:r>
            <a:r>
              <a:rPr lang="ru-RU" sz="1800" dirty="0">
                <a:latin typeface="Palatino Linotype" pitchFamily="18" charset="0"/>
              </a:rPr>
              <a:t>) </a:t>
            </a:r>
            <a:r>
              <a:rPr lang="ru-RU" sz="1800" dirty="0" err="1">
                <a:latin typeface="Palatino Linotype" pitchFamily="18" charset="0"/>
              </a:rPr>
              <a:t>оқу-әдістемелік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әдебиеттерді</a:t>
            </a:r>
            <a:r>
              <a:rPr lang="ru-RU" sz="1800" dirty="0">
                <a:latin typeface="Palatino Linotype" pitchFamily="18" charset="0"/>
              </a:rPr>
              <a:t>, Менделеев </a:t>
            </a:r>
            <a:r>
              <a:rPr lang="ru-RU" sz="1800" dirty="0" err="1">
                <a:latin typeface="Palatino Linotype" pitchFamily="18" charset="0"/>
              </a:rPr>
              <a:t>кестесін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тұздардың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ерігіштігі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кестесін</a:t>
            </a:r>
            <a:r>
              <a:rPr lang="ru-RU" sz="1800" dirty="0">
                <a:latin typeface="Palatino Linotype" pitchFamily="18" charset="0"/>
              </a:rPr>
              <a:t>, калькулятор, фотоаппарат, </a:t>
            </a:r>
            <a:r>
              <a:rPr lang="ru-RU" sz="1800" dirty="0" err="1">
                <a:latin typeface="Palatino Linotype" pitchFamily="18" charset="0"/>
              </a:rPr>
              <a:t>ақпараттарды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тасымалдау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функциясымен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жабдықталған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кез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келген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ұялы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байланыс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құралдарын</a:t>
            </a:r>
            <a:r>
              <a:rPr lang="ru-RU" sz="1800" dirty="0">
                <a:latin typeface="Palatino Linotype" pitchFamily="18" charset="0"/>
              </a:rPr>
              <a:t> (пейджер, </a:t>
            </a:r>
            <a:r>
              <a:rPr lang="ru-RU" sz="1800" dirty="0" err="1">
                <a:latin typeface="Palatino Linotype" pitchFamily="18" charset="0"/>
              </a:rPr>
              <a:t>ұялы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телефондар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планшеттер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en-US" sz="1800" dirty="0" err="1">
                <a:latin typeface="Palatino Linotype" pitchFamily="18" charset="0"/>
              </a:rPr>
              <a:t>iPad</a:t>
            </a:r>
            <a:r>
              <a:rPr lang="en-US" sz="1800" dirty="0">
                <a:latin typeface="Palatino Linotype" pitchFamily="18" charset="0"/>
              </a:rPr>
              <a:t> (</a:t>
            </a:r>
            <a:r>
              <a:rPr lang="ru-RU" sz="1800" dirty="0" err="1">
                <a:latin typeface="Palatino Linotype" pitchFamily="18" charset="0"/>
              </a:rPr>
              <a:t>Айпад</a:t>
            </a:r>
            <a:r>
              <a:rPr lang="ru-RU" sz="1800" dirty="0">
                <a:latin typeface="Palatino Linotype" pitchFamily="18" charset="0"/>
              </a:rPr>
              <a:t>), </a:t>
            </a:r>
            <a:r>
              <a:rPr lang="en-US" sz="1800" dirty="0">
                <a:latin typeface="Palatino Linotype" pitchFamily="18" charset="0"/>
              </a:rPr>
              <a:t>iPod (</a:t>
            </a:r>
            <a:r>
              <a:rPr lang="ru-RU" sz="1800" dirty="0">
                <a:latin typeface="Palatino Linotype" pitchFamily="18" charset="0"/>
              </a:rPr>
              <a:t>Айпод), </a:t>
            </a:r>
            <a:r>
              <a:rPr lang="en-US" sz="1800" dirty="0" err="1">
                <a:latin typeface="Palatino Linotype" pitchFamily="18" charset="0"/>
              </a:rPr>
              <a:t>SmartPhone</a:t>
            </a:r>
            <a:r>
              <a:rPr lang="en-US" sz="1800" dirty="0">
                <a:latin typeface="Palatino Linotype" pitchFamily="18" charset="0"/>
              </a:rPr>
              <a:t> (</a:t>
            </a:r>
            <a:r>
              <a:rPr lang="ru-RU" sz="1800" dirty="0">
                <a:latin typeface="Palatino Linotype" pitchFamily="18" charset="0"/>
              </a:rPr>
              <a:t>Смартфон), </a:t>
            </a:r>
            <a:r>
              <a:rPr lang="ru-RU" sz="1800" dirty="0" err="1">
                <a:latin typeface="Palatino Linotype" pitchFamily="18" charset="0"/>
              </a:rPr>
              <a:t>рациялар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ноутбуктер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плейерлер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модемдер</a:t>
            </a:r>
            <a:r>
              <a:rPr lang="ru-RU" sz="1800" dirty="0">
                <a:latin typeface="Palatino Linotype" pitchFamily="18" charset="0"/>
              </a:rPr>
              <a:t> (</a:t>
            </a:r>
            <a:r>
              <a:rPr lang="ru-RU" sz="1800" dirty="0" err="1">
                <a:latin typeface="Palatino Linotype" pitchFamily="18" charset="0"/>
              </a:rPr>
              <a:t>мобильді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роутерлер</a:t>
            </a:r>
            <a:r>
              <a:rPr lang="ru-RU" sz="1800" dirty="0">
                <a:latin typeface="Palatino Linotype" pitchFamily="18" charset="0"/>
              </a:rPr>
              <a:t>), смарт </a:t>
            </a:r>
            <a:r>
              <a:rPr lang="ru-RU" sz="1800" dirty="0" err="1">
                <a:latin typeface="Palatino Linotype" pitchFamily="18" charset="0"/>
              </a:rPr>
              <a:t>сағаттар</a:t>
            </a:r>
            <a:r>
              <a:rPr lang="ru-RU" sz="1800" dirty="0">
                <a:latin typeface="Palatino Linotype" pitchFamily="18" charset="0"/>
              </a:rPr>
              <a:t>, фитнес </a:t>
            </a:r>
            <a:r>
              <a:rPr lang="ru-RU" sz="1800" dirty="0" err="1">
                <a:latin typeface="Palatino Linotype" pitchFamily="18" charset="0"/>
              </a:rPr>
              <a:t>білезік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сымды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сымсыз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құлаққаптар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басқа</a:t>
            </a:r>
            <a:r>
              <a:rPr lang="ru-RU" sz="1800" dirty="0">
                <a:latin typeface="Palatino Linotype" pitchFamily="18" charset="0"/>
              </a:rPr>
              <a:t> да </a:t>
            </a:r>
            <a:r>
              <a:rPr lang="ru-RU" sz="1800" dirty="0" err="1">
                <a:latin typeface="Palatino Linotype" pitchFamily="18" charset="0"/>
              </a:rPr>
              <a:t>микроқұлаққаптар</a:t>
            </a:r>
            <a:r>
              <a:rPr lang="ru-RU" sz="1800" dirty="0">
                <a:latin typeface="Palatino Linotype" pitchFamily="18" charset="0"/>
              </a:rPr>
              <a:t>), </a:t>
            </a:r>
            <a:r>
              <a:rPr lang="ru-RU" sz="1800" dirty="0" err="1">
                <a:latin typeface="Palatino Linotype" pitchFamily="18" charset="0"/>
              </a:rPr>
              <a:t>сымсыз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бейнекамераларды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en-US" sz="1800" dirty="0">
                <a:latin typeface="Palatino Linotype" pitchFamily="18" charset="0"/>
              </a:rPr>
              <a:t>GPS (</a:t>
            </a:r>
            <a:r>
              <a:rPr lang="ru-RU" sz="1800" dirty="0" err="1">
                <a:latin typeface="Palatino Linotype" pitchFamily="18" charset="0"/>
              </a:rPr>
              <a:t>ДжиПиЭс</a:t>
            </a:r>
            <a:r>
              <a:rPr lang="ru-RU" sz="1800" dirty="0">
                <a:latin typeface="Palatino Linotype" pitchFamily="18" charset="0"/>
              </a:rPr>
              <a:t>) </a:t>
            </a:r>
            <a:r>
              <a:rPr lang="ru-RU" sz="1800" dirty="0" err="1">
                <a:latin typeface="Palatino Linotype" pitchFamily="18" charset="0"/>
              </a:rPr>
              <a:t>навигаторларды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en-US" sz="1800" dirty="0">
                <a:latin typeface="Palatino Linotype" pitchFamily="18" charset="0"/>
              </a:rPr>
              <a:t>GPS (</a:t>
            </a:r>
            <a:r>
              <a:rPr lang="ru-RU" sz="1800" dirty="0" err="1">
                <a:latin typeface="Palatino Linotype" pitchFamily="18" charset="0"/>
              </a:rPr>
              <a:t>ДжиПиЭс</a:t>
            </a:r>
            <a:r>
              <a:rPr lang="ru-RU" sz="1800" dirty="0">
                <a:latin typeface="Palatino Linotype" pitchFamily="18" charset="0"/>
              </a:rPr>
              <a:t>) </a:t>
            </a:r>
            <a:r>
              <a:rPr lang="ru-RU" sz="1800" dirty="0" err="1">
                <a:latin typeface="Palatino Linotype" pitchFamily="18" charset="0"/>
              </a:rPr>
              <a:t>трекерлерді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қашықтан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басқару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құрылғыларын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сондай-ақ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келесі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стандарттарда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жұмыс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істейтін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басқа</a:t>
            </a:r>
            <a:r>
              <a:rPr lang="ru-RU" sz="1800" dirty="0">
                <a:latin typeface="Palatino Linotype" pitchFamily="18" charset="0"/>
              </a:rPr>
              <a:t> да </a:t>
            </a:r>
            <a:r>
              <a:rPr lang="ru-RU" sz="1800" dirty="0" err="1">
                <a:latin typeface="Palatino Linotype" pitchFamily="18" charset="0"/>
              </a:rPr>
              <a:t>ақпарат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алмасу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құрылғыларын</a:t>
            </a:r>
            <a:r>
              <a:rPr lang="ru-RU" sz="1800" dirty="0">
                <a:latin typeface="Palatino Linotype" pitchFamily="18" charset="0"/>
              </a:rPr>
              <a:t>: </a:t>
            </a:r>
            <a:r>
              <a:rPr lang="en-US" sz="1800" dirty="0">
                <a:latin typeface="Palatino Linotype" pitchFamily="18" charset="0"/>
              </a:rPr>
              <a:t>GSM (</a:t>
            </a:r>
            <a:r>
              <a:rPr lang="ru-RU" sz="1800" dirty="0" err="1">
                <a:latin typeface="Palatino Linotype" pitchFamily="18" charset="0"/>
              </a:rPr>
              <a:t>ДжиСиМ</a:t>
            </a:r>
            <a:r>
              <a:rPr lang="ru-RU" sz="1800" dirty="0">
                <a:latin typeface="Palatino Linotype" pitchFamily="18" charset="0"/>
              </a:rPr>
              <a:t>), 3</a:t>
            </a:r>
            <a:r>
              <a:rPr lang="en-US" sz="1800" dirty="0">
                <a:latin typeface="Palatino Linotype" pitchFamily="18" charset="0"/>
              </a:rPr>
              <a:t>G (3 </a:t>
            </a:r>
            <a:r>
              <a:rPr lang="ru-RU" sz="1800" dirty="0">
                <a:latin typeface="Palatino Linotype" pitchFamily="18" charset="0"/>
              </a:rPr>
              <a:t>Джи), 4</a:t>
            </a:r>
            <a:r>
              <a:rPr lang="en-US" sz="1800" dirty="0">
                <a:latin typeface="Palatino Linotype" pitchFamily="18" charset="0"/>
              </a:rPr>
              <a:t>G (4 </a:t>
            </a:r>
            <a:r>
              <a:rPr lang="ru-RU" sz="1800" dirty="0">
                <a:latin typeface="Palatino Linotype" pitchFamily="18" charset="0"/>
              </a:rPr>
              <a:t>Джи), 5</a:t>
            </a:r>
            <a:r>
              <a:rPr lang="en-US" sz="1800" dirty="0">
                <a:latin typeface="Palatino Linotype" pitchFamily="18" charset="0"/>
              </a:rPr>
              <a:t>G (5 </a:t>
            </a:r>
            <a:r>
              <a:rPr lang="ru-RU" sz="1800" dirty="0">
                <a:latin typeface="Palatino Linotype" pitchFamily="18" charset="0"/>
              </a:rPr>
              <a:t>Джи), </a:t>
            </a:r>
            <a:r>
              <a:rPr lang="en-US" sz="1800" dirty="0">
                <a:latin typeface="Palatino Linotype" pitchFamily="18" charset="0"/>
              </a:rPr>
              <a:t>VHF (</a:t>
            </a:r>
            <a:r>
              <a:rPr lang="ru-RU" sz="1800" dirty="0" err="1">
                <a:latin typeface="Palatino Linotype" pitchFamily="18" charset="0"/>
              </a:rPr>
              <a:t>ВиЭйчЭф</a:t>
            </a:r>
            <a:r>
              <a:rPr lang="ru-RU" sz="1800" dirty="0">
                <a:latin typeface="Palatino Linotype" pitchFamily="18" charset="0"/>
              </a:rPr>
              <a:t>), </a:t>
            </a:r>
            <a:r>
              <a:rPr lang="en-US" sz="1800" dirty="0">
                <a:latin typeface="Palatino Linotype" pitchFamily="18" charset="0"/>
              </a:rPr>
              <a:t>UHF (</a:t>
            </a:r>
            <a:r>
              <a:rPr lang="ru-RU" sz="1800" dirty="0" err="1">
                <a:latin typeface="Palatino Linotype" pitchFamily="18" charset="0"/>
              </a:rPr>
              <a:t>ЮЭйчЭф</a:t>
            </a:r>
            <a:r>
              <a:rPr lang="ru-RU" sz="1800" dirty="0">
                <a:latin typeface="Palatino Linotype" pitchFamily="18" charset="0"/>
              </a:rPr>
              <a:t>), </a:t>
            </a:r>
            <a:r>
              <a:rPr lang="en-US" sz="1800" dirty="0">
                <a:latin typeface="Palatino Linotype" pitchFamily="18" charset="0"/>
              </a:rPr>
              <a:t>Wi-Fi (</a:t>
            </a:r>
            <a:r>
              <a:rPr lang="ru-RU" sz="1800" dirty="0" err="1">
                <a:latin typeface="Palatino Linotype" pitchFamily="18" charset="0"/>
              </a:rPr>
              <a:t>Вай</a:t>
            </a:r>
            <a:r>
              <a:rPr lang="ru-RU" sz="1800" dirty="0">
                <a:latin typeface="Palatino Linotype" pitchFamily="18" charset="0"/>
              </a:rPr>
              <a:t>-фай), </a:t>
            </a:r>
            <a:r>
              <a:rPr lang="en-US" sz="1800" dirty="0">
                <a:latin typeface="Palatino Linotype" pitchFamily="18" charset="0"/>
              </a:rPr>
              <a:t>GPS (</a:t>
            </a:r>
            <a:r>
              <a:rPr lang="ru-RU" sz="1800" dirty="0" err="1">
                <a:latin typeface="Palatino Linotype" pitchFamily="18" charset="0"/>
              </a:rPr>
              <a:t>ДжиПиЭс</a:t>
            </a:r>
            <a:r>
              <a:rPr lang="ru-RU" sz="1800" dirty="0">
                <a:latin typeface="Palatino Linotype" pitchFamily="18" charset="0"/>
              </a:rPr>
              <a:t>), </a:t>
            </a:r>
            <a:r>
              <a:rPr lang="en-US" sz="1800" dirty="0">
                <a:latin typeface="Palatino Linotype" pitchFamily="18" charset="0"/>
              </a:rPr>
              <a:t>Bluetooth (</a:t>
            </a:r>
            <a:r>
              <a:rPr lang="ru-RU" sz="1800" dirty="0" err="1">
                <a:latin typeface="Palatino Linotype" pitchFamily="18" charset="0"/>
              </a:rPr>
              <a:t>Блютуз</a:t>
            </a:r>
            <a:r>
              <a:rPr lang="ru-RU" sz="1800" dirty="0">
                <a:latin typeface="Palatino Linotype" pitchFamily="18" charset="0"/>
              </a:rPr>
              <a:t>), </a:t>
            </a:r>
            <a:r>
              <a:rPr lang="en-US" sz="1800" dirty="0" err="1">
                <a:latin typeface="Palatino Linotype" pitchFamily="18" charset="0"/>
              </a:rPr>
              <a:t>Dect</a:t>
            </a:r>
            <a:r>
              <a:rPr lang="en-US" sz="1800" dirty="0">
                <a:latin typeface="Palatino Linotype" pitchFamily="18" charset="0"/>
              </a:rPr>
              <a:t> (</a:t>
            </a:r>
            <a:r>
              <a:rPr lang="ru-RU" sz="1800" dirty="0" err="1">
                <a:latin typeface="Palatino Linotype" pitchFamily="18" charset="0"/>
              </a:rPr>
              <a:t>Дект</a:t>
            </a:r>
            <a:r>
              <a:rPr lang="ru-RU" sz="1800" dirty="0">
                <a:latin typeface="Palatino Linotype" pitchFamily="18" charset="0"/>
              </a:rPr>
              <a:t>)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тағы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басқалар</a:t>
            </a:r>
            <a:r>
              <a:rPr lang="ru-RU" sz="1800" dirty="0">
                <a:latin typeface="Palatino Linotype" pitchFamily="18" charset="0"/>
              </a:rPr>
              <a:t>, </a:t>
            </a:r>
            <a:r>
              <a:rPr lang="ru-RU" sz="1800" dirty="0" err="1">
                <a:latin typeface="Palatino Linotype" pitchFamily="18" charset="0"/>
              </a:rPr>
              <a:t>шпаргалкаларды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алып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кіруіне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қолдануына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тестілеу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алдында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немесе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тестілеу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кезінде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шулауға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тестілеу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басталар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алдында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берілген</a:t>
            </a:r>
            <a:r>
              <a:rPr lang="ru-RU" sz="1800" dirty="0">
                <a:latin typeface="Palatino Linotype" pitchFamily="18" charset="0"/>
              </a:rPr>
              <a:t> А4 </a:t>
            </a:r>
            <a:r>
              <a:rPr lang="ru-RU" sz="1800" dirty="0" err="1">
                <a:latin typeface="Palatino Linotype" pitchFamily="18" charset="0"/>
              </a:rPr>
              <a:t>форматындағы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қағаздарын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өзімен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бірге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алып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кетуге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тестілеу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тапсырмаларының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мазмұнын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талқылауға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жария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етуге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тестілеуге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пайдаланылатын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техникаға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қауіпсіздік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жүйесіне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қасақана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зиян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келтіруге</a:t>
            </a:r>
            <a:r>
              <a:rPr lang="ru-RU" sz="1800" dirty="0">
                <a:latin typeface="Palatino Linotype" pitchFamily="18" charset="0"/>
              </a:rPr>
              <a:t>;</a:t>
            </a:r>
          </a:p>
          <a:p>
            <a:pPr indent="361897">
              <a:buFont typeface="Wingdings" pitchFamily="2" charset="2"/>
              <a:buChar char="ü"/>
            </a:pPr>
            <a:r>
              <a:rPr lang="ru-RU" sz="1800" dirty="0" err="1">
                <a:latin typeface="Palatino Linotype" pitchFamily="18" charset="0"/>
              </a:rPr>
              <a:t>тестілеу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жүйесіне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араласу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әрекетіне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тестілеуден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өтуге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байланысты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өзге</a:t>
            </a:r>
            <a:r>
              <a:rPr lang="ru-RU" sz="1800" dirty="0">
                <a:latin typeface="Palatino Linotype" pitchFamily="18" charset="0"/>
              </a:rPr>
              <a:t> де </a:t>
            </a:r>
            <a:r>
              <a:rPr lang="ru-RU" sz="1800" dirty="0" err="1">
                <a:latin typeface="Palatino Linotype" pitchFamily="18" charset="0"/>
              </a:rPr>
              <a:t>бұзушылықтарға</a:t>
            </a:r>
            <a:r>
              <a:rPr lang="ru-RU" sz="1800" dirty="0">
                <a:latin typeface="Palatino Linotype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0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294039" y="2574653"/>
            <a:ext cx="8695023" cy="125551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734" y="1474675"/>
            <a:ext cx="9145016" cy="4154978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kk-KZ" sz="2400" i="1" dirty="0">
                <a:cs typeface="Times New Roman" panose="02020603050405020304" pitchFamily="18" charset="0"/>
              </a:rPr>
              <a:t>-</a:t>
            </a:r>
            <a:r>
              <a:rPr lang="kk-KZ" sz="2400" dirty="0">
                <a:cs typeface="Times New Roman" panose="02020603050405020304" pitchFamily="18" charset="0"/>
              </a:rPr>
              <a:t> </a:t>
            </a:r>
            <a:r>
              <a:rPr lang="kk-KZ" sz="2400" i="1" dirty="0">
                <a:cs typeface="Times New Roman" panose="02020603050405020304" pitchFamily="18" charset="0"/>
              </a:rPr>
              <a:t>Министрлікпен бекітілген оқулықтар тізімі;</a:t>
            </a:r>
            <a:r>
              <a:rPr lang="kk-KZ" sz="2400" dirty="0">
                <a:cs typeface="Times New Roman" panose="02020603050405020304" pitchFamily="18" charset="0"/>
              </a:rPr>
              <a:t/>
            </a:r>
            <a:br>
              <a:rPr lang="kk-KZ" sz="2400" dirty="0">
                <a:cs typeface="Times New Roman" panose="02020603050405020304" pitchFamily="18" charset="0"/>
              </a:rPr>
            </a:br>
            <a:r>
              <a:rPr lang="kk-KZ" sz="2400" i="1" dirty="0">
                <a:cs typeface="Times New Roman" panose="02020603050405020304" pitchFamily="18" charset="0"/>
              </a:rPr>
              <a:t>- Тест спецификациялары; </a:t>
            </a:r>
          </a:p>
          <a:p>
            <a:r>
              <a:rPr lang="kk-KZ" sz="2400" i="1" dirty="0">
                <a:cs typeface="Times New Roman" panose="02020603050405020304" pitchFamily="18" charset="0"/>
              </a:rPr>
              <a:t>- Тест жоспарлары;</a:t>
            </a:r>
          </a:p>
          <a:p>
            <a:r>
              <a:rPr lang="kk-KZ" sz="2400" i="1" dirty="0">
                <a:cs typeface="Times New Roman" panose="02020603050405020304" pitchFamily="18" charset="0"/>
              </a:rPr>
              <a:t>- Қазақстан тарихы және дүниежүзі тарихы бойынша 100 дата;</a:t>
            </a:r>
          </a:p>
          <a:p>
            <a:r>
              <a:rPr lang="kk-KZ" sz="2400" i="1" dirty="0">
                <a:cs typeface="Times New Roman" panose="02020603050405020304" pitchFamily="18" charset="0"/>
              </a:rPr>
              <a:t>- Қазақ әдебиеті және орыс әдебиетінен шығармалар тізімі;</a:t>
            </a:r>
          </a:p>
          <a:p>
            <a:r>
              <a:rPr lang="kk-KZ" sz="2400" i="1" dirty="0">
                <a:cs typeface="Times New Roman" panose="02020603050405020304" pitchFamily="18" charset="0"/>
              </a:rPr>
              <a:t>- Информатика пәні бойынша терминдер (3 тілде);</a:t>
            </a:r>
          </a:p>
          <a:p>
            <a:r>
              <a:rPr lang="kk-KZ" sz="2400" i="1" dirty="0">
                <a:cs typeface="Times New Roman" panose="02020603050405020304" pitchFamily="18" charset="0"/>
              </a:rPr>
              <a:t>- ҰБТ-ға дайындалуға арналған тегін онлайн байқау сынағы </a:t>
            </a:r>
            <a:r>
              <a:rPr lang="ru-RU" sz="2400" i="1" dirty="0">
                <a:cs typeface="Times New Roman" panose="02020603050405020304" pitchFamily="18" charset="0"/>
              </a:rPr>
              <a:t>(</a:t>
            </a:r>
            <a:r>
              <a:rPr lang="en-US" sz="2400" i="1" dirty="0">
                <a:cs typeface="Times New Roman" panose="02020603050405020304" pitchFamily="18" charset="0"/>
              </a:rPr>
              <a:t>Prob-ent.testcenter.kz</a:t>
            </a:r>
            <a:r>
              <a:rPr lang="ru-RU" sz="2400" i="1" dirty="0">
                <a:cs typeface="Times New Roman" panose="02020603050405020304" pitchFamily="18" charset="0"/>
              </a:rPr>
              <a:t>).</a:t>
            </a:r>
          </a:p>
          <a:p>
            <a:r>
              <a:rPr lang="kk-KZ" sz="2400" i="1" dirty="0">
                <a:cs typeface="Times New Roman" panose="02020603050405020304" pitchFamily="18" charset="0"/>
              </a:rPr>
              <a:t>⁕ тест спецификациясы </a:t>
            </a:r>
            <a:r>
              <a:rPr lang="ru-RU" sz="2400" i="1" dirty="0">
                <a:cs typeface="Times New Roman" panose="02020603050405020304" pitchFamily="18" charset="0"/>
              </a:rPr>
              <a:t>– </a:t>
            </a:r>
            <a:r>
              <a:rPr lang="kk-KZ" sz="2400" i="1" dirty="0">
                <a:cs typeface="Times New Roman" panose="02020603050405020304" pitchFamily="18" charset="0"/>
              </a:rPr>
              <a:t>  тесттің басты сипаттамаларын анықтайтын құжат (</a:t>
            </a:r>
            <a:r>
              <a:rPr lang="kk-KZ" sz="2400" i="1" dirty="0" smtClean="0">
                <a:cs typeface="Times New Roman" panose="02020603050405020304" pitchFamily="18" charset="0"/>
              </a:rPr>
              <a:t>тесттің </a:t>
            </a:r>
            <a:r>
              <a:rPr lang="kk-KZ" sz="2400" i="1" dirty="0">
                <a:cs typeface="Times New Roman" panose="02020603050405020304" pitchFamily="18" charset="0"/>
              </a:rPr>
              <a:t>мақсаты, міндеті, мазмұны т.б.)</a:t>
            </a:r>
          </a:p>
          <a:p>
            <a:pPr marL="457166" indent="-457166">
              <a:buFontTx/>
              <a:buChar char="-"/>
            </a:pPr>
            <a:endParaRPr lang="kk-KZ" sz="2400" i="1" dirty="0"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414412"/>
            <a:ext cx="12204701" cy="769435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>
            <a:defPPr>
              <a:defRPr lang="ru-RU"/>
            </a:defPPr>
            <a:lvl1pPr lvl="0" algn="ctr"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k-KZ" b="1" dirty="0">
                <a:latin typeface="+mn-lt"/>
              </a:rPr>
              <a:t>    ҰТО </a:t>
            </a:r>
            <a:r>
              <a:rPr lang="en-US" b="1" dirty="0">
                <a:latin typeface="+mn-lt"/>
              </a:rPr>
              <a:t>c</a:t>
            </a:r>
            <a:r>
              <a:rPr lang="kk-KZ" b="1" dirty="0">
                <a:latin typeface="+mn-lt"/>
              </a:rPr>
              <a:t>айтында (</a:t>
            </a:r>
            <a:r>
              <a:rPr lang="en-US" b="1" dirty="0">
                <a:latin typeface="+mn-lt"/>
              </a:rPr>
              <a:t>testcenter.kz</a:t>
            </a:r>
            <a:r>
              <a:rPr lang="ru-RU" b="1" dirty="0">
                <a:latin typeface="+mn-lt"/>
              </a:rPr>
              <a:t>)</a:t>
            </a:r>
            <a:r>
              <a:rPr lang="kk-KZ" b="1" dirty="0">
                <a:latin typeface="+mn-lt"/>
              </a:rPr>
              <a:t> «ЖОО-ға түсушілерге» бөлімінде жарияланған 2023 жылғы </a:t>
            </a:r>
            <a:r>
              <a:rPr lang="ru-RU" b="1" dirty="0">
                <a:latin typeface="+mn-lt"/>
              </a:rPr>
              <a:t>ҰБТ-</a:t>
            </a:r>
            <a:r>
              <a:rPr lang="ru-RU" b="1" dirty="0" err="1">
                <a:latin typeface="+mn-lt"/>
              </a:rPr>
              <a:t>ға</a:t>
            </a:r>
            <a:r>
              <a:rPr lang="ru-RU" b="1" dirty="0">
                <a:latin typeface="+mn-lt"/>
              </a:rPr>
              <a:t> </a:t>
            </a:r>
            <a:r>
              <a:rPr lang="ru-RU" b="1" dirty="0" err="1">
                <a:latin typeface="+mn-lt"/>
              </a:rPr>
              <a:t>дайындықты</a:t>
            </a:r>
            <a:r>
              <a:rPr lang="ru-RU" b="1" dirty="0">
                <a:latin typeface="+mn-lt"/>
              </a:rPr>
              <a:t> </a:t>
            </a:r>
            <a:r>
              <a:rPr lang="ru-RU" b="1" dirty="0" err="1">
                <a:latin typeface="+mn-lt"/>
              </a:rPr>
              <a:t>арттыруға</a:t>
            </a:r>
            <a:r>
              <a:rPr lang="ru-RU" b="1" dirty="0">
                <a:latin typeface="+mn-lt"/>
              </a:rPr>
              <a:t> </a:t>
            </a:r>
            <a:r>
              <a:rPr lang="ru-RU" b="1" dirty="0" err="1">
                <a:latin typeface="+mn-lt"/>
              </a:rPr>
              <a:t>арналған</a:t>
            </a:r>
            <a:r>
              <a:rPr lang="ru-RU" b="1" dirty="0">
                <a:latin typeface="+mn-lt"/>
              </a:rPr>
              <a:t> </a:t>
            </a:r>
            <a:r>
              <a:rPr lang="kk-KZ" b="1" dirty="0">
                <a:latin typeface="+mn-lt"/>
              </a:rPr>
              <a:t>материалдар </a:t>
            </a:r>
            <a:endParaRPr lang="ru-RU" b="1" dirty="0">
              <a:latin typeface="+mn-lt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750" y="1566541"/>
            <a:ext cx="1512168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519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17513" y="414516"/>
            <a:ext cx="12239999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lvl="0"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Palatino Linotype" pitchFamily="18" charset="0"/>
              </a:rPr>
              <a:t>Республика </a:t>
            </a:r>
            <a:r>
              <a:rPr lang="ru-RU" b="1" dirty="0" err="1">
                <a:solidFill>
                  <a:prstClr val="black"/>
                </a:solidFill>
                <a:latin typeface="Palatino Linotype" pitchFamily="18" charset="0"/>
              </a:rPr>
              <a:t>бойынша</a:t>
            </a:r>
            <a:r>
              <a:rPr lang="ru-RU" b="1" dirty="0">
                <a:solidFill>
                  <a:prstClr val="black"/>
                </a:solidFill>
                <a:latin typeface="Palatino Linotype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Palatino Linotype" pitchFamily="18" charset="0"/>
              </a:rPr>
              <a:t>аймақтық</a:t>
            </a:r>
            <a:r>
              <a:rPr lang="ru-RU" b="1" dirty="0" smtClean="0">
                <a:solidFill>
                  <a:prstClr val="black"/>
                </a:solidFill>
                <a:latin typeface="Palatino Linotype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Palatino Linotype" pitchFamily="18" charset="0"/>
              </a:rPr>
              <a:t>тестілеу</a:t>
            </a:r>
            <a:r>
              <a:rPr lang="ru-RU" b="1" dirty="0" smtClean="0">
                <a:solidFill>
                  <a:prstClr val="black"/>
                </a:solidFill>
                <a:latin typeface="Palatino Linotype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Palatino Linotype" pitchFamily="18" charset="0"/>
              </a:rPr>
              <a:t>орталықтар</a:t>
            </a:r>
            <a:r>
              <a:rPr lang="ru-RU" b="1" dirty="0" smtClean="0">
                <a:solidFill>
                  <a:prstClr val="black"/>
                </a:solidFill>
                <a:latin typeface="Palatino Linotype" pitchFamily="18" charset="0"/>
              </a:rPr>
              <a:t> (АТО) </a:t>
            </a:r>
            <a:r>
              <a:rPr lang="ru-RU" b="1" dirty="0">
                <a:solidFill>
                  <a:prstClr val="black"/>
                </a:solidFill>
                <a:latin typeface="Palatino Linotype" pitchFamily="18" charset="0"/>
              </a:rPr>
              <a:t>саны – 43</a:t>
            </a:r>
            <a:r>
              <a:rPr lang="en-US" b="1" dirty="0">
                <a:solidFill>
                  <a:prstClr val="black"/>
                </a:solidFill>
                <a:latin typeface="Palatino Linotype" pitchFamily="18" charset="0"/>
              </a:rPr>
              <a:t>*</a:t>
            </a:r>
            <a:endParaRPr lang="ru-RU" b="1" dirty="0">
              <a:solidFill>
                <a:prstClr val="black"/>
              </a:solidFill>
              <a:latin typeface="Palatino Linotyp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85260" y="6391076"/>
            <a:ext cx="4807714" cy="369326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lvl="0"/>
            <a:r>
              <a:rPr lang="kk-KZ" sz="1800" b="1" dirty="0" smtClean="0">
                <a:solidFill>
                  <a:srgbClr val="C00000"/>
                </a:solidFill>
                <a:latin typeface="Palatino Linotype" pitchFamily="18" charset="0"/>
              </a:rPr>
              <a:t>*Ескерту</a:t>
            </a:r>
            <a:r>
              <a:rPr lang="kk-KZ" sz="1800" b="1" dirty="0">
                <a:solidFill>
                  <a:srgbClr val="C00000"/>
                </a:solidFill>
                <a:latin typeface="Palatino Linotype" pitchFamily="18" charset="0"/>
              </a:rPr>
              <a:t>: АТО-лар саны өзгеруі мүмкін!</a:t>
            </a:r>
            <a:endParaRPr lang="ru-RU" sz="1800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205806" y="846460"/>
            <a:ext cx="9953626" cy="5476875"/>
            <a:chOff x="1125673" y="863082"/>
            <a:chExt cx="9953626" cy="5476875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673" y="863082"/>
              <a:ext cx="9953626" cy="547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544834" y="3463463"/>
              <a:ext cx="1229924" cy="259191"/>
            </a:xfrm>
            <a:prstGeom prst="rect">
              <a:avLst/>
            </a:prstGeom>
            <a:noFill/>
          </p:spPr>
          <p:txBody>
            <a:bodyPr wrap="none" lIns="92283" tIns="46141" rIns="92283" bIns="46141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kk-KZ" sz="1000" b="1" dirty="0" smtClean="0">
                  <a:solidFill>
                    <a:srgbClr val="C00000"/>
                  </a:solidFill>
                  <a:highlight>
                    <a:srgbClr val="FFFF00"/>
                  </a:highlight>
                  <a:latin typeface="Times New Roman"/>
                  <a:ea typeface="Calibri"/>
                  <a:cs typeface="Times New Roman"/>
                </a:rPr>
                <a:t>Абайская область</a:t>
              </a:r>
              <a:endParaRPr lang="ru-RU" sz="1000" b="1" dirty="0">
                <a:solidFill>
                  <a:srgbClr val="C00000"/>
                </a:solidFill>
                <a:ea typeface="Calibri"/>
                <a:cs typeface="Times New Roman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462390" y="2816248"/>
              <a:ext cx="1847079" cy="262460"/>
            </a:xfrm>
            <a:prstGeom prst="rect">
              <a:avLst/>
            </a:prstGeom>
            <a:noFill/>
          </p:spPr>
          <p:txBody>
            <a:bodyPr wrap="none" lIns="92283" tIns="46141" rIns="92283" bIns="46141" rtlCol="0">
              <a:spAutoFit/>
            </a:bodyPr>
            <a:lstStyle/>
            <a:p>
              <a:r>
                <a:rPr lang="kk-KZ" sz="11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Карагандинская область</a:t>
              </a:r>
              <a:endParaRPr lang="ru-RU" sz="1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975652" y="4095316"/>
              <a:ext cx="1960214" cy="259191"/>
            </a:xfrm>
            <a:prstGeom prst="rect">
              <a:avLst/>
            </a:prstGeom>
            <a:noFill/>
          </p:spPr>
          <p:txBody>
            <a:bodyPr wrap="square" lIns="92283" tIns="46141" rIns="92283" bIns="46141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kk-KZ" sz="1000" b="1" dirty="0" smtClean="0">
                  <a:solidFill>
                    <a:srgbClr val="C00000"/>
                  </a:solidFill>
                  <a:highlight>
                    <a:srgbClr val="FFFF00"/>
                  </a:highlight>
                  <a:latin typeface="Times New Roman"/>
                  <a:ea typeface="Calibri"/>
                  <a:cs typeface="Times New Roman"/>
                </a:rPr>
                <a:t>Жетісуская область            </a:t>
              </a:r>
              <a:endParaRPr lang="ru-RU" sz="1000" b="1" dirty="0">
                <a:solidFill>
                  <a:srgbClr val="C00000"/>
                </a:solidFill>
                <a:ea typeface="Calibri"/>
                <a:cs typeface="Times New Roman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941242" y="3855086"/>
              <a:ext cx="1869410" cy="269298"/>
            </a:xfrm>
            <a:prstGeom prst="rect">
              <a:avLst/>
            </a:prstGeom>
          </p:spPr>
          <p:txBody>
            <a:bodyPr wrap="none" lIns="91434" tIns="45717" rIns="91434" bIns="45717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kk-KZ" sz="1000" b="1" dirty="0" smtClean="0">
                  <a:solidFill>
                    <a:srgbClr val="C00000"/>
                  </a:solidFill>
                  <a:highlight>
                    <a:srgbClr val="FFFF00"/>
                  </a:highlight>
                  <a:latin typeface="Times New Roman"/>
                  <a:ea typeface="Calibri"/>
                  <a:cs typeface="Times New Roman"/>
                </a:rPr>
                <a:t>Ұлытауская область               </a:t>
              </a:r>
              <a:endParaRPr lang="ru-RU" sz="1000" b="1" dirty="0">
                <a:solidFill>
                  <a:srgbClr val="C00000"/>
                </a:solidFill>
                <a:ea typeface="Calibri"/>
                <a:cs typeface="Times New Roman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6597860" y="2346759"/>
              <a:ext cx="1157677" cy="258334"/>
            </a:xfrm>
            <a:prstGeom prst="rect">
              <a:avLst/>
            </a:prstGeom>
          </p:spPr>
          <p:txBody>
            <a:bodyPr wrap="none" lIns="91434" tIns="45717" rIns="91434" bIns="45717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kk-KZ" sz="1000" b="1" dirty="0" smtClean="0">
                  <a:highlight>
                    <a:srgbClr val="FFFF00"/>
                  </a:highlight>
                  <a:latin typeface="Times New Roman"/>
                  <a:ea typeface="Calibri"/>
                  <a:cs typeface="Times New Roman"/>
                </a:rPr>
                <a:t>АСТАНА             </a:t>
              </a:r>
              <a:endParaRPr lang="ru-RU" sz="1000" b="1" dirty="0">
                <a:ea typeface="Calibri"/>
                <a:cs typeface="Times New Roman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752111" y="4590876"/>
              <a:ext cx="1590599" cy="262460"/>
            </a:xfrm>
            <a:prstGeom prst="rect">
              <a:avLst/>
            </a:prstGeom>
            <a:noFill/>
          </p:spPr>
          <p:txBody>
            <a:bodyPr wrap="none" lIns="92283" tIns="46141" rIns="92283" bIns="46141" rtlCol="0">
              <a:spAutoFit/>
            </a:bodyPr>
            <a:lstStyle/>
            <a:p>
              <a:r>
                <a:rPr lang="kk-KZ" sz="11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Алматинская область</a:t>
              </a:r>
              <a:endParaRPr lang="ru-RU" sz="1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60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747684"/>
              </p:ext>
            </p:extLst>
          </p:nvPr>
        </p:nvGraphicFramePr>
        <p:xfrm>
          <a:off x="386607" y="702444"/>
          <a:ext cx="11449272" cy="6117219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44216"/>
                <a:gridCol w="4392488"/>
                <a:gridCol w="2664296"/>
                <a:gridCol w="2448272"/>
              </a:tblGrid>
              <a:tr h="240028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6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Педагогика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психология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Мектепке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дейінгі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оқыту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тәрбиелеу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Бастауышта оқыту педагогикасы мен әдістемесі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45535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Бастапқы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әскери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дайындық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Дене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шынықтыру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Музыка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Көркем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еңбек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сызу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45535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Құқық және экономика негіздері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Информатика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smtClean="0">
                          <a:effectLst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Гуманитарлық пәндер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Қазақ тілі мен әдебиеті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әдебиеті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Орыс тілі мен әдебиеті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әдебиеті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 тілі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45535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Әлеуметтік педагогика және өзін-өзі тану мамандарын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  <a:tr h="24002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Арнайы</a:t>
                      </a:r>
                      <a:r>
                        <a:rPr lang="ru-RU" sz="1200" spc="10" dirty="0">
                          <a:effectLst/>
                        </a:rPr>
                        <a:t> педагогика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" y="-17635"/>
            <a:ext cx="12222485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 fontAlgn="base"/>
            <a:r>
              <a:rPr lang="ru-RU" b="1" dirty="0" err="1"/>
              <a:t>Ұлттық</a:t>
            </a:r>
            <a:r>
              <a:rPr lang="ru-RU" b="1" dirty="0"/>
              <a:t> </a:t>
            </a:r>
            <a:r>
              <a:rPr lang="ru-RU" b="1" dirty="0" err="1"/>
              <a:t>бірыңғай</a:t>
            </a:r>
            <a:r>
              <a:rPr lang="ru-RU" b="1" dirty="0"/>
              <a:t> </a:t>
            </a:r>
            <a:r>
              <a:rPr lang="ru-RU" b="1" dirty="0" err="1"/>
              <a:t>тестілеудің</a:t>
            </a:r>
            <a:r>
              <a:rPr lang="ru-RU" b="1" dirty="0"/>
              <a:t> </a:t>
            </a:r>
            <a:r>
              <a:rPr lang="ru-RU" b="1" dirty="0" err="1"/>
              <a:t>бейіндік</a:t>
            </a:r>
            <a:r>
              <a:rPr lang="ru-RU" b="1" dirty="0"/>
              <a:t> </a:t>
            </a:r>
            <a:r>
              <a:rPr lang="ru-RU" b="1" dirty="0" err="1"/>
              <a:t>пәндері</a:t>
            </a:r>
            <a:r>
              <a:rPr lang="ru-RU" b="1" dirty="0"/>
              <a:t> </a:t>
            </a:r>
            <a:r>
              <a:rPr lang="ru-RU" b="1" dirty="0" err="1"/>
              <a:t>көрсетілген</a:t>
            </a:r>
            <a:r>
              <a:rPr lang="ru-RU" b="1" dirty="0"/>
              <a:t> ББТ </a:t>
            </a:r>
            <a:r>
              <a:rPr lang="ru-RU" b="1" dirty="0" err="1"/>
              <a:t>топтарының</a:t>
            </a:r>
            <a:r>
              <a:rPr lang="ru-RU" b="1" dirty="0"/>
              <a:t> </a:t>
            </a:r>
            <a:r>
              <a:rPr lang="ru-RU" b="1" dirty="0" err="1" smtClean="0"/>
              <a:t>тізбесі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557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398140"/>
              </p:ext>
            </p:extLst>
          </p:nvPr>
        </p:nvGraphicFramePr>
        <p:xfrm>
          <a:off x="278594" y="918468"/>
          <a:ext cx="11665297" cy="547053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232250"/>
                <a:gridCol w="3384376"/>
                <a:gridCol w="2664296"/>
                <a:gridCol w="3384375"/>
              </a:tblGrid>
              <a:tr h="238873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Орындаушылық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өнер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Музыкатану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Режиссура, арт-менеджмент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Өнертану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Дирижирлеу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Композиция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Театр өнері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Хореография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45419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Аудиовизуалды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құрылғылар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медиа </a:t>
                      </a:r>
                      <a:r>
                        <a:rPr lang="ru-RU" sz="1200" spc="10" dirty="0" err="1">
                          <a:effectLst/>
                        </a:rPr>
                        <a:t>өндіріс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Бейнелеу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өнері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Сән</a:t>
                      </a:r>
                      <a:r>
                        <a:rPr lang="ru-RU" sz="1200" spc="10" dirty="0">
                          <a:effectLst/>
                        </a:rPr>
                        <a:t>, дизайн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Философия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этика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Дінтану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теология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Тарих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археология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Түркітану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шығыстану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Шетел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Аударма ісі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Филология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/</a:t>
                      </a: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/</a:t>
                      </a: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әдебиеті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Әлеуметтану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Мәдениеттану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  <a:tr h="23887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Саясаттану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" y="-17635"/>
            <a:ext cx="12222485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 fontAlgn="base"/>
            <a:r>
              <a:rPr lang="ru-RU" b="1" dirty="0" err="1"/>
              <a:t>Ұлттық</a:t>
            </a:r>
            <a:r>
              <a:rPr lang="ru-RU" b="1" dirty="0"/>
              <a:t> </a:t>
            </a:r>
            <a:r>
              <a:rPr lang="ru-RU" b="1" dirty="0" err="1"/>
              <a:t>бірыңғай</a:t>
            </a:r>
            <a:r>
              <a:rPr lang="ru-RU" b="1" dirty="0"/>
              <a:t> </a:t>
            </a:r>
            <a:r>
              <a:rPr lang="ru-RU" b="1" dirty="0" err="1"/>
              <a:t>тестілеудің</a:t>
            </a:r>
            <a:r>
              <a:rPr lang="ru-RU" b="1" dirty="0"/>
              <a:t> </a:t>
            </a:r>
            <a:r>
              <a:rPr lang="ru-RU" b="1" dirty="0" err="1"/>
              <a:t>бейіндік</a:t>
            </a:r>
            <a:r>
              <a:rPr lang="ru-RU" b="1" dirty="0"/>
              <a:t> </a:t>
            </a:r>
            <a:r>
              <a:rPr lang="ru-RU" b="1" dirty="0" err="1"/>
              <a:t>пәндері</a:t>
            </a:r>
            <a:r>
              <a:rPr lang="ru-RU" b="1" dirty="0"/>
              <a:t> </a:t>
            </a:r>
            <a:r>
              <a:rPr lang="ru-RU" b="1" dirty="0" err="1"/>
              <a:t>көрсетілген</a:t>
            </a:r>
            <a:r>
              <a:rPr lang="ru-RU" b="1" dirty="0"/>
              <a:t> ББТ </a:t>
            </a:r>
            <a:r>
              <a:rPr lang="ru-RU" b="1" dirty="0" err="1"/>
              <a:t>топтарының</a:t>
            </a:r>
            <a:r>
              <a:rPr lang="ru-RU" b="1" dirty="0"/>
              <a:t> </a:t>
            </a:r>
            <a:r>
              <a:rPr lang="ru-RU" b="1" dirty="0" err="1"/>
              <a:t>тізбесі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16818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606039"/>
              </p:ext>
            </p:extLst>
          </p:nvPr>
        </p:nvGraphicFramePr>
        <p:xfrm>
          <a:off x="440828" y="558428"/>
          <a:ext cx="11305256" cy="617663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636623"/>
                <a:gridCol w="4616450"/>
                <a:gridCol w="2490513"/>
                <a:gridCol w="2561670"/>
              </a:tblGrid>
              <a:tr h="241606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5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В140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Халықаралық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қатынастар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дипломатия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Психология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Журналистика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репортер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Кітапхана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ақпараттарды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өңдеу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мұрағат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Қазақ/Орыс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Қазақ/Орыс әдебиеті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Менеджмент және басқару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Аудит және салық салу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Қаржы, экономика, банк және сақтандыру ісі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Маркетинг және жарнама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Еңбек дағдылары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Құқық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Құқық негіздері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В050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Биологиялық және сабақтас ғылымдар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Қоршаған</a:t>
                      </a:r>
                      <a:r>
                        <a:rPr lang="ru-RU" sz="1200" spc="10" dirty="0">
                          <a:effectLst/>
                        </a:rPr>
                        <a:t> орта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Жер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туралы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ғылым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статистика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Механика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Ақпараттық технологиялар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smtClean="0">
                          <a:effectLst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Ақпараттық қауіпсіздік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smtClean="0">
                          <a:effectLst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4569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Коммуникациялар және коммуникациялық технологиялар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  <a:tr h="2416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Химиялық инженерия және процестер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17784" y="0"/>
            <a:ext cx="12222485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 fontAlgn="base"/>
            <a:r>
              <a:rPr lang="ru-RU" b="1" dirty="0" err="1"/>
              <a:t>Ұлттық</a:t>
            </a:r>
            <a:r>
              <a:rPr lang="ru-RU" b="1" dirty="0"/>
              <a:t> </a:t>
            </a:r>
            <a:r>
              <a:rPr lang="ru-RU" b="1" dirty="0" err="1"/>
              <a:t>бірыңғай</a:t>
            </a:r>
            <a:r>
              <a:rPr lang="ru-RU" b="1" dirty="0"/>
              <a:t> </a:t>
            </a:r>
            <a:r>
              <a:rPr lang="ru-RU" b="1" dirty="0" err="1"/>
              <a:t>тестілеудің</a:t>
            </a:r>
            <a:r>
              <a:rPr lang="ru-RU" b="1" dirty="0"/>
              <a:t> </a:t>
            </a:r>
            <a:r>
              <a:rPr lang="ru-RU" b="1" dirty="0" err="1"/>
              <a:t>бейіндік</a:t>
            </a:r>
            <a:r>
              <a:rPr lang="ru-RU" b="1" dirty="0"/>
              <a:t> </a:t>
            </a:r>
            <a:r>
              <a:rPr lang="ru-RU" b="1" dirty="0" err="1"/>
              <a:t>пәндері</a:t>
            </a:r>
            <a:r>
              <a:rPr lang="ru-RU" b="1" dirty="0"/>
              <a:t> </a:t>
            </a:r>
            <a:r>
              <a:rPr lang="ru-RU" b="1" dirty="0" err="1"/>
              <a:t>көрсетілген</a:t>
            </a:r>
            <a:r>
              <a:rPr lang="ru-RU" b="1" dirty="0"/>
              <a:t> ББТ </a:t>
            </a:r>
            <a:r>
              <a:rPr lang="ru-RU" b="1" dirty="0" err="1"/>
              <a:t>топтарының</a:t>
            </a:r>
            <a:r>
              <a:rPr lang="ru-RU" b="1" dirty="0"/>
              <a:t> </a:t>
            </a:r>
            <a:r>
              <a:rPr lang="ru-RU" b="1" dirty="0" err="1"/>
              <a:t>тізбесі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581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" y="414412"/>
            <a:ext cx="12204701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0396"/>
            <a:ext cx="12204700" cy="647967"/>
          </a:xfrm>
        </p:spPr>
        <p:txBody>
          <a:bodyPr>
            <a:normAutofit fontScale="90000"/>
          </a:bodyPr>
          <a:lstStyle/>
          <a:p>
            <a:r>
              <a:rPr lang="kk-KZ" sz="2500" b="1" dirty="0" smtClean="0">
                <a:latin typeface="Palatino Linotype" pitchFamily="18" charset="0"/>
              </a:rPr>
              <a:t>Ұлттық бірыңғай тестілеу - 2023</a:t>
            </a:r>
            <a:endParaRPr lang="ru-RU" sz="2500" b="1" dirty="0"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690" y="1062485"/>
            <a:ext cx="11773308" cy="7155791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/>
          <a:p>
            <a:pPr indent="531734" algn="just"/>
            <a:r>
              <a:rPr lang="ru-RU" sz="1900" b="1" dirty="0">
                <a:latin typeface="Palatino Linotype" pitchFamily="18" charset="0"/>
              </a:rPr>
              <a:t>«</a:t>
            </a:r>
            <a:r>
              <a:rPr lang="ru-RU" sz="1900" dirty="0" err="1">
                <a:latin typeface="Palatino Linotype" pitchFamily="18" charset="0"/>
              </a:rPr>
              <a:t>Ұлттық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бірыңғай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тестілеу</a:t>
            </a:r>
            <a:r>
              <a:rPr lang="ru-RU" sz="1900" dirty="0">
                <a:latin typeface="Palatino Linotype" pitchFamily="18" charset="0"/>
              </a:rPr>
              <a:t> (ҰБТ) – </a:t>
            </a:r>
            <a:r>
              <a:rPr lang="ru-RU" sz="1900" dirty="0" err="1">
                <a:latin typeface="Palatino Linotype" pitchFamily="18" charset="0"/>
              </a:rPr>
              <a:t>жоғары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және</a:t>
            </a:r>
            <a:r>
              <a:rPr lang="ru-RU" sz="1900" dirty="0">
                <a:latin typeface="Palatino Linotype" pitchFamily="18" charset="0"/>
              </a:rPr>
              <a:t> (</a:t>
            </a:r>
            <a:r>
              <a:rPr lang="ru-RU" sz="1900" dirty="0" err="1">
                <a:latin typeface="Palatino Linotype" pitchFamily="18" charset="0"/>
              </a:rPr>
              <a:t>немесе</a:t>
            </a:r>
            <a:r>
              <a:rPr lang="ru-RU" sz="1900" dirty="0">
                <a:latin typeface="Palatino Linotype" pitchFamily="18" charset="0"/>
              </a:rPr>
              <a:t>) </a:t>
            </a:r>
            <a:r>
              <a:rPr lang="ru-RU" sz="1900" dirty="0" err="1">
                <a:latin typeface="Palatino Linotype" pitchFamily="18" charset="0"/>
              </a:rPr>
              <a:t>жоғары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оқу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орнынан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кейінгі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білім</a:t>
            </a:r>
            <a:r>
              <a:rPr lang="ru-RU" sz="1900" dirty="0">
                <a:latin typeface="Palatino Linotype" pitchFamily="18" charset="0"/>
              </a:rPr>
              <a:t> беру </a:t>
            </a:r>
            <a:r>
              <a:rPr lang="ru-RU" sz="1900" dirty="0" err="1">
                <a:latin typeface="Palatino Linotype" pitchFamily="18" charset="0"/>
              </a:rPr>
              <a:t>ұйымдарына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түсуге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арналған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іріктеу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емтихандарының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бір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нысаны</a:t>
            </a:r>
            <a:r>
              <a:rPr lang="ru-RU" sz="1900" dirty="0">
                <a:latin typeface="Palatino Linotype" pitchFamily="18" charset="0"/>
              </a:rPr>
              <a:t>»</a:t>
            </a:r>
          </a:p>
          <a:p>
            <a:pPr indent="531734" algn="r" defTabSz="190471">
              <a:tabLst>
                <a:tab pos="7796634" algn="l"/>
              </a:tabLst>
            </a:pPr>
            <a:r>
              <a:rPr lang="ru-RU" sz="1900" i="1" dirty="0">
                <a:latin typeface="Palatino Linotype" pitchFamily="18" charset="0"/>
              </a:rPr>
              <a:t>(ҚР «</a:t>
            </a:r>
            <a:r>
              <a:rPr lang="ru-RU" sz="1900" i="1" dirty="0" err="1">
                <a:latin typeface="Palatino Linotype" pitchFamily="18" charset="0"/>
              </a:rPr>
              <a:t>Білім</a:t>
            </a:r>
            <a:r>
              <a:rPr lang="ru-RU" sz="1900" i="1" dirty="0">
                <a:latin typeface="Palatino Linotype" pitchFamily="18" charset="0"/>
              </a:rPr>
              <a:t> </a:t>
            </a:r>
            <a:r>
              <a:rPr lang="ru-RU" sz="1900" i="1" dirty="0" err="1">
                <a:latin typeface="Palatino Linotype" pitchFamily="18" charset="0"/>
              </a:rPr>
              <a:t>туралы</a:t>
            </a:r>
            <a:r>
              <a:rPr lang="ru-RU" sz="1900" i="1" dirty="0">
                <a:latin typeface="Palatino Linotype" pitchFamily="18" charset="0"/>
              </a:rPr>
              <a:t>» </a:t>
            </a:r>
            <a:r>
              <a:rPr lang="ru-RU" sz="1900" i="1" dirty="0" err="1">
                <a:latin typeface="Palatino Linotype" pitchFamily="18" charset="0"/>
              </a:rPr>
              <a:t>Заңы</a:t>
            </a:r>
            <a:endParaRPr lang="ru-RU" sz="1900" i="1" dirty="0">
              <a:latin typeface="Palatino Linotype" pitchFamily="18" charset="0"/>
            </a:endParaRPr>
          </a:p>
          <a:p>
            <a:pPr indent="531734" algn="ctr"/>
            <a:r>
              <a:rPr lang="ru-RU" sz="1900" i="1" dirty="0">
                <a:latin typeface="Palatino Linotype" pitchFamily="18" charset="0"/>
              </a:rPr>
              <a:t>                                                                                                                                        1 б., 56 т.) </a:t>
            </a:r>
            <a:endParaRPr lang="ru-RU" sz="1900" dirty="0">
              <a:latin typeface="Palatino Linotype" pitchFamily="18" charset="0"/>
            </a:endParaRPr>
          </a:p>
          <a:p>
            <a:pPr indent="531734" algn="just"/>
            <a:endParaRPr lang="kk-KZ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ru-RU" sz="1900" dirty="0">
                <a:latin typeface="Palatino Linotype" pitchFamily="18" charset="0"/>
              </a:rPr>
              <a:t>ҰБТ "</a:t>
            </a:r>
            <a:r>
              <a:rPr lang="ru-RU" sz="1900" b="1" dirty="0">
                <a:latin typeface="Palatino Linotype" pitchFamily="18" charset="0"/>
              </a:rPr>
              <a:t>1 </a:t>
            </a:r>
            <a:r>
              <a:rPr lang="ru-RU" sz="1900" b="1" dirty="0" err="1">
                <a:latin typeface="Palatino Linotype" pitchFamily="18" charset="0"/>
              </a:rPr>
              <a:t>тестіленуші</a:t>
            </a:r>
            <a:r>
              <a:rPr lang="ru-RU" sz="1900" b="1" dirty="0">
                <a:latin typeface="Palatino Linotype" pitchFamily="18" charset="0"/>
              </a:rPr>
              <a:t> – 1 компьютер – 2 камера</a:t>
            </a:r>
            <a:r>
              <a:rPr lang="ru-RU" sz="1900" dirty="0">
                <a:latin typeface="Palatino Linotype" pitchFamily="18" charset="0"/>
              </a:rPr>
              <a:t>" </a:t>
            </a:r>
            <a:r>
              <a:rPr lang="ru-RU" sz="1900" dirty="0" err="1">
                <a:latin typeface="Palatino Linotype" pitchFamily="18" charset="0"/>
              </a:rPr>
              <a:t>қағидаты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бойынша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өткізіледі</a:t>
            </a:r>
            <a:r>
              <a:rPr lang="ru-RU" sz="1900" dirty="0">
                <a:latin typeface="Palatino Linotype" pitchFamily="18" charset="0"/>
              </a:rPr>
              <a:t>.</a:t>
            </a:r>
            <a:endParaRPr lang="kk-KZ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endParaRPr lang="en-US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ru-RU" sz="1900" dirty="0" err="1">
                <a:latin typeface="Palatino Linotype" pitchFamily="18" charset="0"/>
              </a:rPr>
              <a:t>Түсушілер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тестілеу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b="1" dirty="0" err="1" smtClean="0">
                <a:latin typeface="Palatino Linotype" pitchFamily="18" charset="0"/>
              </a:rPr>
              <a:t>орнын</a:t>
            </a:r>
            <a:r>
              <a:rPr lang="ru-RU" sz="1900" b="1" dirty="0" smtClean="0">
                <a:latin typeface="Palatino Linotype" pitchFamily="18" charset="0"/>
              </a:rPr>
              <a:t> (</a:t>
            </a:r>
            <a:r>
              <a:rPr lang="ru-RU" sz="1900" b="1" dirty="0" err="1" smtClean="0">
                <a:latin typeface="Palatino Linotype" pitchFamily="18" charset="0"/>
              </a:rPr>
              <a:t>аймақтық</a:t>
            </a:r>
            <a:r>
              <a:rPr lang="ru-RU" sz="1900" b="1" dirty="0" smtClean="0">
                <a:latin typeface="Palatino Linotype" pitchFamily="18" charset="0"/>
              </a:rPr>
              <a:t> </a:t>
            </a:r>
            <a:r>
              <a:rPr lang="ru-RU" sz="1900" b="1" dirty="0" err="1" smtClean="0">
                <a:latin typeface="Palatino Linotype" pitchFamily="18" charset="0"/>
              </a:rPr>
              <a:t>тестілеу</a:t>
            </a:r>
            <a:r>
              <a:rPr lang="ru-RU" sz="1900" b="1" dirty="0" smtClean="0">
                <a:latin typeface="Palatino Linotype" pitchFamily="18" charset="0"/>
              </a:rPr>
              <a:t> </a:t>
            </a:r>
            <a:r>
              <a:rPr lang="ru-RU" sz="1900" b="1" dirty="0" err="1" smtClean="0">
                <a:latin typeface="Palatino Linotype" pitchFamily="18" charset="0"/>
              </a:rPr>
              <a:t>орталығы</a:t>
            </a:r>
            <a:r>
              <a:rPr lang="ru-RU" sz="1900" b="1" dirty="0" smtClean="0">
                <a:latin typeface="Palatino Linotype" pitchFamily="18" charset="0"/>
              </a:rPr>
              <a:t> - АТО)</a:t>
            </a:r>
            <a:r>
              <a:rPr lang="ru-RU" sz="1900" dirty="0" smtClean="0">
                <a:latin typeface="Palatino Linotype" pitchFamily="18" charset="0"/>
              </a:rPr>
              <a:t>, </a:t>
            </a:r>
            <a:r>
              <a:rPr lang="ru-RU" sz="1900" b="1" dirty="0" err="1">
                <a:latin typeface="Palatino Linotype" pitchFamily="18" charset="0"/>
              </a:rPr>
              <a:t>күнін</a:t>
            </a:r>
            <a:r>
              <a:rPr lang="ru-RU" sz="1900" b="1" dirty="0">
                <a:latin typeface="Palatino Linotype" pitchFamily="18" charset="0"/>
              </a:rPr>
              <a:t> </a:t>
            </a:r>
            <a:endParaRPr lang="ru-RU" sz="1900" b="1" dirty="0" smtClean="0">
              <a:latin typeface="Palatino Linotype" pitchFamily="18" charset="0"/>
            </a:endParaRPr>
          </a:p>
          <a:p>
            <a:pPr marL="444433" algn="just"/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smtClean="0">
                <a:latin typeface="Palatino Linotype" pitchFamily="18" charset="0"/>
              </a:rPr>
              <a:t>   </a:t>
            </a:r>
            <a:r>
              <a:rPr lang="ru-RU" sz="1900" dirty="0" err="1" smtClean="0">
                <a:latin typeface="Palatino Linotype" pitchFamily="18" charset="0"/>
              </a:rPr>
              <a:t>және</a:t>
            </a:r>
            <a:r>
              <a:rPr lang="ru-RU" sz="1900" dirty="0" smtClean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уақытын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dirty="0">
                <a:latin typeface="Palatino Linotype" pitchFamily="18" charset="0"/>
              </a:rPr>
              <a:t>  </a:t>
            </a:r>
            <a:r>
              <a:rPr lang="ru-RU" sz="1900" dirty="0" err="1">
                <a:latin typeface="Palatino Linotype" pitchFamily="18" charset="0"/>
              </a:rPr>
              <a:t>өз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бетінше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таңдай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алады</a:t>
            </a:r>
            <a:r>
              <a:rPr lang="ru-RU" sz="1900" dirty="0">
                <a:latin typeface="Palatino Linotype" pitchFamily="18" charset="0"/>
              </a:rPr>
              <a:t>.</a:t>
            </a:r>
          </a:p>
          <a:p>
            <a:pPr marL="720617" indent="-276184" algn="just">
              <a:buFont typeface="Wingdings" pitchFamily="2" charset="2"/>
              <a:buChar char="ü"/>
            </a:pPr>
            <a:endParaRPr lang="kk-KZ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kk-KZ" sz="1900" dirty="0">
                <a:latin typeface="Palatino Linotype" pitchFamily="18" charset="0"/>
              </a:rPr>
              <a:t>Бір  дұрыс  жауабы  бар  тест  тапсырмалары қолданылады.</a:t>
            </a:r>
            <a:endParaRPr lang="ru-RU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endParaRPr lang="ru-RU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ru-RU" sz="1900" dirty="0">
                <a:latin typeface="Palatino Linotype" pitchFamily="18" charset="0"/>
              </a:rPr>
              <a:t>Б</a:t>
            </a:r>
            <a:r>
              <a:rPr lang="kk-KZ" sz="1900" dirty="0">
                <a:latin typeface="Palatino Linotype" pitchFamily="18" charset="0"/>
              </a:rPr>
              <a:t>ір немесе бірнеше дұрыс жауабы бар </a:t>
            </a:r>
            <a:r>
              <a:rPr lang="kk-KZ" sz="1900" b="1" dirty="0">
                <a:latin typeface="Palatino Linotype" pitchFamily="18" charset="0"/>
              </a:rPr>
              <a:t>тест тапсырмалары </a:t>
            </a:r>
            <a:r>
              <a:rPr lang="kk-KZ" sz="1900" dirty="0">
                <a:latin typeface="Palatino Linotype" pitchFamily="18" charset="0"/>
              </a:rPr>
              <a:t>қолданылады. </a:t>
            </a:r>
          </a:p>
          <a:p>
            <a:pPr marL="720617" indent="-276184" algn="just">
              <a:buFont typeface="Wingdings" pitchFamily="2" charset="2"/>
              <a:buChar char="ü"/>
            </a:pPr>
            <a:endParaRPr lang="ru-RU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ru-RU" sz="1900" dirty="0" err="1">
                <a:latin typeface="Palatino Linotype" pitchFamily="18" charset="0"/>
              </a:rPr>
              <a:t>Тестілеу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нәтижесі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тестілеу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аяқталған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соң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бірден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беріледі</a:t>
            </a:r>
            <a:r>
              <a:rPr lang="ru-RU" sz="1900" dirty="0">
                <a:latin typeface="Palatino Linotype" pitchFamily="18" charset="0"/>
              </a:rPr>
              <a:t>.</a:t>
            </a:r>
          </a:p>
          <a:p>
            <a:pPr marL="720617" indent="-276184" algn="just">
              <a:buFont typeface="Wingdings" pitchFamily="2" charset="2"/>
              <a:buChar char="ü"/>
            </a:pPr>
            <a:endParaRPr lang="kk-KZ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ru-RU" sz="1900" b="1" dirty="0" err="1">
                <a:latin typeface="Palatino Linotype" pitchFamily="18" charset="0"/>
              </a:rPr>
              <a:t>Техникалық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себептер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бойынша</a:t>
            </a:r>
            <a:r>
              <a:rPr lang="ru-RU" sz="1900" b="1" i="1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өтініштер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тестілеу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барысында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беріледі</a:t>
            </a:r>
            <a:r>
              <a:rPr lang="ru-RU" sz="1900" dirty="0">
                <a:latin typeface="Palatino Linotype" pitchFamily="18" charset="0"/>
              </a:rPr>
              <a:t>.</a:t>
            </a:r>
          </a:p>
          <a:p>
            <a:pPr marL="444433" algn="just"/>
            <a:endParaRPr lang="ru-RU" sz="1900" dirty="0">
              <a:latin typeface="Palatino Linotype" pitchFamily="18" charset="0"/>
            </a:endParaRPr>
          </a:p>
          <a:p>
            <a:pPr marL="720617" indent="-276184" algn="just">
              <a:buFont typeface="Wingdings" pitchFamily="2" charset="2"/>
              <a:buChar char="ü"/>
            </a:pPr>
            <a:r>
              <a:rPr lang="ru-RU" sz="1900" dirty="0" err="1">
                <a:latin typeface="Palatino Linotype" pitchFamily="18" charset="0"/>
              </a:rPr>
              <a:t>Апелляцияға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мазмұны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бойынша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b="1" dirty="0" err="1">
                <a:latin typeface="Palatino Linotype" pitchFamily="18" charset="0"/>
              </a:rPr>
              <a:t>өтініштер</a:t>
            </a:r>
            <a:r>
              <a:rPr lang="ru-RU" sz="1900" b="1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тестілеу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аяқталғаннан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кейін</a:t>
            </a:r>
            <a:r>
              <a:rPr lang="ru-RU" sz="1900" dirty="0">
                <a:latin typeface="Palatino Linotype" pitchFamily="18" charset="0"/>
              </a:rPr>
              <a:t> 30 минут </a:t>
            </a:r>
            <a:r>
              <a:rPr lang="ru-RU" sz="1900" dirty="0" err="1">
                <a:latin typeface="Palatino Linotype" pitchFamily="18" charset="0"/>
              </a:rPr>
              <a:t>ішінде</a:t>
            </a:r>
            <a:r>
              <a:rPr lang="ru-RU" sz="1900" dirty="0">
                <a:latin typeface="Palatino Linotype" pitchFamily="18" charset="0"/>
              </a:rPr>
              <a:t> </a:t>
            </a:r>
            <a:r>
              <a:rPr lang="ru-RU" sz="1900" dirty="0" err="1">
                <a:latin typeface="Palatino Linotype" pitchFamily="18" charset="0"/>
              </a:rPr>
              <a:t>беріледі</a:t>
            </a:r>
            <a:r>
              <a:rPr lang="ru-RU" sz="1900" dirty="0">
                <a:latin typeface="Palatino Linotype" pitchFamily="18" charset="0"/>
              </a:rPr>
              <a:t>.</a:t>
            </a:r>
          </a:p>
          <a:p>
            <a:pPr marL="720617" indent="-276184" algn="just">
              <a:buFont typeface="Wingdings" pitchFamily="2" charset="2"/>
              <a:buChar char="ü"/>
            </a:pPr>
            <a:endParaRPr lang="ru-RU" sz="1900" dirty="0">
              <a:latin typeface="Palatino Linotype" pitchFamily="18" charset="0"/>
            </a:endParaRPr>
          </a:p>
          <a:p>
            <a:pPr indent="531734" algn="just"/>
            <a:endParaRPr lang="ru-RU" sz="1800" dirty="0">
              <a:latin typeface="Palatino Linotype" pitchFamily="18" charset="0"/>
            </a:endParaRPr>
          </a:p>
          <a:p>
            <a:pPr indent="531734" algn="just"/>
            <a:endParaRPr lang="kk-KZ" sz="1800" dirty="0">
              <a:latin typeface="Palatino Linotype" pitchFamily="18" charset="0"/>
            </a:endParaRPr>
          </a:p>
          <a:p>
            <a:pPr indent="531734" algn="just"/>
            <a:endParaRPr lang="kk-KZ" sz="2400" dirty="0">
              <a:latin typeface="Palatino Linotype" pitchFamily="18" charset="0"/>
            </a:endParaRPr>
          </a:p>
        </p:txBody>
      </p:sp>
      <p:pic>
        <p:nvPicPr>
          <p:cNvPr id="1026" name="Picture 2" descr="C:\Users\a.batyr\Desktop\УОПТ-2022\АМИР\a59b3266-9c4a-45e4-b266-3e4219e1616c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925" y="3103706"/>
            <a:ext cx="2320330" cy="219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65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228112"/>
              </p:ext>
            </p:extLst>
          </p:nvPr>
        </p:nvGraphicFramePr>
        <p:xfrm>
          <a:off x="350602" y="558428"/>
          <a:ext cx="11521279" cy="636883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05728"/>
                <a:gridCol w="5062541"/>
                <a:gridCol w="2332529"/>
                <a:gridCol w="2120481"/>
              </a:tblGrid>
              <a:tr h="241756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6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Материалтану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технологиялар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Электр </a:t>
                      </a:r>
                      <a:r>
                        <a:rPr lang="ru-RU" sz="1200" spc="10" dirty="0" err="1">
                          <a:effectLst/>
                        </a:rPr>
                        <a:t>техникасы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энергетика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Электр </a:t>
                      </a:r>
                      <a:r>
                        <a:rPr lang="ru-RU" sz="1200" spc="10" dirty="0" err="1">
                          <a:effectLst/>
                        </a:rPr>
                        <a:t>техникасы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автоматтандыру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Механика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металл </a:t>
                      </a:r>
                      <a:r>
                        <a:rPr lang="ru-RU" sz="1200" spc="10" dirty="0" err="1">
                          <a:effectLst/>
                        </a:rPr>
                        <a:t>өңдеу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Автокөлік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құралдары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В165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Магистральды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желілер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инфрақұрылым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Теңіз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көлігі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технологиялары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Көліктік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имараттар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Әуе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көлігі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технологиялары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45708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Ұшу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аппараттары</a:t>
                      </a:r>
                      <a:r>
                        <a:rPr lang="ru-RU" sz="1200" spc="10" dirty="0">
                          <a:effectLst/>
                        </a:rPr>
                        <a:t> мен </a:t>
                      </a:r>
                      <a:r>
                        <a:rPr lang="ru-RU" sz="1200" spc="10" dirty="0" err="1">
                          <a:effectLst/>
                        </a:rPr>
                        <a:t>қозғалтқыштарды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ұшуда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пайдалану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Азық-түлік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өнімдерінің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Материалдар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өндірісі</a:t>
                      </a:r>
                      <a:r>
                        <a:rPr lang="ru-RU" sz="1200" spc="10" dirty="0">
                          <a:effectLst/>
                        </a:rPr>
                        <a:t> (</a:t>
                      </a:r>
                      <a:r>
                        <a:rPr lang="ru-RU" sz="1200" spc="10" dirty="0" err="1">
                          <a:effectLst/>
                        </a:rPr>
                        <a:t>шыны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қағаз</a:t>
                      </a:r>
                      <a:r>
                        <a:rPr lang="ru-RU" sz="1200" spc="10" dirty="0">
                          <a:effectLst/>
                        </a:rPr>
                        <a:t>, пластик, </a:t>
                      </a:r>
                      <a:r>
                        <a:rPr lang="ru-RU" sz="1200" spc="10" dirty="0" err="1">
                          <a:effectLst/>
                        </a:rPr>
                        <a:t>ағаш</a:t>
                      </a:r>
                      <a:r>
                        <a:rPr lang="ru-RU" sz="1200" spc="1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Тоқыма</a:t>
                      </a:r>
                      <a:r>
                        <a:rPr lang="ru-RU" sz="1200" spc="10" dirty="0">
                          <a:effectLst/>
                        </a:rPr>
                        <a:t>: </a:t>
                      </a:r>
                      <a:r>
                        <a:rPr lang="ru-RU" sz="1200" spc="10" dirty="0" err="1">
                          <a:effectLst/>
                        </a:rPr>
                        <a:t>киім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аяқ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киім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былғары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бұйымдары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Тау-</a:t>
                      </a:r>
                      <a:r>
                        <a:rPr lang="ru-RU" sz="1200" spc="10" dirty="0" err="1">
                          <a:effectLst/>
                        </a:rPr>
                        <a:t>кен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пайдалы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қазбаларды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Фармацевтикалық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өндіріс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технологиясы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45708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Сәулет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45708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Қала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құрылысы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құрылыс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жұмыстары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азаматтық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құрылыс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Кадастр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жерге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орналастыру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45708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Стандарттау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сертификаттау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метрология (сала </a:t>
                      </a:r>
                      <a:r>
                        <a:rPr lang="ru-RU" sz="1200" spc="10" dirty="0" err="1">
                          <a:effectLst/>
                        </a:rPr>
                        <a:t>бойынша</a:t>
                      </a:r>
                      <a:r>
                        <a:rPr lang="ru-RU" sz="1200" spc="1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  <a:tr h="2417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Өсімдік шаруашылығы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" y="-17635"/>
            <a:ext cx="12222485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 fontAlgn="base"/>
            <a:r>
              <a:rPr lang="ru-RU" b="1" dirty="0" err="1"/>
              <a:t>Ұлттық</a:t>
            </a:r>
            <a:r>
              <a:rPr lang="ru-RU" b="1" dirty="0"/>
              <a:t> </a:t>
            </a:r>
            <a:r>
              <a:rPr lang="ru-RU" b="1" dirty="0" err="1"/>
              <a:t>бірыңғай</a:t>
            </a:r>
            <a:r>
              <a:rPr lang="ru-RU" b="1" dirty="0"/>
              <a:t> </a:t>
            </a:r>
            <a:r>
              <a:rPr lang="ru-RU" b="1" dirty="0" err="1"/>
              <a:t>тестілеудің</a:t>
            </a:r>
            <a:r>
              <a:rPr lang="ru-RU" b="1" dirty="0"/>
              <a:t> </a:t>
            </a:r>
            <a:r>
              <a:rPr lang="ru-RU" b="1" dirty="0" err="1"/>
              <a:t>бейіндік</a:t>
            </a:r>
            <a:r>
              <a:rPr lang="ru-RU" b="1" dirty="0"/>
              <a:t> </a:t>
            </a:r>
            <a:r>
              <a:rPr lang="ru-RU" b="1" dirty="0" err="1"/>
              <a:t>пәндері</a:t>
            </a:r>
            <a:r>
              <a:rPr lang="ru-RU" b="1" dirty="0"/>
              <a:t> </a:t>
            </a:r>
            <a:r>
              <a:rPr lang="ru-RU" b="1" dirty="0" err="1"/>
              <a:t>көрсетілген</a:t>
            </a:r>
            <a:r>
              <a:rPr lang="ru-RU" b="1" dirty="0"/>
              <a:t> ББТ </a:t>
            </a:r>
            <a:r>
              <a:rPr lang="ru-RU" b="1" dirty="0" err="1"/>
              <a:t>топтарының</a:t>
            </a:r>
            <a:r>
              <a:rPr lang="ru-RU" b="1" dirty="0"/>
              <a:t> </a:t>
            </a:r>
            <a:r>
              <a:rPr lang="ru-RU" b="1" dirty="0" err="1"/>
              <a:t>тізбесі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6585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269795"/>
              </p:ext>
            </p:extLst>
          </p:nvPr>
        </p:nvGraphicFramePr>
        <p:xfrm>
          <a:off x="400164" y="630436"/>
          <a:ext cx="11422158" cy="593165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325847"/>
                <a:gridCol w="4289034"/>
                <a:gridCol w="2648212"/>
                <a:gridCol w="2159065"/>
              </a:tblGrid>
              <a:tr h="248536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5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В078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Мал шаруашылығы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В079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Орман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шаруашылығы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Балық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шаруашылығы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Жерге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орналастыру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В183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Агроинженерия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Су </a:t>
                      </a:r>
                      <a:r>
                        <a:rPr lang="ru-RU" sz="1200" spc="10" dirty="0" err="1">
                          <a:effectLst/>
                        </a:rPr>
                        <a:t>ресурстары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суды </a:t>
                      </a:r>
                      <a:r>
                        <a:rPr lang="ru-RU" sz="1200" spc="10" dirty="0" err="1">
                          <a:effectLst/>
                        </a:rPr>
                        <a:t>пайдалану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Ветеринария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Мейіргер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Фармация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Жалпы медицина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Стоматология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Педиатрия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Қоғамдық денсаулық сақтау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Әлеуметтік жұмыс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Туризм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Шетел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46386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Тынығу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Мейрамхана ісі және мейманхана бизнесі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Шетел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Санитарлық-профилактикалық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іс-шаралар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Көлік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қызметтері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Құқық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қорғау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қызметі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Құқық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негіздері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  <a:tr h="248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Өрт қауіпсіздігі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" y="-17635"/>
            <a:ext cx="12222485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 fontAlgn="base"/>
            <a:r>
              <a:rPr lang="ru-RU" b="1" dirty="0" err="1"/>
              <a:t>Ұлттық</a:t>
            </a:r>
            <a:r>
              <a:rPr lang="ru-RU" b="1" dirty="0"/>
              <a:t> </a:t>
            </a:r>
            <a:r>
              <a:rPr lang="ru-RU" b="1" dirty="0" err="1"/>
              <a:t>бірыңғай</a:t>
            </a:r>
            <a:r>
              <a:rPr lang="ru-RU" b="1" dirty="0"/>
              <a:t> </a:t>
            </a:r>
            <a:r>
              <a:rPr lang="ru-RU" b="1" dirty="0" err="1"/>
              <a:t>тестілеудің</a:t>
            </a:r>
            <a:r>
              <a:rPr lang="ru-RU" b="1" dirty="0"/>
              <a:t> </a:t>
            </a:r>
            <a:r>
              <a:rPr lang="ru-RU" b="1" dirty="0" err="1"/>
              <a:t>бейіндік</a:t>
            </a:r>
            <a:r>
              <a:rPr lang="ru-RU" b="1" dirty="0"/>
              <a:t> </a:t>
            </a:r>
            <a:r>
              <a:rPr lang="ru-RU" b="1" dirty="0" err="1"/>
              <a:t>пәндері</a:t>
            </a:r>
            <a:r>
              <a:rPr lang="ru-RU" b="1" dirty="0"/>
              <a:t> </a:t>
            </a:r>
            <a:r>
              <a:rPr lang="ru-RU" b="1" dirty="0" err="1"/>
              <a:t>көрсетілген</a:t>
            </a:r>
            <a:r>
              <a:rPr lang="ru-RU" b="1" dirty="0"/>
              <a:t> ББТ </a:t>
            </a:r>
            <a:r>
              <a:rPr lang="ru-RU" b="1" dirty="0" err="1"/>
              <a:t>топтарының</a:t>
            </a:r>
            <a:r>
              <a:rPr lang="ru-RU" b="1" dirty="0"/>
              <a:t> </a:t>
            </a:r>
            <a:r>
              <a:rPr lang="ru-RU" b="1" dirty="0" err="1"/>
              <a:t>тізбесі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664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87953" y="835731"/>
            <a:ext cx="11796034" cy="5015531"/>
            <a:chOff x="380998" y="733541"/>
            <a:chExt cx="9574304" cy="4898732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558485" y="1111052"/>
              <a:ext cx="5580532" cy="4521221"/>
              <a:chOff x="515468" y="1058648"/>
              <a:chExt cx="5672854" cy="5923683"/>
            </a:xfrm>
          </p:grpSpPr>
          <p:pic>
            <p:nvPicPr>
              <p:cNvPr id="3" name="Picture 13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/>
              <a:stretch>
                <a:fillRect/>
              </a:stretch>
            </p:blipFill>
            <p:spPr>
              <a:xfrm rot="5400000">
                <a:off x="467527" y="3996940"/>
                <a:ext cx="5786362" cy="184420"/>
              </a:xfrm>
              <a:prstGeom prst="rect">
                <a:avLst/>
              </a:prstGeom>
            </p:spPr>
          </p:pic>
          <p:pic>
            <p:nvPicPr>
              <p:cNvPr id="11" name="Picture 13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15468" y="1058648"/>
                <a:ext cx="5672854" cy="189123"/>
              </a:xfrm>
              <a:prstGeom prst="rect">
                <a:avLst/>
              </a:prstGeom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381000" y="1685806"/>
              <a:ext cx="9286314" cy="1037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800" dirty="0">
                  <a:latin typeface="Montserrat Semi-Bold Bold" charset="-52"/>
                </a:rPr>
                <a:t>20 маусым мен 7 шілде</a:t>
              </a:r>
              <a:r>
                <a:rPr lang="ru-RU" sz="1800" dirty="0">
                  <a:latin typeface="Montserrat Semi-Bold Bold" charset="-52"/>
                </a:rPr>
                <a:t>      </a:t>
              </a:r>
              <a:r>
                <a:rPr lang="ru-RU" sz="1800" dirty="0" smtClean="0">
                  <a:latin typeface="Montserrat Semi-Bold Bold" charset="-52"/>
                </a:rPr>
                <a:t>                     </a:t>
              </a:r>
              <a:r>
                <a:rPr lang="kk-KZ" sz="1800" dirty="0">
                  <a:latin typeface="Montserrat Semi-Bold Bold" charset="-52"/>
                </a:rPr>
                <a:t>8 – 13  шілде                            </a:t>
              </a:r>
              <a:r>
                <a:rPr lang="kk-KZ" sz="2100" dirty="0">
                  <a:solidFill>
                    <a:srgbClr val="0070C0"/>
                  </a:solidFill>
                  <a:latin typeface="Montserrat Semi-Bold Bold" charset="-52"/>
                </a:rPr>
                <a:t>Шығармашылық</a:t>
              </a:r>
              <a:r>
                <a:rPr lang="kk-KZ" sz="2100" dirty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</a:t>
              </a:r>
            </a:p>
            <a:p>
              <a:r>
                <a:rPr lang="kk-KZ" sz="2100" dirty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                                                                                             </a:t>
              </a:r>
              <a:r>
                <a:rPr lang="kk-KZ" sz="2100" dirty="0" smtClean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     </a:t>
              </a:r>
              <a:r>
                <a:rPr lang="kk-KZ" sz="2100" dirty="0">
                  <a:solidFill>
                    <a:srgbClr val="0070C0"/>
                  </a:solidFill>
                  <a:latin typeface="Montserrat Semi-Bold Bold" charset="-52"/>
                </a:rPr>
                <a:t>емтихандар</a:t>
              </a:r>
              <a:endParaRPr lang="ru-RU" sz="2100" dirty="0">
                <a:solidFill>
                  <a:srgbClr val="0070C0"/>
                </a:solidFill>
                <a:latin typeface="Montserrat Semi-Bold Bold" charset="-52"/>
              </a:endParaRPr>
            </a:p>
            <a:p>
              <a:endParaRPr lang="ru-RU" sz="2100" dirty="0">
                <a:solidFill>
                  <a:schemeClr val="accent5">
                    <a:lumMod val="50000"/>
                  </a:schemeClr>
                </a:solidFill>
                <a:latin typeface="Montserrat Semi-Bold Bold" charset="-52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79510" y="739332"/>
              <a:ext cx="2669241" cy="360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800" dirty="0">
                  <a:latin typeface="Montserrat Semi-Bold Bold" charset="-52"/>
                </a:rPr>
                <a:t>Өтініш беру мерзімі*</a:t>
              </a:r>
              <a:endParaRPr lang="ru-RU" sz="1800" dirty="0">
                <a:latin typeface="Montserrat Semi-Bold Bold" charset="-52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08878" y="733541"/>
              <a:ext cx="2669241" cy="360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800" dirty="0">
                  <a:latin typeface="Montserrat Semi-Bold Bold" charset="-52"/>
                </a:rPr>
                <a:t>Өткізу мерзімі*</a:t>
              </a:r>
              <a:endParaRPr lang="ru-RU" sz="1800" dirty="0">
                <a:latin typeface="Montserrat Semi-Bold Bold" charset="-52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0998" y="2710891"/>
              <a:ext cx="9525000" cy="1037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800" dirty="0">
                  <a:latin typeface="Montserrat Semi-Bold Bold" charset="-52"/>
                </a:rPr>
                <a:t>20 маусым мен 20 тамыз</a:t>
              </a:r>
              <a:r>
                <a:rPr lang="ru-RU" sz="1800" dirty="0">
                  <a:latin typeface="Montserrat Semi-Bold Bold" charset="-52"/>
                </a:rPr>
                <a:t>        </a:t>
              </a:r>
              <a:r>
                <a:rPr lang="ru-RU" sz="1800" dirty="0" smtClean="0">
                  <a:latin typeface="Montserrat Semi-Bold Bold" charset="-52"/>
                </a:rPr>
                <a:t>                </a:t>
              </a:r>
              <a:r>
                <a:rPr lang="kk-KZ" sz="1800" dirty="0">
                  <a:latin typeface="Montserrat Semi-Bold Bold" charset="-52"/>
                </a:rPr>
                <a:t>20 маусым мен 20 тамыз    </a:t>
              </a:r>
              <a:r>
                <a:rPr lang="kk-KZ" sz="1800" dirty="0" smtClean="0">
                  <a:latin typeface="Montserrat Semi-Bold Bold" charset="-52"/>
                </a:rPr>
                <a:t>     </a:t>
              </a:r>
              <a:r>
                <a:rPr lang="kk-KZ" sz="2100" dirty="0" smtClean="0">
                  <a:solidFill>
                    <a:srgbClr val="0070C0"/>
                  </a:solidFill>
                  <a:latin typeface="Montserrat Semi-Bold Bold" charset="-52"/>
                </a:rPr>
                <a:t>Арнайы </a:t>
              </a:r>
              <a:r>
                <a:rPr lang="kk-KZ" sz="2100" dirty="0">
                  <a:solidFill>
                    <a:srgbClr val="0070C0"/>
                  </a:solidFill>
                  <a:latin typeface="Montserrat Semi-Bold Bold" charset="-52"/>
                </a:rPr>
                <a:t>емтихандар**</a:t>
              </a:r>
            </a:p>
            <a:p>
              <a:endParaRPr lang="kk-KZ" sz="2100" dirty="0">
                <a:solidFill>
                  <a:schemeClr val="accent5">
                    <a:lumMod val="50000"/>
                  </a:schemeClr>
                </a:solidFill>
                <a:latin typeface="Montserrat Semi-Bold Bold" charset="-52"/>
              </a:endParaRPr>
            </a:p>
            <a:p>
              <a:endParaRPr lang="ru-RU" sz="2100" dirty="0">
                <a:solidFill>
                  <a:schemeClr val="accent5">
                    <a:lumMod val="50000"/>
                  </a:schemeClr>
                </a:solidFill>
                <a:latin typeface="Montserrat Semi-Bold Bold" charset="-52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0998" y="3951852"/>
              <a:ext cx="9525000" cy="676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800" dirty="0">
                  <a:latin typeface="Montserrat Semi-Bold Bold" charset="-52"/>
                </a:rPr>
                <a:t>13 - 20 шілде</a:t>
              </a:r>
              <a:r>
                <a:rPr lang="ru-RU" sz="1800" dirty="0">
                  <a:latin typeface="Montserrat Semi-Bold Bold" charset="-52"/>
                </a:rPr>
                <a:t>                        </a:t>
              </a:r>
              <a:r>
                <a:rPr lang="ru-RU" sz="1800" dirty="0" smtClean="0">
                  <a:latin typeface="Montserrat Semi-Bold Bold" charset="-52"/>
                </a:rPr>
                <a:t>                       </a:t>
              </a:r>
              <a:r>
                <a:rPr lang="kk-KZ" sz="1800" dirty="0">
                  <a:latin typeface="Montserrat Semi-Bold Bold" charset="-52"/>
                </a:rPr>
                <a:t>1 тамызға дейін                     </a:t>
              </a:r>
              <a:r>
                <a:rPr lang="kk-KZ" sz="2100" dirty="0">
                  <a:solidFill>
                    <a:srgbClr val="0070C0"/>
                  </a:solidFill>
                  <a:latin typeface="Montserrat Semi-Bold Bold" charset="-52"/>
                </a:rPr>
                <a:t>Конкурс</a:t>
              </a:r>
            </a:p>
            <a:p>
              <a:r>
                <a:rPr lang="kk-KZ" sz="1800" dirty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                                                                                                            </a:t>
              </a:r>
              <a:r>
                <a:rPr lang="kk-KZ" sz="1800" dirty="0" smtClean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      </a:t>
              </a:r>
              <a:r>
                <a:rPr lang="kk-KZ" sz="1800" i="1" dirty="0">
                  <a:solidFill>
                    <a:srgbClr val="0070C0"/>
                  </a:solidFill>
                  <a:latin typeface="Montserrat Semi-Bold Bold" charset="-52"/>
                </a:rPr>
                <a:t>(республикалық бюджет)</a:t>
              </a:r>
              <a:endParaRPr lang="ru-RU" sz="1800" i="1" dirty="0">
                <a:solidFill>
                  <a:srgbClr val="0070C0"/>
                </a:solidFill>
                <a:latin typeface="Montserrat Semi-Bold Bold" charset="-5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30302" y="4727376"/>
              <a:ext cx="9525000" cy="676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800" dirty="0">
                  <a:latin typeface="Montserrat Semi-Bold Bold" charset="-52"/>
                </a:rPr>
                <a:t>5 – 15  тамыз </a:t>
              </a:r>
              <a:r>
                <a:rPr lang="ru-RU" sz="1800" dirty="0">
                  <a:latin typeface="Montserrat Semi-Bold Bold" charset="-52"/>
                </a:rPr>
                <a:t>                         </a:t>
              </a:r>
              <a:r>
                <a:rPr lang="ru-RU" sz="1800" dirty="0" smtClean="0">
                  <a:latin typeface="Montserrat Semi-Bold Bold" charset="-52"/>
                </a:rPr>
                <a:t>                    </a:t>
              </a:r>
              <a:r>
                <a:rPr lang="kk-KZ" sz="1800" dirty="0">
                  <a:latin typeface="Montserrat Semi-Bold Bold" charset="-52"/>
                </a:rPr>
                <a:t>15 тамызға дейін                   </a:t>
              </a:r>
              <a:r>
                <a:rPr lang="kk-KZ" sz="2100" dirty="0">
                  <a:solidFill>
                    <a:srgbClr val="0070C0"/>
                  </a:solidFill>
                  <a:latin typeface="Montserrat Semi-Bold Bold" charset="-52"/>
                </a:rPr>
                <a:t>Конкурс</a:t>
              </a:r>
            </a:p>
            <a:p>
              <a:r>
                <a:rPr lang="kk-KZ" sz="1800" dirty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                                                                                                            </a:t>
              </a:r>
              <a:r>
                <a:rPr lang="kk-KZ" sz="1800" dirty="0" smtClean="0">
                  <a:solidFill>
                    <a:schemeClr val="accent5">
                      <a:lumMod val="50000"/>
                    </a:schemeClr>
                  </a:solidFill>
                  <a:latin typeface="Montserrat Semi-Bold Bold" charset="-52"/>
                </a:rPr>
                <a:t>       </a:t>
              </a:r>
              <a:r>
                <a:rPr lang="kk-KZ" sz="1800" i="1" dirty="0">
                  <a:solidFill>
                    <a:srgbClr val="0070C0"/>
                  </a:solidFill>
                  <a:latin typeface="Montserrat Semi-Bold Bold" charset="-52"/>
                </a:rPr>
                <a:t>(жергілікті бюджет)</a:t>
              </a:r>
              <a:endParaRPr lang="ru-RU" sz="1800" i="1" dirty="0">
                <a:solidFill>
                  <a:srgbClr val="0070C0"/>
                </a:solidFill>
                <a:latin typeface="Montserrat Semi-Bold Bold" charset="-52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187765" y="5971160"/>
            <a:ext cx="11935477" cy="967662"/>
          </a:xfrm>
          <a:prstGeom prst="rect">
            <a:avLst/>
          </a:prstGeom>
        </p:spPr>
        <p:txBody>
          <a:bodyPr wrap="square" lIns="104863" tIns="52432" rIns="104863" bIns="52432">
            <a:spAutoFit/>
          </a:bodyPr>
          <a:lstStyle/>
          <a:p>
            <a:pPr marL="1136020" indent="-1034070"/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Ескерту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: 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Конкурсқа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құжаттарды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қабылдауды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ЖОО-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лардың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қабылдау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комиссиясы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жүзеге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 smtClean="0">
                <a:latin typeface="Montserrat Semi-Bold Bold" charset="-52"/>
                <a:cs typeface="Segoe UI" pitchFamily="34" charset="0"/>
              </a:rPr>
              <a:t>асырады</a:t>
            </a:r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;</a:t>
            </a:r>
          </a:p>
          <a:p>
            <a:pPr marL="1136020" indent="-1034070"/>
            <a:r>
              <a:rPr lang="ru-RU" altLang="ko-KR" sz="1400" i="1" dirty="0" smtClean="0">
                <a:latin typeface="Montserrat Semi-Bold Bold" charset="-52"/>
                <a:cs typeface="Segoe UI" pitchFamily="34" charset="0"/>
              </a:rPr>
              <a:t>                 *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Мерзімде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өзгерістер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болуы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мүмкін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,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ол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туралы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ҚР ҒЖБМ интернет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ресурстарында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,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бұқаралық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ақпарат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құралдарында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хабарланады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.</a:t>
            </a:r>
          </a:p>
          <a:p>
            <a:pPr marL="1136020" indent="-1034070"/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                ** </a:t>
            </a:r>
            <a:r>
              <a:rPr lang="en-US" sz="1400" i="1" dirty="0">
                <a:latin typeface="Montserrat Semi-Bold Bold" charset="-52"/>
                <a:cs typeface="Segoe UI" pitchFamily="34" charset="0"/>
              </a:rPr>
              <a:t>"</a:t>
            </a:r>
            <a:r>
              <a:rPr lang="en-US" sz="1400" i="1" dirty="0" err="1">
                <a:latin typeface="Montserrat Semi-Bold Bold" charset="-52"/>
                <a:cs typeface="Segoe UI" pitchFamily="34" charset="0"/>
              </a:rPr>
              <a:t>Педагогикалық</a:t>
            </a:r>
            <a:r>
              <a:rPr lang="en-US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en-US" sz="1400" i="1" dirty="0" err="1">
                <a:latin typeface="Montserrat Semi-Bold Bold" charset="-52"/>
                <a:cs typeface="Segoe UI" pitchFamily="34" charset="0"/>
              </a:rPr>
              <a:t>ғылымдар</a:t>
            </a:r>
            <a:r>
              <a:rPr lang="en-US" sz="1400" i="1" dirty="0">
                <a:latin typeface="Montserrat Semi-Bold Bold" charset="-52"/>
                <a:cs typeface="Segoe UI" pitchFamily="34" charset="0"/>
              </a:rPr>
              <a:t>" </a:t>
            </a:r>
            <a:r>
              <a:rPr lang="kk-KZ" sz="1400" i="1" dirty="0">
                <a:latin typeface="Montserrat Semi-Bold Bold" charset="-52"/>
                <a:cs typeface="Segoe UI" pitchFamily="34" charset="0"/>
              </a:rPr>
              <a:t> және </a:t>
            </a:r>
            <a:r>
              <a:rPr lang="en-US" sz="1400" i="1" dirty="0">
                <a:latin typeface="Montserrat Semi-Bold Bold" charset="-52"/>
                <a:cs typeface="Segoe UI" pitchFamily="34" charset="0"/>
              </a:rPr>
              <a:t>"</a:t>
            </a:r>
            <a:r>
              <a:rPr lang="en-US" sz="1400" i="1" dirty="0" err="1">
                <a:latin typeface="Montserrat Semi-Bold Bold" charset="-52"/>
                <a:cs typeface="Segoe UI" pitchFamily="34" charset="0"/>
              </a:rPr>
              <a:t>Денсаулық</a:t>
            </a:r>
            <a:r>
              <a:rPr lang="en-US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en-US" sz="1400" i="1" dirty="0" err="1">
                <a:latin typeface="Montserrat Semi-Bold Bold" charset="-52"/>
                <a:cs typeface="Segoe UI" pitchFamily="34" charset="0"/>
              </a:rPr>
              <a:t>сақтау</a:t>
            </a:r>
            <a:r>
              <a:rPr lang="en-US" sz="1400" i="1" dirty="0">
                <a:latin typeface="Montserrat Semi-Bold Bold" charset="-52"/>
                <a:cs typeface="Segoe UI" pitchFamily="34" charset="0"/>
              </a:rPr>
              <a:t>" 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білім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беру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саласы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ББТ-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ларына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түсу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үшін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жүргізілетін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</a:t>
            </a:r>
            <a:r>
              <a:rPr lang="ru-RU" altLang="ko-KR" sz="1400" i="1" dirty="0" err="1">
                <a:latin typeface="Montserrat Semi-Bold Bold" charset="-52"/>
                <a:cs typeface="Segoe UI" pitchFamily="34" charset="0"/>
              </a:rPr>
              <a:t>емтихандар</a:t>
            </a:r>
            <a:r>
              <a:rPr lang="ru-RU" altLang="ko-KR" sz="1400" i="1" dirty="0">
                <a:latin typeface="Montserrat Semi-Bold Bold" charset="-52"/>
                <a:cs typeface="Segoe UI" pitchFamily="34" charset="0"/>
              </a:rPr>
              <a:t>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" y="126380"/>
            <a:ext cx="12222485" cy="430881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kk-KZ" b="1" dirty="0"/>
              <a:t>БІЛІМ БЕРУ ГРАНТЫ КОНКУРСЫ БОЙЫНША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696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42404"/>
            <a:ext cx="12204700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kk-KZ" b="1" dirty="0"/>
              <a:t> ҰБТ СҰРАҚТАРЫ БОЙЫНША ИНТЕРНЕТ-РЕСУРСТАР</a:t>
            </a:r>
            <a:endParaRPr lang="ru-RU" b="1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122" t="13105" r="80929" b="70655"/>
          <a:stretch/>
        </p:blipFill>
        <p:spPr bwMode="auto">
          <a:xfrm>
            <a:off x="1349824" y="1815673"/>
            <a:ext cx="1021771" cy="6776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63461" t="14246" r="24038" b="63247"/>
          <a:stretch/>
        </p:blipFill>
        <p:spPr bwMode="auto">
          <a:xfrm>
            <a:off x="5635294" y="2686466"/>
            <a:ext cx="837361" cy="930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/>
          <a:srcRect l="76122" t="14530" r="11378" b="62678"/>
          <a:stretch/>
        </p:blipFill>
        <p:spPr bwMode="auto">
          <a:xfrm>
            <a:off x="1349648" y="3648966"/>
            <a:ext cx="1021947" cy="9425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55930" t="17379" r="26122" b="50997"/>
          <a:stretch/>
        </p:blipFill>
        <p:spPr bwMode="auto">
          <a:xfrm>
            <a:off x="5635294" y="4591540"/>
            <a:ext cx="748893" cy="8203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7"/>
          <a:srcRect l="60096" t="20229" r="7692" b="24785"/>
          <a:stretch/>
        </p:blipFill>
        <p:spPr bwMode="auto">
          <a:xfrm>
            <a:off x="1349931" y="5683720"/>
            <a:ext cx="1021947" cy="9722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73959" y="1992509"/>
            <a:ext cx="2160439" cy="369318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Palatino Linotype" pitchFamily="18" charset="0"/>
                <a:cs typeface="Times New Roman" panose="02020603050405020304" pitchFamily="18" charset="0"/>
              </a:rPr>
              <a:t>http://testcenter.kz/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18418" y="2947790"/>
            <a:ext cx="4307437" cy="369318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Palatino Linotype" pitchFamily="18" charset="0"/>
                <a:cs typeface="Times New Roman" panose="02020603050405020304" pitchFamily="18" charset="0"/>
              </a:rPr>
              <a:t>https://www.facebook.com/testcenterkz</a:t>
            </a:r>
            <a:r>
              <a:rPr lang="en-US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73959" y="3904809"/>
            <a:ext cx="4478959" cy="369318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dirty="0">
                <a:latin typeface="Palatino Linotype" pitchFamily="18" charset="0"/>
                <a:cs typeface="Times New Roman" panose="02020603050405020304" pitchFamily="18" charset="0"/>
              </a:rPr>
              <a:t>https://www.instagram.com/testcenterkz</a:t>
            </a:r>
            <a:r>
              <a:rPr lang="en-US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/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18418" y="4786267"/>
            <a:ext cx="2962646" cy="369318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Palatino Linotype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27169" y="5886566"/>
            <a:ext cx="8690778" cy="645888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Palatino Linotype" pitchFamily="18" charset="0"/>
                <a:cs typeface="Times New Roman" panose="02020603050405020304" pitchFamily="18" charset="0"/>
              </a:rPr>
              <a:t>www.youtube.com/channel/UCzmZObVJTezesGyIEKw6h-Q</a:t>
            </a:r>
            <a:r>
              <a:rPr lang="ru-RU" dirty="0">
                <a:latin typeface="Palatino Linotype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Palatino Linotype" pitchFamily="18" charset="0"/>
                <a:cs typeface="Times New Roman" panose="02020603050405020304" pitchFamily="18" charset="0"/>
              </a:rPr>
            </a:br>
            <a:endParaRPr lang="ru-RU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8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5726" y="1107773"/>
            <a:ext cx="11305256" cy="5062910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/>
          <a:p>
            <a:pPr marL="342850" indent="-342850" algn="just">
              <a:buAutoNum type="arabicParenR"/>
            </a:pPr>
            <a:r>
              <a:rPr lang="kk-KZ" sz="1900" dirty="0">
                <a:latin typeface="Palatino Linotype" pitchFamily="18" charset="0"/>
                <a:cs typeface="Times New Roman" pitchFamily="18" charset="0"/>
              </a:rPr>
              <a:t>* Талапкерлердің білімін терең бағалау мақсатында «Қазақстан  тарихы» пәнінің бір нұсқасында  20 тест тапсырмасы (20 балл) болады: 1-ден 10-ға дейін - бір дұрыс жауапты таңдауға арналған  тест тапсырмалары, 11-ден 20-ға дейін – контекстке негізделген тапсырмалар (5 сұрақтан 2 контекстік мәтін).</a:t>
            </a:r>
          </a:p>
          <a:p>
            <a:pPr algn="just"/>
            <a:endParaRPr lang="kk-KZ" sz="1900" dirty="0">
              <a:latin typeface="Palatino Linotype" pitchFamily="18" charset="0"/>
              <a:cs typeface="Times New Roman" pitchFamily="18" charset="0"/>
            </a:endParaRPr>
          </a:p>
          <a:p>
            <a:pPr marL="355547" indent="-355547" algn="just">
              <a:tabLst>
                <a:tab pos="355547" algn="l"/>
              </a:tabLst>
            </a:pPr>
            <a:r>
              <a:rPr lang="kk-KZ" sz="1900" dirty="0">
                <a:latin typeface="Palatino Linotype" pitchFamily="18" charset="0"/>
                <a:cs typeface="Times New Roman" pitchFamily="18" charset="0"/>
              </a:rPr>
              <a:t>2)   * «Оқу сауаттылығы» бағытында 3 мәтін бойынша 15 тест тапсырмасы (15 балл) беріледі.</a:t>
            </a:r>
          </a:p>
          <a:p>
            <a:pPr algn="just"/>
            <a:endParaRPr lang="kk-KZ" sz="1900" dirty="0">
              <a:latin typeface="Palatino Linotype" pitchFamily="18" charset="0"/>
              <a:cs typeface="Times New Roman" pitchFamily="18" charset="0"/>
            </a:endParaRPr>
          </a:p>
          <a:p>
            <a:pPr marL="365071" indent="-365071" algn="just"/>
            <a:r>
              <a:rPr lang="kk-KZ" sz="1900" dirty="0">
                <a:latin typeface="Palatino Linotype" pitchFamily="18" charset="0"/>
                <a:cs typeface="Times New Roman" pitchFamily="18" charset="0"/>
              </a:rPr>
              <a:t>3) * Сонымен қатар, бір дұрыс жауабы бар тест тапсырмаларында жауап  нұсқаларының саны 5-тен 4-ке дейін, бір немесе бірнеше дұрыс жауабы бар тест тапсырмаларында (үш дұрыс жауаптан көп емес) жауап нұсқаларының саны  8-ден 6-ға дейін азайтылды.                  </a:t>
            </a:r>
            <a:endParaRPr lang="en-US" sz="1900" dirty="0">
              <a:latin typeface="Palatino Linotype" pitchFamily="18" charset="0"/>
              <a:cs typeface="Times New Roman" pitchFamily="18" charset="0"/>
            </a:endParaRPr>
          </a:p>
          <a:p>
            <a:pPr marL="365071" indent="-365071" algn="just"/>
            <a:r>
              <a:rPr lang="kk-KZ" sz="1900" dirty="0">
                <a:latin typeface="Palatino Linotype" pitchFamily="18" charset="0"/>
                <a:cs typeface="Times New Roman" pitchFamily="18" charset="0"/>
              </a:rPr>
              <a:t>                                          </a:t>
            </a:r>
          </a:p>
          <a:p>
            <a:pPr marL="457131" indent="-457131" algn="just">
              <a:buFontTx/>
              <a:buAutoNum type="arabicParenR" startAt="4"/>
            </a:pPr>
            <a:r>
              <a:rPr lang="kk-KZ" sz="1900" dirty="0">
                <a:latin typeface="Palatino Linotype" pitchFamily="18" charset="0"/>
                <a:cs typeface="Times New Roman" pitchFamily="18" charset="0"/>
              </a:rPr>
              <a:t>ҰБТ-ның бейіндік пәндер комбинациясы тізбесіне «Информатика» пәні енгізілді, яғни төменде көрсетілген 3 білім беру бағдарламалары топтарына түсушілер «Математика+Информатика» пәндері комбинациясы бойынша тест тапсырады:</a:t>
            </a:r>
          </a:p>
          <a:p>
            <a:pPr indent="355547" fontAlgn="base"/>
            <a:r>
              <a:rPr lang="ru-RU" sz="1900" i="1" dirty="0">
                <a:latin typeface="Palatino Linotype" pitchFamily="18" charset="0"/>
              </a:rPr>
              <a:t>- В011 - Информатика </a:t>
            </a:r>
            <a:r>
              <a:rPr lang="ru-RU" sz="1900" i="1" dirty="0" err="1">
                <a:latin typeface="Palatino Linotype" pitchFamily="18" charset="0"/>
              </a:rPr>
              <a:t>мұғалімдерін</a:t>
            </a:r>
            <a:r>
              <a:rPr lang="ru-RU" sz="1900" i="1" dirty="0">
                <a:latin typeface="Palatino Linotype" pitchFamily="18" charset="0"/>
              </a:rPr>
              <a:t> </a:t>
            </a:r>
            <a:r>
              <a:rPr lang="ru-RU" sz="1900" i="1" dirty="0" err="1">
                <a:latin typeface="Palatino Linotype" pitchFamily="18" charset="0"/>
              </a:rPr>
              <a:t>даярлау</a:t>
            </a:r>
            <a:r>
              <a:rPr lang="ru-RU" sz="1900" i="1" dirty="0">
                <a:latin typeface="Palatino Linotype" pitchFamily="18" charset="0"/>
              </a:rPr>
              <a:t>;</a:t>
            </a:r>
          </a:p>
          <a:p>
            <a:pPr indent="355547" fontAlgn="base"/>
            <a:r>
              <a:rPr lang="ru-RU" sz="1900" i="1" dirty="0">
                <a:latin typeface="Palatino Linotype" pitchFamily="18" charset="0"/>
              </a:rPr>
              <a:t>- В057 - </a:t>
            </a:r>
            <a:r>
              <a:rPr lang="ru-RU" sz="1900" i="1" dirty="0" err="1">
                <a:latin typeface="Palatino Linotype" pitchFamily="18" charset="0"/>
              </a:rPr>
              <a:t>Ақпараттық</a:t>
            </a:r>
            <a:r>
              <a:rPr lang="ru-RU" sz="1900" i="1" dirty="0">
                <a:latin typeface="Palatino Linotype" pitchFamily="18" charset="0"/>
              </a:rPr>
              <a:t> </a:t>
            </a:r>
            <a:r>
              <a:rPr lang="ru-RU" sz="1900" i="1" dirty="0" err="1">
                <a:latin typeface="Palatino Linotype" pitchFamily="18" charset="0"/>
              </a:rPr>
              <a:t>технологиялар</a:t>
            </a:r>
            <a:endParaRPr lang="ru-RU" sz="1900" i="1" dirty="0">
              <a:latin typeface="Palatino Linotype" pitchFamily="18" charset="0"/>
            </a:endParaRPr>
          </a:p>
          <a:p>
            <a:pPr indent="355547" fontAlgn="base"/>
            <a:r>
              <a:rPr lang="ru-RU" sz="1900" i="1" dirty="0">
                <a:latin typeface="Palatino Linotype" pitchFamily="18" charset="0"/>
              </a:rPr>
              <a:t>- В058 - </a:t>
            </a:r>
            <a:r>
              <a:rPr lang="ru-RU" sz="1900" i="1" dirty="0" err="1">
                <a:latin typeface="Palatino Linotype" pitchFamily="18" charset="0"/>
              </a:rPr>
              <a:t>Ақпараттық</a:t>
            </a:r>
            <a:r>
              <a:rPr lang="ru-RU" sz="1900" i="1" dirty="0">
                <a:latin typeface="Palatino Linotype" pitchFamily="18" charset="0"/>
              </a:rPr>
              <a:t> </a:t>
            </a:r>
            <a:r>
              <a:rPr lang="ru-RU" sz="1900" i="1" dirty="0" err="1">
                <a:latin typeface="Palatino Linotype" pitchFamily="18" charset="0"/>
              </a:rPr>
              <a:t>қауіпсіздік</a:t>
            </a:r>
            <a:endParaRPr lang="ru-RU" sz="1900" i="1" dirty="0"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752" y="6319070"/>
            <a:ext cx="10153127" cy="373831"/>
          </a:xfrm>
        </p:spPr>
        <p:txBody>
          <a:bodyPr/>
          <a:lstStyle/>
          <a:p>
            <a:pPr algn="l"/>
            <a:r>
              <a:rPr lang="kk-KZ" i="1" dirty="0">
                <a:solidFill>
                  <a:schemeClr val="bg2">
                    <a:lumMod val="10000"/>
                  </a:schemeClr>
                </a:solidFill>
              </a:rPr>
              <a:t>*  жоба бойынша, нормативтік құжаттарға өзгерістер </a:t>
            </a:r>
            <a:r>
              <a:rPr lang="kk-KZ" i="1" dirty="0" smtClean="0">
                <a:solidFill>
                  <a:schemeClr val="bg2">
                    <a:lumMod val="10000"/>
                  </a:schemeClr>
                </a:solidFill>
              </a:rPr>
              <a:t>енгізілуде</a:t>
            </a:r>
            <a:endParaRPr lang="ru-RU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" y="414412"/>
            <a:ext cx="12204701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8401" y="342404"/>
            <a:ext cx="11293452" cy="534748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</a:pP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2023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жылы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 ҰБТ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форматында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деп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Palatino Linotype" pitchFamily="18" charset="0"/>
                <a:cs typeface="Times New Roman" panose="02020603050405020304" pitchFamily="18" charset="0"/>
              </a:rPr>
              <a:t>күтілуде</a:t>
            </a:r>
            <a:r>
              <a:rPr lang="ru-RU" sz="2500" b="1" dirty="0">
                <a:latin typeface="Palatino Linotype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5287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10242" y="1827077"/>
            <a:ext cx="11916752" cy="4347298"/>
            <a:chOff x="90255" y="1683738"/>
            <a:chExt cx="11916752" cy="4347298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91677C4D-31CB-46E4-840F-FFB1E9F94DF3}"/>
                </a:ext>
              </a:extLst>
            </p:cNvPr>
            <p:cNvSpPr/>
            <p:nvPr/>
          </p:nvSpPr>
          <p:spPr>
            <a:xfrm>
              <a:off x="2327774" y="2695646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="" xmlns:a16="http://schemas.microsoft.com/office/drawing/2014/main" id="{DB3F5F77-901D-4B75-94D9-F00F782AFAD4}"/>
                </a:ext>
              </a:extLst>
            </p:cNvPr>
            <p:cNvSpPr/>
            <p:nvPr/>
          </p:nvSpPr>
          <p:spPr>
            <a:xfrm>
              <a:off x="2661966" y="1683738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2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2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5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93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="" xmlns:a16="http://schemas.microsoft.com/office/drawing/2014/main" id="{06357792-F684-454D-A20E-BED8CC060EBC}"/>
                </a:ext>
              </a:extLst>
            </p:cNvPr>
            <p:cNvSpPr/>
            <p:nvPr/>
          </p:nvSpPr>
          <p:spPr>
            <a:xfrm>
              <a:off x="4788464" y="2695646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="" xmlns:a16="http://schemas.microsoft.com/office/drawing/2014/main" id="{9EDD2178-EDF2-4208-ACF1-7E1FA6C72305}"/>
                </a:ext>
              </a:extLst>
            </p:cNvPr>
            <p:cNvSpPr/>
            <p:nvPr/>
          </p:nvSpPr>
          <p:spPr>
            <a:xfrm rot="10800000">
              <a:off x="5123407" y="1683738"/>
              <a:ext cx="1587207" cy="2923403"/>
            </a:xfrm>
            <a:custGeom>
              <a:avLst/>
              <a:gdLst>
                <a:gd name="connsiteX0" fmla="*/ 1544434 w 1670466"/>
                <a:gd name="connsiteY0" fmla="*/ 2408774 h 2408774"/>
                <a:gd name="connsiteX1" fmla="*/ 111364 w 1670466"/>
                <a:gd name="connsiteY1" fmla="*/ 2313451 h 2408774"/>
                <a:gd name="connsiteX2" fmla="*/ 111364 w 1670466"/>
                <a:gd name="connsiteY2" fmla="*/ 2309217 h 2408774"/>
                <a:gd name="connsiteX3" fmla="*/ 93260 w 1670466"/>
                <a:gd name="connsiteY3" fmla="*/ 2306438 h 2408774"/>
                <a:gd name="connsiteX4" fmla="*/ 0 w 1670466"/>
                <a:gd name="connsiteY4" fmla="*/ 2199468 h 2408774"/>
                <a:gd name="connsiteX5" fmla="*/ 0 w 1670466"/>
                <a:gd name="connsiteY5" fmla="*/ 2158862 h 2408774"/>
                <a:gd name="connsiteX6" fmla="*/ 0 w 1670466"/>
                <a:gd name="connsiteY6" fmla="*/ 468699 h 2408774"/>
                <a:gd name="connsiteX7" fmla="*/ 0 w 1670466"/>
                <a:gd name="connsiteY7" fmla="*/ 371393 h 2408774"/>
                <a:gd name="connsiteX8" fmla="*/ 152697 w 1670466"/>
                <a:gd name="connsiteY8" fmla="*/ 255300 h 2408774"/>
                <a:gd name="connsiteX9" fmla="*/ 1034226 w 1670466"/>
                <a:gd name="connsiteY9" fmla="*/ 255300 h 2408774"/>
                <a:gd name="connsiteX10" fmla="*/ 1238466 w 1670466"/>
                <a:gd name="connsiteY10" fmla="*/ 0 h 2408774"/>
                <a:gd name="connsiteX11" fmla="*/ 1442706 w 1670466"/>
                <a:gd name="connsiteY11" fmla="*/ 255300 h 2408774"/>
                <a:gd name="connsiteX12" fmla="*/ 1517769 w 1670466"/>
                <a:gd name="connsiteY12" fmla="*/ 255300 h 2408774"/>
                <a:gd name="connsiteX13" fmla="*/ 1670466 w 1670466"/>
                <a:gd name="connsiteY13" fmla="*/ 371393 h 2408774"/>
                <a:gd name="connsiteX14" fmla="*/ 1670466 w 1670466"/>
                <a:gd name="connsiteY14" fmla="*/ 468699 h 2408774"/>
                <a:gd name="connsiteX15" fmla="*/ 1670466 w 1670466"/>
                <a:gd name="connsiteY15" fmla="*/ 2199468 h 2408774"/>
                <a:gd name="connsiteX16" fmla="*/ 1670466 w 1670466"/>
                <a:gd name="connsiteY16" fmla="*/ 2296774 h 2408774"/>
                <a:gd name="connsiteX17" fmla="*/ 1577205 w 1670466"/>
                <a:gd name="connsiteY17" fmla="*/ 2403744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544434" y="2408774"/>
                  </a:moveTo>
                  <a:lnTo>
                    <a:pt x="111364" y="2313451"/>
                  </a:lnTo>
                  <a:lnTo>
                    <a:pt x="111364" y="2309217"/>
                  </a:lnTo>
                  <a:lnTo>
                    <a:pt x="93260" y="2306438"/>
                  </a:lnTo>
                  <a:cubicBezTo>
                    <a:pt x="38454" y="2288814"/>
                    <a:pt x="0" y="2247556"/>
                    <a:pt x="0" y="2199468"/>
                  </a:cubicBezTo>
                  <a:lnTo>
                    <a:pt x="0" y="2158862"/>
                  </a:lnTo>
                  <a:lnTo>
                    <a:pt x="0" y="468699"/>
                  </a:lnTo>
                  <a:lnTo>
                    <a:pt x="0" y="371393"/>
                  </a:lnTo>
                  <a:cubicBezTo>
                    <a:pt x="0" y="307276"/>
                    <a:pt x="68364" y="255300"/>
                    <a:pt x="152697" y="255300"/>
                  </a:cubicBezTo>
                  <a:lnTo>
                    <a:pt x="1034226" y="255300"/>
                  </a:lnTo>
                  <a:lnTo>
                    <a:pt x="1238466" y="0"/>
                  </a:lnTo>
                  <a:lnTo>
                    <a:pt x="1442706" y="255300"/>
                  </a:lnTo>
                  <a:lnTo>
                    <a:pt x="1517769" y="255300"/>
                  </a:lnTo>
                  <a:cubicBezTo>
                    <a:pt x="1602102" y="255300"/>
                    <a:pt x="1670466" y="307276"/>
                    <a:pt x="1670466" y="371393"/>
                  </a:cubicBezTo>
                  <a:lnTo>
                    <a:pt x="1670466" y="468699"/>
                  </a:lnTo>
                  <a:lnTo>
                    <a:pt x="1670466" y="2199468"/>
                  </a:lnTo>
                  <a:lnTo>
                    <a:pt x="1670466" y="2296774"/>
                  </a:lnTo>
                  <a:cubicBezTo>
                    <a:pt x="1670466" y="2344861"/>
                    <a:pt x="1632011" y="2386120"/>
                    <a:pt x="1577205" y="24037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93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="" xmlns:a16="http://schemas.microsoft.com/office/drawing/2014/main" id="{24111A75-B887-4F63-98BF-DEA7BFA5984C}"/>
                </a:ext>
              </a:extLst>
            </p:cNvPr>
            <p:cNvSpPr/>
            <p:nvPr/>
          </p:nvSpPr>
          <p:spPr>
            <a:xfrm>
              <a:off x="7226399" y="2748548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="" xmlns:a16="http://schemas.microsoft.com/office/drawing/2014/main" id="{36832BE3-E19D-4B15-A260-7ECC801A4C0B}"/>
                </a:ext>
              </a:extLst>
            </p:cNvPr>
            <p:cNvSpPr/>
            <p:nvPr/>
          </p:nvSpPr>
          <p:spPr>
            <a:xfrm>
              <a:off x="7561339" y="1736639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2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2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6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93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E02E2CBC-F5BA-4D46-B41D-1FCAE5016061}"/>
                </a:ext>
              </a:extLst>
            </p:cNvPr>
            <p:cNvSpPr/>
            <p:nvPr/>
          </p:nvSpPr>
          <p:spPr>
            <a:xfrm>
              <a:off x="9665974" y="2754189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="" xmlns:a16="http://schemas.microsoft.com/office/drawing/2014/main" id="{ABBFD423-70AC-4EF1-873E-6B1B527A4382}"/>
                </a:ext>
              </a:extLst>
            </p:cNvPr>
            <p:cNvSpPr/>
            <p:nvPr/>
          </p:nvSpPr>
          <p:spPr>
            <a:xfrm>
              <a:off x="10002418" y="1742282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1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1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5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93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D2214841-4BCD-4536-9F5B-4A8700FA0F48}"/>
                </a:ext>
              </a:extLst>
            </p:cNvPr>
            <p:cNvSpPr txBox="1"/>
            <p:nvPr/>
          </p:nvSpPr>
          <p:spPr>
            <a:xfrm>
              <a:off x="197693" y="2775396"/>
              <a:ext cx="1693512" cy="110884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b="1" dirty="0">
                  <a:latin typeface="Palatino Linotype" pitchFamily="18" charset="0"/>
                </a:rPr>
                <a:t>Өтініштер беру мерзімі</a:t>
              </a:r>
              <a:endParaRPr lang="ru-RU" b="1" dirty="0">
                <a:latin typeface="Palatino Linotype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EEA9132C-0C04-4407-825D-EDAF2B2DF487}"/>
                </a:ext>
              </a:extLst>
            </p:cNvPr>
            <p:cNvSpPr txBox="1"/>
            <p:nvPr/>
          </p:nvSpPr>
          <p:spPr>
            <a:xfrm>
              <a:off x="2625979" y="2722496"/>
              <a:ext cx="1819427" cy="1324285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20 </a:t>
              </a:r>
              <a:r>
                <a:rPr lang="kk-KZ" sz="1800" b="1" dirty="0">
                  <a:solidFill>
                    <a:schemeClr val="bg1"/>
                  </a:solidFill>
                  <a:latin typeface="Palatino Linotype" pitchFamily="18" charset="0"/>
                </a:rPr>
                <a:t>желтоқсан </a:t>
              </a:r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мен 6 қаңтар аралығы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35D2084E-9BC9-4C25-B539-F649709962B4}"/>
                </a:ext>
              </a:extLst>
            </p:cNvPr>
            <p:cNvSpPr txBox="1"/>
            <p:nvPr/>
          </p:nvSpPr>
          <p:spPr>
            <a:xfrm>
              <a:off x="5065025" y="2722861"/>
              <a:ext cx="1775694" cy="1324285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20 ақпан мен 10 наурыз аралығы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27B26A5-67E7-41D2-BA52-867A10CBA9EB}"/>
                </a:ext>
              </a:extLst>
            </p:cNvPr>
            <p:cNvSpPr txBox="1"/>
            <p:nvPr/>
          </p:nvSpPr>
          <p:spPr>
            <a:xfrm>
              <a:off x="7578014" y="2722496"/>
              <a:ext cx="1587208" cy="1324285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28 сәуір мен 14 мамыр аралығы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DAD81940-F95C-4585-B41E-4D6FD28FD3EA}"/>
                </a:ext>
              </a:extLst>
            </p:cNvPr>
            <p:cNvSpPr txBox="1"/>
            <p:nvPr/>
          </p:nvSpPr>
          <p:spPr>
            <a:xfrm>
              <a:off x="10000918" y="2791073"/>
              <a:ext cx="1587206" cy="1016509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15 – 30 шілде аралығы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F5D22B41-83FA-47F4-A2C3-3B9FE411154C}"/>
                </a:ext>
              </a:extLst>
            </p:cNvPr>
            <p:cNvSpPr txBox="1"/>
            <p:nvPr/>
          </p:nvSpPr>
          <p:spPr>
            <a:xfrm>
              <a:off x="90255" y="5019729"/>
              <a:ext cx="2236767" cy="770288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b="1" dirty="0">
                  <a:latin typeface="Palatino Linotype" pitchFamily="18" charset="0"/>
                </a:rPr>
                <a:t>Тестілеудің мерзімі</a:t>
              </a:r>
              <a:endParaRPr lang="ru-RU" b="1" dirty="0">
                <a:latin typeface="Palatino Linotype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6016B0F4-8D67-4777-A102-5BA9A3DBCD95}"/>
                </a:ext>
              </a:extLst>
            </p:cNvPr>
            <p:cNvSpPr txBox="1"/>
            <p:nvPr/>
          </p:nvSpPr>
          <p:spPr>
            <a:xfrm>
              <a:off x="2382467" y="4824876"/>
              <a:ext cx="2202404" cy="1016509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10 қаңтар мен 10 ақпан аралығы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0C4A9327-38BB-4DF4-9F9E-0AE5F1EC6F2D}"/>
                </a:ext>
              </a:extLst>
            </p:cNvPr>
            <p:cNvSpPr txBox="1"/>
            <p:nvPr/>
          </p:nvSpPr>
          <p:spPr>
            <a:xfrm>
              <a:off x="2050008" y="1736639"/>
              <a:ext cx="660841" cy="1216564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B7014D56-A298-42DA-9BE7-FF8A8A3E7900}"/>
                </a:ext>
              </a:extLst>
            </p:cNvPr>
            <p:cNvSpPr txBox="1"/>
            <p:nvPr/>
          </p:nvSpPr>
          <p:spPr>
            <a:xfrm>
              <a:off x="4807791" y="4978765"/>
              <a:ext cx="2180039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1 - 31 наурыз аралығы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D0B3654B-B7F2-4961-BAB4-3F761A4F8DF1}"/>
                </a:ext>
              </a:extLst>
            </p:cNvPr>
            <p:cNvSpPr txBox="1"/>
            <p:nvPr/>
          </p:nvSpPr>
          <p:spPr>
            <a:xfrm>
              <a:off x="4509493" y="1723444"/>
              <a:ext cx="660841" cy="1216564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03378034-6DF5-445D-9E97-943CEABF5E8D}"/>
                </a:ext>
              </a:extLst>
            </p:cNvPr>
            <p:cNvSpPr txBox="1"/>
            <p:nvPr/>
          </p:nvSpPr>
          <p:spPr>
            <a:xfrm>
              <a:off x="7292934" y="4978765"/>
              <a:ext cx="2157372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16 мамыр 5 шілде аралығы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AE3E2530-0660-4F97-B095-DF83F5F21259}"/>
                </a:ext>
              </a:extLst>
            </p:cNvPr>
            <p:cNvSpPr txBox="1"/>
            <p:nvPr/>
          </p:nvSpPr>
          <p:spPr>
            <a:xfrm>
              <a:off x="7005808" y="1761887"/>
              <a:ext cx="660841" cy="1216564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3"/>
                  </a:solidFill>
                </a:rPr>
                <a:t>3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6F66E1F5-65D7-443F-94BF-E6E5D2AAB83E}"/>
                </a:ext>
              </a:extLst>
            </p:cNvPr>
            <p:cNvSpPr txBox="1"/>
            <p:nvPr/>
          </p:nvSpPr>
          <p:spPr>
            <a:xfrm>
              <a:off x="9665974" y="4978765"/>
              <a:ext cx="2341033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10 - 20 тамыз аралығы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F372C2E3-5D5B-4DA0-8587-328279AC3BC6}"/>
                </a:ext>
              </a:extLst>
            </p:cNvPr>
            <p:cNvSpPr txBox="1"/>
            <p:nvPr/>
          </p:nvSpPr>
          <p:spPr>
            <a:xfrm>
              <a:off x="9388207" y="1767068"/>
              <a:ext cx="660841" cy="1216564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4"/>
                  </a:solidFill>
                </a:rPr>
                <a:t>4</a:t>
              </a:r>
            </a:p>
          </p:txBody>
        </p:sp>
      </p:grpSp>
      <p:sp>
        <p:nvSpPr>
          <p:cNvPr id="33" name="Заголовок 1"/>
          <p:cNvSpPr txBox="1">
            <a:spLocks/>
          </p:cNvSpPr>
          <p:nvPr/>
        </p:nvSpPr>
        <p:spPr>
          <a:xfrm>
            <a:off x="0" y="0"/>
            <a:ext cx="12204700" cy="918364"/>
          </a:xfrm>
          <a:prstGeom prst="rect">
            <a:avLst/>
          </a:prstGeom>
        </p:spPr>
        <p:txBody>
          <a:bodyPr lIns="91428" tIns="45713" rIns="91428" bIns="45713">
            <a:normAutofit/>
          </a:bodyPr>
          <a:lstStyle>
            <a:lvl1pPr algn="ctr" defTabSz="1098560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669" y="459182"/>
            <a:ext cx="12044779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30035" y="414412"/>
            <a:ext cx="2924174" cy="477040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r>
              <a:rPr lang="ru-RU" sz="2500" b="1" dirty="0">
                <a:latin typeface="Palatino Linotype" pitchFamily="18" charset="0"/>
              </a:rPr>
              <a:t>ҰБТ-</a:t>
            </a:r>
            <a:r>
              <a:rPr lang="ru-RU" sz="2500" b="1" dirty="0" err="1">
                <a:latin typeface="Palatino Linotype" pitchFamily="18" charset="0"/>
              </a:rPr>
              <a:t>ның</a:t>
            </a:r>
            <a:r>
              <a:rPr lang="ru-RU" sz="2500" b="1" dirty="0">
                <a:latin typeface="Palatino Linotype" pitchFamily="18" charset="0"/>
              </a:rPr>
              <a:t> </a:t>
            </a:r>
            <a:r>
              <a:rPr lang="ru-RU" sz="2500" b="1" dirty="0" err="1">
                <a:latin typeface="Palatino Linotype" pitchFamily="18" charset="0"/>
              </a:rPr>
              <a:t>мерзімі</a:t>
            </a:r>
            <a:endParaRPr lang="ru-RU" sz="25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37551" y="1144191"/>
            <a:ext cx="4309168" cy="430873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pPr algn="ctr"/>
            <a:r>
              <a:rPr lang="ru-RU" b="1" dirty="0">
                <a:latin typeface="Palatino Linotype" pitchFamily="18" charset="0"/>
              </a:rPr>
              <a:t>ҰБТ </a:t>
            </a:r>
            <a:r>
              <a:rPr lang="ru-RU" b="1" dirty="0" err="1">
                <a:latin typeface="Palatino Linotype" pitchFamily="18" charset="0"/>
              </a:rPr>
              <a:t>жылына</a:t>
            </a:r>
            <a:r>
              <a:rPr lang="ru-RU" b="1" dirty="0">
                <a:latin typeface="Palatino Linotype" pitchFamily="18" charset="0"/>
              </a:rPr>
              <a:t> 4 </a:t>
            </a:r>
            <a:r>
              <a:rPr lang="ru-RU" b="1" dirty="0" err="1">
                <a:latin typeface="Palatino Linotype" pitchFamily="18" charset="0"/>
              </a:rPr>
              <a:t>рет</a:t>
            </a:r>
            <a:r>
              <a:rPr lang="ru-RU" b="1" dirty="0">
                <a:latin typeface="Palatino Linotype" pitchFamily="18" charset="0"/>
              </a:rPr>
              <a:t> </a:t>
            </a:r>
            <a:r>
              <a:rPr lang="ru-RU" b="1" dirty="0" err="1">
                <a:latin typeface="Palatino Linotype" pitchFamily="18" charset="0"/>
              </a:rPr>
              <a:t>өткізіледі</a:t>
            </a:r>
            <a:r>
              <a:rPr lang="ru-RU" b="1" dirty="0">
                <a:latin typeface="Palatino Linotype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56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479" y="486420"/>
            <a:ext cx="11953326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62" y="414516"/>
            <a:ext cx="12204700" cy="647967"/>
          </a:xfrm>
        </p:spPr>
        <p:txBody>
          <a:bodyPr>
            <a:normAutofit fontScale="90000"/>
          </a:bodyPr>
          <a:lstStyle/>
          <a:p>
            <a:r>
              <a:rPr lang="kk-KZ" sz="3000" b="1" dirty="0">
                <a:latin typeface="Palatino Linotype" pitchFamily="18" charset="0"/>
              </a:rPr>
              <a:t> </a:t>
            </a:r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>Тестілеуге қатысушылар</a:t>
            </a:r>
            <a:endParaRPr lang="ru-RU" sz="2500" b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223901" y="802019"/>
            <a:ext cx="11855112" cy="6093119"/>
            <a:chOff x="245952" y="558428"/>
            <a:chExt cx="11881320" cy="6093119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245952" y="558428"/>
              <a:ext cx="11881320" cy="6048671"/>
              <a:chOff x="245952" y="558428"/>
              <a:chExt cx="11881320" cy="6048671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245952" y="558428"/>
                <a:ext cx="11881320" cy="6048671"/>
                <a:chOff x="125686" y="839427"/>
                <a:chExt cx="11881320" cy="6048671"/>
              </a:xfrm>
            </p:grpSpPr>
            <p:grpSp>
              <p:nvGrpSpPr>
                <p:cNvPr id="39" name="Группа 38"/>
                <p:cNvGrpSpPr/>
                <p:nvPr/>
              </p:nvGrpSpPr>
              <p:grpSpPr>
                <a:xfrm>
                  <a:off x="125687" y="1988158"/>
                  <a:ext cx="11089230" cy="4899940"/>
                  <a:chOff x="125688" y="2072041"/>
                  <a:chExt cx="10981597" cy="4899940"/>
                </a:xfrm>
              </p:grpSpPr>
              <p:grpSp>
                <p:nvGrpSpPr>
                  <p:cNvPr id="5" name="Группа 4"/>
                  <p:cNvGrpSpPr/>
                  <p:nvPr/>
                </p:nvGrpSpPr>
                <p:grpSpPr>
                  <a:xfrm>
                    <a:off x="125688" y="2072042"/>
                    <a:ext cx="2852363" cy="4899939"/>
                    <a:chOff x="431901" y="1236779"/>
                    <a:chExt cx="3346330" cy="3182390"/>
                  </a:xfrm>
                </p:grpSpPr>
                <p:sp>
                  <p:nvSpPr>
                    <p:cNvPr id="18" name="Прямоугольник 17"/>
                    <p:cNvSpPr/>
                    <p:nvPr/>
                  </p:nvSpPr>
                  <p:spPr>
                    <a:xfrm>
                      <a:off x="445696" y="1236779"/>
                      <a:ext cx="3196473" cy="3182389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2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3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</p:sp>
                <p:sp>
                  <p:nvSpPr>
                    <p:cNvPr id="19" name="Прямоугольник 18"/>
                    <p:cNvSpPr/>
                    <p:nvPr/>
                  </p:nvSpPr>
                  <p:spPr>
                    <a:xfrm>
                      <a:off x="431901" y="1244492"/>
                      <a:ext cx="3346330" cy="3174677"/>
                    </a:xfrm>
                    <a:prstGeom prst="rect">
                      <a:avLst/>
                    </a:prstGeom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  <p:txBody>
                    <a:bodyPr spcFirstLastPara="0" vert="horz" wrap="square" lIns="83820" tIns="83820" rIns="83820" bIns="83820" numCol="1" spcCol="1270" anchor="t" anchorCtr="0">
                      <a:noAutofit/>
                    </a:bodyPr>
                    <a:lstStyle/>
                    <a:p>
                      <a:pPr defTabSz="977753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kk-KZ" dirty="0"/>
                    </a:p>
                  </p:txBody>
                </p:sp>
              </p:grpSp>
              <p:grpSp>
                <p:nvGrpSpPr>
                  <p:cNvPr id="34" name="Группа 33"/>
                  <p:cNvGrpSpPr/>
                  <p:nvPr/>
                </p:nvGrpSpPr>
                <p:grpSpPr>
                  <a:xfrm>
                    <a:off x="2886498" y="2082471"/>
                    <a:ext cx="2880320" cy="4889510"/>
                    <a:chOff x="431900" y="1244492"/>
                    <a:chExt cx="3379129" cy="3175617"/>
                  </a:xfrm>
                </p:grpSpPr>
                <p:sp>
                  <p:nvSpPr>
                    <p:cNvPr id="35" name="Прямоугольник 34"/>
                    <p:cNvSpPr/>
                    <p:nvPr/>
                  </p:nvSpPr>
                  <p:spPr>
                    <a:xfrm>
                      <a:off x="431900" y="1244492"/>
                      <a:ext cx="3162929" cy="3175617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2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3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</p:sp>
                <p:sp>
                  <p:nvSpPr>
                    <p:cNvPr id="36" name="Прямоугольник 35"/>
                    <p:cNvSpPr/>
                    <p:nvPr/>
                  </p:nvSpPr>
                  <p:spPr>
                    <a:xfrm>
                      <a:off x="431900" y="1244492"/>
                      <a:ext cx="3379129" cy="3077998"/>
                    </a:xfrm>
                    <a:prstGeom prst="rect">
                      <a:avLst/>
                    </a:prstGeom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  <p:txBody>
                    <a:bodyPr spcFirstLastPara="0" vert="horz" wrap="square" lIns="83820" tIns="83820" rIns="83820" bIns="83820" numCol="1" spcCol="1270" anchor="t" anchorCtr="0">
                      <a:noAutofit/>
                    </a:bodyPr>
                    <a:lstStyle/>
                    <a:p>
                      <a:pPr defTabSz="977753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kk-KZ" dirty="0"/>
                    </a:p>
                  </p:txBody>
                </p:sp>
              </p:grpSp>
              <p:sp>
                <p:nvSpPr>
                  <p:cNvPr id="37" name="Прямоугольник 36"/>
                  <p:cNvSpPr/>
                  <p:nvPr/>
                </p:nvSpPr>
                <p:spPr>
                  <a:xfrm>
                    <a:off x="5611124" y="2072041"/>
                    <a:ext cx="2759774" cy="4899939"/>
                  </a:xfrm>
                  <a:prstGeom prst="rect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3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38" name="Прямоугольник 37"/>
                  <p:cNvSpPr/>
                  <p:nvPr/>
                </p:nvSpPr>
                <p:spPr>
                  <a:xfrm>
                    <a:off x="8382658" y="2095793"/>
                    <a:ext cx="2724627" cy="4876188"/>
                  </a:xfrm>
                  <a:prstGeom prst="rect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3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</p:grpSp>
            <p:grpSp>
              <p:nvGrpSpPr>
                <p:cNvPr id="4" name="Группа 3"/>
                <p:cNvGrpSpPr/>
                <p:nvPr/>
              </p:nvGrpSpPr>
              <p:grpSpPr>
                <a:xfrm>
                  <a:off x="125686" y="839427"/>
                  <a:ext cx="11881320" cy="1597824"/>
                  <a:chOff x="431900" y="0"/>
                  <a:chExt cx="10971198" cy="1597824"/>
                </a:xfrm>
              </p:grpSpPr>
              <p:sp>
                <p:nvSpPr>
                  <p:cNvPr id="20" name="Стрелка вправо 19"/>
                  <p:cNvSpPr/>
                  <p:nvPr/>
                </p:nvSpPr>
                <p:spPr>
                  <a:xfrm>
                    <a:off x="431900" y="0"/>
                    <a:ext cx="10971198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3000">
                        <a:schemeClr val="accent1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" name="Стрелка вправо 4"/>
                  <p:cNvSpPr/>
                  <p:nvPr/>
                </p:nvSpPr>
                <p:spPr>
                  <a:xfrm>
                    <a:off x="444007" y="399456"/>
                    <a:ext cx="10571742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3000">
                        <a:schemeClr val="accent1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ҰБТ_Қаңтар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  <p:sp>
              <p:nvSpPr>
                <p:cNvPr id="17" name="Стрелка вправо 8"/>
                <p:cNvSpPr/>
                <p:nvPr/>
              </p:nvSpPr>
              <p:spPr>
                <a:xfrm>
                  <a:off x="2913555" y="1603949"/>
                  <a:ext cx="8619862" cy="79891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93000">
                      <a:schemeClr val="accent2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92275" tIns="46139" rIns="92275" bIns="46139" rtlCol="0" anchor="ctr">
                  <a:noAutofit/>
                </a:bodyPr>
                <a:lstStyle/>
                <a:p>
                  <a:r>
                    <a:rPr lang="kk-KZ" b="1" dirty="0">
                      <a:solidFill>
                        <a:schemeClr val="tx1"/>
                      </a:solidFill>
                      <a:latin typeface="Palatino Linotype" pitchFamily="18" charset="0"/>
                    </a:rPr>
                    <a:t>ҰБТ_Наурыз</a:t>
                  </a:r>
                  <a:endParaRPr lang="ru-RU" b="1" dirty="0">
                    <a:solidFill>
                      <a:schemeClr val="tx1"/>
                    </a:solidFill>
                    <a:latin typeface="Palatino Linotype" pitchFamily="18" charset="0"/>
                  </a:endParaRPr>
                </a:p>
              </p:txBody>
            </p:sp>
            <p:sp>
              <p:nvSpPr>
                <p:cNvPr id="13" name="Стрелка вправо 12"/>
                <p:cNvSpPr/>
                <p:nvPr/>
              </p:nvSpPr>
              <p:spPr>
                <a:xfrm>
                  <a:off x="5664888" y="2034832"/>
                  <a:ext cx="5737899" cy="79891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93000">
                      <a:schemeClr val="accent3"/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92275" tIns="46139" rIns="92275" bIns="46139" rtlCol="0" anchor="ctr">
                  <a:noAutofit/>
                </a:bodyPr>
                <a:lstStyle/>
                <a:p>
                  <a:r>
                    <a:rPr lang="kk-KZ" b="1" dirty="0">
                      <a:solidFill>
                        <a:schemeClr val="tx1"/>
                      </a:solidFill>
                      <a:latin typeface="Palatino Linotype" pitchFamily="18" charset="0"/>
                    </a:rPr>
                    <a:t>ҰБТ_Мамыр-Шілде</a:t>
                  </a:r>
                  <a:endParaRPr lang="ru-RU" b="1" dirty="0">
                    <a:solidFill>
                      <a:schemeClr val="tx1"/>
                    </a:solidFill>
                    <a:latin typeface="Palatino Linotype" pitchFamily="18" charset="0"/>
                  </a:endParaRPr>
                </a:p>
              </p:txBody>
            </p:sp>
          </p:grpSp>
          <p:sp>
            <p:nvSpPr>
              <p:cNvPr id="61" name="Стрелка вправо 60"/>
              <p:cNvSpPr/>
              <p:nvPr/>
            </p:nvSpPr>
            <p:spPr>
              <a:xfrm>
                <a:off x="8560069" y="2007165"/>
                <a:ext cx="3567203" cy="119657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93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2275" tIns="46139" rIns="92275" bIns="46139" rtlCol="0" anchor="ctr">
                <a:noAutofit/>
              </a:bodyPr>
              <a:lstStyle/>
              <a:p>
                <a:r>
                  <a:rPr lang="ru-RU" b="1" dirty="0" err="1">
                    <a:solidFill>
                      <a:schemeClr val="tx1"/>
                    </a:solidFill>
                    <a:latin typeface="Palatino Linotype" pitchFamily="18" charset="0"/>
                  </a:rPr>
                  <a:t>ҰБТ_Тамыз</a:t>
                </a:r>
                <a:endParaRPr lang="ru-RU" b="1" dirty="0">
                  <a:solidFill>
                    <a:schemeClr val="tx1"/>
                  </a:solidFill>
                  <a:latin typeface="Palatino Linotype" pitchFamily="18" charset="0"/>
                </a:endParaRPr>
              </a:p>
            </p:txBody>
          </p:sp>
        </p:grpSp>
        <p:sp>
          <p:nvSpPr>
            <p:cNvPr id="62" name="Прямоугольник 61"/>
            <p:cNvSpPr/>
            <p:nvPr/>
          </p:nvSpPr>
          <p:spPr>
            <a:xfrm>
              <a:off x="291853" y="2333170"/>
              <a:ext cx="2717304" cy="26314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11 (12) </a:t>
              </a:r>
              <a:r>
                <a:rPr lang="ru-RU" sz="1100" dirty="0" err="1">
                  <a:latin typeface="Palatino Linotype" pitchFamily="18" charset="0"/>
                </a:rPr>
                <a:t>сынып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оқушылары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</a:t>
              </a:r>
              <a:r>
                <a:rPr lang="ru-RU" sz="1100" dirty="0" err="1">
                  <a:latin typeface="Palatino Linotype" pitchFamily="18" charset="0"/>
                </a:rPr>
                <a:t>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академиялық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кезеңге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шартты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түрде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);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kk-KZ" sz="1100" dirty="0">
                  <a:latin typeface="Palatino Linotype" pitchFamily="18" charset="0"/>
                </a:rPr>
                <a:t>ЖОО-да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шығармашылық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дайындықты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талап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ететін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білім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беру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бағдарламалары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(БББ) </a:t>
              </a:r>
              <a:r>
                <a:rPr lang="en-US" sz="1100" dirty="0" err="1">
                  <a:latin typeface="Palatino Linotype" pitchFamily="18" charset="0"/>
                </a:rPr>
                <a:t>тобы</a:t>
              </a:r>
              <a:r>
                <a:rPr lang="kk-KZ" sz="1100" dirty="0">
                  <a:latin typeface="Palatino Linotype" pitchFamily="18" charset="0"/>
                </a:rPr>
                <a:t>ның студенттері </a:t>
              </a:r>
              <a:r>
                <a:rPr lang="en-US" sz="1100" dirty="0" err="1">
                  <a:latin typeface="Palatino Linotype" pitchFamily="18" charset="0"/>
                </a:rPr>
                <a:t>және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басқа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БББ </a:t>
              </a:r>
              <a:r>
                <a:rPr lang="en-US" sz="1100" dirty="0" err="1">
                  <a:latin typeface="Palatino Linotype" pitchFamily="18" charset="0"/>
                </a:rPr>
                <a:t>тобына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ауысуға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ниет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білдірген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студенттер</a:t>
              </a:r>
              <a:r>
                <a:rPr lang="en-US" sz="1100" dirty="0">
                  <a:latin typeface="Palatino Linotype" pitchFamily="18" charset="0"/>
                </a:rPr>
                <a:t>;</a:t>
              </a:r>
              <a:endParaRPr lang="kk-KZ" sz="1100" dirty="0">
                <a:latin typeface="Palatino Linotype" pitchFamily="18" charset="0"/>
              </a:endParaRPr>
            </a:p>
            <a:p>
              <a:pPr indent="273010" algn="just">
                <a:buFont typeface="Wingdings" pitchFamily="2" charset="2"/>
                <a:buChar char="Ø"/>
              </a:pPr>
              <a:r>
                <a:rPr lang="kk-KZ" sz="1100" dirty="0">
                  <a:latin typeface="Palatino Linotype" pitchFamily="18" charset="0"/>
                </a:rPr>
                <a:t>ЖОО-да басқа БББ тобында оқып, педагогикалық БББ тобына ауысуға ниет білдірген тұлғалар. </a:t>
              </a:r>
              <a:endParaRPr lang="ru-RU" sz="1100" dirty="0">
                <a:latin typeface="Palatino Linotype" pitchFamily="18" charset="0"/>
              </a:endParaRPr>
            </a:p>
            <a:p>
              <a:pPr indent="273010" algn="just">
                <a:buFont typeface="Wingdings" pitchFamily="2" charset="2"/>
                <a:buChar char="Ø"/>
              </a:pPr>
              <a:endParaRPr lang="ru-RU" sz="1100" dirty="0">
                <a:latin typeface="Palatino Linotype" pitchFamily="18" charset="0"/>
              </a:endParaRPr>
            </a:p>
            <a:p>
              <a:pPr algn="just"/>
              <a:endParaRPr lang="ru-RU" sz="1100" dirty="0">
                <a:latin typeface="Palatino Linotype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3064179" y="2822615"/>
              <a:ext cx="2688046" cy="26314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11 (12) </a:t>
              </a:r>
              <a:r>
                <a:rPr lang="ru-RU" sz="1100" dirty="0" err="1">
                  <a:latin typeface="Palatino Linotype" pitchFamily="18" charset="0"/>
                </a:rPr>
                <a:t>сынып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оқушылары</a:t>
              </a:r>
              <a:r>
                <a:rPr lang="ru-RU" sz="1100" dirty="0">
                  <a:latin typeface="Palatino Linotype" pitchFamily="18" charset="0"/>
                </a:rPr>
                <a:t>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өткен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жылғы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мен </a:t>
              </a:r>
              <a:r>
                <a:rPr lang="ru-RU" sz="1100" dirty="0" err="1">
                  <a:latin typeface="Palatino Linotype" pitchFamily="18" charset="0"/>
                </a:rPr>
                <a:t>техникалық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және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кәсіптік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немесе</a:t>
              </a:r>
              <a:r>
                <a:rPr lang="ru-RU" sz="1100" dirty="0">
                  <a:latin typeface="Palatino Linotype" pitchFamily="18" charset="0"/>
                </a:rPr>
                <a:t> орта </a:t>
              </a:r>
              <a:r>
                <a:rPr lang="ru-RU" sz="1100" dirty="0" err="1">
                  <a:latin typeface="Palatino Linotype" pitchFamily="18" charset="0"/>
                </a:rPr>
                <a:t>білімнен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кейінгі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беру </a:t>
              </a:r>
              <a:r>
                <a:rPr lang="ru-RU" sz="1100" dirty="0" err="1">
                  <a:latin typeface="Palatino Linotype" pitchFamily="18" charset="0"/>
                </a:rPr>
                <a:t>ұйымдарының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шетелде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алған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мектеп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Қазақстан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Республикасының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азаматы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болып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табылмайтын</a:t>
              </a:r>
              <a:r>
                <a:rPr lang="ru-RU" sz="1100" dirty="0">
                  <a:latin typeface="Palatino Linotype" pitchFamily="18" charset="0"/>
                </a:rPr>
                <a:t>, </a:t>
              </a:r>
              <a:r>
                <a:rPr lang="ru-RU" sz="1100" dirty="0" err="1">
                  <a:latin typeface="Palatino Linotype" pitchFamily="18" charset="0"/>
                </a:rPr>
                <a:t>ұлты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қазақ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адамдар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</a:t>
              </a:r>
              <a:r>
                <a:rPr lang="ru-RU" sz="1100" dirty="0" err="1">
                  <a:latin typeface="Palatino Linotype" pitchFamily="18" charset="0"/>
                </a:rPr>
                <a:t>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академиялық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кезеңге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шартты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түрде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). </a:t>
              </a: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740037" y="2952252"/>
              <a:ext cx="2820032" cy="28007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ағымдағы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жылғы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өткен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жылғы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мен </a:t>
              </a:r>
              <a:r>
                <a:rPr lang="ru-RU" sz="1100" dirty="0" err="1">
                  <a:latin typeface="Palatino Linotype" pitchFamily="18" charset="0"/>
                </a:rPr>
                <a:t>техникалық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және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кәсіптік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немесе</a:t>
              </a:r>
              <a:r>
                <a:rPr lang="ru-RU" sz="1100" dirty="0">
                  <a:latin typeface="Palatino Linotype" pitchFamily="18" charset="0"/>
                </a:rPr>
                <a:t> орта </a:t>
              </a:r>
              <a:r>
                <a:rPr lang="ru-RU" sz="1100" dirty="0" err="1">
                  <a:latin typeface="Palatino Linotype" pitchFamily="18" charset="0"/>
                </a:rPr>
                <a:t>білімнен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кейінгі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беру </a:t>
              </a:r>
              <a:r>
                <a:rPr lang="ru-RU" sz="1100" dirty="0" err="1">
                  <a:latin typeface="Palatino Linotype" pitchFamily="18" charset="0"/>
                </a:rPr>
                <a:t>ұйымдарының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және қысқартылған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шетелде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алған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мектеп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ҚР </a:t>
              </a:r>
              <a:r>
                <a:rPr lang="ru-RU" sz="1100" dirty="0" err="1">
                  <a:latin typeface="Palatino Linotype" pitchFamily="18" charset="0"/>
                </a:rPr>
                <a:t>азаматы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болып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табылмайтын</a:t>
              </a:r>
              <a:r>
                <a:rPr lang="ru-RU" sz="1100" dirty="0">
                  <a:latin typeface="Palatino Linotype" pitchFamily="18" charset="0"/>
                </a:rPr>
                <a:t>, </a:t>
              </a:r>
              <a:r>
                <a:rPr lang="ru-RU" sz="1100" dirty="0" err="1">
                  <a:latin typeface="Palatino Linotype" pitchFamily="18" charset="0"/>
                </a:rPr>
                <a:t>ұлты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қазақ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адамдар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және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қысқартылған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</a:t>
              </a:r>
              <a:r>
                <a:rPr lang="ru-RU" sz="1100" dirty="0" err="1">
                  <a:latin typeface="Palatino Linotype" pitchFamily="18" charset="0"/>
                </a:rPr>
                <a:t>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академиялық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кезеңге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шартты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түрде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).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8576896" y="2835118"/>
              <a:ext cx="2828706" cy="381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ағымдағы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жылғы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өткен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жылғы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мен </a:t>
              </a:r>
              <a:r>
                <a:rPr lang="ru-RU" sz="1100" dirty="0" err="1">
                  <a:latin typeface="Palatino Linotype" pitchFamily="18" charset="0"/>
                </a:rPr>
                <a:t>техникалық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және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кәсіптік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немесе</a:t>
              </a:r>
              <a:r>
                <a:rPr lang="ru-RU" sz="1100" dirty="0">
                  <a:latin typeface="Palatino Linotype" pitchFamily="18" charset="0"/>
                </a:rPr>
                <a:t> орта </a:t>
              </a:r>
              <a:r>
                <a:rPr lang="ru-RU" sz="1100" dirty="0" err="1">
                  <a:latin typeface="Palatino Linotype" pitchFamily="18" charset="0"/>
                </a:rPr>
                <a:t>білімнен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кейінгі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беру </a:t>
              </a:r>
              <a:r>
                <a:rPr lang="ru-RU" sz="1100" dirty="0" err="1">
                  <a:latin typeface="Palatino Linotype" pitchFamily="18" charset="0"/>
                </a:rPr>
                <a:t>ұйымдарының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шетелде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алған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мектеп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ҚР </a:t>
              </a:r>
              <a:r>
                <a:rPr lang="ru-RU" sz="1100" dirty="0" err="1">
                  <a:latin typeface="Palatino Linotype" pitchFamily="18" charset="0"/>
                </a:rPr>
                <a:t>азаматы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болып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табылмайтын</a:t>
              </a:r>
              <a:r>
                <a:rPr lang="ru-RU" sz="1100" dirty="0">
                  <a:latin typeface="Palatino Linotype" pitchFamily="18" charset="0"/>
                </a:rPr>
                <a:t>, </a:t>
              </a:r>
              <a:r>
                <a:rPr lang="ru-RU" sz="1100" dirty="0" err="1">
                  <a:latin typeface="Palatino Linotype" pitchFamily="18" charset="0"/>
                </a:rPr>
                <a:t>ұлты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қазақ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адамдар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 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</a:t>
              </a:r>
              <a:r>
                <a:rPr lang="ru-RU" sz="1100" dirty="0" err="1">
                  <a:latin typeface="Palatino Linotype" pitchFamily="18" charset="0"/>
                </a:rPr>
                <a:t>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академиялық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кезеңге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шартты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түрде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);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ЖОО-да </a:t>
              </a:r>
              <a:r>
                <a:rPr lang="ru-RU" sz="1100" dirty="0" err="1">
                  <a:latin typeface="Palatino Linotype" pitchFamily="18" charset="0"/>
                </a:rPr>
                <a:t>шығармашылық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дайындықты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талап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ететін</a:t>
              </a:r>
              <a:r>
                <a:rPr lang="ru-RU" sz="1100" dirty="0">
                  <a:latin typeface="Palatino Linotype" pitchFamily="18" charset="0"/>
                </a:rPr>
                <a:t> БББ </a:t>
              </a:r>
              <a:r>
                <a:rPr lang="ru-RU" sz="1100" dirty="0" err="1">
                  <a:latin typeface="Palatino Linotype" pitchFamily="18" charset="0"/>
                </a:rPr>
                <a:t>тобының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студенттері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және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басқа</a:t>
              </a:r>
              <a:r>
                <a:rPr lang="ru-RU" sz="1100" dirty="0">
                  <a:latin typeface="Palatino Linotype" pitchFamily="18" charset="0"/>
                </a:rPr>
                <a:t> БББ </a:t>
              </a:r>
              <a:r>
                <a:rPr lang="ru-RU" sz="1100" dirty="0" err="1">
                  <a:latin typeface="Palatino Linotype" pitchFamily="18" charset="0"/>
                </a:rPr>
                <a:t>тобына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ауысуға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ниет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білдірген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1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ЖОО-да </a:t>
              </a:r>
              <a:r>
                <a:rPr lang="ru-RU" sz="1100" dirty="0" err="1">
                  <a:latin typeface="Palatino Linotype" pitchFamily="18" charset="0"/>
                </a:rPr>
                <a:t>басқа</a:t>
              </a:r>
              <a:r>
                <a:rPr lang="ru-RU" sz="1100" dirty="0">
                  <a:latin typeface="Palatino Linotype" pitchFamily="18" charset="0"/>
                </a:rPr>
                <a:t> БББ </a:t>
              </a:r>
              <a:r>
                <a:rPr lang="ru-RU" sz="1100" dirty="0" err="1">
                  <a:latin typeface="Palatino Linotype" pitchFamily="18" charset="0"/>
                </a:rPr>
                <a:t>тобында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оқып</a:t>
              </a:r>
              <a:r>
                <a:rPr lang="ru-RU" sz="1100" dirty="0">
                  <a:latin typeface="Palatino Linotype" pitchFamily="18" charset="0"/>
                </a:rPr>
                <a:t>, </a:t>
              </a:r>
              <a:r>
                <a:rPr lang="ru-RU" sz="1100" dirty="0" err="1">
                  <a:latin typeface="Palatino Linotype" pitchFamily="18" charset="0"/>
                </a:rPr>
                <a:t>педагогикалық</a:t>
              </a:r>
              <a:r>
                <a:rPr lang="ru-RU" sz="1100" dirty="0">
                  <a:latin typeface="Palatino Linotype" pitchFamily="18" charset="0"/>
                </a:rPr>
                <a:t> БББ </a:t>
              </a:r>
              <a:r>
                <a:rPr lang="ru-RU" sz="1100" dirty="0" err="1">
                  <a:latin typeface="Palatino Linotype" pitchFamily="18" charset="0"/>
                </a:rPr>
                <a:t>тобына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ауысуға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ниет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білдірген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тұлғалар</a:t>
              </a:r>
              <a:r>
                <a:rPr lang="ru-RU" sz="1100" dirty="0">
                  <a:latin typeface="Palatino Linotype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47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/>
          <p:cNvSpPr txBox="1"/>
          <p:nvPr/>
        </p:nvSpPr>
        <p:spPr>
          <a:xfrm>
            <a:off x="70818" y="2597960"/>
            <a:ext cx="2530832" cy="193897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ru-RU" sz="2000" i="1" dirty="0" err="1">
                <a:latin typeface="Palatino Linotype" pitchFamily="18" charset="0"/>
              </a:rPr>
              <a:t>Өтініштерді</a:t>
            </a:r>
            <a:r>
              <a:rPr lang="ru-RU" sz="2000" i="1" dirty="0">
                <a:latin typeface="Palatino Linotype" pitchFamily="18" charset="0"/>
              </a:rPr>
              <a:t> </a:t>
            </a:r>
            <a:r>
              <a:rPr lang="ru-RU" sz="2000" i="1" dirty="0" err="1">
                <a:latin typeface="Palatino Linotype" pitchFamily="18" charset="0"/>
              </a:rPr>
              <a:t>қабылдау</a:t>
            </a:r>
            <a:r>
              <a:rPr lang="ru-RU" sz="2000" i="1" dirty="0">
                <a:latin typeface="Palatino Linotype" pitchFamily="18" charset="0"/>
              </a:rPr>
              <a:t> ҰТО </a:t>
            </a:r>
            <a:r>
              <a:rPr lang="ru-RU" sz="2000" i="1" dirty="0" err="1">
                <a:latin typeface="Palatino Linotype" pitchFamily="18" charset="0"/>
              </a:rPr>
              <a:t>сайтындағы</a:t>
            </a:r>
            <a:r>
              <a:rPr lang="ru-RU" sz="2000" i="1" dirty="0">
                <a:latin typeface="Palatino Linotype" pitchFamily="18" charset="0"/>
              </a:rPr>
              <a:t> </a:t>
            </a:r>
            <a:r>
              <a:rPr lang="ru-RU" sz="2000" i="1" dirty="0" err="1">
                <a:latin typeface="Palatino Linotype" pitchFamily="18" charset="0"/>
              </a:rPr>
              <a:t>жеке</a:t>
            </a:r>
            <a:r>
              <a:rPr lang="ru-RU" sz="2000" i="1" dirty="0">
                <a:latin typeface="Palatino Linotype" pitchFamily="18" charset="0"/>
              </a:rPr>
              <a:t> кабинет </a:t>
            </a:r>
            <a:r>
              <a:rPr lang="ru-RU" sz="2000" i="1" dirty="0" err="1">
                <a:latin typeface="Palatino Linotype" pitchFamily="18" charset="0"/>
              </a:rPr>
              <a:t>арқылы</a:t>
            </a:r>
            <a:r>
              <a:rPr lang="ru-RU" sz="2000" i="1" dirty="0">
                <a:latin typeface="Palatino Linotype" pitchFamily="18" charset="0"/>
              </a:rPr>
              <a:t> онлайн </a:t>
            </a:r>
            <a:r>
              <a:rPr lang="ru-RU" sz="2000" i="1" dirty="0" err="1">
                <a:latin typeface="Palatino Linotype" pitchFamily="18" charset="0"/>
              </a:rPr>
              <a:t>режимде</a:t>
            </a:r>
            <a:r>
              <a:rPr lang="ru-RU" sz="2000" i="1" dirty="0">
                <a:latin typeface="Palatino Linotype" pitchFamily="18" charset="0"/>
              </a:rPr>
              <a:t>  </a:t>
            </a:r>
            <a:r>
              <a:rPr lang="ru-RU" sz="2000" i="1" dirty="0" err="1">
                <a:latin typeface="Palatino Linotype" pitchFamily="18" charset="0"/>
              </a:rPr>
              <a:t>жүзеге</a:t>
            </a:r>
            <a:r>
              <a:rPr lang="ru-RU" sz="2000" i="1" dirty="0">
                <a:latin typeface="Palatino Linotype" pitchFamily="18" charset="0"/>
              </a:rPr>
              <a:t> </a:t>
            </a:r>
            <a:r>
              <a:rPr lang="ru-RU" sz="2000" i="1" dirty="0" err="1">
                <a:latin typeface="Palatino Linotype" pitchFamily="18" charset="0"/>
              </a:rPr>
              <a:t>асырылады</a:t>
            </a:r>
            <a:endParaRPr lang="ru-RU" sz="2000" dirty="0">
              <a:latin typeface="Palatino Linotype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80232" y="954178"/>
            <a:ext cx="11929830" cy="6082017"/>
            <a:chOff x="180231" y="954177"/>
            <a:chExt cx="11929830" cy="608201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80231" y="954177"/>
              <a:ext cx="11929830" cy="6082019"/>
              <a:chOff x="180231" y="954177"/>
              <a:chExt cx="11929830" cy="6082019"/>
            </a:xfrm>
          </p:grpSpPr>
          <p:grpSp>
            <p:nvGrpSpPr>
              <p:cNvPr id="4" name="Группа 3"/>
              <p:cNvGrpSpPr/>
              <p:nvPr/>
            </p:nvGrpSpPr>
            <p:grpSpPr>
              <a:xfrm>
                <a:off x="180231" y="954177"/>
                <a:ext cx="11929830" cy="6082019"/>
                <a:chOff x="180231" y="954177"/>
                <a:chExt cx="11929830" cy="6082019"/>
              </a:xfrm>
            </p:grpSpPr>
            <p:grpSp>
              <p:nvGrpSpPr>
                <p:cNvPr id="3" name="Группа 2"/>
                <p:cNvGrpSpPr/>
                <p:nvPr/>
              </p:nvGrpSpPr>
              <p:grpSpPr>
                <a:xfrm>
                  <a:off x="180231" y="954177"/>
                  <a:ext cx="11929830" cy="6082019"/>
                  <a:chOff x="180231" y="954177"/>
                  <a:chExt cx="11929830" cy="6082019"/>
                </a:xfrm>
              </p:grpSpPr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2003038" y="1052922"/>
                    <a:ext cx="8263348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АВТОРИЗАЦИЯДАН ӨТУ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және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жеке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кабинетін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ашу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электронды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поштаның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және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ЖСН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көмегімен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kk-KZ" sz="1600" dirty="0">
                        <a:latin typeface="Palatino Linotype" pitchFamily="18" charset="0"/>
                        <a:hlinkClick r:id="rId3"/>
                      </a:rPr>
                      <a:t>https://app.testcenter.kz/</a:t>
                    </a:r>
                    <a:r>
                      <a:rPr lang="kk-KZ" sz="1600" dirty="0">
                        <a:latin typeface="Palatino Linotype" pitchFamily="18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жүйесінде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тіркелу</a:t>
                    </a:r>
                    <a:endParaRPr lang="ru-RU" sz="1400" dirty="0">
                      <a:solidFill>
                        <a:schemeClr val="tx2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3276115" y="1760088"/>
                    <a:ext cx="8146440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Дербес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өңдеуге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КЕЛІСІМІН БЕРУ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және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кезінде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тәртіп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сақтау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ережелерімен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ТАНЫСУ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4374158" y="2462885"/>
                    <a:ext cx="7111644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Ұлттық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білім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беру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қоры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(ҰББДҚ (НОБД))-дан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алынады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.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берушілер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ЖСН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көрсеткен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кезде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Т.А.Ә.,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ұлты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азаматтығы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оқу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орны</a:t>
                    </a:r>
                    <a:r>
                      <a:rPr lang="ru-RU" sz="1600" i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ҰББДҚ-дан </a:t>
                    </a:r>
                    <a:r>
                      <a:rPr lang="ru-RU" sz="1600" i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таңдалады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2" name="Группа 1"/>
                  <p:cNvGrpSpPr/>
                  <p:nvPr/>
                </p:nvGrpSpPr>
                <p:grpSpPr>
                  <a:xfrm>
                    <a:off x="180231" y="954177"/>
                    <a:ext cx="7970332" cy="4864639"/>
                    <a:chOff x="53678" y="918468"/>
                    <a:chExt cx="7970332" cy="4864639"/>
                  </a:xfrm>
                </p:grpSpPr>
                <p:sp>
                  <p:nvSpPr>
                    <p:cNvPr id="38" name="Прямоугольник 37"/>
                    <p:cNvSpPr/>
                    <p:nvPr/>
                  </p:nvSpPr>
                  <p:spPr>
                    <a:xfrm rot="16200000">
                      <a:off x="630563" y="853689"/>
                      <a:ext cx="221123" cy="79292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9" name="Овал 38"/>
                    <p:cNvSpPr/>
                    <p:nvPr/>
                  </p:nvSpPr>
                  <p:spPr>
                    <a:xfrm>
                      <a:off x="53678" y="1059351"/>
                      <a:ext cx="360422" cy="368498"/>
                    </a:xfrm>
                    <a:prstGeom prst="ellipse">
                      <a:avLst/>
                    </a:prstGeom>
                    <a:solidFill>
                      <a:srgbClr val="86E8E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400" dirty="0">
                          <a:latin typeface="Palatino Linotype" pitchFamily="18" charset="0"/>
                        </a:rPr>
                        <a:t>1</a:t>
                      </a:r>
                      <a:endParaRPr lang="ru-RU" sz="14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0" name="Прямоугольник 39"/>
                    <p:cNvSpPr/>
                    <p:nvPr/>
                  </p:nvSpPr>
                  <p:spPr>
                    <a:xfrm rot="10800000">
                      <a:off x="1251078" y="1552943"/>
                      <a:ext cx="216277" cy="40534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1" name="Овал 40"/>
                    <p:cNvSpPr/>
                    <p:nvPr/>
                  </p:nvSpPr>
                  <p:spPr>
                    <a:xfrm>
                      <a:off x="1065496" y="918468"/>
                      <a:ext cx="648759" cy="663296"/>
                    </a:xfrm>
                    <a:prstGeom prst="ellipse">
                      <a:avLst/>
                    </a:prstGeom>
                    <a:solidFill>
                      <a:srgbClr val="86E8E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2" name="Прямоугольник 41"/>
                    <p:cNvSpPr/>
                    <p:nvPr/>
                  </p:nvSpPr>
                  <p:spPr>
                    <a:xfrm rot="16200000">
                      <a:off x="1765924" y="1610411"/>
                      <a:ext cx="221123" cy="901055"/>
                    </a:xfrm>
                    <a:prstGeom prst="rect">
                      <a:avLst/>
                    </a:prstGeom>
                    <a:solidFill>
                      <a:srgbClr val="CAF5F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3" name="Овал 42"/>
                    <p:cNvSpPr/>
                    <p:nvPr/>
                  </p:nvSpPr>
                  <p:spPr>
                    <a:xfrm>
                      <a:off x="1179005" y="1888498"/>
                      <a:ext cx="468548" cy="479047"/>
                    </a:xfrm>
                    <a:prstGeom prst="ellipse">
                      <a:avLst/>
                    </a:prstGeom>
                    <a:solidFill>
                      <a:srgbClr val="4CDC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2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4" name="Прямоугольник 43"/>
                    <p:cNvSpPr/>
                    <p:nvPr/>
                  </p:nvSpPr>
                  <p:spPr>
                    <a:xfrm rot="10800000">
                      <a:off x="2507344" y="2318915"/>
                      <a:ext cx="216277" cy="40534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5" name="Овал 44"/>
                    <p:cNvSpPr/>
                    <p:nvPr/>
                  </p:nvSpPr>
                  <p:spPr>
                    <a:xfrm>
                      <a:off x="2291067" y="1729327"/>
                      <a:ext cx="648759" cy="663296"/>
                    </a:xfrm>
                    <a:prstGeom prst="ellipse">
                      <a:avLst/>
                    </a:prstGeom>
                    <a:solidFill>
                      <a:srgbClr val="4CDC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6" name="Прямоугольник 45"/>
                    <p:cNvSpPr/>
                    <p:nvPr/>
                  </p:nvSpPr>
                  <p:spPr>
                    <a:xfrm rot="16200000">
                      <a:off x="2991495" y="2421197"/>
                      <a:ext cx="221123" cy="901055"/>
                    </a:xfrm>
                    <a:prstGeom prst="rect">
                      <a:avLst/>
                    </a:prstGeom>
                    <a:solidFill>
                      <a:srgbClr val="BBE6F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7" name="Овал 46"/>
                    <p:cNvSpPr/>
                    <p:nvPr/>
                  </p:nvSpPr>
                  <p:spPr>
                    <a:xfrm>
                      <a:off x="2404279" y="2687474"/>
                      <a:ext cx="468548" cy="479047"/>
                    </a:xfrm>
                    <a:prstGeom prst="ellipse">
                      <a:avLst/>
                    </a:prstGeom>
                    <a:solidFill>
                      <a:srgbClr val="71C9E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3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8" name="Прямоугольник 47"/>
                    <p:cNvSpPr/>
                    <p:nvPr/>
                  </p:nvSpPr>
                  <p:spPr>
                    <a:xfrm rot="10800000">
                      <a:off x="3732915" y="3129701"/>
                      <a:ext cx="216277" cy="405348"/>
                    </a:xfrm>
                    <a:prstGeom prst="rect">
                      <a:avLst/>
                    </a:prstGeom>
                    <a:solidFill>
                      <a:srgbClr val="BBE6F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9" name="Овал 48"/>
                    <p:cNvSpPr/>
                    <p:nvPr/>
                  </p:nvSpPr>
                  <p:spPr>
                    <a:xfrm>
                      <a:off x="3516638" y="2540113"/>
                      <a:ext cx="648759" cy="663296"/>
                    </a:xfrm>
                    <a:prstGeom prst="ellipse">
                      <a:avLst/>
                    </a:prstGeom>
                    <a:solidFill>
                      <a:srgbClr val="71C9E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0" name="Прямоугольник 49"/>
                    <p:cNvSpPr/>
                    <p:nvPr/>
                  </p:nvSpPr>
                  <p:spPr>
                    <a:xfrm rot="16200000">
                      <a:off x="4361250" y="3305690"/>
                      <a:ext cx="221123" cy="901055"/>
                    </a:xfrm>
                    <a:prstGeom prst="rect">
                      <a:avLst/>
                    </a:prstGeom>
                    <a:solidFill>
                      <a:srgbClr val="D0E0F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1" name="Овал 50"/>
                    <p:cNvSpPr/>
                    <p:nvPr/>
                  </p:nvSpPr>
                  <p:spPr>
                    <a:xfrm>
                      <a:off x="3588730" y="3498240"/>
                      <a:ext cx="468548" cy="479047"/>
                    </a:xfrm>
                    <a:prstGeom prst="ellipse">
                      <a:avLst/>
                    </a:prstGeom>
                    <a:solidFill>
                      <a:srgbClr val="8AB2E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4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52" name="Прямоугольник 51"/>
                    <p:cNvSpPr/>
                    <p:nvPr/>
                  </p:nvSpPr>
                  <p:spPr>
                    <a:xfrm rot="10800000">
                      <a:off x="5030578" y="4014195"/>
                      <a:ext cx="216277" cy="405348"/>
                    </a:xfrm>
                    <a:prstGeom prst="rect">
                      <a:avLst/>
                    </a:prstGeom>
                    <a:solidFill>
                      <a:srgbClr val="D0E0F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3" name="Овал 52"/>
                    <p:cNvSpPr/>
                    <p:nvPr/>
                  </p:nvSpPr>
                  <p:spPr>
                    <a:xfrm>
                      <a:off x="4814301" y="3424606"/>
                      <a:ext cx="648759" cy="663296"/>
                    </a:xfrm>
                    <a:prstGeom prst="ellipse">
                      <a:avLst/>
                    </a:prstGeom>
                    <a:solidFill>
                      <a:srgbClr val="8AB2E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4" name="Прямоугольник 53"/>
                    <p:cNvSpPr/>
                    <p:nvPr/>
                  </p:nvSpPr>
                  <p:spPr>
                    <a:xfrm rot="16200000">
                      <a:off x="5586821" y="4190184"/>
                      <a:ext cx="221123" cy="901055"/>
                    </a:xfrm>
                    <a:prstGeom prst="rect">
                      <a:avLst/>
                    </a:prstGeom>
                    <a:solidFill>
                      <a:srgbClr val="B8D0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5" name="Овал 54"/>
                    <p:cNvSpPr/>
                    <p:nvPr/>
                  </p:nvSpPr>
                  <p:spPr>
                    <a:xfrm>
                      <a:off x="4886393" y="4382734"/>
                      <a:ext cx="468548" cy="479047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5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56" name="Прямоугольник 55"/>
                    <p:cNvSpPr/>
                    <p:nvPr/>
                  </p:nvSpPr>
                  <p:spPr>
                    <a:xfrm rot="10800000">
                      <a:off x="6256148" y="4898688"/>
                      <a:ext cx="216277" cy="405348"/>
                    </a:xfrm>
                    <a:prstGeom prst="rect">
                      <a:avLst/>
                    </a:prstGeom>
                    <a:solidFill>
                      <a:srgbClr val="B8D0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7" name="Овал 56"/>
                    <p:cNvSpPr/>
                    <p:nvPr/>
                  </p:nvSpPr>
                  <p:spPr>
                    <a:xfrm>
                      <a:off x="6039871" y="4309026"/>
                      <a:ext cx="648759" cy="663296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8" name="Прямоугольник 57"/>
                    <p:cNvSpPr/>
                    <p:nvPr/>
                  </p:nvSpPr>
                  <p:spPr>
                    <a:xfrm rot="16200000">
                      <a:off x="6884484" y="5000970"/>
                      <a:ext cx="221123" cy="901055"/>
                    </a:xfrm>
                    <a:prstGeom prst="rect">
                      <a:avLst/>
                    </a:prstGeom>
                    <a:solidFill>
                      <a:srgbClr val="8FAFD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9" name="Овал 58"/>
                    <p:cNvSpPr/>
                    <p:nvPr/>
                  </p:nvSpPr>
                  <p:spPr>
                    <a:xfrm>
                      <a:off x="6111964" y="5193520"/>
                      <a:ext cx="468548" cy="479047"/>
                    </a:xfrm>
                    <a:prstGeom prst="ellipse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6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60" name="Овал 59"/>
                    <p:cNvSpPr/>
                    <p:nvPr/>
                  </p:nvSpPr>
                  <p:spPr>
                    <a:xfrm>
                      <a:off x="7375251" y="5119811"/>
                      <a:ext cx="648759" cy="663296"/>
                    </a:xfrm>
                    <a:prstGeom prst="ellipse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pic>
                  <p:nvPicPr>
                    <p:cNvPr id="62" name="Picture 20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duotone>
                        <a:schemeClr val="accent4">
                          <a:shade val="45000"/>
                          <a:satMod val="135000"/>
                        </a:schemeClr>
                        <a:prstClr val="white"/>
                      </a:duotone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1209681" y="1139591"/>
                      <a:ext cx="376955" cy="2948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3" name="Picture 30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biLevel thresh="50000"/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2436189" y="1868490"/>
                      <a:ext cx="391191" cy="37995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7" name="Picture 12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biLevel thresh="50000"/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4983392" y="3498241"/>
                      <a:ext cx="263463" cy="489757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9" name="Picture 21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duotone>
                        <a:prstClr val="black"/>
                        <a:schemeClr val="accent5">
                          <a:tint val="45000"/>
                          <a:satMod val="400000"/>
                        </a:schemeClr>
                      </a:duotone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6111964" y="4456443"/>
                      <a:ext cx="526222" cy="368539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6915965" y="4252578"/>
                    <a:ext cx="5194096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 ДЕРЕКТЕРІ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берушілер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тапсыру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тілін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бейіндік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пәндерді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тапсыру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орындары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мен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уақытын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таңдайды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</a:p>
                </p:txBody>
              </p:sp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9259594" y="5958128"/>
                    <a:ext cx="2847127" cy="1078068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Барлық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мәліметтер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берушінің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жеке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кабинетінде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қолжетімді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болады</a:t>
                    </a:r>
                    <a:endParaRPr lang="ru-RU" sz="1600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598294" y="3294732"/>
                    <a:ext cx="6425807" cy="1078068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ҚОСЫМША ДЕРЕКТЕР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берушілер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ұялы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телефон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нөмірлерін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халықаралық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сертификаттар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бойынша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(бар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болса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мүгедектігі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туралы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(бар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болса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толтырады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</a:p>
                </p:txBody>
              </p:sp>
              <p:sp>
                <p:nvSpPr>
                  <p:cNvPr id="76" name="Прямоугольник 75"/>
                  <p:cNvSpPr/>
                  <p:nvPr/>
                </p:nvSpPr>
                <p:spPr>
                  <a:xfrm rot="10800000">
                    <a:off x="7721210" y="5816997"/>
                    <a:ext cx="216277" cy="405348"/>
                  </a:xfrm>
                  <a:prstGeom prst="rect">
                    <a:avLst/>
                  </a:prstGeom>
                  <a:solidFill>
                    <a:srgbClr val="B8D0E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7" name="Прямоугольник 76"/>
                  <p:cNvSpPr/>
                  <p:nvPr/>
                </p:nvSpPr>
                <p:spPr>
                  <a:xfrm rot="16200000">
                    <a:off x="8296118" y="5972796"/>
                    <a:ext cx="218158" cy="717258"/>
                  </a:xfrm>
                  <a:prstGeom prst="rect">
                    <a:avLst/>
                  </a:prstGeom>
                  <a:solidFill>
                    <a:srgbClr val="8FAFD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8" name="Овал 77"/>
                  <p:cNvSpPr/>
                  <p:nvPr/>
                </p:nvSpPr>
                <p:spPr>
                  <a:xfrm>
                    <a:off x="7578018" y="6103044"/>
                    <a:ext cx="468548" cy="479047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r>
                      <a:rPr lang="ru-RU" sz="1600" dirty="0">
                        <a:latin typeface="Palatino Linotype" pitchFamily="18" charset="0"/>
                      </a:rPr>
                      <a:t>7</a:t>
                    </a:r>
                  </a:p>
                </p:txBody>
              </p:sp>
              <p:sp>
                <p:nvSpPr>
                  <p:cNvPr id="79" name="Овал 78"/>
                  <p:cNvSpPr/>
                  <p:nvPr/>
                </p:nvSpPr>
                <p:spPr>
                  <a:xfrm>
                    <a:off x="8763826" y="6056979"/>
                    <a:ext cx="495768" cy="609771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8302829" y="5225133"/>
                    <a:ext cx="3807232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ТӨЛЕМ,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құны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- 4230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теңге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төлем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1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сағаттың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ішінде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жасалуы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тиіс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</p:grpSp>
            <p:pic>
              <p:nvPicPr>
                <p:cNvPr id="83" name="Picture 26"/>
                <p:cNvPicPr>
                  <a:picLocks noChangeAspect="1"/>
                </p:cNvPicPr>
                <p:nvPr/>
              </p:nvPicPr>
              <p:blipFill>
                <a:blip r:embed="rId8" cstate="print">
                  <a:biLevel thresh="50000"/>
                </a:blip>
                <a:srcRect/>
                <a:stretch>
                  <a:fillRect/>
                </a:stretch>
              </p:blipFill>
              <p:spPr>
                <a:xfrm>
                  <a:off x="3783660" y="2748885"/>
                  <a:ext cx="367819" cy="368539"/>
                </a:xfrm>
                <a:prstGeom prst="rect">
                  <a:avLst/>
                </a:prstGeom>
              </p:spPr>
            </p:pic>
          </p:grpSp>
          <p:pic>
            <p:nvPicPr>
              <p:cNvPr id="84" name="Picture 2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373" t="47496" r="46045" b="45340"/>
              <a:stretch/>
            </p:blipFill>
            <p:spPr bwMode="auto">
              <a:xfrm>
                <a:off x="7663022" y="5277278"/>
                <a:ext cx="329057" cy="370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3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12" t="69708" r="45965" b="22963"/>
            <a:stretch/>
          </p:blipFill>
          <p:spPr bwMode="auto">
            <a:xfrm>
              <a:off x="8897158" y="6094687"/>
              <a:ext cx="229528" cy="468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125381" y="5432970"/>
            <a:ext cx="6242422" cy="1323433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/>
          <a:p>
            <a:pPr algn="just"/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Ескерту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қажеттіліктері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есту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тірек-қимыл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аппаратының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функциялары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бұзылған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қажеттіліктерін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құжаты бар болған жағдайда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құжатты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ҰБТ-ға өтініш беру бағдарламалық жасақтамасына жүктейді және көмекшінің қажеттілігі туралы ақпаратты белгілейді.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6545" y="4576758"/>
            <a:ext cx="6102350" cy="830983"/>
          </a:xfrm>
          <a:prstGeom prst="rect">
            <a:avLst/>
          </a:prstGeom>
        </p:spPr>
        <p:txBody>
          <a:bodyPr lIns="91428" tIns="45713" rIns="91428" bIns="45713">
            <a:spAutoFit/>
          </a:bodyPr>
          <a:lstStyle/>
          <a:p>
            <a:pPr algn="just"/>
            <a:r>
              <a:rPr lang="kk-KZ" sz="1600" b="1" u="sng" dirty="0">
                <a:latin typeface="Times New Roman" pitchFamily="18" charset="0"/>
                <a:cs typeface="Times New Roman" pitchFamily="18" charset="0"/>
              </a:rPr>
              <a:t>Тестіленушінің назарына:</a:t>
            </a:r>
          </a:p>
          <a:p>
            <a:pPr algn="just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* тіркелуден бұрын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Ереже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 нұсқаулықпен танысу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* өтініш берген соң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логин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 құпия сөзді сақтап алу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43479" y="414412"/>
            <a:ext cx="11953326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3" y="342404"/>
            <a:ext cx="12204700" cy="491454"/>
          </a:xfrm>
          <a:prstGeom prst="rect">
            <a:avLst/>
          </a:prstGeom>
        </p:spPr>
        <p:txBody>
          <a:bodyPr vert="horz" lIns="109839" tIns="54920" rIns="109839" bIns="549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500" b="1" dirty="0">
                <a:latin typeface="Palatino Linotype" pitchFamily="18" charset="0"/>
                <a:ea typeface="+mj-ea"/>
                <a:cs typeface="+mj-cs"/>
              </a:rPr>
              <a:t>ҰБТ-</a:t>
            </a:r>
            <a:r>
              <a:rPr lang="ru-RU" sz="2500" b="1" dirty="0" err="1">
                <a:latin typeface="Palatino Linotype" pitchFamily="18" charset="0"/>
                <a:ea typeface="+mj-ea"/>
                <a:cs typeface="+mj-cs"/>
              </a:rPr>
              <a:t>ға</a:t>
            </a:r>
            <a:r>
              <a:rPr lang="ru-RU" sz="2500" b="1" dirty="0">
                <a:latin typeface="Palatino Linotype" pitchFamily="18" charset="0"/>
                <a:ea typeface="+mj-ea"/>
                <a:cs typeface="+mj-cs"/>
              </a:rPr>
              <a:t> </a:t>
            </a:r>
            <a:r>
              <a:rPr lang="ru-RU" sz="2500" b="1" dirty="0" err="1">
                <a:latin typeface="Palatino Linotype" pitchFamily="18" charset="0"/>
                <a:ea typeface="+mj-ea"/>
                <a:cs typeface="+mj-cs"/>
              </a:rPr>
              <a:t>өтініш</a:t>
            </a:r>
            <a:r>
              <a:rPr lang="ru-RU" sz="2500" b="1" dirty="0">
                <a:latin typeface="Palatino Linotype" pitchFamily="18" charset="0"/>
                <a:ea typeface="+mj-ea"/>
                <a:cs typeface="+mj-cs"/>
              </a:rPr>
              <a:t> беру</a:t>
            </a:r>
          </a:p>
        </p:txBody>
      </p:sp>
    </p:spTree>
    <p:extLst>
      <p:ext uri="{BB962C8B-B14F-4D97-AF65-F5344CB8AC3E}">
        <p14:creationId xmlns:p14="http://schemas.microsoft.com/office/powerpoint/2010/main" val="23922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75" y="418651"/>
            <a:ext cx="12077553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112"/>
            <a:ext cx="12204700" cy="918364"/>
          </a:xfrm>
        </p:spPr>
        <p:txBody>
          <a:bodyPr>
            <a:noAutofit/>
          </a:bodyPr>
          <a:lstStyle/>
          <a:p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/>
            </a:r>
            <a:b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>ҰБТ форматы</a:t>
            </a:r>
            <a:r>
              <a:rPr lang="en-US" sz="2500" b="1" dirty="0">
                <a:solidFill>
                  <a:schemeClr val="tx1"/>
                </a:solidFill>
                <a:latin typeface="Palatino Linotype" pitchFamily="18" charset="0"/>
              </a:rPr>
              <a:t> </a:t>
            </a:r>
            <a:endParaRPr lang="ru-RU" sz="2500" b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420393" y="1385652"/>
            <a:ext cx="9433048" cy="4777019"/>
            <a:chOff x="1385826" y="1122248"/>
            <a:chExt cx="9433048" cy="4777018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7818306" y="1122248"/>
              <a:ext cx="2784544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818305" y="2370674"/>
              <a:ext cx="2801170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1386427" y="1122248"/>
              <a:ext cx="2783947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1386427" y="2370674"/>
              <a:ext cx="2783947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4554367" y="1122248"/>
              <a:ext cx="2736115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4537742" y="2370674"/>
              <a:ext cx="2783947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7" name="TextBox 13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601849" y="1313401"/>
              <a:ext cx="8640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latin typeface="Segoe UI" pitchFamily="34" charset="0"/>
                  <a:cs typeface="Segoe UI" pitchFamily="34" charset="0"/>
                </a:rPr>
                <a:t>15</a:t>
              </a:r>
            </a:p>
          </p:txBody>
        </p:sp>
        <p:sp>
          <p:nvSpPr>
            <p:cNvPr id="78" name="TextBox 14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4770202" y="1290754"/>
              <a:ext cx="8640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latin typeface="Segoe UI" pitchFamily="34" charset="0"/>
                  <a:cs typeface="Segoe UI" pitchFamily="34" charset="0"/>
                </a:rPr>
                <a:t>20</a:t>
              </a:r>
            </a:p>
          </p:txBody>
        </p:sp>
        <p:sp>
          <p:nvSpPr>
            <p:cNvPr id="79" name="TextBox 15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8010562" y="1290754"/>
              <a:ext cx="8640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latin typeface="Segoe UI" pitchFamily="34" charset="0"/>
                  <a:cs typeface="Segoe UI" pitchFamily="34" charset="0"/>
                </a:rPr>
                <a:t>35</a:t>
              </a:r>
            </a:p>
          </p:txBody>
        </p:sp>
        <p:sp>
          <p:nvSpPr>
            <p:cNvPr id="80" name="TextBox 16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2323367" y="1434770"/>
              <a:ext cx="1870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altLang="ko-KR" sz="1600" b="1" dirty="0">
                  <a:latin typeface="Palatino Linotype" pitchFamily="18" charset="0"/>
                  <a:cs typeface="Arial" pitchFamily="34" charset="0"/>
                </a:rPr>
                <a:t>ТЕСТ ТАПСЫРМАСЫ</a:t>
              </a:r>
              <a:endParaRPr lang="ru-RU" altLang="ko-KR" sz="1600" b="1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1" name="TextBox 17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5491719" y="1426059"/>
              <a:ext cx="1870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Palatino Linotype" pitchFamily="18" charset="0"/>
                  <a:cs typeface="Arial" pitchFamily="34" charset="0"/>
                </a:rPr>
                <a:t>ТЕСТ ТАПСЫРМАСЫ</a:t>
              </a:r>
            </a:p>
          </p:txBody>
        </p:sp>
        <p:sp>
          <p:nvSpPr>
            <p:cNvPr id="82" name="TextBox 18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8750051" y="1434769"/>
              <a:ext cx="19427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Palatino Linotype" pitchFamily="18" charset="0"/>
                  <a:cs typeface="Arial" pitchFamily="34" charset="0"/>
                </a:rPr>
                <a:t>ТЕСТ ТАПСЫРМАСЫ</a:t>
              </a:r>
            </a:p>
          </p:txBody>
        </p:sp>
        <p:sp>
          <p:nvSpPr>
            <p:cNvPr id="83" name="TextBox 19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385826" y="2660647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6660" indent="-266660">
                <a:tabLst>
                  <a:tab pos="0" algn="l"/>
                  <a:tab pos="180948" algn="l"/>
                  <a:tab pos="542843" algn="l"/>
                </a:tabLst>
              </a:pP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-   ОҚУ            САУАТТЫЛЫҒЫ</a:t>
              </a:r>
            </a:p>
          </p:txBody>
        </p:sp>
        <p:sp>
          <p:nvSpPr>
            <p:cNvPr id="84" name="TextBox 20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417850" y="3452735"/>
              <a:ext cx="29537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07" indent="-285707">
                <a:buFontTx/>
                <a:buChar char="-"/>
              </a:pP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МАТЕМАТИКАЛЫҚ САУАТТЫЛЫҚ</a:t>
              </a:r>
            </a:p>
          </p:txBody>
        </p:sp>
        <p:sp>
          <p:nvSpPr>
            <p:cNvPr id="85" name="TextBox 21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4626186" y="2660647"/>
              <a:ext cx="2952328" cy="6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1897" indent="-361897"/>
              <a:r>
                <a:rPr lang="ru-RU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- ҚАЗАҚСТАН      ТАРИХЫ</a:t>
              </a:r>
            </a:p>
          </p:txBody>
        </p:sp>
        <p:sp>
          <p:nvSpPr>
            <p:cNvPr id="86" name="TextBox 22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7866546" y="2658906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- 1-ШІ БЕЙІНДІК </a:t>
              </a:r>
            </a:p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ПӘН</a:t>
              </a:r>
            </a:p>
          </p:txBody>
        </p:sp>
        <p:sp>
          <p:nvSpPr>
            <p:cNvPr id="87" name="TextBox 23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7866546" y="3450994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- 2-ШІ БЕЙІНДІК</a:t>
              </a:r>
            </a:p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ПӘН</a:t>
              </a:r>
            </a:p>
          </p:txBody>
        </p:sp>
        <p:sp>
          <p:nvSpPr>
            <p:cNvPr id="88" name="TextBox 24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417851" y="5129825"/>
              <a:ext cx="29937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000" b="1" dirty="0">
                  <a:solidFill>
                    <a:srgbClr val="7030A0"/>
                  </a:solidFill>
                  <a:latin typeface="Palatino Linotype" pitchFamily="18" charset="0"/>
                  <a:cs typeface="Segoe UI" pitchFamily="34" charset="0"/>
                </a:rPr>
                <a:t>БАРЛЫҒЫ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554179" y="5035170"/>
              <a:ext cx="2808311" cy="8640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0" name="TextBox 26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4554367" y="5170475"/>
              <a:ext cx="19440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dirty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ТЕСТ ТАПСЫРМАЛАР</a:t>
              </a:r>
            </a:p>
          </p:txBody>
        </p:sp>
        <p:sp>
          <p:nvSpPr>
            <p:cNvPr id="91" name="TextBox 27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6138354" y="5035170"/>
              <a:ext cx="11521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120</a:t>
              </a: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818903" y="5035170"/>
              <a:ext cx="2783947" cy="8640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3" name="TextBox 29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8010562" y="5272680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БАЛЛ</a:t>
              </a:r>
            </a:p>
          </p:txBody>
        </p:sp>
        <p:sp>
          <p:nvSpPr>
            <p:cNvPr id="94" name="TextBox 30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9331071" y="5035170"/>
              <a:ext cx="11521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140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87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92" y="483687"/>
            <a:ext cx="12024791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7" y="288136"/>
            <a:ext cx="12204700" cy="702340"/>
          </a:xfrm>
        </p:spPr>
        <p:txBody>
          <a:bodyPr>
            <a:noAutofit/>
          </a:bodyPr>
          <a:lstStyle/>
          <a:p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/>
            </a:r>
            <a:b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>Тестілеу тапсырмаларының нысаны</a:t>
            </a:r>
            <a:r>
              <a:rPr lang="kk-KZ" sz="2500" b="1" dirty="0" smtClean="0">
                <a:solidFill>
                  <a:schemeClr val="tx1"/>
                </a:solidFill>
                <a:latin typeface="Palatino Linotype" pitchFamily="18" charset="0"/>
              </a:rPr>
              <a:t>*</a:t>
            </a:r>
            <a:endParaRPr lang="ru-RU" sz="2500" b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61791" y="6521302"/>
            <a:ext cx="8280919" cy="373831"/>
          </a:xfrm>
        </p:spPr>
        <p:txBody>
          <a:bodyPr/>
          <a:lstStyle/>
          <a:p>
            <a:pPr algn="l"/>
            <a:r>
              <a:rPr lang="kk-KZ" i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*  жоба бойынша, нормативтік құжаттарға өзгерістер </a:t>
            </a:r>
            <a:r>
              <a:rPr lang="kk-KZ" i="1" dirty="0" smtClean="0">
                <a:solidFill>
                  <a:schemeClr val="bg2">
                    <a:lumMod val="10000"/>
                  </a:schemeClr>
                </a:solidFill>
                <a:latin typeface="+mn-lt"/>
              </a:rPr>
              <a:t>енгізілуде</a:t>
            </a:r>
            <a:endParaRPr lang="ru-RU" i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103740"/>
              </p:ext>
            </p:extLst>
          </p:nvPr>
        </p:nvGraphicFramePr>
        <p:xfrm>
          <a:off x="281366" y="1097677"/>
          <a:ext cx="11642237" cy="4226998"/>
        </p:xfrm>
        <a:graphic>
          <a:graphicData uri="http://schemas.openxmlformats.org/drawingml/2006/table">
            <a:tbl>
              <a:tblPr firstRow="1" firstCol="1" bandCol="1">
                <a:tableStyleId>{5940675A-B579-460E-94D1-54222C63F5DA}</a:tableStyleId>
              </a:tblPr>
              <a:tblGrid>
                <a:gridCol w="26412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56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853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Palatino Linotype" pitchFamily="18" charset="0"/>
                        </a:rPr>
                        <a:t> </a:t>
                      </a:r>
                      <a:r>
                        <a:rPr lang="ru-RU" sz="1400" b="1" dirty="0" err="1">
                          <a:effectLst/>
                          <a:latin typeface="Palatino Linotype" pitchFamily="18" charset="0"/>
                        </a:rPr>
                        <a:t>Пәндер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Palatino Linotype" pitchFamily="18" charset="0"/>
                        </a:rPr>
                        <a:t>Тапсырмалар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Palatino Linotype" pitchFamily="18" charset="0"/>
                        </a:rPr>
                        <a:t>Тапсырмалар</a:t>
                      </a:r>
                      <a:r>
                        <a:rPr lang="ru-RU" sz="1400" b="1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Palatino Linotype" pitchFamily="18" charset="0"/>
                        </a:rPr>
                        <a:t>нысаны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855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Palatino Linotype" pitchFamily="18" charset="0"/>
                        </a:rPr>
                        <a:t>Қазақстан</a:t>
                      </a:r>
                      <a:r>
                        <a:rPr lang="ru-RU" sz="14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baseline="0" dirty="0" err="1">
                          <a:effectLst/>
                          <a:latin typeface="Palatino Linotype" pitchFamily="18" charset="0"/>
                        </a:rPr>
                        <a:t>тарихы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1-ден</a:t>
                      </a:r>
                      <a:r>
                        <a:rPr lang="ru-RU" sz="1400" kern="12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10-ға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дейін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kk-KZ" sz="1400" kern="1200" dirty="0">
                          <a:effectLst/>
                          <a:latin typeface="Palatino Linotype" pitchFamily="18" charset="0"/>
                        </a:rPr>
                        <a:t>төрт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1400" kern="12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8207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11-ден 20-ға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дейін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төрт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таңдау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контекст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негізінде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1392">
                <a:tc>
                  <a:txBody>
                    <a:bodyPr/>
                    <a:lstStyle/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effectLst/>
                          <a:latin typeface="Palatino Linotype" pitchFamily="18" charset="0"/>
                        </a:rPr>
                        <a:t>Оқу</a:t>
                      </a:r>
                      <a:r>
                        <a:rPr lang="ru-RU" sz="14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Palatino Linotype" pitchFamily="18" charset="0"/>
                        </a:rPr>
                        <a:t>сауаттылығы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Барлық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тапсырмалар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төрт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таңдау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 </a:t>
                      </a:r>
                      <a:r>
                        <a:rPr lang="kk-KZ" sz="1400" b="1" kern="1200" dirty="0" smtClean="0">
                          <a:effectLst/>
                          <a:latin typeface="Palatino Linotype" pitchFamily="18" charset="0"/>
                        </a:rPr>
                        <a:t>(</a:t>
                      </a:r>
                      <a:r>
                        <a:rPr lang="kk-KZ" sz="1400" b="1" kern="1200" dirty="0">
                          <a:effectLst/>
                          <a:latin typeface="Palatino Linotype" pitchFamily="18" charset="0"/>
                        </a:rPr>
                        <a:t>3 мәтін бойынша</a:t>
                      </a:r>
                      <a:r>
                        <a:rPr lang="kk-KZ" sz="1400" b="1" kern="1200" dirty="0" smtClean="0">
                          <a:effectLst/>
                          <a:latin typeface="Palatino Linotype" pitchFamily="18" charset="0"/>
                        </a:rPr>
                        <a:t>)</a:t>
                      </a:r>
                      <a:endParaRPr lang="ru-RU" sz="1400" b="1" kern="12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3642">
                <a:tc>
                  <a:txBody>
                    <a:bodyPr/>
                    <a:lstStyle/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effectLst/>
                          <a:latin typeface="Palatino Linotype" pitchFamily="18" charset="0"/>
                        </a:rPr>
                        <a:t>Математикалық</a:t>
                      </a:r>
                      <a:r>
                        <a:rPr lang="ru-RU" sz="14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Palatino Linotype" pitchFamily="18" charset="0"/>
                        </a:rPr>
                        <a:t>сауаттылық</a:t>
                      </a:r>
                      <a:endParaRPr lang="ru-RU" sz="1400" dirty="0">
                        <a:effectLst/>
                        <a:latin typeface="Palatino Linotype" pitchFamily="18" charset="0"/>
                      </a:endParaRPr>
                    </a:p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Барлық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тапсырмалар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төрт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1400" kern="1200" dirty="0">
                        <a:effectLst/>
                        <a:latin typeface="Palatino Linotype" pitchFamily="18" charset="0"/>
                      </a:endParaRPr>
                    </a:p>
                    <a:p>
                      <a:pPr algn="just"/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9661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Әр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бейіндік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пән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пән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Palatino Linotype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algn="ctr" defTabSz="10985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1-ден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20-ға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дейін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төрт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1400" kern="1200" dirty="0">
                        <a:effectLst/>
                        <a:latin typeface="Palatino Linotype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4773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21-ден</a:t>
                      </a:r>
                      <a:r>
                        <a:rPr lang="ru-RU" sz="1400" kern="12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25-ге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дейін</a:t>
                      </a:r>
                      <a:endParaRPr lang="ru-RU" sz="14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төрт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14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effectLst/>
                          <a:latin typeface="Palatino Linotype" pitchFamily="18" charset="0"/>
                        </a:rPr>
                        <a:t>таңдау</a:t>
                      </a:r>
                      <a:r>
                        <a:rPr lang="ru-RU" sz="1400" kern="1200" dirty="0" smtClean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контекст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негізінде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2428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Palatino Linotype" pitchFamily="18" charset="0"/>
                        </a:rPr>
                        <a:t>26-дан 35-ке </a:t>
                      </a:r>
                      <a:r>
                        <a:rPr lang="ru-RU" sz="1400" dirty="0" err="1">
                          <a:effectLst/>
                          <a:latin typeface="Palatino Linotype" pitchFamily="18" charset="0"/>
                        </a:rPr>
                        <a:t>дейін</a:t>
                      </a:r>
                      <a:endParaRPr lang="ru-RU" sz="14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Ұсынылған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алты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жауаптан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бір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немесе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бірнеше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дұрыс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жауапты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таңдау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7850" y="5150104"/>
            <a:ext cx="11449273" cy="1384980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b="1" dirty="0">
              <a:solidFill>
                <a:srgbClr val="C00000"/>
              </a:solidFill>
              <a:latin typeface="Palatino Linotype" pitchFamily="18" charset="0"/>
            </a:endParaRPr>
          </a:p>
          <a:p>
            <a:pPr algn="just"/>
            <a:r>
              <a:rPr lang="ru-RU" sz="1400" b="1" dirty="0">
                <a:latin typeface="Palatino Linotype" pitchFamily="18" charset="0"/>
                <a:cs typeface="Times New Roman" pitchFamily="18" charset="0"/>
              </a:rPr>
              <a:t>Контекст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–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бұл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проблемалық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жағдаяттағы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сұрақтың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тапсырманың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)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шешімдеріне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сілтеме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жасалатын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тақырып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аясы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Контекст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тұтас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тұтас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емес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мәтін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түрінде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сурет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, график,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кесте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, диаграмма,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инфографика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т.б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.) 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болуы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мүмкін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b="1" dirty="0">
              <a:latin typeface="Palatino Linotype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>
                <a:latin typeface="Palatino Linotype" pitchFamily="18" charset="0"/>
                <a:cs typeface="Times New Roman" pitchFamily="18" charset="0"/>
              </a:rPr>
              <a:t>Контекст </a:t>
            </a:r>
            <a:r>
              <a:rPr lang="ru-RU" sz="1400" b="1" dirty="0" err="1">
                <a:latin typeface="Palatino Linotype" pitchFamily="18" charset="0"/>
                <a:cs typeface="Times New Roman" pitchFamily="18" charset="0"/>
              </a:rPr>
              <a:t>негізіндегі</a:t>
            </a:r>
            <a:r>
              <a:rPr lang="ru-RU" sz="1400" b="1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Palatino Linotype" pitchFamily="18" charset="0"/>
                <a:cs typeface="Times New Roman" pitchFamily="18" charset="0"/>
              </a:rPr>
              <a:t>тапсырмалар</a:t>
            </a:r>
            <a:r>
              <a:rPr lang="ru-RU" sz="1400" b="1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пән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бойынша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терең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білімді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меңгерудің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жоғары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деңгейі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),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контекстті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оқу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түсіну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, контекст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мазмұны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бойынша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рефлексия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жасау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салыстыру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талдау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т.б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кең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көлемдегі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дағдылар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біліктерді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  <a:cs typeface="Times New Roman" pitchFamily="18" charset="0"/>
              </a:rPr>
              <a:t>бағалайды</a:t>
            </a:r>
            <a:r>
              <a:rPr lang="ru-RU" sz="1400" dirty="0">
                <a:latin typeface="Palatino Linotype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543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14412"/>
            <a:ext cx="12222484" cy="430873"/>
          </a:xfrm>
          <a:prstGeom prst="rect">
            <a:avLst/>
          </a:prstGeom>
          <a:solidFill>
            <a:srgbClr val="E4C29C"/>
          </a:solidFill>
        </p:spPr>
        <p:txBody>
          <a:bodyPr wrap="square" lIns="91428" tIns="45713" rIns="91428" bIns="45713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514" y="414516"/>
            <a:ext cx="12222216" cy="575960"/>
          </a:xfrm>
        </p:spPr>
        <p:txBody>
          <a:bodyPr>
            <a:normAutofit fontScale="90000"/>
          </a:bodyPr>
          <a:lstStyle/>
          <a:p>
            <a:r>
              <a:rPr lang="kk-KZ" sz="2500" b="1" dirty="0">
                <a:solidFill>
                  <a:schemeClr val="tx1"/>
                </a:solidFill>
                <a:latin typeface="Palatino Linotype" pitchFamily="18" charset="0"/>
              </a:rPr>
              <a:t>Тестілеудің уақыты мен үзілістер</a:t>
            </a:r>
            <a:endParaRPr lang="ru-RU" sz="2500" b="1" dirty="0">
              <a:solidFill>
                <a:schemeClr val="tx1"/>
              </a:solidFill>
              <a:latin typeface="Palatino Linotype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669298"/>
              </p:ext>
            </p:extLst>
          </p:nvPr>
        </p:nvGraphicFramePr>
        <p:xfrm>
          <a:off x="485728" y="875010"/>
          <a:ext cx="11593287" cy="50890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026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994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349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562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9308">
                <a:tc>
                  <a:txBody>
                    <a:bodyPr/>
                    <a:lstStyle/>
                    <a:p>
                      <a:pPr indent="43180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dirty="0">
                          <a:effectLst/>
                          <a:latin typeface="Palatino Linotype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dirty="0">
                          <a:effectLst/>
                          <a:latin typeface="Palatino Linotype" pitchFamily="18" charset="0"/>
                        </a:rPr>
                        <a:t>ҰБТ форматы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dirty="0">
                          <a:effectLst/>
                          <a:latin typeface="Palatino Linotype" pitchFamily="18" charset="0"/>
                        </a:rPr>
                        <a:t>Тестілеу</a:t>
                      </a:r>
                      <a:r>
                        <a:rPr lang="kk-KZ" sz="1600" b="1" baseline="0" dirty="0">
                          <a:effectLst/>
                          <a:latin typeface="Palatino Linotype" pitchFamily="18" charset="0"/>
                        </a:rPr>
                        <a:t> уақыты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Үзілістер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2302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400" b="1" dirty="0">
                          <a:effectLst/>
                          <a:latin typeface="Palatino Linotype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5 </a:t>
                      </a:r>
                      <a:r>
                        <a:rPr lang="ru-RU" sz="1600" dirty="0" err="1">
                          <a:effectLst/>
                          <a:latin typeface="Palatino Linotype" pitchFamily="18" charset="0"/>
                        </a:rPr>
                        <a:t>пән</a:t>
                      </a: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/ </a:t>
                      </a:r>
                      <a:r>
                        <a:rPr lang="ru-RU" sz="1600" dirty="0" err="1">
                          <a:effectLst/>
                          <a:latin typeface="Palatino Linotype" pitchFamily="18" charset="0"/>
                        </a:rPr>
                        <a:t>Қазақстан</a:t>
                      </a: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Palatino Linotype" pitchFamily="18" charset="0"/>
                        </a:rPr>
                        <a:t>тарихы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,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математикалық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сауаттылық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,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оқу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сауаттылығы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және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екі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бейіндік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пән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600" dirty="0">
                        <a:effectLst/>
                        <a:latin typeface="Palatino Linotype" pitchFamily="18" charset="0"/>
                      </a:endParaRPr>
                    </a:p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240 минут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3 мин.</a:t>
                      </a:r>
                    </a:p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180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(3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- 3 мин.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 Қазақстан тарихы мен оқу сауаттылығы</a:t>
                      </a:r>
                      <a:r>
                        <a:rPr lang="kk-KZ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70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0" algn="just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үзіліссіз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1295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3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4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(IELTS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басқа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халықаралық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сертификаттар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240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3 мин.</a:t>
                      </a:r>
                    </a:p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180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(3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- 3 мин.</a:t>
                      </a: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жалпы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кәсіптік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арнайы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9654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5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 арнайы пән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80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27305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үзіліссіз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 жалпы кәсіптік пән</a:t>
                      </a:r>
                      <a:r>
                        <a:rPr lang="kk-KZ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(IELTS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басқа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халықаралық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сертификаттар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60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7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бейіндік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130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8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бейіндік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(IELTS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басқа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халықаралық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сертификаттар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130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60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13718" y="6013040"/>
            <a:ext cx="11593286" cy="738650"/>
          </a:xfrm>
          <a:prstGeom prst="rect">
            <a:avLst/>
          </a:prstGeom>
        </p:spPr>
        <p:txBody>
          <a:bodyPr wrap="square" lIns="91428" tIns="45713" rIns="91428" bIns="45713">
            <a:spAutoFit/>
          </a:bodyPr>
          <a:lstStyle/>
          <a:p>
            <a:endParaRPr lang="ru-RU" sz="1400" b="1" dirty="0">
              <a:latin typeface="Palatino Linotype" pitchFamily="18" charset="0"/>
            </a:endParaRPr>
          </a:p>
          <a:p>
            <a:pPr algn="just"/>
            <a:r>
              <a:rPr lang="ru-RU" sz="1400" b="1" dirty="0" err="1">
                <a:latin typeface="Palatino Linotype" pitchFamily="18" charset="0"/>
              </a:rPr>
              <a:t>Ескерту</a:t>
            </a:r>
            <a:r>
              <a:rPr lang="ru-RU" sz="1400" b="1" dirty="0">
                <a:latin typeface="Palatino Linotype" pitchFamily="18" charset="0"/>
              </a:rPr>
              <a:t>: 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Ерекше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қажеттіліктері</a:t>
            </a:r>
            <a:r>
              <a:rPr lang="ru-RU" sz="1400" dirty="0">
                <a:latin typeface="Palatino Linotype" pitchFamily="18" charset="0"/>
              </a:rPr>
              <a:t> бар </a:t>
            </a:r>
            <a:r>
              <a:rPr lang="ru-RU" sz="1400" dirty="0" err="1">
                <a:latin typeface="Palatino Linotype" pitchFamily="18" charset="0"/>
              </a:rPr>
              <a:t>адамдар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үшін</a:t>
            </a:r>
            <a:r>
              <a:rPr lang="ru-RU" sz="1400" dirty="0">
                <a:latin typeface="Palatino Linotype" pitchFamily="18" charset="0"/>
              </a:rPr>
              <a:t> (</a:t>
            </a:r>
            <a:r>
              <a:rPr lang="ru-RU" sz="1400" dirty="0" err="1">
                <a:latin typeface="Palatino Linotype" pitchFamily="18" charset="0"/>
              </a:rPr>
              <a:t>көру</a:t>
            </a:r>
            <a:r>
              <a:rPr lang="ru-RU" sz="1400" dirty="0">
                <a:latin typeface="Palatino Linotype" pitchFamily="18" charset="0"/>
              </a:rPr>
              <a:t>, </a:t>
            </a:r>
            <a:r>
              <a:rPr lang="ru-RU" sz="1400" dirty="0" err="1">
                <a:latin typeface="Palatino Linotype" pitchFamily="18" charset="0"/>
              </a:rPr>
              <a:t>есту</a:t>
            </a:r>
            <a:r>
              <a:rPr lang="ru-RU" sz="1400" dirty="0">
                <a:latin typeface="Palatino Linotype" pitchFamily="18" charset="0"/>
              </a:rPr>
              <a:t>, </a:t>
            </a:r>
            <a:r>
              <a:rPr lang="ru-RU" sz="1400" dirty="0" err="1">
                <a:latin typeface="Palatino Linotype" pitchFamily="18" charset="0"/>
              </a:rPr>
              <a:t>тірек-қимыл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аппаратының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функциялары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бұзылған</a:t>
            </a:r>
            <a:r>
              <a:rPr lang="ru-RU" sz="1400" dirty="0">
                <a:latin typeface="Palatino Linotype" pitchFamily="18" charset="0"/>
              </a:rPr>
              <a:t>) </a:t>
            </a:r>
            <a:r>
              <a:rPr lang="ru-RU" sz="1400" dirty="0" err="1">
                <a:latin typeface="Palatino Linotype" pitchFamily="18" charset="0"/>
              </a:rPr>
              <a:t>тестілеуге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қосымша</a:t>
            </a:r>
            <a:r>
              <a:rPr lang="ru-RU" sz="1400" dirty="0">
                <a:latin typeface="Palatino Linotype" pitchFamily="18" charset="0"/>
              </a:rPr>
              <a:t> 40 минут </a:t>
            </a:r>
            <a:r>
              <a:rPr lang="ru-RU" sz="1400" dirty="0" err="1">
                <a:latin typeface="Palatino Linotype" pitchFamily="18" charset="0"/>
              </a:rPr>
              <a:t>уақыт</a:t>
            </a:r>
            <a:r>
              <a:rPr lang="ru-RU" sz="1400" dirty="0">
                <a:latin typeface="Palatino Linotype" pitchFamily="18" charset="0"/>
              </a:rPr>
              <a:t> </a:t>
            </a:r>
            <a:r>
              <a:rPr lang="ru-RU" sz="1400" dirty="0" err="1">
                <a:latin typeface="Palatino Linotype" pitchFamily="18" charset="0"/>
              </a:rPr>
              <a:t>беріледі</a:t>
            </a:r>
            <a:r>
              <a:rPr lang="ru-RU" sz="1400" dirty="0">
                <a:latin typeface="Palatino Linotype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75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22900</TotalTime>
  <Words>3068</Words>
  <Application>Microsoft Office PowerPoint</Application>
  <PresentationFormat>Произвольный</PresentationFormat>
  <Paragraphs>762</Paragraphs>
  <Slides>23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Исполнительная</vt:lpstr>
      <vt:lpstr>Презентация PowerPoint</vt:lpstr>
      <vt:lpstr>Ұлттық бірыңғай тестілеу - 2023</vt:lpstr>
      <vt:lpstr>Презентация PowerPoint</vt:lpstr>
      <vt:lpstr>Презентация PowerPoint</vt:lpstr>
      <vt:lpstr> Тестілеуге қатысушылар</vt:lpstr>
      <vt:lpstr>Презентация PowerPoint</vt:lpstr>
      <vt:lpstr> ҰБТ форматы </vt:lpstr>
      <vt:lpstr> Тестілеу тапсырмаларының нысаны*</vt:lpstr>
      <vt:lpstr>Тестілеудің уақыты мен үзілістер</vt:lpstr>
      <vt:lpstr>Тестілеуге кіргізу</vt:lpstr>
      <vt:lpstr>ҰБТ кезінде апелляцияға өтініш беру</vt:lpstr>
      <vt:lpstr>Презентация PowerPoint</vt:lpstr>
      <vt:lpstr>Презентация PowerPoint</vt:lpstr>
      <vt:lpstr>Презентация PowerPoint</vt:lpstr>
      <vt:lpstr>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Әмір Батыр</cp:lastModifiedBy>
  <cp:revision>340</cp:revision>
  <cp:lastPrinted>2022-11-17T05:32:40Z</cp:lastPrinted>
  <dcterms:created xsi:type="dcterms:W3CDTF">2021-11-19T05:52:33Z</dcterms:created>
  <dcterms:modified xsi:type="dcterms:W3CDTF">2022-12-05T05:40:47Z</dcterms:modified>
</cp:coreProperties>
</file>