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69" r:id="rId1"/>
  </p:sldMasterIdLst>
  <p:sldIdLst>
    <p:sldId id="481" r:id="rId2"/>
    <p:sldId id="483" r:id="rId3"/>
    <p:sldId id="487" r:id="rId4"/>
    <p:sldId id="260" r:id="rId5"/>
    <p:sldId id="488" r:id="rId6"/>
    <p:sldId id="491" r:id="rId7"/>
    <p:sldId id="492" r:id="rId8"/>
    <p:sldId id="493" r:id="rId9"/>
    <p:sldId id="494" r:id="rId10"/>
    <p:sldId id="495" r:id="rId11"/>
    <p:sldId id="496" r:id="rId12"/>
    <p:sldId id="497" r:id="rId13"/>
    <p:sldId id="498" r:id="rId14"/>
    <p:sldId id="499" r:id="rId15"/>
    <p:sldId id="500" r:id="rId16"/>
    <p:sldId id="501" r:id="rId17"/>
    <p:sldId id="502" r:id="rId18"/>
    <p:sldId id="503" r:id="rId19"/>
    <p:sldId id="504" r:id="rId20"/>
    <p:sldId id="505" r:id="rId21"/>
    <p:sldId id="506" r:id="rId22"/>
    <p:sldId id="490" r:id="rId23"/>
    <p:sldId id="48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9" d="100"/>
          <a:sy n="79" d="100"/>
        </p:scale>
        <p:origin x="-384"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5019" y="4953000"/>
            <a:ext cx="12197020"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891DBA29-2747-4441-A711-7B639E784FD2}" type="datetimeFigureOut">
              <a:rPr lang="ru-RU" smtClean="0"/>
              <a:t>05.01.2023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C3A90D9B-FA0C-4FC5-A6D5-56B8065EC702}" type="slidenum">
              <a:rPr lang="ru-RU" smtClean="0"/>
              <a:t>‹#›</a:t>
            </a:fld>
            <a:endParaRPr lang="ru-RU"/>
          </a:p>
        </p:txBody>
      </p:sp>
      <p:sp>
        <p:nvSpPr>
          <p:cNvPr id="13" name="Овал 12">
            <a:extLst>
              <a:ext uri="{FF2B5EF4-FFF2-40B4-BE49-F238E27FC236}">
                <a16:creationId xmlns:a16="http://schemas.microsoft.com/office/drawing/2014/main" xmlns="" id="{F9046F49-5D5B-4DE2-A3CD-F322F82C9C80}"/>
              </a:ext>
            </a:extLst>
          </p:cNvPr>
          <p:cNvSpPr/>
          <p:nvPr userDrawn="1"/>
        </p:nvSpPr>
        <p:spPr>
          <a:xfrm>
            <a:off x="10286946" y="5024420"/>
            <a:ext cx="1422437" cy="142243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8">
            <a:extLst>
              <a:ext uri="{FF2B5EF4-FFF2-40B4-BE49-F238E27FC236}">
                <a16:creationId xmlns:a16="http://schemas.microsoft.com/office/drawing/2014/main" xmlns="" id="{6714959A-25B3-4631-8DEA-3865999DE53A}"/>
              </a:ext>
            </a:extLst>
          </p:cNvPr>
          <p:cNvSpPr/>
          <p:nvPr userDrawn="1"/>
        </p:nvSpPr>
        <p:spPr>
          <a:xfrm>
            <a:off x="0" y="-30480"/>
            <a:ext cx="3241975" cy="3271202"/>
          </a:xfrm>
          <a:custGeom>
            <a:avLst/>
            <a:gdLst>
              <a:gd name="connsiteX0" fmla="*/ 0 w 3141785"/>
              <a:gd name="connsiteY0" fmla="*/ 0 h 3255962"/>
              <a:gd name="connsiteX1" fmla="*/ 3141785 w 3141785"/>
              <a:gd name="connsiteY1" fmla="*/ 0 h 3255962"/>
              <a:gd name="connsiteX2" fmla="*/ 3141785 w 3141785"/>
              <a:gd name="connsiteY2" fmla="*/ 325596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474785 w 3141785"/>
              <a:gd name="connsiteY2" fmla="*/ 170148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550985 w 3141785"/>
              <a:gd name="connsiteY2" fmla="*/ 161004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2209800 w 3141785"/>
              <a:gd name="connsiteY2" fmla="*/ 594360 h 3255962"/>
              <a:gd name="connsiteX3" fmla="*/ 550985 w 3141785"/>
              <a:gd name="connsiteY3" fmla="*/ 1610042 h 3255962"/>
              <a:gd name="connsiteX4" fmla="*/ 0 w 3141785"/>
              <a:gd name="connsiteY4" fmla="*/ 3255962 h 3255962"/>
              <a:gd name="connsiteX5" fmla="*/ 0 w 3141785"/>
              <a:gd name="connsiteY5" fmla="*/ 0 h 3255962"/>
              <a:gd name="connsiteX0" fmla="*/ 0 w 3185160"/>
              <a:gd name="connsiteY0" fmla="*/ 0 h 3255962"/>
              <a:gd name="connsiteX1" fmla="*/ 3141785 w 3185160"/>
              <a:gd name="connsiteY1" fmla="*/ 0 h 3255962"/>
              <a:gd name="connsiteX2" fmla="*/ 3185160 w 3185160"/>
              <a:gd name="connsiteY2" fmla="*/ 929640 h 3255962"/>
              <a:gd name="connsiteX3" fmla="*/ 550985 w 3185160"/>
              <a:gd name="connsiteY3" fmla="*/ 1610042 h 3255962"/>
              <a:gd name="connsiteX4" fmla="*/ 0 w 3185160"/>
              <a:gd name="connsiteY4" fmla="*/ 3255962 h 3255962"/>
              <a:gd name="connsiteX5" fmla="*/ 0 w 318516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143681"/>
              <a:gd name="connsiteY0" fmla="*/ 0 h 3255962"/>
              <a:gd name="connsiteX1" fmla="*/ 3141785 w 3143681"/>
              <a:gd name="connsiteY1" fmla="*/ 0 h 3255962"/>
              <a:gd name="connsiteX2" fmla="*/ 2861069 w 3143681"/>
              <a:gd name="connsiteY2" fmla="*/ 883342 h 3255962"/>
              <a:gd name="connsiteX3" fmla="*/ 782478 w 3143681"/>
              <a:gd name="connsiteY3" fmla="*/ 1806812 h 3255962"/>
              <a:gd name="connsiteX4" fmla="*/ 0 w 3143681"/>
              <a:gd name="connsiteY4" fmla="*/ 3255962 h 3255962"/>
              <a:gd name="connsiteX5" fmla="*/ 0 w 3143681"/>
              <a:gd name="connsiteY5" fmla="*/ 0 h 3255962"/>
              <a:gd name="connsiteX0" fmla="*/ 0 w 3221257"/>
              <a:gd name="connsiteY0" fmla="*/ 0 h 3255962"/>
              <a:gd name="connsiteX1" fmla="*/ 3141785 w 3221257"/>
              <a:gd name="connsiteY1" fmla="*/ 0 h 3255962"/>
              <a:gd name="connsiteX2" fmla="*/ 3104909 w 3221257"/>
              <a:gd name="connsiteY2" fmla="*/ 929062 h 3255962"/>
              <a:gd name="connsiteX3" fmla="*/ 782478 w 3221257"/>
              <a:gd name="connsiteY3" fmla="*/ 1806812 h 3255962"/>
              <a:gd name="connsiteX4" fmla="*/ 0 w 3221257"/>
              <a:gd name="connsiteY4" fmla="*/ 3255962 h 3255962"/>
              <a:gd name="connsiteX5" fmla="*/ 0 w 3221257"/>
              <a:gd name="connsiteY5" fmla="*/ 0 h 3255962"/>
              <a:gd name="connsiteX0" fmla="*/ 0 w 3176736"/>
              <a:gd name="connsiteY0" fmla="*/ 0 h 3255962"/>
              <a:gd name="connsiteX1" fmla="*/ 3141785 w 3176736"/>
              <a:gd name="connsiteY1" fmla="*/ 0 h 3255962"/>
              <a:gd name="connsiteX2" fmla="*/ 3028709 w 3176736"/>
              <a:gd name="connsiteY2" fmla="*/ 990022 h 3255962"/>
              <a:gd name="connsiteX3" fmla="*/ 782478 w 3176736"/>
              <a:gd name="connsiteY3" fmla="*/ 1806812 h 3255962"/>
              <a:gd name="connsiteX4" fmla="*/ 0 w 3176736"/>
              <a:gd name="connsiteY4" fmla="*/ 3255962 h 3255962"/>
              <a:gd name="connsiteX5" fmla="*/ 0 w 3176736"/>
              <a:gd name="connsiteY5" fmla="*/ 0 h 3255962"/>
              <a:gd name="connsiteX0" fmla="*/ 0 w 3394732"/>
              <a:gd name="connsiteY0" fmla="*/ 0 h 3255962"/>
              <a:gd name="connsiteX1" fmla="*/ 3141785 w 3394732"/>
              <a:gd name="connsiteY1" fmla="*/ 0 h 3255962"/>
              <a:gd name="connsiteX2" fmla="*/ 3028709 w 3394732"/>
              <a:gd name="connsiteY2" fmla="*/ 990022 h 3255962"/>
              <a:gd name="connsiteX3" fmla="*/ 782478 w 3394732"/>
              <a:gd name="connsiteY3" fmla="*/ 1806812 h 3255962"/>
              <a:gd name="connsiteX4" fmla="*/ 0 w 3394732"/>
              <a:gd name="connsiteY4" fmla="*/ 3255962 h 3255962"/>
              <a:gd name="connsiteX5" fmla="*/ 0 w 3394732"/>
              <a:gd name="connsiteY5" fmla="*/ 0 h 3255962"/>
              <a:gd name="connsiteX0" fmla="*/ 0 w 3241975"/>
              <a:gd name="connsiteY0" fmla="*/ 15240 h 3271202"/>
              <a:gd name="connsiteX1" fmla="*/ 2806505 w 3241975"/>
              <a:gd name="connsiteY1" fmla="*/ 0 h 3271202"/>
              <a:gd name="connsiteX2" fmla="*/ 3028709 w 3241975"/>
              <a:gd name="connsiteY2" fmla="*/ 1005262 h 3271202"/>
              <a:gd name="connsiteX3" fmla="*/ 782478 w 3241975"/>
              <a:gd name="connsiteY3" fmla="*/ 1822052 h 3271202"/>
              <a:gd name="connsiteX4" fmla="*/ 0 w 3241975"/>
              <a:gd name="connsiteY4" fmla="*/ 3271202 h 3271202"/>
              <a:gd name="connsiteX5" fmla="*/ 0 w 3241975"/>
              <a:gd name="connsiteY5" fmla="*/ 15240 h 327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975" h="3271202">
                <a:moveTo>
                  <a:pt x="0" y="15240"/>
                </a:moveTo>
                <a:lnTo>
                  <a:pt x="2806505" y="0"/>
                </a:lnTo>
                <a:cubicBezTo>
                  <a:pt x="3311290" y="165004"/>
                  <a:pt x="3366047" y="701587"/>
                  <a:pt x="3028709" y="1005262"/>
                </a:cubicBezTo>
                <a:cubicBezTo>
                  <a:pt x="2691371" y="1308937"/>
                  <a:pt x="1287263" y="1444395"/>
                  <a:pt x="782478" y="1822052"/>
                </a:cubicBezTo>
                <a:cubicBezTo>
                  <a:pt x="277693" y="2199709"/>
                  <a:pt x="183662" y="2722562"/>
                  <a:pt x="0" y="3271202"/>
                </a:cubicBezTo>
                <a:lnTo>
                  <a:pt x="0" y="152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9">
            <a:extLst>
              <a:ext uri="{FF2B5EF4-FFF2-40B4-BE49-F238E27FC236}">
                <a16:creationId xmlns:a16="http://schemas.microsoft.com/office/drawing/2014/main" xmlns="" id="{006309EB-C297-4754-84AD-052B2710CC84}"/>
              </a:ext>
            </a:extLst>
          </p:cNvPr>
          <p:cNvSpPr/>
          <p:nvPr userDrawn="1"/>
        </p:nvSpPr>
        <p:spPr>
          <a:xfrm>
            <a:off x="3108960" y="4612005"/>
            <a:ext cx="9144000" cy="2387600"/>
          </a:xfrm>
          <a:custGeom>
            <a:avLst/>
            <a:gdLst>
              <a:gd name="connsiteX0" fmla="*/ 0 w 8915400"/>
              <a:gd name="connsiteY0" fmla="*/ 0 h 2057400"/>
              <a:gd name="connsiteX1" fmla="*/ 8915400 w 8915400"/>
              <a:gd name="connsiteY1" fmla="*/ 0 h 2057400"/>
              <a:gd name="connsiteX2" fmla="*/ 8915400 w 8915400"/>
              <a:gd name="connsiteY2" fmla="*/ 2057400 h 2057400"/>
              <a:gd name="connsiteX3" fmla="*/ 0 w 8915400"/>
              <a:gd name="connsiteY3" fmla="*/ 2057400 h 2057400"/>
              <a:gd name="connsiteX4" fmla="*/ 0 w 8915400"/>
              <a:gd name="connsiteY4" fmla="*/ 0 h 2057400"/>
              <a:gd name="connsiteX0" fmla="*/ 2575560 w 8915400"/>
              <a:gd name="connsiteY0" fmla="*/ 1173480 h 2057400"/>
              <a:gd name="connsiteX1" fmla="*/ 8915400 w 8915400"/>
              <a:gd name="connsiteY1" fmla="*/ 0 h 2057400"/>
              <a:gd name="connsiteX2" fmla="*/ 8915400 w 8915400"/>
              <a:gd name="connsiteY2" fmla="*/ 2057400 h 2057400"/>
              <a:gd name="connsiteX3" fmla="*/ 0 w 8915400"/>
              <a:gd name="connsiteY3" fmla="*/ 2057400 h 2057400"/>
              <a:gd name="connsiteX4" fmla="*/ 2575560 w 8915400"/>
              <a:gd name="connsiteY4" fmla="*/ 1173480 h 2057400"/>
              <a:gd name="connsiteX0" fmla="*/ 2575560 w 8915400"/>
              <a:gd name="connsiteY0" fmla="*/ 1173480 h 2057400"/>
              <a:gd name="connsiteX1" fmla="*/ 6629400 w 8915400"/>
              <a:gd name="connsiteY1" fmla="*/ 3810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73480 h 2057400"/>
              <a:gd name="connsiteX1" fmla="*/ 7376160 w 8915400"/>
              <a:gd name="connsiteY1" fmla="*/ 12192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85090 h 2069010"/>
              <a:gd name="connsiteX1" fmla="*/ 7376160 w 8915400"/>
              <a:gd name="connsiteY1" fmla="*/ 1230810 h 2069010"/>
              <a:gd name="connsiteX2" fmla="*/ 8915400 w 8915400"/>
              <a:gd name="connsiteY2" fmla="*/ 11610 h 2069010"/>
              <a:gd name="connsiteX3" fmla="*/ 8915400 w 8915400"/>
              <a:gd name="connsiteY3" fmla="*/ 2069010 h 2069010"/>
              <a:gd name="connsiteX4" fmla="*/ 0 w 8915400"/>
              <a:gd name="connsiteY4" fmla="*/ 2069010 h 2069010"/>
              <a:gd name="connsiteX5" fmla="*/ 2575560 w 8915400"/>
              <a:gd name="connsiteY5" fmla="*/ 1185090 h 2069010"/>
              <a:gd name="connsiteX0" fmla="*/ 2837328 w 9177168"/>
              <a:gd name="connsiteY0" fmla="*/ 1185090 h 2069010"/>
              <a:gd name="connsiteX1" fmla="*/ 7637928 w 9177168"/>
              <a:gd name="connsiteY1" fmla="*/ 1230810 h 2069010"/>
              <a:gd name="connsiteX2" fmla="*/ 9177168 w 9177168"/>
              <a:gd name="connsiteY2" fmla="*/ 11610 h 2069010"/>
              <a:gd name="connsiteX3" fmla="*/ 9177168 w 9177168"/>
              <a:gd name="connsiteY3" fmla="*/ 2069010 h 2069010"/>
              <a:gd name="connsiteX4" fmla="*/ 261768 w 9177168"/>
              <a:gd name="connsiteY4" fmla="*/ 2069010 h 2069010"/>
              <a:gd name="connsiteX5" fmla="*/ 2837328 w 9177168"/>
              <a:gd name="connsiteY5" fmla="*/ 1185090 h 20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7168" h="2069010">
                <a:moveTo>
                  <a:pt x="2837328" y="1185090"/>
                </a:moveTo>
                <a:cubicBezTo>
                  <a:pt x="4066688" y="1045390"/>
                  <a:pt x="6581288" y="1426390"/>
                  <a:pt x="7637928" y="1230810"/>
                </a:cubicBezTo>
                <a:cubicBezTo>
                  <a:pt x="8694568" y="1035230"/>
                  <a:pt x="8920628" y="-128090"/>
                  <a:pt x="9177168" y="11610"/>
                </a:cubicBezTo>
                <a:lnTo>
                  <a:pt x="9177168" y="2069010"/>
                </a:lnTo>
                <a:lnTo>
                  <a:pt x="261768" y="2069010"/>
                </a:lnTo>
                <a:cubicBezTo>
                  <a:pt x="-794872" y="1921690"/>
                  <a:pt x="1607968" y="1324790"/>
                  <a:pt x="2837328" y="11850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xmlns="" id="{647F97C3-115D-4059-98C1-81AF44962C91}"/>
              </a:ext>
            </a:extLst>
          </p:cNvPr>
          <p:cNvSpPr/>
          <p:nvPr userDrawn="1"/>
        </p:nvSpPr>
        <p:spPr>
          <a:xfrm>
            <a:off x="10836355" y="-379570"/>
            <a:ext cx="1949291" cy="19492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xmlns="" id="{697EE5C7-EF86-4EE1-9700-A58367938A1B}"/>
              </a:ext>
            </a:extLst>
          </p:cNvPr>
          <p:cNvSpPr/>
          <p:nvPr userDrawn="1"/>
        </p:nvSpPr>
        <p:spPr>
          <a:xfrm>
            <a:off x="9511189" y="456328"/>
            <a:ext cx="775811" cy="7758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3">
            <a:extLst>
              <a:ext uri="{FF2B5EF4-FFF2-40B4-BE49-F238E27FC236}">
                <a16:creationId xmlns:a16="http://schemas.microsoft.com/office/drawing/2014/main" xmlns="" id="{EA7AB70A-DD20-4CC3-AB82-1AF899DEA166}"/>
              </a:ext>
            </a:extLst>
          </p:cNvPr>
          <p:cNvSpPr/>
          <p:nvPr userDrawn="1"/>
        </p:nvSpPr>
        <p:spPr>
          <a:xfrm>
            <a:off x="4861557" y="-642852"/>
            <a:ext cx="3383284" cy="1532146"/>
          </a:xfrm>
          <a:custGeom>
            <a:avLst/>
            <a:gdLst>
              <a:gd name="connsiteX0" fmla="*/ 0 w 2164080"/>
              <a:gd name="connsiteY0" fmla="*/ 1082040 h 2164080"/>
              <a:gd name="connsiteX1" fmla="*/ 1082040 w 2164080"/>
              <a:gd name="connsiteY1" fmla="*/ 0 h 2164080"/>
              <a:gd name="connsiteX2" fmla="*/ 2164080 w 2164080"/>
              <a:gd name="connsiteY2" fmla="*/ 1082040 h 2164080"/>
              <a:gd name="connsiteX3" fmla="*/ 1082040 w 2164080"/>
              <a:gd name="connsiteY3" fmla="*/ 2164080 h 2164080"/>
              <a:gd name="connsiteX4" fmla="*/ 0 w 2164080"/>
              <a:gd name="connsiteY4" fmla="*/ 1082040 h 2164080"/>
              <a:gd name="connsiteX0" fmla="*/ 10 w 2164090"/>
              <a:gd name="connsiteY0" fmla="*/ 1082040 h 1542254"/>
              <a:gd name="connsiteX1" fmla="*/ 1082050 w 2164090"/>
              <a:gd name="connsiteY1" fmla="*/ 0 h 1542254"/>
              <a:gd name="connsiteX2" fmla="*/ 2164090 w 2164090"/>
              <a:gd name="connsiteY2" fmla="*/ 1082040 h 1542254"/>
              <a:gd name="connsiteX3" fmla="*/ 1066810 w 2164090"/>
              <a:gd name="connsiteY3" fmla="*/ 1524000 h 1542254"/>
              <a:gd name="connsiteX4" fmla="*/ 10 w 2164090"/>
              <a:gd name="connsiteY4" fmla="*/ 1082040 h 1542254"/>
              <a:gd name="connsiteX0" fmla="*/ 9 w 2910849"/>
              <a:gd name="connsiteY0" fmla="*/ 1087221 h 1534942"/>
              <a:gd name="connsiteX1" fmla="*/ 1082049 w 2910849"/>
              <a:gd name="connsiteY1" fmla="*/ 5181 h 1534942"/>
              <a:gd name="connsiteX2" fmla="*/ 2910849 w 2910849"/>
              <a:gd name="connsiteY2" fmla="*/ 812901 h 1534942"/>
              <a:gd name="connsiteX3" fmla="*/ 1066809 w 2910849"/>
              <a:gd name="connsiteY3" fmla="*/ 1529181 h 1534942"/>
              <a:gd name="connsiteX4" fmla="*/ 9 w 2910849"/>
              <a:gd name="connsiteY4" fmla="*/ 1087221 h 1534942"/>
              <a:gd name="connsiteX0" fmla="*/ 4 w 3383284"/>
              <a:gd name="connsiteY0" fmla="*/ 581891 h 1532146"/>
              <a:gd name="connsiteX1" fmla="*/ 1554484 w 3383284"/>
              <a:gd name="connsiteY1" fmla="*/ 2771 h 1532146"/>
              <a:gd name="connsiteX2" fmla="*/ 3383284 w 3383284"/>
              <a:gd name="connsiteY2" fmla="*/ 810491 h 1532146"/>
              <a:gd name="connsiteX3" fmla="*/ 1539244 w 3383284"/>
              <a:gd name="connsiteY3" fmla="*/ 1526771 h 1532146"/>
              <a:gd name="connsiteX4" fmla="*/ 4 w 3383284"/>
              <a:gd name="connsiteY4" fmla="*/ 581891 h 153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4" h="1532146">
                <a:moveTo>
                  <a:pt x="4" y="581891"/>
                </a:moveTo>
                <a:cubicBezTo>
                  <a:pt x="2544" y="327891"/>
                  <a:pt x="990604" y="-35329"/>
                  <a:pt x="1554484" y="2771"/>
                </a:cubicBezTo>
                <a:cubicBezTo>
                  <a:pt x="2118364" y="40871"/>
                  <a:pt x="3383284" y="212897"/>
                  <a:pt x="3383284" y="810491"/>
                </a:cubicBezTo>
                <a:cubicBezTo>
                  <a:pt x="3383284" y="1408085"/>
                  <a:pt x="2103124" y="1564871"/>
                  <a:pt x="1539244" y="1526771"/>
                </a:cubicBezTo>
                <a:cubicBezTo>
                  <a:pt x="975364" y="1488671"/>
                  <a:pt x="-2536" y="835891"/>
                  <a:pt x="4" y="58189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1" name="Рисунок 20" descr="Изображение выглядит как человек, кровать, внутренний, рама картины&#10;&#10;Автоматически созданное описание">
            <a:extLst>
              <a:ext uri="{FF2B5EF4-FFF2-40B4-BE49-F238E27FC236}">
                <a16:creationId xmlns:a16="http://schemas.microsoft.com/office/drawing/2014/main" xmlns="" id="{B9C9D22C-E622-47D6-9078-0C24ECB4E687}"/>
              </a:ext>
            </a:extLst>
          </p:cNvPr>
          <p:cNvPicPr>
            <a:picLocks noChangeAspect="1"/>
          </p:cNvPicPr>
          <p:nvPr userDrawn="1"/>
        </p:nvPicPr>
        <p:blipFill>
          <a:blip r:embed="rId3">
            <a:extLst>
              <a:ext uri="{28A0092B-C50C-407E-A947-70E740481C1C}">
                <a14:useLocalDpi xmlns:a14="http://schemas.microsoft.com/office/drawing/2010/main" val="0"/>
              </a:ext>
            </a:extLst>
          </a:blip>
          <a:srcRect l="20008" r="10243"/>
          <a:stretch>
            <a:fillRect/>
          </a:stretch>
        </p:blipFill>
        <p:spPr>
          <a:xfrm>
            <a:off x="954066" y="1414641"/>
            <a:ext cx="4054844" cy="4026341"/>
          </a:xfrm>
          <a:custGeom>
            <a:avLst/>
            <a:gdLst>
              <a:gd name="connsiteX0" fmla="*/ 2027403 w 4054844"/>
              <a:gd name="connsiteY0" fmla="*/ 0 h 4026341"/>
              <a:gd name="connsiteX1" fmla="*/ 2027441 w 4054844"/>
              <a:gd name="connsiteY1" fmla="*/ 0 h 4026341"/>
              <a:gd name="connsiteX2" fmla="*/ 2234714 w 4054844"/>
              <a:gd name="connsiteY2" fmla="*/ 10467 h 4026341"/>
              <a:gd name="connsiteX3" fmla="*/ 4054844 w 4054844"/>
              <a:gd name="connsiteY3" fmla="*/ 2027421 h 4026341"/>
              <a:gd name="connsiteX4" fmla="*/ 2436018 w 4054844"/>
              <a:gd name="connsiteY4" fmla="*/ 4013653 h 4026341"/>
              <a:gd name="connsiteX5" fmla="*/ 2352883 w 4054844"/>
              <a:gd name="connsiteY5" fmla="*/ 4026341 h 4026341"/>
              <a:gd name="connsiteX6" fmla="*/ 1701962 w 4054844"/>
              <a:gd name="connsiteY6" fmla="*/ 4026341 h 4026341"/>
              <a:gd name="connsiteX7" fmla="*/ 1618826 w 4054844"/>
              <a:gd name="connsiteY7" fmla="*/ 4013653 h 4026341"/>
              <a:gd name="connsiteX8" fmla="*/ 0 w 4054844"/>
              <a:gd name="connsiteY8" fmla="*/ 2027421 h 4026341"/>
              <a:gd name="connsiteX9" fmla="*/ 1820130 w 4054844"/>
              <a:gd name="connsiteY9" fmla="*/ 10467 h 402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4844" h="4026341">
                <a:moveTo>
                  <a:pt x="2027403" y="0"/>
                </a:moveTo>
                <a:lnTo>
                  <a:pt x="2027441" y="0"/>
                </a:lnTo>
                <a:lnTo>
                  <a:pt x="2234714" y="10467"/>
                </a:lnTo>
                <a:cubicBezTo>
                  <a:pt x="3257054" y="114291"/>
                  <a:pt x="4054844" y="977689"/>
                  <a:pt x="4054844" y="2027421"/>
                </a:cubicBezTo>
                <a:cubicBezTo>
                  <a:pt x="4054844" y="3007171"/>
                  <a:pt x="3359880" y="3824604"/>
                  <a:pt x="2436018" y="4013653"/>
                </a:cubicBezTo>
                <a:lnTo>
                  <a:pt x="2352883" y="4026341"/>
                </a:lnTo>
                <a:lnTo>
                  <a:pt x="1701962" y="4026341"/>
                </a:lnTo>
                <a:lnTo>
                  <a:pt x="1618826" y="4013653"/>
                </a:lnTo>
                <a:cubicBezTo>
                  <a:pt x="694964" y="3824604"/>
                  <a:pt x="0" y="3007171"/>
                  <a:pt x="0" y="2027421"/>
                </a:cubicBezTo>
                <a:cubicBezTo>
                  <a:pt x="0" y="977689"/>
                  <a:pt x="797790" y="114291"/>
                  <a:pt x="1820130" y="10467"/>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1481330"/>
            <a:ext cx="109728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25351" y="274641"/>
            <a:ext cx="236996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84328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17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Пустой слайд">
    <p:bg>
      <p:bgPr>
        <a:solidFill>
          <a:schemeClr val="bg2"/>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xmlns="" id="{C8E4225E-5737-4BFD-B894-27CCF4ECAFB7}"/>
              </a:ext>
            </a:extLst>
          </p:cNvPr>
          <p:cNvSpPr>
            <a:spLocks noGrp="1"/>
          </p:cNvSpPr>
          <p:nvPr>
            <p:ph type="pic" sz="quarter" idx="13"/>
          </p:nvPr>
        </p:nvSpPr>
        <p:spPr>
          <a:xfrm>
            <a:off x="838200" y="511969"/>
            <a:ext cx="3733800" cy="5834062"/>
          </a:xfrm>
        </p:spPr>
        <p:txBody>
          <a:bodyPr/>
          <a:lstStyle/>
          <a:p>
            <a:endParaRPr lang="ru-RU"/>
          </a:p>
        </p:txBody>
      </p:sp>
      <p:sp>
        <p:nvSpPr>
          <p:cNvPr id="7" name="Заголовок 6">
            <a:extLst>
              <a:ext uri="{FF2B5EF4-FFF2-40B4-BE49-F238E27FC236}">
                <a16:creationId xmlns:a16="http://schemas.microsoft.com/office/drawing/2014/main" xmlns="" id="{CB3556BB-95D3-4276-BDF0-67AB4E3CA82D}"/>
              </a:ext>
            </a:extLst>
          </p:cNvPr>
          <p:cNvSpPr>
            <a:spLocks noGrp="1"/>
          </p:cNvSpPr>
          <p:nvPr>
            <p:ph type="title"/>
          </p:nvPr>
        </p:nvSpPr>
        <p:spPr>
          <a:xfrm>
            <a:off x="4942389" y="365127"/>
            <a:ext cx="6411411" cy="1325563"/>
          </a:xfrm>
        </p:spPr>
        <p:txBody>
          <a:bodyPr/>
          <a:lstStyle>
            <a:lvl1pPr>
              <a:defRPr b="1"/>
            </a:lvl1pPr>
          </a:lstStyle>
          <a:p>
            <a:r>
              <a:rPr lang="ru-RU" dirty="0"/>
              <a:t>Образец заголовка</a:t>
            </a:r>
          </a:p>
        </p:txBody>
      </p:sp>
    </p:spTree>
    <p:extLst>
      <p:ext uri="{BB962C8B-B14F-4D97-AF65-F5344CB8AC3E}">
        <p14:creationId xmlns:p14="http://schemas.microsoft.com/office/powerpoint/2010/main" val="381259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Пустой слайд">
    <p:bg>
      <p:bgPr>
        <a:solidFill>
          <a:schemeClr val="bg2"/>
        </a:solidFill>
        <a:effectLst/>
      </p:bgPr>
    </p:bg>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xmlns="" id="{C8E4225E-5737-4BFD-B894-27CCF4ECAFB7}"/>
              </a:ext>
            </a:extLst>
          </p:cNvPr>
          <p:cNvSpPr>
            <a:spLocks noGrp="1"/>
          </p:cNvSpPr>
          <p:nvPr>
            <p:ph type="pic" sz="quarter" idx="13"/>
          </p:nvPr>
        </p:nvSpPr>
        <p:spPr>
          <a:xfrm>
            <a:off x="4695561" y="1970486"/>
            <a:ext cx="3031121" cy="2917031"/>
          </a:xfrm>
        </p:spPr>
        <p:txBody>
          <a:bodyPr/>
          <a:lstStyle/>
          <a:p>
            <a:endParaRPr lang="ru-RU"/>
          </a:p>
        </p:txBody>
      </p:sp>
      <p:sp>
        <p:nvSpPr>
          <p:cNvPr id="2" name="Заголовок 1">
            <a:extLst>
              <a:ext uri="{FF2B5EF4-FFF2-40B4-BE49-F238E27FC236}">
                <a16:creationId xmlns:a16="http://schemas.microsoft.com/office/drawing/2014/main" xmlns="" id="{CABF8A0A-A23D-4ABC-93BD-D1E9D2156FB8}"/>
              </a:ext>
            </a:extLst>
          </p:cNvPr>
          <p:cNvSpPr>
            <a:spLocks noGrp="1"/>
          </p:cNvSpPr>
          <p:nvPr>
            <p:ph type="title"/>
          </p:nvPr>
        </p:nvSpPr>
        <p:spPr/>
        <p:txBody>
          <a:bodyPr/>
          <a:lstStyle>
            <a:lvl1pPr>
              <a:defRPr b="1"/>
            </a:lvl1pPr>
          </a:lstStyle>
          <a:p>
            <a:r>
              <a:rPr lang="ru-RU" dirty="0"/>
              <a:t>Образец заголовка</a:t>
            </a:r>
          </a:p>
        </p:txBody>
      </p:sp>
      <p:sp>
        <p:nvSpPr>
          <p:cNvPr id="4" name="Рисунок 5">
            <a:extLst>
              <a:ext uri="{FF2B5EF4-FFF2-40B4-BE49-F238E27FC236}">
                <a16:creationId xmlns:a16="http://schemas.microsoft.com/office/drawing/2014/main" xmlns="" id="{A1A7AD3F-1CA5-4B76-9747-23457E3531BB}"/>
              </a:ext>
            </a:extLst>
          </p:cNvPr>
          <p:cNvSpPr>
            <a:spLocks noGrp="1"/>
          </p:cNvSpPr>
          <p:nvPr>
            <p:ph type="pic" sz="quarter" idx="14"/>
          </p:nvPr>
        </p:nvSpPr>
        <p:spPr>
          <a:xfrm>
            <a:off x="8322681" y="1970486"/>
            <a:ext cx="3031121" cy="2917031"/>
          </a:xfrm>
        </p:spPr>
        <p:txBody>
          <a:bodyPr/>
          <a:lstStyle/>
          <a:p>
            <a:endParaRPr lang="ru-RU"/>
          </a:p>
        </p:txBody>
      </p:sp>
      <p:sp>
        <p:nvSpPr>
          <p:cNvPr id="5" name="Рисунок 5">
            <a:extLst>
              <a:ext uri="{FF2B5EF4-FFF2-40B4-BE49-F238E27FC236}">
                <a16:creationId xmlns:a16="http://schemas.microsoft.com/office/drawing/2014/main" xmlns="" id="{C4D8A349-1CB9-4719-944F-E3CD8832CE65}"/>
              </a:ext>
            </a:extLst>
          </p:cNvPr>
          <p:cNvSpPr>
            <a:spLocks noGrp="1"/>
          </p:cNvSpPr>
          <p:nvPr>
            <p:ph type="pic" sz="quarter" idx="15"/>
          </p:nvPr>
        </p:nvSpPr>
        <p:spPr>
          <a:xfrm>
            <a:off x="838201" y="1970486"/>
            <a:ext cx="3031121" cy="2917031"/>
          </a:xfrm>
        </p:spPr>
        <p:txBody>
          <a:bodyPr/>
          <a:lstStyle/>
          <a:p>
            <a:endParaRPr lang="ru-RU"/>
          </a:p>
        </p:txBody>
      </p:sp>
    </p:spTree>
    <p:extLst>
      <p:ext uri="{BB962C8B-B14F-4D97-AF65-F5344CB8AC3E}">
        <p14:creationId xmlns:p14="http://schemas.microsoft.com/office/powerpoint/2010/main" val="216453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Пустой слайд">
    <p:bg>
      <p:bgPr>
        <a:solidFill>
          <a:schemeClr val="bg2"/>
        </a:solidFill>
        <a:effectLst/>
      </p:bgPr>
    </p:bg>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E4A1F08E-288A-4A74-9A24-BF8D57633744}"/>
              </a:ext>
            </a:extLst>
          </p:cNvPr>
          <p:cNvSpPr>
            <a:spLocks noGrp="1"/>
          </p:cNvSpPr>
          <p:nvPr>
            <p:ph type="title"/>
          </p:nvPr>
        </p:nvSpPr>
        <p:spPr/>
        <p:txBody>
          <a:bodyPr/>
          <a:lstStyle/>
          <a:p>
            <a:r>
              <a:rPr lang="ru-RU"/>
              <a:t>Образец заголовка</a:t>
            </a:r>
          </a:p>
        </p:txBody>
      </p:sp>
      <p:sp>
        <p:nvSpPr>
          <p:cNvPr id="5" name="Объект 2">
            <a:extLst>
              <a:ext uri="{FF2B5EF4-FFF2-40B4-BE49-F238E27FC236}">
                <a16:creationId xmlns:a16="http://schemas.microsoft.com/office/drawing/2014/main" xmlns="" id="{47F55CD0-7A61-4152-9023-0259C95CB2DF}"/>
              </a:ext>
            </a:extLst>
          </p:cNvPr>
          <p:cNvSpPr>
            <a:spLocks noGrp="1"/>
          </p:cNvSpPr>
          <p:nvPr>
            <p:ph idx="1"/>
          </p:nvPr>
        </p:nvSpPr>
        <p:spPr>
          <a:xfrm>
            <a:off x="838200" y="1825625"/>
            <a:ext cx="10515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687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
        <p:nvSpPr>
          <p:cNvPr id="8" name="Овал 7">
            <a:extLst>
              <a:ext uri="{FF2B5EF4-FFF2-40B4-BE49-F238E27FC236}">
                <a16:creationId xmlns:a16="http://schemas.microsoft.com/office/drawing/2014/main" xmlns="" id="{C9EE62A3-C3F9-4BA2-927E-6D326B7F5727}"/>
              </a:ext>
            </a:extLst>
          </p:cNvPr>
          <p:cNvSpPr/>
          <p:nvPr userDrawn="1"/>
        </p:nvSpPr>
        <p:spPr>
          <a:xfrm>
            <a:off x="10716049" y="5453522"/>
            <a:ext cx="993335" cy="9933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xmlns="" id="{EFA1AE53-6301-4349-B71F-63EF271B1D7C}"/>
              </a:ext>
            </a:extLst>
          </p:cNvPr>
          <p:cNvSpPr/>
          <p:nvPr userDrawn="1"/>
        </p:nvSpPr>
        <p:spPr>
          <a:xfrm>
            <a:off x="-1" y="-30480"/>
            <a:ext cx="1905001" cy="1922175"/>
          </a:xfrm>
          <a:custGeom>
            <a:avLst/>
            <a:gdLst>
              <a:gd name="connsiteX0" fmla="*/ 0 w 3141785"/>
              <a:gd name="connsiteY0" fmla="*/ 0 h 3255962"/>
              <a:gd name="connsiteX1" fmla="*/ 3141785 w 3141785"/>
              <a:gd name="connsiteY1" fmla="*/ 0 h 3255962"/>
              <a:gd name="connsiteX2" fmla="*/ 3141785 w 3141785"/>
              <a:gd name="connsiteY2" fmla="*/ 325596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474785 w 3141785"/>
              <a:gd name="connsiteY2" fmla="*/ 170148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550985 w 3141785"/>
              <a:gd name="connsiteY2" fmla="*/ 1610042 h 3255962"/>
              <a:gd name="connsiteX3" fmla="*/ 0 w 3141785"/>
              <a:gd name="connsiteY3" fmla="*/ 3255962 h 3255962"/>
              <a:gd name="connsiteX4" fmla="*/ 0 w 3141785"/>
              <a:gd name="connsiteY4" fmla="*/ 0 h 3255962"/>
              <a:gd name="connsiteX0" fmla="*/ 0 w 3141785"/>
              <a:gd name="connsiteY0" fmla="*/ 0 h 3255962"/>
              <a:gd name="connsiteX1" fmla="*/ 3141785 w 3141785"/>
              <a:gd name="connsiteY1" fmla="*/ 0 h 3255962"/>
              <a:gd name="connsiteX2" fmla="*/ 2209800 w 3141785"/>
              <a:gd name="connsiteY2" fmla="*/ 594360 h 3255962"/>
              <a:gd name="connsiteX3" fmla="*/ 550985 w 3141785"/>
              <a:gd name="connsiteY3" fmla="*/ 1610042 h 3255962"/>
              <a:gd name="connsiteX4" fmla="*/ 0 w 3141785"/>
              <a:gd name="connsiteY4" fmla="*/ 3255962 h 3255962"/>
              <a:gd name="connsiteX5" fmla="*/ 0 w 3141785"/>
              <a:gd name="connsiteY5" fmla="*/ 0 h 3255962"/>
              <a:gd name="connsiteX0" fmla="*/ 0 w 3185160"/>
              <a:gd name="connsiteY0" fmla="*/ 0 h 3255962"/>
              <a:gd name="connsiteX1" fmla="*/ 3141785 w 3185160"/>
              <a:gd name="connsiteY1" fmla="*/ 0 h 3255962"/>
              <a:gd name="connsiteX2" fmla="*/ 3185160 w 3185160"/>
              <a:gd name="connsiteY2" fmla="*/ 929640 h 3255962"/>
              <a:gd name="connsiteX3" fmla="*/ 550985 w 3185160"/>
              <a:gd name="connsiteY3" fmla="*/ 1610042 h 3255962"/>
              <a:gd name="connsiteX4" fmla="*/ 0 w 3185160"/>
              <a:gd name="connsiteY4" fmla="*/ 3255962 h 3255962"/>
              <a:gd name="connsiteX5" fmla="*/ 0 w 318516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550985 w 3279700"/>
              <a:gd name="connsiteY3" fmla="*/ 161004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279700"/>
              <a:gd name="connsiteY0" fmla="*/ 0 h 3255962"/>
              <a:gd name="connsiteX1" fmla="*/ 3141785 w 3279700"/>
              <a:gd name="connsiteY1" fmla="*/ 0 h 3255962"/>
              <a:gd name="connsiteX2" fmla="*/ 3185160 w 3279700"/>
              <a:gd name="connsiteY2" fmla="*/ 929640 h 3255962"/>
              <a:gd name="connsiteX3" fmla="*/ 782478 w 3279700"/>
              <a:gd name="connsiteY3" fmla="*/ 1806812 h 3255962"/>
              <a:gd name="connsiteX4" fmla="*/ 0 w 3279700"/>
              <a:gd name="connsiteY4" fmla="*/ 3255962 h 3255962"/>
              <a:gd name="connsiteX5" fmla="*/ 0 w 3279700"/>
              <a:gd name="connsiteY5" fmla="*/ 0 h 3255962"/>
              <a:gd name="connsiteX0" fmla="*/ 0 w 3143681"/>
              <a:gd name="connsiteY0" fmla="*/ 0 h 3255962"/>
              <a:gd name="connsiteX1" fmla="*/ 3141785 w 3143681"/>
              <a:gd name="connsiteY1" fmla="*/ 0 h 3255962"/>
              <a:gd name="connsiteX2" fmla="*/ 2861069 w 3143681"/>
              <a:gd name="connsiteY2" fmla="*/ 883342 h 3255962"/>
              <a:gd name="connsiteX3" fmla="*/ 782478 w 3143681"/>
              <a:gd name="connsiteY3" fmla="*/ 1806812 h 3255962"/>
              <a:gd name="connsiteX4" fmla="*/ 0 w 3143681"/>
              <a:gd name="connsiteY4" fmla="*/ 3255962 h 3255962"/>
              <a:gd name="connsiteX5" fmla="*/ 0 w 3143681"/>
              <a:gd name="connsiteY5" fmla="*/ 0 h 3255962"/>
              <a:gd name="connsiteX0" fmla="*/ 0 w 3221257"/>
              <a:gd name="connsiteY0" fmla="*/ 0 h 3255962"/>
              <a:gd name="connsiteX1" fmla="*/ 3141785 w 3221257"/>
              <a:gd name="connsiteY1" fmla="*/ 0 h 3255962"/>
              <a:gd name="connsiteX2" fmla="*/ 3104909 w 3221257"/>
              <a:gd name="connsiteY2" fmla="*/ 929062 h 3255962"/>
              <a:gd name="connsiteX3" fmla="*/ 782478 w 3221257"/>
              <a:gd name="connsiteY3" fmla="*/ 1806812 h 3255962"/>
              <a:gd name="connsiteX4" fmla="*/ 0 w 3221257"/>
              <a:gd name="connsiteY4" fmla="*/ 3255962 h 3255962"/>
              <a:gd name="connsiteX5" fmla="*/ 0 w 3221257"/>
              <a:gd name="connsiteY5" fmla="*/ 0 h 3255962"/>
              <a:gd name="connsiteX0" fmla="*/ 0 w 3176736"/>
              <a:gd name="connsiteY0" fmla="*/ 0 h 3255962"/>
              <a:gd name="connsiteX1" fmla="*/ 3141785 w 3176736"/>
              <a:gd name="connsiteY1" fmla="*/ 0 h 3255962"/>
              <a:gd name="connsiteX2" fmla="*/ 3028709 w 3176736"/>
              <a:gd name="connsiteY2" fmla="*/ 990022 h 3255962"/>
              <a:gd name="connsiteX3" fmla="*/ 782478 w 3176736"/>
              <a:gd name="connsiteY3" fmla="*/ 1806812 h 3255962"/>
              <a:gd name="connsiteX4" fmla="*/ 0 w 3176736"/>
              <a:gd name="connsiteY4" fmla="*/ 3255962 h 3255962"/>
              <a:gd name="connsiteX5" fmla="*/ 0 w 3176736"/>
              <a:gd name="connsiteY5" fmla="*/ 0 h 3255962"/>
              <a:gd name="connsiteX0" fmla="*/ 0 w 3394732"/>
              <a:gd name="connsiteY0" fmla="*/ 0 h 3255962"/>
              <a:gd name="connsiteX1" fmla="*/ 3141785 w 3394732"/>
              <a:gd name="connsiteY1" fmla="*/ 0 h 3255962"/>
              <a:gd name="connsiteX2" fmla="*/ 3028709 w 3394732"/>
              <a:gd name="connsiteY2" fmla="*/ 990022 h 3255962"/>
              <a:gd name="connsiteX3" fmla="*/ 782478 w 3394732"/>
              <a:gd name="connsiteY3" fmla="*/ 1806812 h 3255962"/>
              <a:gd name="connsiteX4" fmla="*/ 0 w 3394732"/>
              <a:gd name="connsiteY4" fmla="*/ 3255962 h 3255962"/>
              <a:gd name="connsiteX5" fmla="*/ 0 w 3394732"/>
              <a:gd name="connsiteY5" fmla="*/ 0 h 3255962"/>
              <a:gd name="connsiteX0" fmla="*/ 0 w 3241975"/>
              <a:gd name="connsiteY0" fmla="*/ 15240 h 3271202"/>
              <a:gd name="connsiteX1" fmla="*/ 2806505 w 3241975"/>
              <a:gd name="connsiteY1" fmla="*/ 0 h 3271202"/>
              <a:gd name="connsiteX2" fmla="*/ 3028709 w 3241975"/>
              <a:gd name="connsiteY2" fmla="*/ 1005262 h 3271202"/>
              <a:gd name="connsiteX3" fmla="*/ 782478 w 3241975"/>
              <a:gd name="connsiteY3" fmla="*/ 1822052 h 3271202"/>
              <a:gd name="connsiteX4" fmla="*/ 0 w 3241975"/>
              <a:gd name="connsiteY4" fmla="*/ 3271202 h 3271202"/>
              <a:gd name="connsiteX5" fmla="*/ 0 w 3241975"/>
              <a:gd name="connsiteY5" fmla="*/ 15240 h 327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1975" h="3271202">
                <a:moveTo>
                  <a:pt x="0" y="15240"/>
                </a:moveTo>
                <a:lnTo>
                  <a:pt x="2806505" y="0"/>
                </a:lnTo>
                <a:cubicBezTo>
                  <a:pt x="3311290" y="165004"/>
                  <a:pt x="3366047" y="701587"/>
                  <a:pt x="3028709" y="1005262"/>
                </a:cubicBezTo>
                <a:cubicBezTo>
                  <a:pt x="2691371" y="1308937"/>
                  <a:pt x="1287263" y="1444395"/>
                  <a:pt x="782478" y="1822052"/>
                </a:cubicBezTo>
                <a:cubicBezTo>
                  <a:pt x="277693" y="2199709"/>
                  <a:pt x="183662" y="2722562"/>
                  <a:pt x="0" y="3271202"/>
                </a:cubicBezTo>
                <a:lnTo>
                  <a:pt x="0" y="152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a:extLst>
              <a:ext uri="{FF2B5EF4-FFF2-40B4-BE49-F238E27FC236}">
                <a16:creationId xmlns:a16="http://schemas.microsoft.com/office/drawing/2014/main" xmlns="" id="{A52FCC32-0A46-497B-8553-CF89576E978F}"/>
              </a:ext>
            </a:extLst>
          </p:cNvPr>
          <p:cNvSpPr/>
          <p:nvPr userDrawn="1"/>
        </p:nvSpPr>
        <p:spPr>
          <a:xfrm>
            <a:off x="5867400" y="5332265"/>
            <a:ext cx="6385560" cy="1667341"/>
          </a:xfrm>
          <a:custGeom>
            <a:avLst/>
            <a:gdLst>
              <a:gd name="connsiteX0" fmla="*/ 0 w 8915400"/>
              <a:gd name="connsiteY0" fmla="*/ 0 h 2057400"/>
              <a:gd name="connsiteX1" fmla="*/ 8915400 w 8915400"/>
              <a:gd name="connsiteY1" fmla="*/ 0 h 2057400"/>
              <a:gd name="connsiteX2" fmla="*/ 8915400 w 8915400"/>
              <a:gd name="connsiteY2" fmla="*/ 2057400 h 2057400"/>
              <a:gd name="connsiteX3" fmla="*/ 0 w 8915400"/>
              <a:gd name="connsiteY3" fmla="*/ 2057400 h 2057400"/>
              <a:gd name="connsiteX4" fmla="*/ 0 w 8915400"/>
              <a:gd name="connsiteY4" fmla="*/ 0 h 2057400"/>
              <a:gd name="connsiteX0" fmla="*/ 2575560 w 8915400"/>
              <a:gd name="connsiteY0" fmla="*/ 1173480 h 2057400"/>
              <a:gd name="connsiteX1" fmla="*/ 8915400 w 8915400"/>
              <a:gd name="connsiteY1" fmla="*/ 0 h 2057400"/>
              <a:gd name="connsiteX2" fmla="*/ 8915400 w 8915400"/>
              <a:gd name="connsiteY2" fmla="*/ 2057400 h 2057400"/>
              <a:gd name="connsiteX3" fmla="*/ 0 w 8915400"/>
              <a:gd name="connsiteY3" fmla="*/ 2057400 h 2057400"/>
              <a:gd name="connsiteX4" fmla="*/ 2575560 w 8915400"/>
              <a:gd name="connsiteY4" fmla="*/ 1173480 h 2057400"/>
              <a:gd name="connsiteX0" fmla="*/ 2575560 w 8915400"/>
              <a:gd name="connsiteY0" fmla="*/ 1173480 h 2057400"/>
              <a:gd name="connsiteX1" fmla="*/ 6629400 w 8915400"/>
              <a:gd name="connsiteY1" fmla="*/ 3810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73480 h 2057400"/>
              <a:gd name="connsiteX1" fmla="*/ 7376160 w 8915400"/>
              <a:gd name="connsiteY1" fmla="*/ 1219200 h 2057400"/>
              <a:gd name="connsiteX2" fmla="*/ 8915400 w 8915400"/>
              <a:gd name="connsiteY2" fmla="*/ 0 h 2057400"/>
              <a:gd name="connsiteX3" fmla="*/ 8915400 w 8915400"/>
              <a:gd name="connsiteY3" fmla="*/ 2057400 h 2057400"/>
              <a:gd name="connsiteX4" fmla="*/ 0 w 8915400"/>
              <a:gd name="connsiteY4" fmla="*/ 2057400 h 2057400"/>
              <a:gd name="connsiteX5" fmla="*/ 2575560 w 8915400"/>
              <a:gd name="connsiteY5" fmla="*/ 1173480 h 2057400"/>
              <a:gd name="connsiteX0" fmla="*/ 2575560 w 8915400"/>
              <a:gd name="connsiteY0" fmla="*/ 1185090 h 2069010"/>
              <a:gd name="connsiteX1" fmla="*/ 7376160 w 8915400"/>
              <a:gd name="connsiteY1" fmla="*/ 1230810 h 2069010"/>
              <a:gd name="connsiteX2" fmla="*/ 8915400 w 8915400"/>
              <a:gd name="connsiteY2" fmla="*/ 11610 h 2069010"/>
              <a:gd name="connsiteX3" fmla="*/ 8915400 w 8915400"/>
              <a:gd name="connsiteY3" fmla="*/ 2069010 h 2069010"/>
              <a:gd name="connsiteX4" fmla="*/ 0 w 8915400"/>
              <a:gd name="connsiteY4" fmla="*/ 2069010 h 2069010"/>
              <a:gd name="connsiteX5" fmla="*/ 2575560 w 8915400"/>
              <a:gd name="connsiteY5" fmla="*/ 1185090 h 2069010"/>
              <a:gd name="connsiteX0" fmla="*/ 2837328 w 9177168"/>
              <a:gd name="connsiteY0" fmla="*/ 1185090 h 2069010"/>
              <a:gd name="connsiteX1" fmla="*/ 7637928 w 9177168"/>
              <a:gd name="connsiteY1" fmla="*/ 1230810 h 2069010"/>
              <a:gd name="connsiteX2" fmla="*/ 9177168 w 9177168"/>
              <a:gd name="connsiteY2" fmla="*/ 11610 h 2069010"/>
              <a:gd name="connsiteX3" fmla="*/ 9177168 w 9177168"/>
              <a:gd name="connsiteY3" fmla="*/ 2069010 h 2069010"/>
              <a:gd name="connsiteX4" fmla="*/ 261768 w 9177168"/>
              <a:gd name="connsiteY4" fmla="*/ 2069010 h 2069010"/>
              <a:gd name="connsiteX5" fmla="*/ 2837328 w 9177168"/>
              <a:gd name="connsiteY5" fmla="*/ 1185090 h 2069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7168" h="2069010">
                <a:moveTo>
                  <a:pt x="2837328" y="1185090"/>
                </a:moveTo>
                <a:cubicBezTo>
                  <a:pt x="4066688" y="1045390"/>
                  <a:pt x="6581288" y="1426390"/>
                  <a:pt x="7637928" y="1230810"/>
                </a:cubicBezTo>
                <a:cubicBezTo>
                  <a:pt x="8694568" y="1035230"/>
                  <a:pt x="8920628" y="-128090"/>
                  <a:pt x="9177168" y="11610"/>
                </a:cubicBezTo>
                <a:lnTo>
                  <a:pt x="9177168" y="2069010"/>
                </a:lnTo>
                <a:lnTo>
                  <a:pt x="261768" y="2069010"/>
                </a:lnTo>
                <a:cubicBezTo>
                  <a:pt x="-794872" y="1921690"/>
                  <a:pt x="1607968" y="1324790"/>
                  <a:pt x="2837328" y="11850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xmlns="" id="{B2BB4159-062E-4D55-ADCA-D1EDB4105F75}"/>
              </a:ext>
            </a:extLst>
          </p:cNvPr>
          <p:cNvSpPr/>
          <p:nvPr userDrawn="1"/>
        </p:nvSpPr>
        <p:spPr>
          <a:xfrm>
            <a:off x="11460081" y="-379570"/>
            <a:ext cx="1325563" cy="1325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xmlns="" id="{36E43554-0A6C-465A-8B36-288F385CB340}"/>
              </a:ext>
            </a:extLst>
          </p:cNvPr>
          <p:cNvSpPr/>
          <p:nvPr userDrawn="1"/>
        </p:nvSpPr>
        <p:spPr>
          <a:xfrm>
            <a:off x="9759432" y="456330"/>
            <a:ext cx="527569" cy="527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3">
            <a:extLst>
              <a:ext uri="{FF2B5EF4-FFF2-40B4-BE49-F238E27FC236}">
                <a16:creationId xmlns:a16="http://schemas.microsoft.com/office/drawing/2014/main" xmlns="" id="{C54BF80F-9CA5-45BA-9C65-7B795DEA0758}"/>
              </a:ext>
            </a:extLst>
          </p:cNvPr>
          <p:cNvSpPr/>
          <p:nvPr userDrawn="1"/>
        </p:nvSpPr>
        <p:spPr>
          <a:xfrm>
            <a:off x="5944128" y="-642852"/>
            <a:ext cx="2300712" cy="1041895"/>
          </a:xfrm>
          <a:custGeom>
            <a:avLst/>
            <a:gdLst>
              <a:gd name="connsiteX0" fmla="*/ 0 w 2164080"/>
              <a:gd name="connsiteY0" fmla="*/ 1082040 h 2164080"/>
              <a:gd name="connsiteX1" fmla="*/ 1082040 w 2164080"/>
              <a:gd name="connsiteY1" fmla="*/ 0 h 2164080"/>
              <a:gd name="connsiteX2" fmla="*/ 2164080 w 2164080"/>
              <a:gd name="connsiteY2" fmla="*/ 1082040 h 2164080"/>
              <a:gd name="connsiteX3" fmla="*/ 1082040 w 2164080"/>
              <a:gd name="connsiteY3" fmla="*/ 2164080 h 2164080"/>
              <a:gd name="connsiteX4" fmla="*/ 0 w 2164080"/>
              <a:gd name="connsiteY4" fmla="*/ 1082040 h 2164080"/>
              <a:gd name="connsiteX0" fmla="*/ 10 w 2164090"/>
              <a:gd name="connsiteY0" fmla="*/ 1082040 h 1542254"/>
              <a:gd name="connsiteX1" fmla="*/ 1082050 w 2164090"/>
              <a:gd name="connsiteY1" fmla="*/ 0 h 1542254"/>
              <a:gd name="connsiteX2" fmla="*/ 2164090 w 2164090"/>
              <a:gd name="connsiteY2" fmla="*/ 1082040 h 1542254"/>
              <a:gd name="connsiteX3" fmla="*/ 1066810 w 2164090"/>
              <a:gd name="connsiteY3" fmla="*/ 1524000 h 1542254"/>
              <a:gd name="connsiteX4" fmla="*/ 10 w 2164090"/>
              <a:gd name="connsiteY4" fmla="*/ 1082040 h 1542254"/>
              <a:gd name="connsiteX0" fmla="*/ 9 w 2910849"/>
              <a:gd name="connsiteY0" fmla="*/ 1087221 h 1534942"/>
              <a:gd name="connsiteX1" fmla="*/ 1082049 w 2910849"/>
              <a:gd name="connsiteY1" fmla="*/ 5181 h 1534942"/>
              <a:gd name="connsiteX2" fmla="*/ 2910849 w 2910849"/>
              <a:gd name="connsiteY2" fmla="*/ 812901 h 1534942"/>
              <a:gd name="connsiteX3" fmla="*/ 1066809 w 2910849"/>
              <a:gd name="connsiteY3" fmla="*/ 1529181 h 1534942"/>
              <a:gd name="connsiteX4" fmla="*/ 9 w 2910849"/>
              <a:gd name="connsiteY4" fmla="*/ 1087221 h 1534942"/>
              <a:gd name="connsiteX0" fmla="*/ 4 w 3383284"/>
              <a:gd name="connsiteY0" fmla="*/ 581891 h 1532146"/>
              <a:gd name="connsiteX1" fmla="*/ 1554484 w 3383284"/>
              <a:gd name="connsiteY1" fmla="*/ 2771 h 1532146"/>
              <a:gd name="connsiteX2" fmla="*/ 3383284 w 3383284"/>
              <a:gd name="connsiteY2" fmla="*/ 810491 h 1532146"/>
              <a:gd name="connsiteX3" fmla="*/ 1539244 w 3383284"/>
              <a:gd name="connsiteY3" fmla="*/ 1526771 h 1532146"/>
              <a:gd name="connsiteX4" fmla="*/ 4 w 3383284"/>
              <a:gd name="connsiteY4" fmla="*/ 581891 h 1532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3284" h="1532146">
                <a:moveTo>
                  <a:pt x="4" y="581891"/>
                </a:moveTo>
                <a:cubicBezTo>
                  <a:pt x="2544" y="327891"/>
                  <a:pt x="990604" y="-35329"/>
                  <a:pt x="1554484" y="2771"/>
                </a:cubicBezTo>
                <a:cubicBezTo>
                  <a:pt x="2118364" y="40871"/>
                  <a:pt x="3383284" y="212897"/>
                  <a:pt x="3383284" y="810491"/>
                </a:cubicBezTo>
                <a:cubicBezTo>
                  <a:pt x="3383284" y="1408085"/>
                  <a:pt x="2103124" y="1564871"/>
                  <a:pt x="1539244" y="1526771"/>
                </a:cubicBezTo>
                <a:cubicBezTo>
                  <a:pt x="975364" y="1488671"/>
                  <a:pt x="-2536" y="835891"/>
                  <a:pt x="4" y="581891"/>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7" name="Нашивка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109728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3A90D9B-FA0C-4FC5-A6D5-56B8065EC702}"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91DBA29-2747-4441-A711-7B639E784FD2}" type="datetimeFigureOut">
              <a:rPr lang="ru-RU" smtClean="0"/>
              <a:t>05.01.2023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8969376" y="6407944"/>
            <a:ext cx="2560320" cy="365760"/>
          </a:xfrm>
        </p:spPr>
        <p:txBody>
          <a:bodyPr/>
          <a:lstStyle>
            <a:extLst/>
          </a:lstStyle>
          <a:p>
            <a:fld id="{891DBA29-2747-4441-A711-7B639E784FD2}" type="datetimeFigureOut">
              <a:rPr lang="ru-RU" smtClean="0"/>
              <a:t>05.01.2023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3A90D9B-FA0C-4FC5-A6D5-56B8065EC702}"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891DBA29-2747-4441-A711-7B639E784FD2}" type="datetimeFigureOut">
              <a:rPr lang="ru-RU" smtClean="0"/>
              <a:t>05.01.2023</a:t>
            </a:fld>
            <a:endParaRPr lang="ru-RU"/>
          </a:p>
        </p:txBody>
      </p:sp>
      <p:sp>
        <p:nvSpPr>
          <p:cNvPr id="6" name="Нижний колонтитул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C3A90D9B-FA0C-4FC5-A6D5-56B8065EC702}" type="slidenum">
              <a:rPr lang="ru-RU" smtClean="0"/>
              <a:t>‹#›</a:t>
            </a:fld>
            <a:endParaRPr lang="ru-RU"/>
          </a:p>
        </p:txBody>
      </p:sp>
      <p:sp>
        <p:nvSpPr>
          <p:cNvPr id="2" name="Заголовок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presentation-creation.ru/"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8056" y="5791253"/>
            <a:ext cx="4536419" cy="1080868"/>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91DBA29-2747-4441-A711-7B639E784FD2}" type="datetimeFigureOut">
              <a:rPr lang="ru-RU" smtClean="0"/>
              <a:t>05.01.2023</a:t>
            </a:fld>
            <a:endParaRPr lang="ru-RU"/>
          </a:p>
        </p:txBody>
      </p:sp>
      <p:sp>
        <p:nvSpPr>
          <p:cNvPr id="22" name="Нижний колонтитул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C3A90D9B-FA0C-4FC5-A6D5-56B8065EC702}" type="slidenum">
              <a:rPr lang="ru-RU" smtClean="0"/>
              <a:t>‹#›</a:t>
            </a:fld>
            <a:endParaRPr lang="ru-RU"/>
          </a:p>
        </p:txBody>
      </p:sp>
      <p:pic>
        <p:nvPicPr>
          <p:cNvPr id="11" name="Рисунок 10">
            <a:hlinkClick r:id="rId18"/>
            <a:extLst>
              <a:ext uri="{FF2B5EF4-FFF2-40B4-BE49-F238E27FC236}">
                <a16:creationId xmlns:a16="http://schemas.microsoft.com/office/drawing/2014/main" xmlns="" id="{AFA385BA-BB58-4C3A-8CD0-11C20D45520F}"/>
              </a:ext>
            </a:extLst>
          </p:cNvPr>
          <p:cNvPicPr>
            <a:picLocks noChangeAspect="1"/>
          </p:cNvPicPr>
          <p:nvPr userDrawn="1"/>
        </p:nvPicPr>
        <p:blipFill>
          <a:blip r:embed="rId19">
            <a:extLst>
              <a:ext uri="{28A0092B-C50C-407E-A947-70E740481C1C}">
                <a14:useLocalDpi xmlns:a14="http://schemas.microsoft.com/office/drawing/2010/main"/>
              </a:ext>
            </a:extLst>
          </a:blip>
          <a:stretch>
            <a:fillRect/>
          </a:stretch>
        </p:blipFill>
        <p:spPr>
          <a:xfrm>
            <a:off x="-1194000" y="367393"/>
            <a:ext cx="757763" cy="757762"/>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20" r:id="rId13"/>
    <p:sldLayoutId id="2147483721" r:id="rId14"/>
    <p:sldLayoutId id="2147483722"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FF91166-E0CA-D8F8-420E-7A6EDEEF6B26}"/>
              </a:ext>
            </a:extLst>
          </p:cNvPr>
          <p:cNvSpPr txBox="1"/>
          <p:nvPr/>
        </p:nvSpPr>
        <p:spPr>
          <a:xfrm>
            <a:off x="4234069" y="956966"/>
            <a:ext cx="699052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ru-RU" sz="1800" b="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02AC6D8-D060-ABE5-0DE8-B2D5AF6C252A}"/>
              </a:ext>
            </a:extLst>
          </p:cNvPr>
          <p:cNvSpPr txBox="1"/>
          <p:nvPr/>
        </p:nvSpPr>
        <p:spPr>
          <a:xfrm>
            <a:off x="4867836" y="1801906"/>
            <a:ext cx="7185016" cy="3046988"/>
          </a:xfrm>
          <a:prstGeom prst="rect">
            <a:avLst/>
          </a:prstGeom>
          <a:noFill/>
        </p:spPr>
        <p:txBody>
          <a:bodyPr wrap="square">
            <a:spAutoFit/>
          </a:bodyPr>
          <a:lstStyle/>
          <a:p>
            <a:pPr lvl="0" algn="ctr">
              <a:defRPr/>
            </a:pPr>
            <a:r>
              <a:rPr lang="ru-RU" sz="4800" b="1" dirty="0" err="1">
                <a:solidFill>
                  <a:srgbClr val="FF0000"/>
                </a:solidFill>
                <a:latin typeface="Times New Roman" panose="02020603050405020304" pitchFamily="18" charset="0"/>
                <a:cs typeface="Times New Roman" panose="02020603050405020304" pitchFamily="18" charset="0"/>
              </a:rPr>
              <a:t>Педагогтерді</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аттестаттаудан</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өткізу</a:t>
            </a:r>
            <a:r>
              <a:rPr lang="ru-RU" sz="4800" b="1" dirty="0">
                <a:solidFill>
                  <a:srgbClr val="FF0000"/>
                </a:solidFill>
                <a:latin typeface="Times New Roman" panose="02020603050405020304" pitchFamily="18" charset="0"/>
                <a:cs typeface="Times New Roman" panose="02020603050405020304" pitchFamily="18" charset="0"/>
              </a:rPr>
              <a:t> </a:t>
            </a:r>
            <a:r>
              <a:rPr lang="ru-RU" sz="4800" b="1" dirty="0" err="1">
                <a:solidFill>
                  <a:srgbClr val="FF0000"/>
                </a:solidFill>
                <a:latin typeface="Times New Roman" panose="02020603050405020304" pitchFamily="18" charset="0"/>
                <a:cs typeface="Times New Roman" panose="02020603050405020304" pitchFamily="18" charset="0"/>
              </a:rPr>
              <a:t>қағидалары</a:t>
            </a:r>
            <a:r>
              <a:rPr lang="ru-RU" sz="4800" b="1" dirty="0">
                <a:solidFill>
                  <a:srgbClr val="FF0000"/>
                </a:solidFill>
                <a:latin typeface="Times New Roman" panose="02020603050405020304" pitchFamily="18" charset="0"/>
                <a:cs typeface="Times New Roman" panose="02020603050405020304" pitchFamily="18" charset="0"/>
              </a:rPr>
              <a:t> мен </a:t>
            </a:r>
            <a:r>
              <a:rPr lang="ru-RU" sz="4800" b="1" dirty="0" err="1">
                <a:solidFill>
                  <a:srgbClr val="FF0000"/>
                </a:solidFill>
                <a:latin typeface="Times New Roman" panose="02020603050405020304" pitchFamily="18" charset="0"/>
                <a:cs typeface="Times New Roman" panose="02020603050405020304" pitchFamily="18" charset="0"/>
              </a:rPr>
              <a:t>шарттары</a:t>
            </a:r>
            <a:endParaRPr kumimoji="0" lang="ru-RU" sz="4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37118494-9ECE-5E83-8F7B-BB744D5EBF51}"/>
              </a:ext>
            </a:extLst>
          </p:cNvPr>
          <p:cNvPicPr>
            <a:picLocks noChangeAspect="1"/>
          </p:cNvPicPr>
          <p:nvPr/>
        </p:nvPicPr>
        <p:blipFill rotWithShape="1">
          <a:blip r:embed="rId2"/>
          <a:srcRect l="20978" r="20325" b="17543"/>
          <a:stretch/>
        </p:blipFill>
        <p:spPr>
          <a:xfrm>
            <a:off x="781879" y="1643271"/>
            <a:ext cx="4280452" cy="39358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5699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506" y="174569"/>
            <a:ext cx="11563004" cy="6217087"/>
          </a:xfrm>
          <a:prstGeom prst="rect">
            <a:avLst/>
          </a:prstGeom>
          <a:noFill/>
        </p:spPr>
        <p:txBody>
          <a:bodyPr wrap="square" rtlCol="0">
            <a:spAutoFit/>
          </a:bodyPr>
          <a:lstStyle/>
          <a:p>
            <a:pPr algn="ctr"/>
            <a:r>
              <a:rPr lang="kk-KZ" sz="2000" b="1" dirty="0" smtClean="0">
                <a:solidFill>
                  <a:srgbClr val="FF0000"/>
                </a:solidFill>
                <a:latin typeface="Times New Roman" pitchFamily="18" charset="0"/>
                <a:cs typeface="Times New Roman" pitchFamily="18" charset="0"/>
              </a:rPr>
              <a:t>«Педагог-шебер</a:t>
            </a:r>
            <a:r>
              <a:rPr lang="kk-KZ" sz="2000" b="1" dirty="0">
                <a:solidFill>
                  <a:srgbClr val="FF0000"/>
                </a:solidFill>
                <a:latin typeface="Times New Roman" pitchFamily="18" charset="0"/>
                <a:cs typeface="Times New Roman" pitchFamily="18" charset="0"/>
              </a:rPr>
              <a:t>» біліктілік санатына:</a:t>
            </a:r>
            <a:endParaRPr lang="ru-RU" sz="2000" b="1" dirty="0">
              <a:solidFill>
                <a:srgbClr val="FF000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тиісті бейіні бойынша жоғары немесе жоғары оқу орнынан кейінгі педагогикалық білімі, келесі кәсіби құзыреттерге сәйкес келетін кемінде алты жыл педагогикалық өтілі бар адамдар: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«педагог-зерттеуші» біліктілік санатының жалпы талаптарына сәйкес келеді, бұдан басқа: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Ы. Алтынсарин атындағы Ұлттық білім академиясы жанындағы Республикалық оқу-әдістемелік кеңесте немесе Техникалық және кәсіптік білім департаменті жанындағы Республикалық оқу-әдістемелік кеңесте мақұлданған авторлық бағдарламасы бар немесе білім беру саласындағы уәкілетті орган бекіткен немесе Техникалық және кәсіптік білім департаменті жанындағы Республикалық оқу-әдістемелік кеңес ұсынған оқулықтардың, оқу-әдістемелік кешендер мен оқу-әдістемелік құралдардың тізбесіне енгізілген басып шығарылған оқулықтардың, оқу-әдістемелік кешендердің авторы (бірлескен авторы) болып табылады немесе тест тапсырмаларын, оқулықтарды, оқу-әдістемелік кешендерді сараптау жөніндегі сарапшылар құрамына кіреді немесе уорлд скилс (WorldSkill) (кәсіби шеберлік конкурсы) чемпионаттарының сарапшысы немесе педагогтердің біліктілігін арттыру бойынша тренер болып табылатын адамдар;</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республикалық немесе халықаралық кәсіби конкурстардың жүлдегері немесе жеңімпазы болып табылады немесе білім беру саласындағы уәкілетті орган бекіткен тізбеге сәйкес республикалық немесе халықаралық деңгейлердегі олимпиадалардың, конкурстардың, жарыстардың жүлдегерлерін немесе жеңімпаздарын дайындаған;</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«Қазақстан мұғалімі» ұлттық сыйлығының қатысушысы немесе жүлдегері немесе жеңімпазы, «Үздік педагог» атағының иегері (болған жағдайда) болып табылады;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интернет-ресурстарды пайдалана отырып, жұмыс тәжірибесін таратады;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тәлімгерлікті жүзеге асырады және облыс, республика деңгейінде кәсіби қоғамдастық желісін дамытуды жоспарлайды (болған жағдайда);</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0254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0700" y="182882"/>
            <a:ext cx="11529753" cy="5601533"/>
          </a:xfrm>
          <a:prstGeom prst="rect">
            <a:avLst/>
          </a:prstGeom>
          <a:noFill/>
        </p:spPr>
        <p:txBody>
          <a:bodyPr wrap="square" rtlCol="0">
            <a:spAutoFit/>
          </a:bodyPr>
          <a:lstStyle/>
          <a:p>
            <a:r>
              <a:rPr lang="kk-KZ" sz="2000" dirty="0">
                <a:solidFill>
                  <a:srgbClr val="0070C0"/>
                </a:solidFill>
                <a:latin typeface="Times New Roman" pitchFamily="18" charset="0"/>
                <a:cs typeface="Times New Roman" pitchFamily="18" charset="0"/>
              </a:rPr>
              <a:t>Білім беру мазмұнын сараптау республикалық ғылыми-практикалық орталығының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кіретін адамдар (болған жағдайда);</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республика деңгейінде тәжірибе жинақтайды, тиісті уәкілетті органның ведомстволық бағынысты білім беру ұйымдары педагогтерге арналған семинарларды, конференцияларды ұйымдастыру мен өткізуге қатысады; </a:t>
            </a:r>
            <a:endParaRPr lang="ru-RU" sz="2000" dirty="0">
              <a:solidFill>
                <a:srgbClr val="0070C0"/>
              </a:solidFill>
              <a:latin typeface="Times New Roman" pitchFamily="18" charset="0"/>
              <a:cs typeface="Times New Roman" pitchFamily="18" charset="0"/>
            </a:endParaRPr>
          </a:p>
          <a:p>
            <a:r>
              <a:rPr lang="kk-KZ" sz="2000" dirty="0" smtClean="0">
                <a:solidFill>
                  <a:srgbClr val="0070C0"/>
                </a:solidFill>
                <a:latin typeface="Times New Roman" pitchFamily="18" charset="0"/>
                <a:cs typeface="Times New Roman" pitchFamily="18" charset="0"/>
              </a:rPr>
              <a:t>еліміздің</a:t>
            </a:r>
            <a:r>
              <a:rPr lang="kk-KZ" sz="2000" dirty="0">
                <a:solidFill>
                  <a:srgbClr val="0070C0"/>
                </a:solidFill>
                <a:latin typeface="Times New Roman" pitchFamily="18" charset="0"/>
                <a:cs typeface="Times New Roman" pitchFamily="18" charset="0"/>
              </a:rPr>
              <a:t>, облыстың телевидениесінде трансляциялауға енгізілген, білім беру порталдарында орналастырылған (болған жағдайда) бейне -, телесабақтар дайындаған.</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 өз шешімдері мен іс-әрекеттерін басқару, түзету және бағалау дағдыларын жүргізеді;</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облыс/республика деңгейінде сабақтарды көрсетеді, өткізілген сабақтарға педагогтер мен әдіскерлердің оң пікірлеріне ие;</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басқа педагогтердің сабақтарын талдайды;</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педагогтерге арналған облыстық және (немесе) республикалық деңгейлердегі семинарлар, конференциялар ұйымдастыруға және өткізуге қатысады.</a:t>
            </a:r>
            <a:endParaRPr lang="ru-RU" sz="20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601123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070" y="1147158"/>
            <a:ext cx="11662756" cy="4524315"/>
          </a:xfrm>
          <a:prstGeom prst="rect">
            <a:avLst/>
          </a:prstGeom>
          <a:noFill/>
        </p:spPr>
        <p:txBody>
          <a:bodyPr wrap="square" rtlCol="0">
            <a:spAutoFit/>
          </a:bodyPr>
          <a:lstStyle/>
          <a:p>
            <a:r>
              <a:rPr lang="kk-KZ" sz="4800" dirty="0">
                <a:solidFill>
                  <a:srgbClr val="0070C0"/>
                </a:solidFill>
                <a:latin typeface="Times New Roman" pitchFamily="18" charset="0"/>
                <a:cs typeface="Times New Roman" pitchFamily="18" charset="0"/>
              </a:rPr>
              <a:t>Білім беру ұйымы жыл сайын 1 қыркүйекке дейін алдағы қаржы жылына арналған біліктілік санаттарын берудің (растаудың) перспективалық жоспарын жасайды және бекітеді, ол қажеттілігіне қарай түзетіледі.</a:t>
            </a:r>
            <a:endParaRPr lang="ru-RU" sz="4800" dirty="0">
              <a:solidFill>
                <a:srgbClr val="0070C0"/>
              </a:solidFill>
              <a:latin typeface="Times New Roman" pitchFamily="18" charset="0"/>
              <a:cs typeface="Times New Roman" pitchFamily="18" charset="0"/>
            </a:endParaRPr>
          </a:p>
          <a:p>
            <a:endParaRPr lang="ru-RU" sz="4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695" y="4694974"/>
            <a:ext cx="6364852" cy="216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317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0699" y="541125"/>
            <a:ext cx="9185564" cy="5940088"/>
          </a:xfrm>
          <a:prstGeom prst="rect">
            <a:avLst/>
          </a:prstGeom>
        </p:spPr>
        <p:txBody>
          <a:bodyPr wrap="square">
            <a:spAutoFit/>
          </a:bodyPr>
          <a:lstStyle/>
          <a:p>
            <a:pPr algn="ctr"/>
            <a:r>
              <a:rPr lang="kk-KZ" sz="2000" b="1" dirty="0">
                <a:solidFill>
                  <a:srgbClr val="FF0000"/>
                </a:solidFill>
                <a:latin typeface="Times New Roman" pitchFamily="18" charset="0"/>
                <a:cs typeface="Times New Roman" pitchFamily="18" charset="0"/>
              </a:rPr>
              <a:t>Біліктілік санаты келесі жағдайларда педагогтердің өтініші негізінде ұзартылады, бірақ бір жылдан аспайды:</a:t>
            </a:r>
            <a:endParaRPr lang="ru-RU" sz="2000" dirty="0">
              <a:solidFill>
                <a:srgbClr val="FF000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«Әлеуметтік мәні бар аурулардың тізбесін бекіту туралы» Қазақстан Республикасы Денсаулық сақтау министрінің 2020 жылғы 23 қыркүйектегі № ҚР ДСМ-108/2020 бұйрығымен бекітілген (Нормативтік құқықтық актілерді мемлекеттік тіркеу тізілімінде № 21263 болып тіркелген) әлеуметтік мәні бар аурулар мен айналасындағыларға қауіп төндіретін аурулар тізбесіне сәйкес уақытша еңбекке жарамсыздық кезінде;</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жүктілікке және босануы бойынша демалыстан немесе бала үш жасқа толғанға дейін оны бағып-күтуге арналған демалыстан немесе жаңа туған баланы (балаларды) асырап алған қызметкерлер үшін демалыстан шыққаннан кейін;</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білім беру ұйымдарына білім беру саласындағы уәкілетті органнан, білім беруді басқару органдарынан, әдістемелік кабинеттерден, біліктілікті арттыру институттарынан ауысқан жағдайда.</a:t>
            </a:r>
            <a:endParaRPr lang="ru-RU" sz="2000" dirty="0">
              <a:solidFill>
                <a:srgbClr val="0070C0"/>
              </a:solidFill>
              <a:latin typeface="Times New Roman" pitchFamily="18" charset="0"/>
              <a:cs typeface="Times New Roman" pitchFamily="18" charset="0"/>
            </a:endParaRPr>
          </a:p>
          <a:p>
            <a:r>
              <a:rPr lang="kk-KZ" sz="2000" dirty="0">
                <a:solidFill>
                  <a:srgbClr val="0070C0"/>
                </a:solidFill>
                <a:latin typeface="Times New Roman" pitchFamily="18" charset="0"/>
                <a:cs typeface="Times New Roman" pitchFamily="18" charset="0"/>
              </a:rPr>
              <a:t>Педагогтер біліктілік талаптарына сәйкес санатқа біліктілікті тестілеуді бір жылдан кейін тапсырады. Педагогтердің осы санаты үшін қызмет нәтижелерін кешенді талдамалық жинақтау кезеңін тиісті деңгейдегі аттестаттау комиссиясы Біліктілік тестілеуін тапсырған сәттен бастап бір жыл ішінде жүргізеді. Бұл ретте педагогтің осы кезеңде қолда бар біліктілік санаты сақталады.</a:t>
            </a:r>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21086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9325" y="2781776"/>
            <a:ext cx="10643063" cy="3785652"/>
          </a:xfrm>
          <a:prstGeom prst="rect">
            <a:avLst/>
          </a:prstGeom>
        </p:spPr>
        <p:txBody>
          <a:bodyPr wrap="square">
            <a:spAutoFit/>
          </a:bodyPr>
          <a:lstStyle/>
          <a:p>
            <a:r>
              <a:rPr lang="kk-KZ" sz="4000" dirty="0">
                <a:solidFill>
                  <a:srgbClr val="0070C0"/>
                </a:solidFill>
                <a:latin typeface="Times New Roman" pitchFamily="18" charset="0"/>
                <a:cs typeface="Times New Roman" pitchFamily="18" charset="0"/>
              </a:rPr>
              <a:t>30 және одан да көп жылдық педагогикалық өтілі бар зейнеткерлік жастағы педагогтер бұрын берілген біліктілік санатын растаған кезде Біліктілік тестілеуін тапсырудан босатылады және қызмет нәтижелерін кешенді қорытудан өтеді.</a:t>
            </a:r>
            <a:endParaRPr lang="ru-RU" sz="4000" dirty="0">
              <a:solidFill>
                <a:srgbClr val="0070C0"/>
              </a:solidFill>
              <a:latin typeface="Times New Roman" pitchFamily="18" charset="0"/>
              <a:cs typeface="Times New Roman" pitchFamily="18" charset="0"/>
            </a:endParaRPr>
          </a:p>
        </p:txBody>
      </p:sp>
      <p:pic>
        <p:nvPicPr>
          <p:cNvPr id="3" name="Рисунок 2">
            <a:extLst>
              <a:ext uri="{FF2B5EF4-FFF2-40B4-BE49-F238E27FC236}">
                <a16:creationId xmlns:a16="http://schemas.microsoft.com/office/drawing/2014/main" xmlns="" id="{37118494-9ECE-5E83-8F7B-BB744D5EBF51}"/>
              </a:ext>
            </a:extLst>
          </p:cNvPr>
          <p:cNvPicPr>
            <a:picLocks noChangeAspect="1"/>
          </p:cNvPicPr>
          <p:nvPr/>
        </p:nvPicPr>
        <p:blipFill rotWithShape="1">
          <a:blip r:embed="rId2"/>
          <a:srcRect l="20978" r="20325" b="17543"/>
          <a:stretch/>
        </p:blipFill>
        <p:spPr>
          <a:xfrm>
            <a:off x="2" y="2"/>
            <a:ext cx="2917767" cy="26828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51698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766" y="662445"/>
            <a:ext cx="9850583" cy="4955203"/>
          </a:xfrm>
          <a:prstGeom prst="rect">
            <a:avLst/>
          </a:prstGeom>
        </p:spPr>
        <p:txBody>
          <a:bodyPr wrap="square">
            <a:spAutoFit/>
          </a:bodyPr>
          <a:lstStyle/>
          <a:p>
            <a:pPr algn="ctr"/>
            <a:r>
              <a:rPr lang="kk-KZ" sz="2800" b="1" dirty="0">
                <a:solidFill>
                  <a:srgbClr val="FF0000"/>
                </a:solidFill>
                <a:latin typeface="Times New Roman" pitchFamily="18" charset="0"/>
                <a:cs typeface="Times New Roman" pitchFamily="18" charset="0"/>
              </a:rPr>
              <a:t>Мынадай санаттағы педагогтерге:</a:t>
            </a:r>
            <a:endParaRPr lang="ru-RU" sz="2800" b="1" dirty="0">
              <a:solidFill>
                <a:srgbClr val="FF000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«санаты жоқ» біліктілік санаты «педагог» біліктілік санатына теңестіріледі; </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«екінші санат» біліктілік санаты «педагог-модератор» біліктілік санатына теңестіріледі;</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«бірінші санат» біліктілік санаты «педагог-сарапшы» біліктілік санатына теңестіріледі; </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«жоғары санат» біліктілік санаты «педагог-зерттеуші» және (немесе) «педагог-шебер» біліктілік санаттарына теңестіріледі.</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88. Біліктілік тестілеуі:</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педагогтер:</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күнтізбелік жыл ішінде 1 (бір) рет – ақысыз;</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күнтізбелік жыл ішінде 1 (бір) рет қайта өту ақылы негізде;</a:t>
            </a:r>
            <a:endParaRPr lang="ru-RU"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566799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3904" y="1817363"/>
            <a:ext cx="9742517" cy="2585323"/>
          </a:xfrm>
          <a:prstGeom prst="rect">
            <a:avLst/>
          </a:prstGeom>
        </p:spPr>
        <p:txBody>
          <a:bodyPr wrap="square">
            <a:spAutoFit/>
          </a:bodyPr>
          <a:lstStyle/>
          <a:p>
            <a:pPr algn="ctr"/>
            <a:r>
              <a:rPr lang="kk-KZ" sz="5400" dirty="0">
                <a:solidFill>
                  <a:srgbClr val="0070C0"/>
                </a:solidFill>
                <a:latin typeface="Times New Roman" pitchFamily="18" charset="0"/>
                <a:cs typeface="Times New Roman" pitchFamily="18" charset="0"/>
              </a:rPr>
              <a:t>Біліктілік тестілеуінің нәтижесі екі жылға жарамды деп есептеледі.</a:t>
            </a:r>
            <a:endParaRPr lang="ru-RU" sz="5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00314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5018" y="939169"/>
            <a:ext cx="11222183" cy="3970318"/>
          </a:xfrm>
          <a:prstGeom prst="rect">
            <a:avLst/>
          </a:prstGeom>
        </p:spPr>
        <p:txBody>
          <a:bodyPr wrap="square">
            <a:spAutoFit/>
          </a:bodyPr>
          <a:lstStyle/>
          <a:p>
            <a:r>
              <a:rPr lang="kk-KZ" sz="3600" dirty="0" smtClean="0">
                <a:latin typeface="Times New Roman" pitchFamily="18" charset="0"/>
                <a:cs typeface="Times New Roman" pitchFamily="18" charset="0"/>
              </a:rPr>
              <a:t>     </a:t>
            </a:r>
            <a:r>
              <a:rPr lang="kk-KZ" sz="3600" dirty="0" smtClean="0">
                <a:solidFill>
                  <a:srgbClr val="0070C0"/>
                </a:solidFill>
                <a:latin typeface="Times New Roman" pitchFamily="18" charset="0"/>
                <a:cs typeface="Times New Roman" pitchFamily="18" charset="0"/>
              </a:rPr>
              <a:t>Бейіні </a:t>
            </a:r>
            <a:r>
              <a:rPr lang="kk-KZ" sz="3600" dirty="0">
                <a:solidFill>
                  <a:srgbClr val="0070C0"/>
                </a:solidFill>
                <a:latin typeface="Times New Roman" pitchFamily="18" charset="0"/>
                <a:cs typeface="Times New Roman" pitchFamily="18" charset="0"/>
              </a:rPr>
              <a:t>бойынша 30 және одан да көп жыл педагогикалық және өндірістік өтілі бар педагогтер жаңа жүйе бойынша берілген біліктілік санатын растаған кезде Біліктілік тестілеуін тапсырудан босатылады және қызмет нәтижелерін кешенді қорытудан өтеді. </a:t>
            </a:r>
            <a:endParaRPr lang="ru-RU" sz="3600" dirty="0">
              <a:solidFill>
                <a:srgbClr val="0070C0"/>
              </a:solidFill>
              <a:latin typeface="Times New Roman" pitchFamily="18" charset="0"/>
              <a:cs typeface="Times New Roman" pitchFamily="18" charset="0"/>
            </a:endParaRPr>
          </a:p>
          <a:p>
            <a:r>
              <a:rPr lang="kk-KZ" sz="3600" dirty="0">
                <a:solidFill>
                  <a:srgbClr val="0070C0"/>
                </a:solidFill>
                <a:latin typeface="Times New Roman" pitchFamily="18" charset="0"/>
                <a:cs typeface="Times New Roman" pitchFamily="18" charset="0"/>
              </a:rPr>
              <a:t>Біліктілік санатын арттыру кезінде жалпы негізде өтеді</a:t>
            </a:r>
            <a:r>
              <a:rPr lang="kk-KZ" sz="3600" dirty="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spTree>
    <p:extLst>
      <p:ext uri="{BB962C8B-B14F-4D97-AF65-F5344CB8AC3E}">
        <p14:creationId xmlns:p14="http://schemas.microsoft.com/office/powerpoint/2010/main" val="1178791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2589" y="953117"/>
            <a:ext cx="10058400" cy="4031873"/>
          </a:xfrm>
          <a:prstGeom prst="rect">
            <a:avLst/>
          </a:prstGeom>
        </p:spPr>
        <p:txBody>
          <a:bodyPr wrap="square">
            <a:spAutoFit/>
          </a:bodyPr>
          <a:lstStyle/>
          <a:p>
            <a:r>
              <a:rPr lang="kk-KZ" sz="3200" dirty="0">
                <a:solidFill>
                  <a:srgbClr val="0070C0"/>
                </a:solidFill>
                <a:latin typeface="Times New Roman" pitchFamily="18" charset="0"/>
                <a:cs typeface="Times New Roman" pitchFamily="18" charset="0"/>
              </a:rPr>
              <a:t>Ескі жүйе бойынша «бірінші», «жоғары» санаттары бар педагогтер «педагог-модератор» біліктілік санатына ауысқан кезде Біліктілік тестілеуін тапсырудан босатылады және қызмет нәтижелерін кешенді жалпылаудан өтеді.</a:t>
            </a:r>
            <a:endParaRPr lang="ru-RU" sz="3200" dirty="0">
              <a:solidFill>
                <a:srgbClr val="0070C0"/>
              </a:solidFill>
              <a:latin typeface="Times New Roman" pitchFamily="18" charset="0"/>
              <a:cs typeface="Times New Roman" pitchFamily="18" charset="0"/>
            </a:endParaRPr>
          </a:p>
          <a:p>
            <a:r>
              <a:rPr lang="kk-KZ" sz="3200" dirty="0">
                <a:solidFill>
                  <a:srgbClr val="0070C0"/>
                </a:solidFill>
                <a:latin typeface="Times New Roman" pitchFamily="18" charset="0"/>
                <a:cs typeface="Times New Roman" pitchFamily="18" charset="0"/>
              </a:rPr>
              <a:t>«Педагог-сарапшы», «педагог-зерттеуші», «педагог-шебер» біліктілік санатын алған кезде жалпы негіздерде өтеді.</a:t>
            </a:r>
            <a:endParaRPr lang="ru-RU"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515911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5965" y="812075"/>
            <a:ext cx="9576263" cy="4862870"/>
          </a:xfrm>
          <a:prstGeom prst="rect">
            <a:avLst/>
          </a:prstGeom>
        </p:spPr>
        <p:txBody>
          <a:bodyPr wrap="square">
            <a:spAutoFit/>
          </a:bodyPr>
          <a:lstStyle/>
          <a:p>
            <a:pPr algn="ctr"/>
            <a:r>
              <a:rPr lang="kk-KZ" sz="2800" b="1" dirty="0">
                <a:solidFill>
                  <a:srgbClr val="FF0000"/>
                </a:solidFill>
              </a:rPr>
              <a:t>2-параграф. Эссе жазу тәртібі</a:t>
            </a:r>
            <a:endParaRPr lang="ru-RU" dirty="0">
              <a:solidFill>
                <a:srgbClr val="FF0000"/>
              </a:solidFill>
            </a:endParaRPr>
          </a:p>
          <a:p>
            <a:r>
              <a:rPr lang="kk-KZ" dirty="0"/>
              <a:t> </a:t>
            </a:r>
            <a:endParaRPr lang="ru-RU" dirty="0"/>
          </a:p>
          <a:p>
            <a:r>
              <a:rPr lang="kk-KZ" sz="2400" dirty="0">
                <a:solidFill>
                  <a:srgbClr val="0070C0"/>
                </a:solidFill>
                <a:latin typeface="Times New Roman" pitchFamily="18" charset="0"/>
                <a:cs typeface="Times New Roman" pitchFamily="18" charset="0"/>
              </a:rPr>
              <a:t>127. Тестілеу аяқталғаннан кейін педагог және </a:t>
            </a:r>
            <a:r>
              <a:rPr lang="kk-KZ" sz="2400" b="1" dirty="0">
                <a:solidFill>
                  <a:srgbClr val="0070C0"/>
                </a:solidFill>
                <a:latin typeface="Times New Roman" pitchFamily="18" charset="0"/>
                <a:cs typeface="Times New Roman" pitchFamily="18" charset="0"/>
              </a:rPr>
              <a:t>білім беру ұйымының (әдістемелік кабинеттердің (орталықтардың) басшысы</a:t>
            </a:r>
            <a:r>
              <a:rPr lang="kk-KZ" sz="2400" dirty="0">
                <a:solidFill>
                  <a:srgbClr val="0070C0"/>
                </a:solidFill>
                <a:latin typeface="Times New Roman" pitchFamily="18" charset="0"/>
                <a:cs typeface="Times New Roman" pitchFamily="18" charset="0"/>
              </a:rPr>
              <a:t> </a:t>
            </a:r>
            <a:r>
              <a:rPr lang="kk-KZ" sz="2400" b="1" dirty="0">
                <a:solidFill>
                  <a:srgbClr val="0070C0"/>
                </a:solidFill>
                <a:latin typeface="Times New Roman" pitchFamily="18" charset="0"/>
                <a:cs typeface="Times New Roman" pitchFamily="18" charset="0"/>
              </a:rPr>
              <a:t>міндетті аттестаттау кезінде эссе</a:t>
            </a:r>
            <a:r>
              <a:rPr lang="kk-KZ" sz="2400" dirty="0">
                <a:solidFill>
                  <a:srgbClr val="0070C0"/>
                </a:solidFill>
                <a:latin typeface="Times New Roman" pitchFamily="18" charset="0"/>
                <a:cs typeface="Times New Roman" pitchFamily="18" charset="0"/>
              </a:rPr>
              <a:t> жазады. Берілетін уақыт – 60 минут. Қолданылатын сөз саны – 250-300 сөз. Жыл сайын эссе тақырыбын білім беру саласындағы уәкілетті орган анықтайды. Жазылған эссе тиісті сілтеме бойынша педагогтің жеке кабинетінде немесе педагог профилінде көрсетіледі.</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128. Жазылған эссе педагогтің профиліне жіберіледі немесе ақпараттық жүйеде көрсетіледі.</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129. Жазбаша эссе біліктілік санатын беруден бас тартуға негіз болып табылмайды.</a:t>
            </a:r>
            <a:endParaRPr lang="ru-RU" sz="24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38153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F0CD3DE5-36A8-E528-8A9A-1979CF8CB2EC}"/>
              </a:ext>
            </a:extLst>
          </p:cNvPr>
          <p:cNvSpPr txBox="1"/>
          <p:nvPr/>
        </p:nvSpPr>
        <p:spPr>
          <a:xfrm>
            <a:off x="309093" y="90154"/>
            <a:ext cx="10212947" cy="6001643"/>
          </a:xfrm>
          <a:prstGeom prst="rect">
            <a:avLst/>
          </a:prstGeom>
          <a:noFill/>
        </p:spPr>
        <p:txBody>
          <a:bodyPr wrap="square">
            <a:spAutoFit/>
          </a:bodyPr>
          <a:lstStyle/>
          <a:p>
            <a:r>
              <a:rPr lang="ru-RU" sz="3200" b="1" i="1" dirty="0">
                <a:solidFill>
                  <a:srgbClr val="0070C0"/>
                </a:solidFill>
                <a:latin typeface="Times New Roman" pitchFamily="18" charset="0"/>
                <a:cs typeface="Times New Roman" pitchFamily="18" charset="0"/>
              </a:rPr>
              <a:t>1. Осы </a:t>
            </a:r>
            <a:r>
              <a:rPr lang="ru-RU" sz="3200" b="1" i="1" dirty="0" err="1">
                <a:solidFill>
                  <a:srgbClr val="0070C0"/>
                </a:solidFill>
                <a:latin typeface="Times New Roman" pitchFamily="18" charset="0"/>
                <a:cs typeface="Times New Roman" pitchFamily="18" charset="0"/>
              </a:rPr>
              <a:t>Педагогтерді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аттестаттаудан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өткізу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қағидалары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бұдан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әрі</a:t>
            </a:r>
            <a:r>
              <a:rPr lang="ru-RU" sz="3200" b="1" i="1" dirty="0">
                <a:solidFill>
                  <a:srgbClr val="0070C0"/>
                </a:solidFill>
                <a:latin typeface="Times New Roman" pitchFamily="18" charset="0"/>
                <a:cs typeface="Times New Roman" pitchFamily="18" charset="0"/>
              </a:rPr>
              <a:t> –  </a:t>
            </a:r>
            <a:r>
              <a:rPr lang="ru-RU" sz="3200" b="1" i="1" dirty="0" err="1">
                <a:solidFill>
                  <a:srgbClr val="0070C0"/>
                </a:solidFill>
                <a:latin typeface="Times New Roman" pitchFamily="18" charset="0"/>
                <a:cs typeface="Times New Roman" pitchFamily="18" charset="0"/>
              </a:rPr>
              <a:t>Қағидалар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Республикасының</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Еңбек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кодексінің</a:t>
            </a:r>
            <a:r>
              <a:rPr lang="ru-RU" sz="3200" b="1" i="1" dirty="0">
                <a:solidFill>
                  <a:srgbClr val="0070C0"/>
                </a:solidFill>
                <a:latin typeface="Times New Roman" pitchFamily="18" charset="0"/>
                <a:cs typeface="Times New Roman" pitchFamily="18" charset="0"/>
              </a:rPr>
              <a:t> 139-бабының  </a:t>
            </a:r>
            <a:r>
              <a:rPr lang="ru-RU" sz="3200" b="1" i="1" dirty="0" smtClean="0">
                <a:solidFill>
                  <a:srgbClr val="0070C0"/>
                </a:solidFill>
                <a:latin typeface="Times New Roman" pitchFamily="18" charset="0"/>
                <a:cs typeface="Times New Roman" pitchFamily="18" charset="0"/>
              </a:rPr>
              <a:t> </a:t>
            </a:r>
            <a:br>
              <a:rPr lang="ru-RU" sz="3200" b="1" i="1" dirty="0" smtClean="0">
                <a:solidFill>
                  <a:srgbClr val="0070C0"/>
                </a:solidFill>
                <a:latin typeface="Times New Roman" pitchFamily="18" charset="0"/>
                <a:cs typeface="Times New Roman" pitchFamily="18" charset="0"/>
              </a:rPr>
            </a:br>
            <a:r>
              <a:rPr lang="ru-RU" sz="3200" b="1" i="1" dirty="0" smtClean="0">
                <a:solidFill>
                  <a:srgbClr val="0070C0"/>
                </a:solidFill>
                <a:latin typeface="Times New Roman" pitchFamily="18" charset="0"/>
                <a:cs typeface="Times New Roman" pitchFamily="18" charset="0"/>
              </a:rPr>
              <a:t>7-тармағына,</a:t>
            </a:r>
            <a:r>
              <a:rPr lang="en-US" sz="3200" b="1" i="1" dirty="0" smtClean="0">
                <a:solidFill>
                  <a:srgbClr val="0070C0"/>
                </a:solidFill>
                <a:latin typeface="Times New Roman" pitchFamily="18" charset="0"/>
                <a:cs typeface="Times New Roman" pitchFamily="18" charset="0"/>
              </a:rPr>
              <a:t/>
            </a:r>
            <a:br>
              <a:rPr lang="en-US" sz="3200" b="1" i="1" dirty="0" smtClean="0">
                <a:solidFill>
                  <a:srgbClr val="0070C0"/>
                </a:solidFill>
                <a:latin typeface="Times New Roman" pitchFamily="18" charset="0"/>
                <a:cs typeface="Times New Roman" pitchFamily="18" charset="0"/>
              </a:rPr>
            </a:br>
            <a:r>
              <a:rPr lang="ru-RU" sz="3200" b="1" i="1" dirty="0" smtClean="0">
                <a:solidFill>
                  <a:srgbClr val="0070C0"/>
                </a:solidFill>
                <a:latin typeface="Times New Roman" pitchFamily="18" charset="0"/>
                <a:cs typeface="Times New Roman" pitchFamily="18" charset="0"/>
              </a:rPr>
              <a:t> </a:t>
            </a:r>
            <a:r>
              <a:rPr lang="ru-RU" sz="3200" b="1" i="1" dirty="0">
                <a:solidFill>
                  <a:srgbClr val="0070C0"/>
                </a:solidFill>
                <a:latin typeface="Times New Roman" pitchFamily="18" charset="0"/>
                <a:cs typeface="Times New Roman" pitchFamily="18" charset="0"/>
              </a:rPr>
              <a:t>«Педагог </a:t>
            </a:r>
            <a:r>
              <a:rPr lang="ru-RU" sz="3200" b="1" i="1" dirty="0" err="1">
                <a:solidFill>
                  <a:srgbClr val="0070C0"/>
                </a:solidFill>
                <a:latin typeface="Times New Roman" pitchFamily="18" charset="0"/>
                <a:cs typeface="Times New Roman" pitchFamily="18" charset="0"/>
              </a:rPr>
              <a:t>мәртебесі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Заңының</a:t>
            </a:r>
            <a:r>
              <a:rPr lang="ru-RU" sz="3200" b="1" i="1" dirty="0">
                <a:solidFill>
                  <a:srgbClr val="0070C0"/>
                </a:solidFill>
                <a:latin typeface="Times New Roman" pitchFamily="18" charset="0"/>
                <a:cs typeface="Times New Roman" pitchFamily="18" charset="0"/>
              </a:rPr>
              <a:t> 14-бабына, «</a:t>
            </a:r>
            <a:r>
              <a:rPr lang="ru-RU" sz="3200" b="1" i="1" dirty="0" err="1">
                <a:solidFill>
                  <a:srgbClr val="0070C0"/>
                </a:solidFill>
                <a:latin typeface="Times New Roman" pitchFamily="18" charset="0"/>
                <a:cs typeface="Times New Roman" pitchFamily="18" charset="0"/>
              </a:rPr>
              <a:t>Мемлекеттік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көрсетілетін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қызметтер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Қазақстан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Республикасы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Заңының</a:t>
            </a:r>
            <a:r>
              <a:rPr lang="ru-RU" sz="3200" b="1" i="1" dirty="0">
                <a:solidFill>
                  <a:srgbClr val="0070C0"/>
                </a:solidFill>
                <a:latin typeface="Times New Roman" pitchFamily="18" charset="0"/>
                <a:cs typeface="Times New Roman" pitchFamily="18" charset="0"/>
              </a:rPr>
              <a:t> 10-бабының 1) </a:t>
            </a:r>
            <a:r>
              <a:rPr lang="ru-RU" sz="3200" b="1" i="1" dirty="0" err="1">
                <a:solidFill>
                  <a:srgbClr val="0070C0"/>
                </a:solidFill>
                <a:latin typeface="Times New Roman" pitchFamily="18" charset="0"/>
                <a:cs typeface="Times New Roman" pitchFamily="18" charset="0"/>
              </a:rPr>
              <a:t>тармақшасына</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бұдан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әрі</a:t>
            </a:r>
            <a:r>
              <a:rPr lang="ru-RU" sz="3200" b="1" i="1" dirty="0">
                <a:solidFill>
                  <a:srgbClr val="0070C0"/>
                </a:solidFill>
                <a:latin typeface="Times New Roman" pitchFamily="18" charset="0"/>
                <a:cs typeface="Times New Roman" pitchFamily="18" charset="0"/>
              </a:rPr>
              <a:t> –  </a:t>
            </a:r>
            <a:r>
              <a:rPr lang="ru-RU" sz="3200" b="1" i="1" dirty="0" err="1">
                <a:solidFill>
                  <a:srgbClr val="0070C0"/>
                </a:solidFill>
                <a:latin typeface="Times New Roman" pitchFamily="18" charset="0"/>
                <a:cs typeface="Times New Roman" pitchFamily="18" charset="0"/>
              </a:rPr>
              <a:t>Мемлекеттік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көрсетілетін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қызметтер</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туралы</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заң</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сәйкес</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әзірленді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педагогтерді</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аттестаттау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және</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педагогтерге</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біліктілік</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санаттарын</a:t>
            </a:r>
            <a:r>
              <a:rPr lang="ru-RU" sz="3200" b="1" i="1" dirty="0">
                <a:solidFill>
                  <a:srgbClr val="0070C0"/>
                </a:solidFill>
                <a:latin typeface="Times New Roman" pitchFamily="18" charset="0"/>
                <a:cs typeface="Times New Roman" pitchFamily="18" charset="0"/>
              </a:rPr>
              <a:t> беру (</a:t>
            </a:r>
            <a:r>
              <a:rPr lang="ru-RU" sz="3200" b="1" i="1" dirty="0" err="1">
                <a:solidFill>
                  <a:srgbClr val="0070C0"/>
                </a:solidFill>
                <a:latin typeface="Times New Roman" pitchFamily="18" charset="0"/>
                <a:cs typeface="Times New Roman" pitchFamily="18" charset="0"/>
              </a:rPr>
              <a:t>растау</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тәртібін</a:t>
            </a:r>
            <a:r>
              <a:rPr lang="ru-RU" sz="3200" b="1" i="1" dirty="0">
                <a:solidFill>
                  <a:srgbClr val="0070C0"/>
                </a:solidFill>
                <a:latin typeface="Times New Roman" pitchFamily="18" charset="0"/>
                <a:cs typeface="Times New Roman" pitchFamily="18" charset="0"/>
              </a:rPr>
              <a:t> </a:t>
            </a:r>
            <a:r>
              <a:rPr lang="ru-RU" sz="3200" b="1" i="1" dirty="0" err="1">
                <a:solidFill>
                  <a:srgbClr val="0070C0"/>
                </a:solidFill>
                <a:latin typeface="Times New Roman" pitchFamily="18" charset="0"/>
                <a:cs typeface="Times New Roman" pitchFamily="18" charset="0"/>
              </a:rPr>
              <a:t>айқындайды</a:t>
            </a:r>
            <a:r>
              <a:rPr lang="ru-RU" sz="3200" b="1" i="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75975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5593" y="282153"/>
            <a:ext cx="10282844" cy="1569660"/>
          </a:xfrm>
          <a:prstGeom prst="rect">
            <a:avLst/>
          </a:prstGeom>
        </p:spPr>
        <p:txBody>
          <a:bodyPr wrap="square">
            <a:spAutoFit/>
          </a:bodyPr>
          <a:lstStyle/>
          <a:p>
            <a:pPr algn="ctr"/>
            <a:r>
              <a:rPr lang="kk-KZ" sz="2400" b="1" dirty="0">
                <a:solidFill>
                  <a:srgbClr val="FF0000"/>
                </a:solidFill>
                <a:latin typeface="Times New Roman" pitchFamily="18" charset="0"/>
                <a:cs typeface="Times New Roman" pitchFamily="18" charset="0"/>
              </a:rPr>
              <a:t>Біліктілік санатын беру (растау) үшін жалпы орта білім беру ұйымдары педагогінің портфолиосын бағалау </a:t>
            </a:r>
            <a:r>
              <a:rPr lang="kk-KZ" sz="2400" b="1" dirty="0" smtClean="0">
                <a:solidFill>
                  <a:srgbClr val="FF0000"/>
                </a:solidFill>
                <a:latin typeface="Times New Roman" pitchFamily="18" charset="0"/>
                <a:cs typeface="Times New Roman" pitchFamily="18" charset="0"/>
              </a:rPr>
              <a:t>өлшемшарттары</a:t>
            </a:r>
          </a:p>
          <a:p>
            <a:pPr algn="ctr"/>
            <a:endParaRPr lang="kk-KZ" sz="2400" b="1" dirty="0">
              <a:latin typeface="Times New Roman" pitchFamily="18" charset="0"/>
              <a:cs typeface="Times New Roman" pitchFamily="18" charset="0"/>
            </a:endParaRPr>
          </a:p>
          <a:p>
            <a:pPr algn="ctr"/>
            <a:endParaRPr lang="ru-RU" sz="24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04924924"/>
              </p:ext>
            </p:extLst>
          </p:nvPr>
        </p:nvGraphicFramePr>
        <p:xfrm>
          <a:off x="156412" y="1066982"/>
          <a:ext cx="11935326" cy="4837838"/>
        </p:xfrm>
        <a:graphic>
          <a:graphicData uri="http://schemas.openxmlformats.org/drawingml/2006/table">
            <a:tbl>
              <a:tblPr>
                <a:tableStyleId>{5C22544A-7EE6-4342-B048-85BDC9FD1C3A}</a:tableStyleId>
              </a:tblPr>
              <a:tblGrid>
                <a:gridCol w="11158875"/>
                <a:gridCol w="776451"/>
              </a:tblGrid>
              <a:tr h="1666621">
                <a:tc gridSpan="2">
                  <a:txBody>
                    <a:bodyPr/>
                    <a:lstStyle/>
                    <a:p>
                      <a:pPr algn="ctr">
                        <a:lnSpc>
                          <a:spcPct val="115000"/>
                        </a:lnSpc>
                        <a:spcAft>
                          <a:spcPts val="0"/>
                        </a:spcAft>
                      </a:pPr>
                      <a:r>
                        <a:rPr lang="ru-RU" sz="2800" kern="50" dirty="0" err="1">
                          <a:solidFill>
                            <a:srgbClr val="FF0000"/>
                          </a:solidFill>
                          <a:effectLst/>
                          <a:latin typeface="Times New Roman" pitchFamily="18" charset="0"/>
                          <a:cs typeface="Times New Roman" pitchFamily="18" charset="0"/>
                        </a:rPr>
                        <a:t>Біліктілік</a:t>
                      </a:r>
                      <a:r>
                        <a:rPr lang="ru-RU" sz="2800" kern="50" dirty="0">
                          <a:solidFill>
                            <a:srgbClr val="FF0000"/>
                          </a:solidFill>
                          <a:effectLst/>
                          <a:latin typeface="Times New Roman" pitchFamily="18" charset="0"/>
                          <a:cs typeface="Times New Roman" pitchFamily="18" charset="0"/>
                        </a:rPr>
                        <a:t> </a:t>
                      </a:r>
                      <a:r>
                        <a:rPr lang="ru-RU" sz="2800" kern="50" dirty="0" err="1">
                          <a:solidFill>
                            <a:srgbClr val="FF0000"/>
                          </a:solidFill>
                          <a:effectLst/>
                          <a:latin typeface="Times New Roman" pitchFamily="18" charset="0"/>
                          <a:cs typeface="Times New Roman" pitchFamily="18" charset="0"/>
                        </a:rPr>
                        <a:t>санаты</a:t>
                      </a:r>
                      <a:endParaRPr lang="ru-RU" sz="2800" dirty="0">
                        <a:solidFill>
                          <a:srgbClr val="FF0000"/>
                        </a:solidFill>
                        <a:effectLst/>
                        <a:latin typeface="Times New Roman" pitchFamily="18" charset="0"/>
                        <a:cs typeface="Times New Roman" pitchFamily="18" charset="0"/>
                      </a:endParaRPr>
                    </a:p>
                    <a:p>
                      <a:pPr indent="540385" algn="ctr">
                        <a:lnSpc>
                          <a:spcPct val="115000"/>
                        </a:lnSpc>
                        <a:spcAft>
                          <a:spcPts val="0"/>
                        </a:spcAft>
                      </a:pPr>
                      <a:r>
                        <a:rPr lang="ru-RU" sz="2800" kern="50" dirty="0">
                          <a:effectLst/>
                          <a:latin typeface="Times New Roman" pitchFamily="18" charset="0"/>
                          <a:cs typeface="Times New Roman" pitchFamily="18" charset="0"/>
                        </a:rPr>
                        <a:t> </a:t>
                      </a:r>
                      <a:endParaRPr lang="ru-RU" sz="2800" kern="50" dirty="0">
                        <a:effectLst/>
                        <a:latin typeface="Times New Roman" pitchFamily="18" charset="0"/>
                        <a:ea typeface="Times New Roman"/>
                        <a:cs typeface="Times New Roman" pitchFamily="18" charset="0"/>
                      </a:endParaRPr>
                    </a:p>
                  </a:txBody>
                  <a:tcPr marL="68580" marR="68580" marT="0" marB="0" anchor="ctr"/>
                </a:tc>
                <a:tc hMerge="1">
                  <a:txBody>
                    <a:bodyPr/>
                    <a:lstStyle/>
                    <a:p>
                      <a:endParaRPr lang="ru-RU"/>
                    </a:p>
                  </a:txBody>
                  <a:tcPr/>
                </a:tc>
              </a:tr>
              <a:tr h="806163">
                <a:tc>
                  <a:txBody>
                    <a:bodyPr/>
                    <a:lstStyle/>
                    <a:p>
                      <a:pPr>
                        <a:lnSpc>
                          <a:spcPct val="115000"/>
                        </a:lnSpc>
                        <a:spcAft>
                          <a:spcPts val="0"/>
                        </a:spcAft>
                      </a:pPr>
                      <a:r>
                        <a:rPr lang="ru-RU" sz="2800" kern="50" dirty="0" err="1">
                          <a:solidFill>
                            <a:srgbClr val="0070C0"/>
                          </a:solidFill>
                          <a:effectLst/>
                          <a:latin typeface="Times New Roman" pitchFamily="18" charset="0"/>
                          <a:cs typeface="Times New Roman" pitchFamily="18" charset="0"/>
                        </a:rPr>
                        <a:t>Бағалау</a:t>
                      </a:r>
                      <a:r>
                        <a:rPr lang="ru-RU" sz="2800" kern="50" dirty="0">
                          <a:solidFill>
                            <a:srgbClr val="0070C0"/>
                          </a:solidFill>
                          <a:effectLst/>
                          <a:latin typeface="Times New Roman" pitchFamily="18" charset="0"/>
                          <a:cs typeface="Times New Roman" pitchFamily="18" charset="0"/>
                        </a:rPr>
                        <a:t> </a:t>
                      </a:r>
                      <a:r>
                        <a:rPr lang="kk-KZ" sz="2800" kern="50" dirty="0">
                          <a:solidFill>
                            <a:srgbClr val="0070C0"/>
                          </a:solidFill>
                          <a:effectLst/>
                          <a:latin typeface="Times New Roman" pitchFamily="18" charset="0"/>
                          <a:cs typeface="Times New Roman" pitchFamily="18" charset="0"/>
                        </a:rPr>
                        <a:t>өлшемшарттары</a:t>
                      </a:r>
                      <a:endParaRPr lang="ru-RU" sz="2800" kern="50" dirty="0">
                        <a:solidFill>
                          <a:srgbClr val="0070C0"/>
                        </a:solidFill>
                        <a:effectLst/>
                        <a:latin typeface="Times New Roman" pitchFamily="18" charset="0"/>
                        <a:ea typeface="Times New Roman"/>
                        <a:cs typeface="Times New Roman" pitchFamily="18" charset="0"/>
                      </a:endParaRPr>
                    </a:p>
                  </a:txBody>
                  <a:tcPr marL="68580" marR="68580" marT="0" marB="0" anchor="ctr"/>
                </a:tc>
                <a:tc>
                  <a:txBody>
                    <a:bodyPr/>
                    <a:lstStyle/>
                    <a:p>
                      <a:pPr>
                        <a:lnSpc>
                          <a:spcPct val="115000"/>
                        </a:lnSpc>
                        <a:spcAft>
                          <a:spcPts val="0"/>
                        </a:spcAft>
                      </a:pPr>
                      <a:r>
                        <a:rPr lang="ru-RU" sz="1200">
                          <a:effectLst/>
                        </a:rPr>
                        <a:t> </a:t>
                      </a:r>
                      <a:endParaRPr lang="ru-RU" sz="1200">
                        <a:effectLst/>
                        <a:latin typeface="Times New Roman"/>
                        <a:ea typeface="Times New Roman"/>
                      </a:endParaRPr>
                    </a:p>
                  </a:txBody>
                  <a:tcPr marL="0" marR="0" marT="0" marB="0" anchor="ctr"/>
                </a:tc>
              </a:tr>
              <a:tr h="806163">
                <a:tc rowSpan="2">
                  <a:txBody>
                    <a:bodyPr/>
                    <a:lstStyle/>
                    <a:p>
                      <a:pPr>
                        <a:lnSpc>
                          <a:spcPct val="115000"/>
                        </a:lnSpc>
                        <a:spcAft>
                          <a:spcPts val="0"/>
                        </a:spcAft>
                      </a:pPr>
                      <a:r>
                        <a:rPr lang="ru-RU" sz="2800" kern="50" dirty="0" err="1">
                          <a:solidFill>
                            <a:srgbClr val="0070C0"/>
                          </a:solidFill>
                          <a:effectLst/>
                          <a:latin typeface="Times New Roman" pitchFamily="18" charset="0"/>
                          <a:cs typeface="Times New Roman" pitchFamily="18" charset="0"/>
                        </a:rPr>
                        <a:t>Соңғы</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үш</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жылда</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білім</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алушылардың</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тәрбиеленушілердің</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әзірленген</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диагностикалық</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құралдарға</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сәйкес</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таңдаған</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білім</a:t>
                      </a:r>
                      <a:r>
                        <a:rPr lang="ru-RU" sz="2800" kern="50" dirty="0">
                          <a:solidFill>
                            <a:srgbClr val="0070C0"/>
                          </a:solidFill>
                          <a:effectLst/>
                          <a:latin typeface="Times New Roman" pitchFamily="18" charset="0"/>
                          <a:cs typeface="Times New Roman" pitchFamily="18" charset="0"/>
                        </a:rPr>
                        <a:t> беру </a:t>
                      </a:r>
                      <a:r>
                        <a:rPr lang="ru-RU" sz="2800" kern="50" dirty="0" err="1">
                          <a:solidFill>
                            <a:srgbClr val="0070C0"/>
                          </a:solidFill>
                          <a:effectLst/>
                          <a:latin typeface="Times New Roman" pitchFamily="18" charset="0"/>
                          <a:cs typeface="Times New Roman" pitchFamily="18" charset="0"/>
                        </a:rPr>
                        <a:t>бағдарламасын</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меңгеру</a:t>
                      </a:r>
                      <a:r>
                        <a:rPr lang="ru-RU" sz="2800" kern="50" dirty="0">
                          <a:solidFill>
                            <a:srgbClr val="0070C0"/>
                          </a:solidFill>
                          <a:effectLst/>
                          <a:latin typeface="Times New Roman" pitchFamily="18" charset="0"/>
                          <a:cs typeface="Times New Roman" pitchFamily="18" charset="0"/>
                        </a:rPr>
                        <a:t> </a:t>
                      </a:r>
                      <a:r>
                        <a:rPr lang="ru-RU" sz="2800" kern="50" dirty="0" err="1">
                          <a:solidFill>
                            <a:srgbClr val="0070C0"/>
                          </a:solidFill>
                          <a:effectLst/>
                          <a:latin typeface="Times New Roman" pitchFamily="18" charset="0"/>
                          <a:cs typeface="Times New Roman" pitchFamily="18" charset="0"/>
                        </a:rPr>
                        <a:t>деңгейі</a:t>
                      </a:r>
                      <a:endParaRPr lang="ru-RU" sz="2800" kern="50" dirty="0">
                        <a:solidFill>
                          <a:srgbClr val="0070C0"/>
                        </a:solidFill>
                        <a:effectLst/>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1200">
                          <a:effectLst/>
                        </a:rPr>
                        <a:t> </a:t>
                      </a:r>
                      <a:endParaRPr lang="ru-RU" sz="1200">
                        <a:effectLst/>
                        <a:latin typeface="Times New Roman"/>
                        <a:ea typeface="Times New Roman"/>
                      </a:endParaRPr>
                    </a:p>
                  </a:txBody>
                  <a:tcPr marL="0" marR="0" marT="0" marB="0" anchor="ctr"/>
                </a:tc>
              </a:tr>
              <a:tr h="1558891">
                <a:tc vMerge="1">
                  <a:txBody>
                    <a:bodyPr/>
                    <a:lstStyle/>
                    <a:p>
                      <a:endParaRPr lang="ru-RU"/>
                    </a:p>
                  </a:txBody>
                  <a:tcPr/>
                </a:tc>
                <a:tc>
                  <a:txBody>
                    <a:bodyPr/>
                    <a:lstStyle/>
                    <a:p>
                      <a:pPr>
                        <a:lnSpc>
                          <a:spcPct val="115000"/>
                        </a:lnSpc>
                        <a:spcAft>
                          <a:spcPts val="0"/>
                        </a:spcAft>
                      </a:pPr>
                      <a:r>
                        <a:rPr lang="ru-RU" sz="1200" dirty="0">
                          <a:effectLst/>
                        </a:rPr>
                        <a:t> </a:t>
                      </a:r>
                      <a:endParaRPr lang="ru-RU" sz="12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1713981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06073902"/>
              </p:ext>
            </p:extLst>
          </p:nvPr>
        </p:nvGraphicFramePr>
        <p:xfrm>
          <a:off x="1" y="120316"/>
          <a:ext cx="11863138" cy="6509084"/>
        </p:xfrm>
        <a:graphic>
          <a:graphicData uri="http://schemas.openxmlformats.org/drawingml/2006/table">
            <a:tbl>
              <a:tblPr>
                <a:tableStyleId>{5C22544A-7EE6-4342-B048-85BDC9FD1C3A}</a:tableStyleId>
              </a:tblPr>
              <a:tblGrid>
                <a:gridCol w="2164843"/>
                <a:gridCol w="311939"/>
                <a:gridCol w="1961252"/>
                <a:gridCol w="1434516"/>
                <a:gridCol w="2443161"/>
                <a:gridCol w="2118151"/>
                <a:gridCol w="1429276"/>
              </a:tblGrid>
              <a:tr h="502252">
                <a:tc rowSpan="2">
                  <a:txBody>
                    <a:bodyPr/>
                    <a:lstStyle/>
                    <a:p>
                      <a:pPr algn="ctr">
                        <a:lnSpc>
                          <a:spcPct val="115000"/>
                        </a:lnSpc>
                        <a:spcAft>
                          <a:spcPts val="0"/>
                        </a:spcAft>
                      </a:pPr>
                      <a:r>
                        <a:rPr lang="kk-KZ" sz="2000" kern="50" dirty="0">
                          <a:solidFill>
                            <a:srgbClr val="0070C0"/>
                          </a:solidFill>
                          <a:effectLst/>
                          <a:latin typeface="Times New Roman" pitchFamily="18" charset="0"/>
                          <a:cs typeface="Times New Roman" pitchFamily="18" charset="0"/>
                        </a:rPr>
                        <a:t>Уәкілетті орган бекіткен тізбеге сәйкес конкурстарда немесе олимпиадаларда немесе жарыстарда білім алушылардың жетістіктері</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gridSpan="6">
                  <a:txBody>
                    <a:bodyPr/>
                    <a:lstStyle/>
                    <a:p>
                      <a:pPr algn="ctr">
                        <a:lnSpc>
                          <a:spcPct val="115000"/>
                        </a:lnSpc>
                        <a:spcAft>
                          <a:spcPts val="0"/>
                        </a:spcAft>
                      </a:pPr>
                      <a:r>
                        <a:rPr lang="ru-RU" sz="2000" kern="50" dirty="0" err="1">
                          <a:solidFill>
                            <a:srgbClr val="FF0000"/>
                          </a:solidFill>
                          <a:effectLst/>
                          <a:latin typeface="Times New Roman" pitchFamily="18" charset="0"/>
                          <a:cs typeface="Times New Roman" pitchFamily="18" charset="0"/>
                        </a:rPr>
                        <a:t>Жеңімпаз</a:t>
                      </a:r>
                      <a:r>
                        <a:rPr lang="ru-RU" sz="2000" kern="50" dirty="0">
                          <a:solidFill>
                            <a:srgbClr val="FF0000"/>
                          </a:solidFill>
                          <a:effectLst/>
                          <a:latin typeface="Times New Roman" pitchFamily="18" charset="0"/>
                          <a:cs typeface="Times New Roman" pitchFamily="18" charset="0"/>
                        </a:rPr>
                        <a:t> </a:t>
                      </a:r>
                      <a:r>
                        <a:rPr lang="ru-RU" sz="2000" kern="50" dirty="0" err="1">
                          <a:solidFill>
                            <a:srgbClr val="FF0000"/>
                          </a:solidFill>
                          <a:effectLst/>
                          <a:latin typeface="Times New Roman" pitchFamily="18" charset="0"/>
                          <a:cs typeface="Times New Roman" pitchFamily="18" charset="0"/>
                        </a:rPr>
                        <a:t>немесе</a:t>
                      </a:r>
                      <a:r>
                        <a:rPr lang="ru-RU" sz="2000" kern="50" dirty="0">
                          <a:solidFill>
                            <a:srgbClr val="FF0000"/>
                          </a:solidFill>
                          <a:effectLst/>
                          <a:latin typeface="Times New Roman" pitchFamily="18" charset="0"/>
                          <a:cs typeface="Times New Roman" pitchFamily="18" charset="0"/>
                        </a:rPr>
                        <a:t> </a:t>
                      </a:r>
                      <a:r>
                        <a:rPr lang="ru-RU" sz="2000" kern="50" dirty="0" err="1">
                          <a:solidFill>
                            <a:srgbClr val="FF0000"/>
                          </a:solidFill>
                          <a:effectLst/>
                          <a:latin typeface="Times New Roman" pitchFamily="18" charset="0"/>
                          <a:cs typeface="Times New Roman" pitchFamily="18" charset="0"/>
                        </a:rPr>
                        <a:t>жүлдегер</a:t>
                      </a:r>
                      <a:r>
                        <a:rPr lang="ru-RU" sz="2000" kern="50" dirty="0">
                          <a:solidFill>
                            <a:srgbClr val="FF0000"/>
                          </a:solidFill>
                          <a:effectLst/>
                          <a:latin typeface="Times New Roman" pitchFamily="18" charset="0"/>
                          <a:cs typeface="Times New Roman" pitchFamily="18" charset="0"/>
                        </a:rPr>
                        <a:t> </a:t>
                      </a:r>
                      <a:r>
                        <a:rPr lang="ru-RU" sz="2000" kern="50" dirty="0" err="1">
                          <a:solidFill>
                            <a:srgbClr val="FF0000"/>
                          </a:solidFill>
                          <a:effectLst/>
                          <a:latin typeface="Times New Roman" pitchFamily="18" charset="0"/>
                          <a:cs typeface="Times New Roman" pitchFamily="18" charset="0"/>
                        </a:rPr>
                        <a:t>немесе</a:t>
                      </a:r>
                      <a:r>
                        <a:rPr lang="ru-RU" sz="2000" kern="50" dirty="0">
                          <a:solidFill>
                            <a:srgbClr val="FF0000"/>
                          </a:solidFill>
                          <a:effectLst/>
                          <a:latin typeface="Times New Roman" pitchFamily="18" charset="0"/>
                          <a:cs typeface="Times New Roman" pitchFamily="18" charset="0"/>
                        </a:rPr>
                        <a:t> </a:t>
                      </a:r>
                      <a:r>
                        <a:rPr lang="ru-RU" sz="2000" kern="50" dirty="0" err="1">
                          <a:solidFill>
                            <a:srgbClr val="FF0000"/>
                          </a:solidFill>
                          <a:effectLst/>
                          <a:latin typeface="Times New Roman" pitchFamily="18" charset="0"/>
                          <a:cs typeface="Times New Roman" pitchFamily="18" charset="0"/>
                        </a:rPr>
                        <a:t>қатысушы</a:t>
                      </a:r>
                      <a:endParaRPr lang="ru-RU" sz="2000" kern="50" dirty="0">
                        <a:solidFill>
                          <a:srgbClr val="FF0000"/>
                        </a:solidFill>
                        <a:effectLst/>
                        <a:latin typeface="Times New Roman" pitchFamily="18" charset="0"/>
                        <a:ea typeface="Times New Roman"/>
                        <a:cs typeface="Times New Roman" pitchFamily="18" charset="0"/>
                      </a:endParaRPr>
                    </a:p>
                  </a:txBody>
                  <a:tcPr marL="35473" marR="35473"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6006832">
                <a:tc vMerge="1">
                  <a:txBody>
                    <a:bodyPr/>
                    <a:lstStyle/>
                    <a:p>
                      <a:endParaRPr lang="ru-RU"/>
                    </a:p>
                  </a:txBody>
                  <a:tcPr/>
                </a:tc>
                <a:tc>
                  <a:txBody>
                    <a:bodyPr/>
                    <a:lstStyle/>
                    <a:p>
                      <a:pPr algn="ctr">
                        <a:lnSpc>
                          <a:spcPct val="115000"/>
                        </a:lnSpc>
                        <a:spcAft>
                          <a:spcPts val="0"/>
                        </a:spcAft>
                      </a:pPr>
                      <a:r>
                        <a:rPr lang="kk-KZ" sz="2000" kern="50" dirty="0">
                          <a:solidFill>
                            <a:srgbClr val="0070C0"/>
                          </a:solidFill>
                          <a:effectLst/>
                          <a:latin typeface="Times New Roman" pitchFamily="18" charset="0"/>
                          <a:cs typeface="Times New Roman" pitchFamily="18" charset="0"/>
                        </a:rPr>
                        <a:t>-</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a:txBody>
                    <a:bodyPr/>
                    <a:lstStyle/>
                    <a:p>
                      <a:pPr algn="ctr">
                        <a:lnSpc>
                          <a:spcPct val="115000"/>
                        </a:lnSpc>
                        <a:spcAft>
                          <a:spcPts val="0"/>
                        </a:spcAft>
                      </a:pPr>
                      <a:r>
                        <a:rPr lang="kk-KZ" sz="2000" kern="50" dirty="0">
                          <a:solidFill>
                            <a:srgbClr val="0070C0"/>
                          </a:solidFill>
                          <a:effectLst/>
                          <a:latin typeface="Times New Roman" pitchFamily="18" charset="0"/>
                          <a:cs typeface="Times New Roman" pitchFamily="18" charset="0"/>
                        </a:rPr>
                        <a:t>Білім беруді ұйымының деңгейі</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a:txBody>
                    <a:bodyPr/>
                    <a:lstStyle/>
                    <a:p>
                      <a:pPr algn="ctr">
                        <a:lnSpc>
                          <a:spcPct val="115000"/>
                        </a:lnSpc>
                        <a:spcAft>
                          <a:spcPts val="0"/>
                        </a:spcAft>
                      </a:pPr>
                      <a:r>
                        <a:rPr lang="ru-RU" sz="2000" kern="50" dirty="0" err="1">
                          <a:solidFill>
                            <a:srgbClr val="0070C0"/>
                          </a:solidFill>
                          <a:effectLst/>
                          <a:latin typeface="Times New Roman" pitchFamily="18" charset="0"/>
                          <a:cs typeface="Times New Roman" pitchFamily="18" charset="0"/>
                        </a:rPr>
                        <a:t>Аудан</a:t>
                      </a:r>
                      <a:r>
                        <a:rPr lang="ru-RU" sz="2000" kern="50" dirty="0">
                          <a:solidFill>
                            <a:srgbClr val="0070C0"/>
                          </a:solidFill>
                          <a:effectLst/>
                          <a:latin typeface="Times New Roman" pitchFamily="18" charset="0"/>
                          <a:cs typeface="Times New Roman" pitchFamily="18" charset="0"/>
                        </a:rPr>
                        <a:t>/</a:t>
                      </a:r>
                      <a:r>
                        <a:rPr lang="ru-RU" sz="2000" kern="50" dirty="0" err="1">
                          <a:solidFill>
                            <a:srgbClr val="0070C0"/>
                          </a:solidFill>
                          <a:effectLst/>
                          <a:latin typeface="Times New Roman" pitchFamily="18" charset="0"/>
                          <a:cs typeface="Times New Roman" pitchFamily="18" charset="0"/>
                        </a:rPr>
                        <a:t>қала</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деңгейі</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a:txBody>
                    <a:bodyPr/>
                    <a:lstStyle/>
                    <a:p>
                      <a:pPr algn="ctr">
                        <a:lnSpc>
                          <a:spcPct val="115000"/>
                        </a:lnSpc>
                        <a:spcAft>
                          <a:spcPts val="0"/>
                        </a:spcAft>
                      </a:pPr>
                      <a:r>
                        <a:rPr lang="ru-RU" sz="2000" kern="50" dirty="0" err="1">
                          <a:solidFill>
                            <a:srgbClr val="0070C0"/>
                          </a:solidFill>
                          <a:effectLst/>
                          <a:latin typeface="Times New Roman" pitchFamily="18" charset="0"/>
                          <a:cs typeface="Times New Roman" pitchFamily="18" charset="0"/>
                        </a:rPr>
                        <a:t>Облыстың</a:t>
                      </a:r>
                      <a:r>
                        <a:rPr lang="ru-RU" sz="2000" kern="50" dirty="0">
                          <a:solidFill>
                            <a:srgbClr val="0070C0"/>
                          </a:solidFill>
                          <a:effectLst/>
                          <a:latin typeface="Times New Roman" pitchFamily="18" charset="0"/>
                          <a:cs typeface="Times New Roman" pitchFamily="18" charset="0"/>
                        </a:rPr>
                        <a:t>/</a:t>
                      </a:r>
                      <a:r>
                        <a:rPr lang="ru-RU" sz="2000" kern="50" dirty="0" err="1">
                          <a:solidFill>
                            <a:srgbClr val="0070C0"/>
                          </a:solidFill>
                          <a:effectLst/>
                          <a:latin typeface="Times New Roman" pitchFamily="18" charset="0"/>
                          <a:cs typeface="Times New Roman" pitchFamily="18" charset="0"/>
                        </a:rPr>
                        <a:t>республикалық</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маңызы</a:t>
                      </a:r>
                      <a:r>
                        <a:rPr lang="ru-RU" sz="2000" kern="50" dirty="0">
                          <a:solidFill>
                            <a:srgbClr val="0070C0"/>
                          </a:solidFill>
                          <a:effectLst/>
                          <a:latin typeface="Times New Roman" pitchFamily="18" charset="0"/>
                          <a:cs typeface="Times New Roman" pitchFamily="18" charset="0"/>
                        </a:rPr>
                        <a:t> бар </a:t>
                      </a:r>
                      <a:r>
                        <a:rPr lang="ru-RU" sz="2000" kern="50" dirty="0" err="1">
                          <a:solidFill>
                            <a:srgbClr val="0070C0"/>
                          </a:solidFill>
                          <a:effectLst/>
                          <a:latin typeface="Times New Roman" pitchFamily="18" charset="0"/>
                          <a:cs typeface="Times New Roman" pitchFamily="18" charset="0"/>
                        </a:rPr>
                        <a:t>қалалардың</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және</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астананың</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деңгейі</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a:txBody>
                    <a:bodyPr/>
                    <a:lstStyle/>
                    <a:p>
                      <a:pPr algn="ctr">
                        <a:lnSpc>
                          <a:spcPct val="115000"/>
                        </a:lnSpc>
                        <a:spcAft>
                          <a:spcPts val="0"/>
                        </a:spcAft>
                      </a:pPr>
                      <a:r>
                        <a:rPr lang="ru-RU" sz="2000" kern="50" dirty="0" err="1">
                          <a:solidFill>
                            <a:srgbClr val="0070C0"/>
                          </a:solidFill>
                          <a:effectLst/>
                          <a:latin typeface="Times New Roman" pitchFamily="18" charset="0"/>
                          <a:cs typeface="Times New Roman" pitchFamily="18" charset="0"/>
                        </a:rPr>
                        <a:t>Облыстың</a:t>
                      </a:r>
                      <a:r>
                        <a:rPr lang="ru-RU" sz="2000" kern="50" dirty="0">
                          <a:solidFill>
                            <a:srgbClr val="0070C0"/>
                          </a:solidFill>
                          <a:effectLst/>
                          <a:latin typeface="Times New Roman" pitchFamily="18" charset="0"/>
                          <a:cs typeface="Times New Roman" pitchFamily="18" charset="0"/>
                        </a:rPr>
                        <a:t>/</a:t>
                      </a:r>
                      <a:r>
                        <a:rPr lang="ru-RU" sz="2000" kern="50" dirty="0" err="1">
                          <a:solidFill>
                            <a:srgbClr val="0070C0"/>
                          </a:solidFill>
                          <a:effectLst/>
                          <a:latin typeface="Times New Roman" pitchFamily="18" charset="0"/>
                          <a:cs typeface="Times New Roman" pitchFamily="18" charset="0"/>
                        </a:rPr>
                        <a:t>республикалық</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маңызы</a:t>
                      </a:r>
                      <a:r>
                        <a:rPr lang="ru-RU" sz="2000" kern="50" dirty="0">
                          <a:solidFill>
                            <a:srgbClr val="0070C0"/>
                          </a:solidFill>
                          <a:effectLst/>
                          <a:latin typeface="Times New Roman" pitchFamily="18" charset="0"/>
                          <a:cs typeface="Times New Roman" pitchFamily="18" charset="0"/>
                        </a:rPr>
                        <a:t> бар </a:t>
                      </a:r>
                      <a:r>
                        <a:rPr lang="ru-RU" sz="2000" kern="50" dirty="0" err="1">
                          <a:solidFill>
                            <a:srgbClr val="0070C0"/>
                          </a:solidFill>
                          <a:effectLst/>
                          <a:latin typeface="Times New Roman" pitchFamily="18" charset="0"/>
                          <a:cs typeface="Times New Roman" pitchFamily="18" charset="0"/>
                        </a:rPr>
                        <a:t>қалалардың</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және</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астананың</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деңгейі</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c>
                  <a:txBody>
                    <a:bodyPr/>
                    <a:lstStyle/>
                    <a:p>
                      <a:pPr marR="111125" algn="ctr">
                        <a:lnSpc>
                          <a:spcPct val="115000"/>
                        </a:lnSpc>
                        <a:spcAft>
                          <a:spcPts val="0"/>
                        </a:spcAft>
                      </a:pPr>
                      <a:r>
                        <a:rPr lang="ru-RU" sz="2000" kern="50" dirty="0" err="1">
                          <a:solidFill>
                            <a:srgbClr val="0070C0"/>
                          </a:solidFill>
                          <a:effectLst/>
                          <a:latin typeface="Times New Roman" pitchFamily="18" charset="0"/>
                          <a:cs typeface="Times New Roman" pitchFamily="18" charset="0"/>
                        </a:rPr>
                        <a:t>Республикалық</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немесе</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халықаралық</a:t>
                      </a:r>
                      <a:r>
                        <a:rPr lang="ru-RU" sz="2000" kern="50" dirty="0">
                          <a:solidFill>
                            <a:srgbClr val="0070C0"/>
                          </a:solidFill>
                          <a:effectLst/>
                          <a:latin typeface="Times New Roman" pitchFamily="18" charset="0"/>
                          <a:cs typeface="Times New Roman" pitchFamily="18" charset="0"/>
                        </a:rPr>
                        <a:t> </a:t>
                      </a:r>
                      <a:r>
                        <a:rPr lang="ru-RU" sz="2000" kern="50" dirty="0" err="1">
                          <a:solidFill>
                            <a:srgbClr val="0070C0"/>
                          </a:solidFill>
                          <a:effectLst/>
                          <a:latin typeface="Times New Roman" pitchFamily="18" charset="0"/>
                          <a:cs typeface="Times New Roman" pitchFamily="18" charset="0"/>
                        </a:rPr>
                        <a:t>деңгей</a:t>
                      </a:r>
                      <a:endParaRPr lang="ru-RU" sz="2000" kern="50" dirty="0">
                        <a:solidFill>
                          <a:srgbClr val="0070C0"/>
                        </a:solidFill>
                        <a:effectLst/>
                        <a:latin typeface="Times New Roman" pitchFamily="18" charset="0"/>
                        <a:ea typeface="Times New Roman"/>
                        <a:cs typeface="Times New Roman" pitchFamily="18" charset="0"/>
                      </a:endParaRPr>
                    </a:p>
                  </a:txBody>
                  <a:tcPr marL="35473" marR="35473" marT="0" marB="0"/>
                </a:tc>
              </a:tr>
            </a:tbl>
          </a:graphicData>
        </a:graphic>
      </p:graphicFrame>
    </p:spTree>
    <p:extLst>
      <p:ext uri="{BB962C8B-B14F-4D97-AF65-F5344CB8AC3E}">
        <p14:creationId xmlns:p14="http://schemas.microsoft.com/office/powerpoint/2010/main" val="2359705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27847" y="147919"/>
            <a:ext cx="9776012" cy="369332"/>
          </a:xfrm>
          <a:prstGeom prst="rect">
            <a:avLst/>
          </a:prstGeom>
        </p:spPr>
        <p:txBody>
          <a:bodyPr wrap="square">
            <a:spAutoFit/>
          </a:bodyPr>
          <a:lstStyle/>
          <a:p>
            <a:r>
              <a:rPr lang="ru-RU" b="1" dirty="0">
                <a:solidFill>
                  <a:srgbClr val="FF0000"/>
                </a:solidFill>
                <a:latin typeface="Times New Roman" pitchFamily="18" charset="0"/>
                <a:cs typeface="Times New Roman" pitchFamily="18" charset="0"/>
              </a:rPr>
              <a:t>Орта </a:t>
            </a:r>
            <a:r>
              <a:rPr lang="ru-RU" b="1" dirty="0" err="1">
                <a:solidFill>
                  <a:srgbClr val="FF0000"/>
                </a:solidFill>
                <a:latin typeface="Times New Roman" pitchFamily="18" charset="0"/>
                <a:cs typeface="Times New Roman" pitchFamily="18" charset="0"/>
              </a:rPr>
              <a:t>білім</a:t>
            </a:r>
            <a:r>
              <a:rPr lang="ru-RU" b="1" dirty="0">
                <a:solidFill>
                  <a:srgbClr val="FF0000"/>
                </a:solidFill>
                <a:latin typeface="Times New Roman" pitchFamily="18" charset="0"/>
                <a:cs typeface="Times New Roman" pitchFamily="18" charset="0"/>
              </a:rPr>
              <a:t> беру </a:t>
            </a:r>
            <a:r>
              <a:rPr lang="ru-RU" b="1" dirty="0" err="1">
                <a:solidFill>
                  <a:srgbClr val="FF0000"/>
                </a:solidFill>
                <a:latin typeface="Times New Roman" pitchFamily="18" charset="0"/>
                <a:cs typeface="Times New Roman" pitchFamily="18" charset="0"/>
              </a:rPr>
              <a:t>ұйымдарының</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педагогтері</a:t>
            </a:r>
            <a:r>
              <a:rPr lang="ru-RU"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r>
              <a:rPr lang="ru-RU" b="1" dirty="0" err="1" smtClean="0">
                <a:solidFill>
                  <a:srgbClr val="FF0000"/>
                </a:solidFill>
                <a:latin typeface="Times New Roman" pitchFamily="18" charset="0"/>
                <a:cs typeface="Times New Roman" pitchFamily="18" charset="0"/>
              </a:rPr>
              <a:t>білім</a:t>
            </a:r>
            <a:r>
              <a:rPr lang="ru-RU" b="1" dirty="0" smtClean="0">
                <a:solidFill>
                  <a:srgbClr val="FF0000"/>
                </a:solidFill>
                <a:latin typeface="Times New Roman" pitchFamily="18" charset="0"/>
                <a:cs typeface="Times New Roman" pitchFamily="18" charset="0"/>
              </a:rPr>
              <a:t> </a:t>
            </a:r>
            <a:r>
              <a:rPr lang="ru-RU" b="1" dirty="0">
                <a:solidFill>
                  <a:srgbClr val="FF0000"/>
                </a:solidFill>
                <a:latin typeface="Times New Roman" pitchFamily="18" charset="0"/>
                <a:cs typeface="Times New Roman" pitchFamily="18" charset="0"/>
              </a:rPr>
              <a:t>беру </a:t>
            </a:r>
            <a:r>
              <a:rPr lang="ru-RU" b="1" dirty="0" err="1">
                <a:solidFill>
                  <a:srgbClr val="FF0000"/>
                </a:solidFill>
                <a:latin typeface="Times New Roman" pitchFamily="18" charset="0"/>
                <a:cs typeface="Times New Roman" pitchFamily="18" charset="0"/>
              </a:rPr>
              <a:t>ұйымдарының</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әдіскерлері</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үшін</a:t>
            </a:r>
            <a:endParaRPr lang="ru-RU" b="1"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75597346"/>
              </p:ext>
            </p:extLst>
          </p:nvPr>
        </p:nvGraphicFramePr>
        <p:xfrm>
          <a:off x="1" y="517250"/>
          <a:ext cx="12192003" cy="6511576"/>
        </p:xfrm>
        <a:graphic>
          <a:graphicData uri="http://schemas.openxmlformats.org/drawingml/2006/table">
            <a:tbl>
              <a:tblPr/>
              <a:tblGrid>
                <a:gridCol w="2830935"/>
                <a:gridCol w="2830935"/>
                <a:gridCol w="2334779"/>
                <a:gridCol w="2334779"/>
                <a:gridCol w="1860575"/>
              </a:tblGrid>
              <a:tr h="617802">
                <a:tc>
                  <a:txBody>
                    <a:bodyPr/>
                    <a:lstStyle/>
                    <a:p>
                      <a:pPr algn="just">
                        <a:lnSpc>
                          <a:spcPct val="107000"/>
                        </a:lnSpc>
                        <a:spcAft>
                          <a:spcPts val="0"/>
                        </a:spcAft>
                      </a:pPr>
                      <a:r>
                        <a:rPr lang="kk-KZ" sz="1200" kern="50" spc="10" dirty="0">
                          <a:solidFill>
                            <a:srgbClr val="FF0000"/>
                          </a:solidFill>
                          <a:effectLst/>
                          <a:latin typeface="Times New Roman"/>
                          <a:ea typeface="Times New Roman"/>
                          <a:cs typeface="Times New Roman"/>
                        </a:rPr>
                        <a:t>Санат</a:t>
                      </a:r>
                      <a:endParaRPr lang="ru-RU" sz="1200" dirty="0">
                        <a:solidFill>
                          <a:srgbClr val="FF000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FF0000"/>
                          </a:solidFill>
                          <a:effectLst/>
                          <a:latin typeface="Times New Roman"/>
                          <a:ea typeface="Times New Roman"/>
                          <a:cs typeface="Times New Roman"/>
                        </a:rPr>
                        <a:t>Блок</a:t>
                      </a:r>
                      <a:endParaRPr lang="ru-RU" sz="1200">
                        <a:solidFill>
                          <a:srgbClr val="FF000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a:solidFill>
                            <a:srgbClr val="FF0000"/>
                          </a:solidFill>
                          <a:effectLst/>
                          <a:latin typeface="Times New Roman"/>
                          <a:ea typeface="Times New Roman"/>
                          <a:cs typeface="Times New Roman"/>
                        </a:rPr>
                        <a:t>Пәндер бойынша балл</a:t>
                      </a:r>
                      <a:endParaRPr lang="ru-RU" sz="1200">
                        <a:solidFill>
                          <a:srgbClr val="FF000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FF0000"/>
                          </a:solidFill>
                          <a:effectLst/>
                          <a:latin typeface="Times New Roman"/>
                          <a:ea typeface="Times New Roman"/>
                          <a:cs typeface="Times New Roman"/>
                        </a:rPr>
                        <a:t>Біліктілік тестінен өту үшін (%)</a:t>
                      </a:r>
                      <a:endParaRPr lang="ru-RU" sz="1200">
                        <a:solidFill>
                          <a:srgbClr val="FF000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FF0000"/>
                          </a:solidFill>
                          <a:effectLst/>
                          <a:latin typeface="Times New Roman"/>
                          <a:ea typeface="Times New Roman"/>
                          <a:cs typeface="Times New Roman"/>
                        </a:rPr>
                        <a:t>Біліктілік тестінен өту үшін (балл)</a:t>
                      </a:r>
                      <a:endParaRPr lang="ru-RU" sz="1200" dirty="0">
                        <a:solidFill>
                          <a:srgbClr val="FF000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802">
                <a:tc rowSpan="2">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spc="10" dirty="0">
                          <a:solidFill>
                            <a:srgbClr val="0070C0"/>
                          </a:solidFill>
                          <a:effectLst/>
                          <a:latin typeface="Times New Roman"/>
                          <a:ea typeface="Times New Roman"/>
                          <a:cs typeface="Times New Roman"/>
                        </a:rPr>
                        <a:t>Оқу пәнінің мазмұны: теория және практика</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dirty="0">
                          <a:solidFill>
                            <a:srgbClr val="0070C0"/>
                          </a:solidFill>
                          <a:effectLst/>
                          <a:latin typeface="Times New Roman"/>
                          <a:ea typeface="Times New Roman"/>
                          <a:cs typeface="Times New Roman"/>
                        </a:rPr>
                        <a:t>70</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spc="10" dirty="0">
                          <a:solidFill>
                            <a:srgbClr val="0070C0"/>
                          </a:solidFill>
                          <a:effectLst/>
                          <a:latin typeface="Times New Roman"/>
                          <a:ea typeface="Times New Roman"/>
                          <a:cs typeface="Times New Roman"/>
                        </a:rPr>
                        <a:t>50%</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spc="10">
                          <a:solidFill>
                            <a:srgbClr val="0070C0"/>
                          </a:solidFill>
                          <a:effectLst/>
                          <a:latin typeface="Times New Roman"/>
                          <a:ea typeface="Times New Roman"/>
                          <a:cs typeface="Times New Roman"/>
                        </a:rPr>
                        <a:t>35%</a:t>
                      </a:r>
                      <a:endParaRPr lang="ru-RU" sz="1200" b="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825">
                <a:tc vMerge="1">
                  <a:txBody>
                    <a:bodyPr/>
                    <a:lstStyle/>
                    <a:p>
                      <a:endParaRPr lang="ru-RU"/>
                    </a:p>
                  </a:txBody>
                  <a:tcPr/>
                </a:tc>
                <a:tc>
                  <a:txBody>
                    <a:bodyPr/>
                    <a:lstStyle/>
                    <a:p>
                      <a:pPr algn="just">
                        <a:lnSpc>
                          <a:spcPct val="107000"/>
                        </a:lnSpc>
                        <a:spcAft>
                          <a:spcPts val="0"/>
                        </a:spcAft>
                      </a:pPr>
                      <a:r>
                        <a:rPr lang="kk-KZ" sz="1200" b="0" kern="50" spc="10" dirty="0">
                          <a:solidFill>
                            <a:srgbClr val="0070C0"/>
                          </a:solidFill>
                          <a:effectLst/>
                          <a:latin typeface="Times New Roman"/>
                          <a:ea typeface="Times New Roman"/>
                          <a:cs typeface="Times New Roman"/>
                        </a:rPr>
                        <a:t>Педагогика,</a:t>
                      </a:r>
                      <a:endParaRPr lang="ru-RU" sz="1200" b="0" dirty="0">
                        <a:solidFill>
                          <a:srgbClr val="0070C0"/>
                        </a:solidFill>
                        <a:effectLst/>
                        <a:latin typeface="Times New Roman"/>
                        <a:ea typeface="Times New Roman"/>
                        <a:cs typeface="Times New Roman"/>
                      </a:endParaRPr>
                    </a:p>
                    <a:p>
                      <a:pPr algn="just">
                        <a:lnSpc>
                          <a:spcPct val="107000"/>
                        </a:lnSpc>
                        <a:spcAft>
                          <a:spcPts val="0"/>
                        </a:spcAft>
                      </a:pPr>
                      <a:r>
                        <a:rPr lang="kk-KZ" sz="1200" b="0" kern="50" spc="10" dirty="0">
                          <a:solidFill>
                            <a:srgbClr val="0070C0"/>
                          </a:solidFill>
                          <a:effectLst/>
                          <a:latin typeface="Times New Roman"/>
                          <a:ea typeface="Times New Roman"/>
                          <a:cs typeface="Times New Roman"/>
                        </a:rPr>
                        <a:t>әдістеме</a:t>
                      </a:r>
                      <a:endParaRPr lang="ru-RU" sz="1200" b="0" dirty="0">
                        <a:solidFill>
                          <a:srgbClr val="0070C0"/>
                        </a:solidFill>
                        <a:effectLst/>
                        <a:latin typeface="Times New Roman"/>
                        <a:ea typeface="Times New Roman"/>
                        <a:cs typeface="Times New Roman"/>
                      </a:endParaRPr>
                    </a:p>
                    <a:p>
                      <a:pPr algn="just">
                        <a:lnSpc>
                          <a:spcPct val="107000"/>
                        </a:lnSpc>
                        <a:spcAft>
                          <a:spcPts val="0"/>
                        </a:spcAft>
                      </a:pPr>
                      <a:r>
                        <a:rPr lang="kk-KZ" sz="1200" b="0" kern="50" spc="10" dirty="0">
                          <a:solidFill>
                            <a:srgbClr val="0070C0"/>
                          </a:solidFill>
                          <a:effectLst/>
                          <a:latin typeface="Times New Roman"/>
                          <a:ea typeface="Times New Roman"/>
                          <a:cs typeface="Times New Roman"/>
                        </a:rPr>
                        <a:t>оқыту</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dirty="0">
                          <a:solidFill>
                            <a:srgbClr val="0070C0"/>
                          </a:solidFill>
                          <a:effectLst/>
                          <a:latin typeface="Times New Roman"/>
                          <a:ea typeface="Times New Roman"/>
                          <a:cs typeface="Times New Roman"/>
                        </a:rPr>
                        <a:t>30</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spc="10" dirty="0">
                          <a:solidFill>
                            <a:srgbClr val="0070C0"/>
                          </a:solidFill>
                          <a:effectLst/>
                          <a:latin typeface="Times New Roman"/>
                          <a:ea typeface="Times New Roman"/>
                          <a:cs typeface="Times New Roman"/>
                        </a:rPr>
                        <a:t>30%</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b="0" kern="50" spc="10" dirty="0">
                          <a:solidFill>
                            <a:srgbClr val="0070C0"/>
                          </a:solidFill>
                          <a:effectLst/>
                          <a:latin typeface="Times New Roman"/>
                          <a:ea typeface="Times New Roman"/>
                          <a:cs typeface="Times New Roman"/>
                        </a:rPr>
                        <a:t>9%</a:t>
                      </a:r>
                      <a:endParaRPr lang="ru-RU" sz="1200" b="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353">
                <a:tc rowSpan="2">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модератор</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Оқу пәнінің мазмұны: теория және практика</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60%</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42</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82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әдістемесі</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12</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353">
                <a:tc rowSpan="2">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p>
                      <a:pPr algn="just">
                        <a:lnSpc>
                          <a:spcPct val="107000"/>
                        </a:lnSpc>
                        <a:spcAft>
                          <a:spcPts val="0"/>
                        </a:spcAft>
                      </a:pPr>
                      <a:r>
                        <a:rPr lang="kk-KZ" sz="1200" kern="50" spc="10" dirty="0">
                          <a:solidFill>
                            <a:srgbClr val="0070C0"/>
                          </a:solidFill>
                          <a:effectLst/>
                          <a:latin typeface="Times New Roman"/>
                          <a:ea typeface="Times New Roman"/>
                          <a:cs typeface="Times New Roman"/>
                        </a:rPr>
                        <a:t>сарапшы</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мазмұны: теория және практика</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49</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82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әдістемесі</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15</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353">
                <a:tc rowSpan="2">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p>
                      <a:pPr algn="just">
                        <a:lnSpc>
                          <a:spcPct val="107000"/>
                        </a:lnSpc>
                        <a:spcAft>
                          <a:spcPts val="0"/>
                        </a:spcAft>
                      </a:pPr>
                      <a:r>
                        <a:rPr lang="kk-KZ" sz="1200" kern="50" spc="10" dirty="0">
                          <a:solidFill>
                            <a:srgbClr val="0070C0"/>
                          </a:solidFill>
                          <a:effectLst/>
                          <a:latin typeface="Times New Roman"/>
                          <a:ea typeface="Times New Roman"/>
                          <a:cs typeface="Times New Roman"/>
                        </a:rPr>
                        <a:t>зерттеуші</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мазмұны: теория және практика</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80%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56</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9260">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әдістемесі</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60%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18</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353">
                <a:tc rowSpan="2">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шебер</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мазмұны: теория және практика</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90%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63</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082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әдістемесі</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21</a:t>
                      </a:r>
                      <a:endParaRPr lang="ru-RU" sz="1200" dirty="0">
                        <a:solidFill>
                          <a:srgbClr val="0070C0"/>
                        </a:solidFill>
                        <a:effectLst/>
                        <a:latin typeface="Times New Roman"/>
                        <a:ea typeface="Times New Roman"/>
                        <a:cs typeface="Times New Roman"/>
                      </a:endParaRPr>
                    </a:p>
                  </a:txBody>
                  <a:tcPr marL="36312" marR="363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364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1" y="255497"/>
            <a:ext cx="7315200" cy="646331"/>
          </a:xfrm>
          <a:prstGeom prst="rect">
            <a:avLst/>
          </a:prstGeom>
        </p:spPr>
        <p:txBody>
          <a:bodyPr wrap="square">
            <a:spAutoFit/>
          </a:bodyPr>
          <a:lstStyle/>
          <a:p>
            <a:pPr algn="ctr"/>
            <a:r>
              <a:rPr lang="ru-RU" b="1" dirty="0" err="1">
                <a:solidFill>
                  <a:srgbClr val="FF0000"/>
                </a:solidFill>
                <a:latin typeface="Times New Roman" pitchFamily="18" charset="0"/>
                <a:cs typeface="Times New Roman" pitchFamily="18" charset="0"/>
              </a:rPr>
              <a:t>Дене</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шынықтыру</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мұғалімдері</a:t>
            </a:r>
            <a:r>
              <a:rPr lang="ru-RU" b="1" dirty="0">
                <a:solidFill>
                  <a:srgbClr val="FF0000"/>
                </a:solidFill>
                <a:latin typeface="Times New Roman" pitchFamily="18" charset="0"/>
                <a:cs typeface="Times New Roman" pitchFamily="18" charset="0"/>
              </a:rPr>
              <a:t> </a:t>
            </a:r>
            <a:r>
              <a:rPr lang="ru-RU" b="1" dirty="0" err="1">
                <a:solidFill>
                  <a:srgbClr val="FF0000"/>
                </a:solidFill>
                <a:latin typeface="Times New Roman" pitchFamily="18" charset="0"/>
                <a:cs typeface="Times New Roman" pitchFamily="18" charset="0"/>
              </a:rPr>
              <a:t>үшін</a:t>
            </a:r>
            <a:r>
              <a:rPr lang="ru-RU" dirty="0"/>
              <a:t>:</a:t>
            </a: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703653053"/>
              </p:ext>
            </p:extLst>
          </p:nvPr>
        </p:nvGraphicFramePr>
        <p:xfrm>
          <a:off x="215154" y="699252"/>
          <a:ext cx="11873755" cy="5657889"/>
        </p:xfrm>
        <a:graphic>
          <a:graphicData uri="http://schemas.openxmlformats.org/drawingml/2006/table">
            <a:tbl>
              <a:tblPr/>
              <a:tblGrid>
                <a:gridCol w="2791471"/>
                <a:gridCol w="2791471"/>
                <a:gridCol w="2148531"/>
                <a:gridCol w="2148531"/>
                <a:gridCol w="1993751"/>
              </a:tblGrid>
              <a:tr h="768724">
                <a:tc>
                  <a:txBody>
                    <a:bodyPr/>
                    <a:lstStyle/>
                    <a:p>
                      <a:pPr algn="just">
                        <a:lnSpc>
                          <a:spcPct val="107000"/>
                        </a:lnSpc>
                        <a:spcAft>
                          <a:spcPts val="0"/>
                        </a:spcAft>
                      </a:pPr>
                      <a:r>
                        <a:rPr lang="kk-KZ" sz="1200" kern="50" spc="10" dirty="0">
                          <a:solidFill>
                            <a:srgbClr val="FF0000"/>
                          </a:solidFill>
                          <a:effectLst/>
                          <a:latin typeface="Times New Roman"/>
                          <a:ea typeface="Times New Roman"/>
                          <a:cs typeface="Times New Roman"/>
                        </a:rPr>
                        <a:t>Санат</a:t>
                      </a:r>
                      <a:endParaRPr lang="ru-RU" sz="1200" dirty="0">
                        <a:solidFill>
                          <a:srgbClr val="FF000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FF0000"/>
                          </a:solidFill>
                          <a:effectLst/>
                          <a:latin typeface="Times New Roman"/>
                          <a:ea typeface="Times New Roman"/>
                          <a:cs typeface="Times New Roman"/>
                        </a:rPr>
                        <a:t>Блок</a:t>
                      </a:r>
                      <a:endParaRPr lang="ru-RU" sz="1200" dirty="0">
                        <a:solidFill>
                          <a:srgbClr val="FF000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FF0000"/>
                          </a:solidFill>
                          <a:effectLst/>
                          <a:latin typeface="Times New Roman"/>
                          <a:ea typeface="Times New Roman"/>
                          <a:cs typeface="Times New Roman"/>
                        </a:rPr>
                        <a:t>Пәндер бойынша балл</a:t>
                      </a:r>
                      <a:endParaRPr lang="ru-RU" sz="1200">
                        <a:solidFill>
                          <a:srgbClr val="FF000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FF0000"/>
                          </a:solidFill>
                          <a:effectLst/>
                          <a:latin typeface="Times New Roman"/>
                          <a:ea typeface="Times New Roman"/>
                          <a:cs typeface="Times New Roman"/>
                        </a:rPr>
                        <a:t>Біліктілік тестінен өту үшін (%)</a:t>
                      </a:r>
                      <a:endParaRPr lang="ru-RU" sz="1200">
                        <a:solidFill>
                          <a:srgbClr val="FF000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FF0000"/>
                          </a:solidFill>
                          <a:effectLst/>
                          <a:latin typeface="Times New Roman"/>
                          <a:ea typeface="Times New Roman"/>
                          <a:cs typeface="Times New Roman"/>
                        </a:rPr>
                        <a:t>Біліктілік тестінен өту үшін (балл)</a:t>
                      </a:r>
                      <a:endParaRPr lang="ru-RU" sz="1200" dirty="0">
                        <a:solidFill>
                          <a:srgbClr val="FF000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419">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мазмұны: теория және практика</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50</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25</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45">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 </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әдістемесі</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9</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419">
                <a:tc rowSpan="2">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p>
                      <a:pPr algn="just">
                        <a:lnSpc>
                          <a:spcPct val="107000"/>
                        </a:lnSpc>
                        <a:spcAft>
                          <a:spcPts val="0"/>
                        </a:spcAft>
                      </a:pPr>
                      <a:r>
                        <a:rPr lang="kk-KZ" sz="1200" kern="50" spc="10" dirty="0">
                          <a:solidFill>
                            <a:srgbClr val="0070C0"/>
                          </a:solidFill>
                          <a:effectLst/>
                          <a:latin typeface="Times New Roman"/>
                          <a:ea typeface="Times New Roman"/>
                          <a:cs typeface="Times New Roman"/>
                        </a:rPr>
                        <a:t>модератор</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мазмұны: теория және практика</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60%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45">
                <a:tc vMerge="1">
                  <a:txBody>
                    <a:bodyPr/>
                    <a:lstStyle/>
                    <a:p>
                      <a:endParaRPr lang="ru-RU"/>
                    </a:p>
                  </a:txBody>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Педагогика, </a:t>
                      </a:r>
                      <a:endParaRPr lang="ru-RU" sz="1200" dirty="0">
                        <a:solidFill>
                          <a:srgbClr val="0070C0"/>
                        </a:solidFill>
                        <a:effectLst/>
                        <a:latin typeface="Times New Roman"/>
                        <a:ea typeface="Times New Roman"/>
                        <a:cs typeface="Times New Roman"/>
                      </a:endParaRPr>
                    </a:p>
                    <a:p>
                      <a:pPr algn="just">
                        <a:lnSpc>
                          <a:spcPct val="107000"/>
                        </a:lnSpc>
                        <a:spcAft>
                          <a:spcPts val="0"/>
                        </a:spcAft>
                      </a:pPr>
                      <a:r>
                        <a:rPr lang="kk-KZ" sz="1200" kern="50" spc="10" dirty="0">
                          <a:solidFill>
                            <a:srgbClr val="0070C0"/>
                          </a:solidFill>
                          <a:effectLst/>
                          <a:latin typeface="Times New Roman"/>
                          <a:ea typeface="Times New Roman"/>
                          <a:cs typeface="Times New Roman"/>
                        </a:rPr>
                        <a:t>оқыту әдістемесі</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12</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419">
                <a:tc rowSpan="2">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сарапшы</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мазмұны: теория және практика</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35</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4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әдістемесі</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30</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15</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419">
                <a:tc rowSpan="2">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зерттеуші</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мазмұны: теория және практика</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80%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4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әдістемесі</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60%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18</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419">
                <a:tc rowSpan="2">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Педагог-</a:t>
                      </a:r>
                      <a:endParaRPr lang="ru-RU" sz="1200" dirty="0">
                        <a:solidFill>
                          <a:srgbClr val="0070C0"/>
                        </a:solidFill>
                        <a:effectLst/>
                        <a:latin typeface="Times New Roman"/>
                        <a:ea typeface="Times New Roman"/>
                        <a:cs typeface="Times New Roman"/>
                      </a:endParaRPr>
                    </a:p>
                    <a:p>
                      <a:pPr algn="just">
                        <a:lnSpc>
                          <a:spcPct val="107000"/>
                        </a:lnSpc>
                        <a:spcAft>
                          <a:spcPts val="0"/>
                        </a:spcAft>
                      </a:pPr>
                      <a:r>
                        <a:rPr lang="kk-KZ" sz="1200" kern="50" spc="10" dirty="0">
                          <a:solidFill>
                            <a:srgbClr val="0070C0"/>
                          </a:solidFill>
                          <a:effectLst/>
                          <a:latin typeface="Times New Roman"/>
                          <a:ea typeface="Times New Roman"/>
                          <a:cs typeface="Times New Roman"/>
                        </a:rPr>
                        <a:t>шебер</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Оқу пәнінің мазмұны: теория және практика</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50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90%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45</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945">
                <a:tc vMerge="1">
                  <a:txBody>
                    <a:bodyPr/>
                    <a:lstStyle/>
                    <a:p>
                      <a:endParaRPr lang="ru-RU"/>
                    </a:p>
                  </a:txBody>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Педагогика, </a:t>
                      </a:r>
                      <a:endParaRPr lang="ru-RU" sz="1200">
                        <a:solidFill>
                          <a:srgbClr val="0070C0"/>
                        </a:solidFill>
                        <a:effectLst/>
                        <a:latin typeface="Times New Roman"/>
                        <a:ea typeface="Times New Roman"/>
                        <a:cs typeface="Times New Roman"/>
                      </a:endParaRPr>
                    </a:p>
                    <a:p>
                      <a:pPr algn="just">
                        <a:lnSpc>
                          <a:spcPct val="107000"/>
                        </a:lnSpc>
                        <a:spcAft>
                          <a:spcPts val="0"/>
                        </a:spcAft>
                      </a:pPr>
                      <a:r>
                        <a:rPr lang="kk-KZ" sz="1200" kern="50" spc="10">
                          <a:solidFill>
                            <a:srgbClr val="0070C0"/>
                          </a:solidFill>
                          <a:effectLst/>
                          <a:latin typeface="Times New Roman"/>
                          <a:ea typeface="Times New Roman"/>
                          <a:cs typeface="Times New Roman"/>
                        </a:rPr>
                        <a:t>оқыту әдістемесі</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30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a:solidFill>
                            <a:srgbClr val="0070C0"/>
                          </a:solidFill>
                          <a:effectLst/>
                          <a:latin typeface="Times New Roman"/>
                          <a:ea typeface="Times New Roman"/>
                          <a:cs typeface="Times New Roman"/>
                        </a:rPr>
                        <a:t>70%</a:t>
                      </a:r>
                      <a:endParaRPr lang="ru-RU" sz="120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kk-KZ" sz="1200" kern="50" spc="10" dirty="0">
                          <a:solidFill>
                            <a:srgbClr val="0070C0"/>
                          </a:solidFill>
                          <a:effectLst/>
                          <a:latin typeface="Times New Roman"/>
                          <a:ea typeface="Times New Roman"/>
                          <a:cs typeface="Times New Roman"/>
                        </a:rPr>
                        <a:t>21</a:t>
                      </a:r>
                      <a:endParaRPr lang="ru-RU" sz="1200" dirty="0">
                        <a:solidFill>
                          <a:srgbClr val="0070C0"/>
                        </a:solidFill>
                        <a:effectLst/>
                        <a:latin typeface="Times New Roman"/>
                        <a:ea typeface="Times New Roman"/>
                        <a:cs typeface="Times New Roman"/>
                      </a:endParaRPr>
                    </a:p>
                  </a:txBody>
                  <a:tcPr marL="46687" marR="466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59718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Блок-схема: узел 5">
            <a:extLst>
              <a:ext uri="{FF2B5EF4-FFF2-40B4-BE49-F238E27FC236}">
                <a16:creationId xmlns:a16="http://schemas.microsoft.com/office/drawing/2014/main" xmlns="" id="{13E69F1B-F837-FD05-2EA1-3B0BFE1A3AC4}"/>
              </a:ext>
            </a:extLst>
          </p:cNvPr>
          <p:cNvSpPr/>
          <p:nvPr/>
        </p:nvSpPr>
        <p:spPr>
          <a:xfrm>
            <a:off x="10887593" y="-64"/>
            <a:ext cx="1153323" cy="1165930"/>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узел 6">
            <a:extLst>
              <a:ext uri="{FF2B5EF4-FFF2-40B4-BE49-F238E27FC236}">
                <a16:creationId xmlns:a16="http://schemas.microsoft.com/office/drawing/2014/main" xmlns="" id="{13E69F1B-F837-FD05-2EA1-3B0BFE1A3AC4}"/>
              </a:ext>
            </a:extLst>
          </p:cNvPr>
          <p:cNvSpPr/>
          <p:nvPr/>
        </p:nvSpPr>
        <p:spPr>
          <a:xfrm>
            <a:off x="9511443" y="4898010"/>
            <a:ext cx="1153323" cy="1165930"/>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5887" y="2427349"/>
            <a:ext cx="2815028" cy="247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058" y="518921"/>
            <a:ext cx="1500188"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7324" y="204537"/>
            <a:ext cx="8508075" cy="5909310"/>
          </a:xfrm>
          <a:prstGeom prst="rect">
            <a:avLst/>
          </a:prstGeom>
          <a:noFill/>
        </p:spPr>
        <p:txBody>
          <a:bodyPr wrap="square" rtlCol="0">
            <a:spAutoFit/>
          </a:bodyPr>
          <a:lstStyle/>
          <a:p>
            <a:r>
              <a:rPr lang="kk-KZ" sz="2400" dirty="0">
                <a:solidFill>
                  <a:srgbClr val="0070C0"/>
                </a:solidFill>
                <a:latin typeface="Times New Roman" pitchFamily="18" charset="0"/>
                <a:cs typeface="Times New Roman" pitchFamily="18" charset="0"/>
              </a:rPr>
              <a:t>Педагогтерді аттестаттау «Педагог мәртебесі туралы» Қазақстан Республикасы Заңының 15-бабының 1-тармағы 3) тармақшасына сәйкес бес жылда бір реттен сиретпей өткізіледі.</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білім беру ұйымдарында:</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«педагог-стажер», «педагог»;</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аудандық, облыстық маңызы бар қалалық білім бөлімінің органдарында:</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«педагог-модератор» ;</a:t>
            </a:r>
            <a:endParaRPr lang="ru-RU" sz="2400" dirty="0">
              <a:solidFill>
                <a:srgbClr val="0070C0"/>
              </a:solidFill>
              <a:latin typeface="Times New Roman" pitchFamily="18" charset="0"/>
              <a:cs typeface="Times New Roman" pitchFamily="18" charset="0"/>
            </a:endParaRPr>
          </a:p>
          <a:p>
            <a:r>
              <a:rPr lang="kk-KZ" sz="2400" b="1" dirty="0">
                <a:solidFill>
                  <a:srgbClr val="0070C0"/>
                </a:solidFill>
                <a:latin typeface="Times New Roman" pitchFamily="18" charset="0"/>
                <a:cs typeface="Times New Roman" pitchFamily="18" charset="0"/>
              </a:rPr>
              <a:t>облыстың , республикалық маңызы бар қаланың және астананың білім беру басқармаларында, тиісті облыстың уәкілетті органдарында;</a:t>
            </a:r>
            <a:r>
              <a:rPr lang="ru-RU" sz="2400" dirty="0">
                <a:solidFill>
                  <a:srgbClr val="0070C0"/>
                </a:solidFill>
                <a:latin typeface="Times New Roman" pitchFamily="18" charset="0"/>
                <a:cs typeface="Times New Roman" pitchFamily="18" charset="0"/>
              </a:rPr>
              <a:t> </a:t>
            </a:r>
            <a:r>
              <a:rPr lang="kk-KZ" sz="2400" dirty="0">
                <a:solidFill>
                  <a:srgbClr val="0070C0"/>
                </a:solidFill>
                <a:latin typeface="Times New Roman" pitchFamily="18" charset="0"/>
                <a:cs typeface="Times New Roman" pitchFamily="18" charset="0"/>
              </a:rPr>
              <a:t>«педагог-сарапшы», «педагог-зерттеуші» ,«педагог-шебер»</a:t>
            </a:r>
            <a:endParaRPr lang="ru-RU" sz="2400" dirty="0">
              <a:solidFill>
                <a:srgbClr val="0070C0"/>
              </a:solidFill>
              <a:latin typeface="Times New Roman" pitchFamily="18" charset="0"/>
              <a:cs typeface="Times New Roman" pitchFamily="18" charset="0"/>
            </a:endParaRPr>
          </a:p>
          <a:p>
            <a:r>
              <a:rPr lang="kk-KZ" sz="2400" dirty="0">
                <a:solidFill>
                  <a:srgbClr val="0070C0"/>
                </a:solidFill>
                <a:latin typeface="Times New Roman" pitchFamily="18" charset="0"/>
                <a:cs typeface="Times New Roman" pitchFamily="18" charset="0"/>
              </a:rPr>
              <a:t>      Педагогтерді аттестаттау жөніндегі комиссияның құрамына кемінде  10 жыл жұмыс өтілі, «педагог-зерттеуші» немесе «педагог-шебер» біліктілік санаттары бар педагогтер.</a:t>
            </a:r>
            <a:endParaRPr lang="ru-RU" sz="2400"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97910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2E9AD3D1-1873-7647-DF0B-4CFC84A08F7B}"/>
              </a:ext>
            </a:extLst>
          </p:cNvPr>
          <p:cNvPicPr>
            <a:picLocks noChangeAspect="1"/>
          </p:cNvPicPr>
          <p:nvPr/>
        </p:nvPicPr>
        <p:blipFill>
          <a:blip r:embed="rId2"/>
          <a:stretch>
            <a:fillRect/>
          </a:stretch>
        </p:blipFill>
        <p:spPr>
          <a:xfrm>
            <a:off x="8509965" y="1232503"/>
            <a:ext cx="3589883" cy="2743545"/>
          </a:xfrm>
          <a:prstGeom prst="rect">
            <a:avLst/>
          </a:prstGeom>
        </p:spPr>
      </p:pic>
      <p:sp>
        <p:nvSpPr>
          <p:cNvPr id="12" name="TextBox 11">
            <a:extLst>
              <a:ext uri="{FF2B5EF4-FFF2-40B4-BE49-F238E27FC236}">
                <a16:creationId xmlns:a16="http://schemas.microsoft.com/office/drawing/2014/main" xmlns="" id="{24A76421-C57B-4415-A82B-0EC0606B3A30}"/>
              </a:ext>
            </a:extLst>
          </p:cNvPr>
          <p:cNvSpPr txBox="1"/>
          <p:nvPr/>
        </p:nvSpPr>
        <p:spPr>
          <a:xfrm>
            <a:off x="7239430" y="830031"/>
            <a:ext cx="44435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Calibri" panose="020F0502020204030204"/>
                <a:ea typeface="+mn-ea"/>
                <a:cs typeface="+mn-cs"/>
              </a:rPr>
              <a:t>0</a:t>
            </a:r>
          </a:p>
        </p:txBody>
      </p:sp>
      <p:sp>
        <p:nvSpPr>
          <p:cNvPr id="165" name="TextBox 164">
            <a:extLst>
              <a:ext uri="{FF2B5EF4-FFF2-40B4-BE49-F238E27FC236}">
                <a16:creationId xmlns:a16="http://schemas.microsoft.com/office/drawing/2014/main" xmlns="" id="{03D20989-085A-402A-8A02-9FB499B9F2E7}"/>
              </a:ext>
            </a:extLst>
          </p:cNvPr>
          <p:cNvSpPr txBox="1"/>
          <p:nvPr/>
        </p:nvSpPr>
        <p:spPr>
          <a:xfrm>
            <a:off x="7109588" y="2922531"/>
            <a:ext cx="70403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Calibri" panose="020F0502020204030204"/>
                <a:ea typeface="+mn-ea"/>
                <a:cs typeface="+mn-cs"/>
              </a:rPr>
              <a:t>05</a:t>
            </a:r>
          </a:p>
        </p:txBody>
      </p:sp>
      <p:sp>
        <p:nvSpPr>
          <p:cNvPr id="201" name="TextBox 200">
            <a:extLst>
              <a:ext uri="{FF2B5EF4-FFF2-40B4-BE49-F238E27FC236}">
                <a16:creationId xmlns:a16="http://schemas.microsoft.com/office/drawing/2014/main" xmlns="" id="{F95C6DA4-0ED9-4A68-A9E9-D684ADF2A963}"/>
              </a:ext>
            </a:extLst>
          </p:cNvPr>
          <p:cNvSpPr txBox="1"/>
          <p:nvPr/>
        </p:nvSpPr>
        <p:spPr>
          <a:xfrm>
            <a:off x="7109588" y="5111415"/>
            <a:ext cx="70403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white"/>
                </a:solidFill>
                <a:effectLst/>
                <a:uLnTx/>
                <a:uFillTx/>
                <a:latin typeface="Calibri" panose="020F0502020204030204"/>
                <a:ea typeface="+mn-ea"/>
                <a:cs typeface="+mn-cs"/>
              </a:rPr>
              <a:t>06</a:t>
            </a:r>
          </a:p>
        </p:txBody>
      </p:sp>
      <p:sp>
        <p:nvSpPr>
          <p:cNvPr id="8" name="Блок-схема: узел 7">
            <a:extLst>
              <a:ext uri="{FF2B5EF4-FFF2-40B4-BE49-F238E27FC236}">
                <a16:creationId xmlns:a16="http://schemas.microsoft.com/office/drawing/2014/main" xmlns="" id="{13E69F1B-F837-FD05-2EA1-3B0BFE1A3AC4}"/>
              </a:ext>
            </a:extLst>
          </p:cNvPr>
          <p:cNvSpPr/>
          <p:nvPr/>
        </p:nvSpPr>
        <p:spPr>
          <a:xfrm>
            <a:off x="10887593" y="-64"/>
            <a:ext cx="1153323" cy="1165930"/>
          </a:xfrm>
          <a:prstGeom prst="flowChartConnector">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343108" y="255494"/>
            <a:ext cx="8370587" cy="6863417"/>
          </a:xfrm>
          <a:prstGeom prst="rect">
            <a:avLst/>
          </a:prstGeom>
        </p:spPr>
        <p:txBody>
          <a:bodyPr wrap="square">
            <a:spAutoFit/>
          </a:bodyPr>
          <a:lstStyle/>
          <a:p>
            <a:pPr algn="ctr"/>
            <a:r>
              <a:rPr lang="ru-RU" sz="3600" dirty="0" smtClean="0">
                <a:solidFill>
                  <a:srgbClr val="FF0000"/>
                </a:solidFill>
                <a:latin typeface="Times New Roman" pitchFamily="18" charset="0"/>
                <a:cs typeface="Times New Roman" pitchFamily="18" charset="0"/>
              </a:rPr>
              <a:t> </a:t>
            </a:r>
            <a:r>
              <a:rPr lang="kk-KZ" sz="3200" b="1" dirty="0">
                <a:solidFill>
                  <a:srgbClr val="FF0000"/>
                </a:solidFill>
              </a:rPr>
              <a:t>1-параграф. Біліктілік бағалауын өткізу тәртібі</a:t>
            </a:r>
            <a:endParaRPr lang="ru-RU" sz="3200" dirty="0">
              <a:solidFill>
                <a:srgbClr val="FF0000"/>
              </a:solidFill>
            </a:endParaRPr>
          </a:p>
          <a:p>
            <a:r>
              <a:rPr lang="kk-KZ" sz="3200" dirty="0"/>
              <a:t> </a:t>
            </a:r>
            <a:endParaRPr lang="ru-RU" sz="3200" dirty="0"/>
          </a:p>
          <a:p>
            <a:r>
              <a:rPr lang="kk-KZ" sz="2800" dirty="0">
                <a:latin typeface="Times New Roman" pitchFamily="18" charset="0"/>
                <a:cs typeface="Times New Roman" pitchFamily="18" charset="0"/>
              </a:rPr>
              <a:t>     </a:t>
            </a:r>
            <a:r>
              <a:rPr lang="kk-KZ" sz="2800" dirty="0">
                <a:solidFill>
                  <a:srgbClr val="0070C0"/>
                </a:solidFill>
                <a:latin typeface="Times New Roman" pitchFamily="18" charset="0"/>
                <a:cs typeface="Times New Roman" pitchFamily="18" charset="0"/>
              </a:rPr>
              <a:t>Педагогтердің біліктілігін бағалау білім беру ұйымдары жүргізеді.</a:t>
            </a:r>
            <a:endParaRPr lang="ru-RU" sz="2800" dirty="0">
              <a:solidFill>
                <a:srgbClr val="0070C0"/>
              </a:solidFill>
              <a:latin typeface="Times New Roman" pitchFamily="18" charset="0"/>
              <a:cs typeface="Times New Roman" pitchFamily="18" charset="0"/>
            </a:endParaRPr>
          </a:p>
          <a:p>
            <a:r>
              <a:rPr lang="kk-KZ" sz="2800" dirty="0">
                <a:solidFill>
                  <a:srgbClr val="0070C0"/>
                </a:solidFill>
                <a:latin typeface="Times New Roman" pitchFamily="18" charset="0"/>
                <a:cs typeface="Times New Roman" pitchFamily="18" charset="0"/>
              </a:rPr>
              <a:t>     Аттестатталатын педагогтердің құжаттары ақпараттық жүйеде толтырылады (ақпараттық жүйе болмаған жағдайда электрондық немесе қағаз форматында беріледі), оның нәтижелері бойынша осы Қағидалардың 1-параграфында жазылған талаптарға сәйкес осы Қағидалардың 2, 3, 4 және 5-қосымшаларына сәйкес құжаттарды қабылдау немесе қабылдаудан бас тарту туралы хабарлама немесе қолхат беріледі.</a:t>
            </a:r>
            <a:endParaRPr lang="ru-RU" sz="2800" dirty="0">
              <a:solidFill>
                <a:srgbClr val="0070C0"/>
              </a:solidFill>
              <a:latin typeface="Times New Roman" pitchFamily="18" charset="0"/>
              <a:cs typeface="Times New Roman" pitchFamily="18" charset="0"/>
            </a:endParaRPr>
          </a:p>
          <a:p>
            <a:pPr lvl="0"/>
            <a:endParaRPr lang="ru-RU" sz="32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012278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471" y="161366"/>
            <a:ext cx="11927540" cy="6032421"/>
          </a:xfrm>
          <a:prstGeom prst="rect">
            <a:avLst/>
          </a:prstGeom>
        </p:spPr>
        <p:txBody>
          <a:bodyPr wrap="square">
            <a:spAutoFit/>
          </a:bodyPr>
          <a:lstStyle/>
          <a:p>
            <a:pPr algn="ctr"/>
            <a:r>
              <a:rPr lang="kk-KZ" sz="2400" b="1" dirty="0">
                <a:solidFill>
                  <a:srgbClr val="FF0000"/>
                </a:solidFill>
              </a:rPr>
              <a:t>1-параграф. Педагогтерге кезекті біліктілік санаттарын беру тәртібі</a:t>
            </a:r>
            <a:endParaRPr lang="ru-RU" sz="2400" b="1" dirty="0">
              <a:solidFill>
                <a:srgbClr val="FF0000"/>
              </a:solidFill>
            </a:endParaRPr>
          </a:p>
          <a:p>
            <a:r>
              <a:rPr lang="kk-KZ" dirty="0"/>
              <a:t> </a:t>
            </a:r>
            <a:endParaRPr lang="ru-RU" dirty="0"/>
          </a:p>
          <a:p>
            <a:r>
              <a:rPr lang="kk-KZ" dirty="0">
                <a:solidFill>
                  <a:srgbClr val="0070C0"/>
                </a:solidFill>
                <a:latin typeface="Times New Roman" pitchFamily="18" charset="0"/>
                <a:cs typeface="Times New Roman" pitchFamily="18" charset="0"/>
              </a:rPr>
              <a:t>39. </a:t>
            </a:r>
            <a:r>
              <a:rPr lang="kk-KZ" b="1" dirty="0">
                <a:solidFill>
                  <a:srgbClr val="0070C0"/>
                </a:solidFill>
                <a:latin typeface="Times New Roman" pitchFamily="18" charset="0"/>
                <a:cs typeface="Times New Roman" pitchFamily="18" charset="0"/>
              </a:rPr>
              <a:t>Біліктілік санатын кезекті:</a:t>
            </a:r>
            <a:endParaRPr lang="ru-RU" dirty="0">
              <a:solidFill>
                <a:srgbClr val="0070C0"/>
              </a:solidFill>
              <a:latin typeface="Times New Roman" pitchFamily="18" charset="0"/>
              <a:cs typeface="Times New Roman" pitchFamily="18" charset="0"/>
            </a:endParaRPr>
          </a:p>
          <a:p>
            <a:r>
              <a:rPr lang="kk-KZ" sz="2000" b="1" dirty="0" smtClean="0">
                <a:solidFill>
                  <a:srgbClr val="0070C0"/>
                </a:solidFill>
                <a:latin typeface="Times New Roman" pitchFamily="18" charset="0"/>
                <a:cs typeface="Times New Roman" pitchFamily="18" charset="0"/>
              </a:rPr>
              <a:t>«Педагог-тағылымдамашы</a:t>
            </a:r>
            <a:r>
              <a:rPr lang="kk-KZ" sz="2000" b="1" dirty="0">
                <a:solidFill>
                  <a:srgbClr val="0070C0"/>
                </a:solidFill>
                <a:latin typeface="Times New Roman" pitchFamily="18" charset="0"/>
                <a:cs typeface="Times New Roman" pitchFamily="18" charset="0"/>
              </a:rPr>
              <a:t>» біліктілік санатына:</a:t>
            </a:r>
            <a:endParaRPr lang="ru-RU" sz="2000"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Білім және ғылым министрінің 2020 жылғы 24 сәуірдегі №160 бұйрығына (нормативтік құқықтық актілерді мемлекеттік тіркеу тізілімінде № 142192 болып тіркелген) сәйкес мамандыққа енгізу жөніндегі бағдарлама аяқталғанға дейін бір оқу жылына беріледі.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Педагог-тағылымдамашыға бір оқу жылы кезеңіне тәлімгерлікті жүзеге асыратын педагог бекітіледі.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Мамандыққа кіру бойынша бағдарлама аяқталғаннан кейін педагог-тағылымдамашы қызмет нәтижелері туралы есеп дайындайды, сабақтарды көрсетеді, лессон стади Lesson Study  сабақты зерттеуді жүргізеді, акшин ресерч Action Research әдісін қолданады. Педагог-тәлімгер бағдарлама нәтижелері бойынша педагогке тағылымдамадан өтушіге ұсыныс дайындайды.</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Мамандыққа кіру жөніндегі бағдарламаны аяқтау және педагог-тәлімгердің оң ұсынымы қорытындысы бойынша білім беру ұйымының педагогикалық кеңесі педагог-тағылымдамашыға «педагог» біліктілік санатын беру туралы шешім және онымен еңбек шартын ұзарту туралы шешім шығарады. Біліктілік санатын бергеннен кейін педагогпен бір күнтізбелік жылға еңбек шарты жасалады. Кейінгі еңбек қатынастары еңбек заңнамасы шеңберінде ресімделеді.</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Техникалық және кәсіптік, орта білімнен кейінгі білім беру ұйымдарында арнайы пәндер бойынша педагогтер және өндірістік оқыту шеберлері лауазымдарына алғашқы рет педагогикалық қызметке кіріскен, кемінде 2 жыл өтілі бар педагогтер Біліктілік тестілеуінен өтпей-ақ «педагог-тағылымдамашы» біліктілік санатын алады.</a:t>
            </a:r>
            <a:endParaRPr lang="ru-RU" dirty="0">
              <a:solidFill>
                <a:srgbClr val="0070C0"/>
              </a:solidFill>
              <a:latin typeface="Times New Roman" pitchFamily="18" charset="0"/>
              <a:cs typeface="Times New Roman" pitchFamily="18" charset="0"/>
            </a:endParaRPr>
          </a:p>
          <a:p>
            <a:endParaRPr lang="ru-RU"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682935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6" y="415636"/>
            <a:ext cx="11238807" cy="6063198"/>
          </a:xfrm>
          <a:prstGeom prst="rect">
            <a:avLst/>
          </a:prstGeom>
          <a:noFill/>
        </p:spPr>
        <p:txBody>
          <a:bodyPr wrap="square" rtlCol="0">
            <a:spAutoFit/>
          </a:bodyPr>
          <a:lstStyle/>
          <a:p>
            <a:r>
              <a:rPr lang="kk-KZ" sz="2800" b="1" dirty="0" smtClean="0">
                <a:solidFill>
                  <a:srgbClr val="FF0000"/>
                </a:solidFill>
              </a:rPr>
              <a:t>«Педагог</a:t>
            </a:r>
            <a:r>
              <a:rPr lang="kk-KZ" sz="2800" b="1" dirty="0">
                <a:solidFill>
                  <a:srgbClr val="FF0000"/>
                </a:solidFill>
              </a:rPr>
              <a:t>» біліктілік санатына:</a:t>
            </a:r>
            <a:endParaRPr lang="ru-RU" sz="2800" dirty="0">
              <a:solidFill>
                <a:srgbClr val="FF0000"/>
              </a:solidFill>
            </a:endParaRPr>
          </a:p>
          <a:p>
            <a:r>
              <a:rPr lang="kk-KZ" b="1" dirty="0">
                <a:solidFill>
                  <a:srgbClr val="0070C0"/>
                </a:solidFill>
                <a:latin typeface="Times New Roman" pitchFamily="18" charset="0"/>
                <a:cs typeface="Times New Roman" pitchFamily="18" charset="0"/>
              </a:rPr>
              <a:t>тиісті бейін бойынша педагогикалық немесе өзге де кәсіптік білімі бар немесе «педагог-тағылымдамашы» санатына қойылатын талаптарға сәйкес келетін қайта даярлау курстарынан өткен және кемінде 1 жыл педагогикалық өтілі бар адамдар;</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тиісті бейін бойынша педагогикалық немесе өзге де кәсіптік білімі бар немесе қайта даярлау курстарынан өткен адамдар, бастапқыда «педагог-тағылымдамашы» санатын беруге ұсынылатын, Біліктілік тестілеуінен сәтті өткен адамдарды қоспағанда, оның ішінде:</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педагогикалық лауазымдағы жұмысын қайта бастаған (жалпы педагогикалық өтілі 1 жылдан кем емес 5 жылдан аспайтын педагогикалық лауазымға қайта бастау мерзімі) және біліктілік санаты жоқ;</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 санатына үміткер педагогтер № 338 бұйрыққа немесе кәсіптік стандартқа сәйкес біліктілік талаптарына және мынадай кәсіптік құзыреттерге сәйкес келуі тиіс:</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оқу пәнінің, оқу-тәрбие процесінің мазмұнын, оқыту және бағалау әдістемесін біледі; білім алушылардың психологиялық-жас ерекшеліктерін ескере отырып, оқу-тәрбие процесін жоспарлайды және ұйымдастырады, білім алушының жалпы мәдениетін қалыптастыруға және оны әлеуметтендіруге ықпал етеді, білім беру ұйымы деңгейіндегі іс-шараларға қатысады, білім алушылардың қажеттіліктерін ескере отырып, тәрбиелеу мен оқытуда жеке тәсілді жүзеге асырады, кәсіби-педагогикалық диалог дағдыларын меңгерген, цифрлық білім беру ресурстарын қолданады;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лессон стади</a:t>
            </a:r>
            <a:r>
              <a:rPr lang="kk-KZ" b="1" dirty="0">
                <a:solidFill>
                  <a:srgbClr val="0070C0"/>
                </a:solidFill>
                <a:latin typeface="Times New Roman" pitchFamily="18" charset="0"/>
                <a:cs typeface="Times New Roman" pitchFamily="18" charset="0"/>
              </a:rPr>
              <a:t> </a:t>
            </a:r>
            <a:r>
              <a:rPr lang="kk-KZ" dirty="0">
                <a:solidFill>
                  <a:srgbClr val="0070C0"/>
                </a:solidFill>
                <a:latin typeface="Times New Roman" pitchFamily="18" charset="0"/>
                <a:cs typeface="Times New Roman" pitchFamily="18" charset="0"/>
              </a:rPr>
              <a:t>Lesson Study  сабақты зерттеуді жүргізеді, акшин ресерч</a:t>
            </a:r>
            <a:r>
              <a:rPr lang="kk-KZ" b="1" dirty="0">
                <a:solidFill>
                  <a:srgbClr val="0070C0"/>
                </a:solidFill>
                <a:latin typeface="Times New Roman" pitchFamily="18" charset="0"/>
                <a:cs typeface="Times New Roman" pitchFamily="18" charset="0"/>
              </a:rPr>
              <a:t> </a:t>
            </a:r>
            <a:r>
              <a:rPr lang="kk-KZ" dirty="0">
                <a:solidFill>
                  <a:srgbClr val="0070C0"/>
                </a:solidFill>
                <a:latin typeface="Times New Roman" pitchFamily="18" charset="0"/>
                <a:cs typeface="Times New Roman" pitchFamily="18" charset="0"/>
              </a:rPr>
              <a:t>Action Research әдісін қолданады;</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«Педагогикалық этиканың кейбір мәселелері туралы» Қазақстан Республикасы Білім және ғылым министрінің 2020 жылғы 11 мамырдағы № 190 бұйрығына сәйкес педагогикалық этиканың негізгі нормаларын сақтайды;</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47638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1" y="423950"/>
            <a:ext cx="10382596" cy="4985980"/>
          </a:xfrm>
          <a:prstGeom prst="rect">
            <a:avLst/>
          </a:prstGeom>
          <a:noFill/>
        </p:spPr>
        <p:txBody>
          <a:bodyPr wrap="square" rtlCol="0">
            <a:spAutoFit/>
          </a:bodyPr>
          <a:lstStyle/>
          <a:p>
            <a:pPr algn="ctr"/>
            <a:r>
              <a:rPr lang="kk-KZ" sz="2400" b="1" dirty="0" smtClean="0">
                <a:solidFill>
                  <a:srgbClr val="FF0000"/>
                </a:solidFill>
                <a:latin typeface="Times New Roman" pitchFamily="18" charset="0"/>
                <a:cs typeface="Times New Roman" pitchFamily="18" charset="0"/>
              </a:rPr>
              <a:t>«Педагог-модератор</a:t>
            </a:r>
            <a:r>
              <a:rPr lang="kk-KZ" sz="2400" b="1" dirty="0">
                <a:solidFill>
                  <a:srgbClr val="FF0000"/>
                </a:solidFill>
                <a:latin typeface="Times New Roman" pitchFamily="18" charset="0"/>
                <a:cs typeface="Times New Roman" pitchFamily="18" charset="0"/>
              </a:rPr>
              <a:t>» біліктілік санатына</a:t>
            </a:r>
            <a:r>
              <a:rPr lang="kk-KZ" sz="2400" b="1" dirty="0" smtClean="0">
                <a:solidFill>
                  <a:srgbClr val="FF0000"/>
                </a:solidFill>
                <a:latin typeface="Times New Roman" pitchFamily="18" charset="0"/>
                <a:cs typeface="Times New Roman" pitchFamily="18" charset="0"/>
              </a:rPr>
              <a:t>:</a:t>
            </a:r>
          </a:p>
          <a:p>
            <a:pPr algn="ctr"/>
            <a:endParaRPr lang="ru-RU" sz="2400" dirty="0"/>
          </a:p>
          <a:p>
            <a:r>
              <a:rPr lang="kk-KZ" dirty="0">
                <a:solidFill>
                  <a:srgbClr val="0070C0"/>
                </a:solidFill>
                <a:latin typeface="Times New Roman" pitchFamily="18" charset="0"/>
                <a:cs typeface="Times New Roman" pitchFamily="18" charset="0"/>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екі жыл педагогикалық өтілі бар адамдар:</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«педагог» біліктілік санатының жалпы талаптарына сәйкес келеді, бұдан басқа:</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оқытудың инновациялық нысандарын, әдістері мен құралдарын қолданады; </a:t>
            </a:r>
            <a:endParaRPr lang="ru-RU" dirty="0">
              <a:solidFill>
                <a:srgbClr val="0070C0"/>
              </a:solidFill>
              <a:latin typeface="Times New Roman" pitchFamily="18" charset="0"/>
              <a:cs typeface="Times New Roman" pitchFamily="18" charset="0"/>
            </a:endParaRPr>
          </a:p>
          <a:p>
            <a:r>
              <a:rPr lang="kk-KZ" dirty="0">
                <a:solidFill>
                  <a:srgbClr val="0070C0"/>
                </a:solidFill>
                <a:latin typeface="Times New Roman" pitchFamily="18" charset="0"/>
                <a:cs typeface="Times New Roman" pitchFamily="18" charset="0"/>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білім беру ұйымының, ауданның (облыстық маңызы бар қаланың) деңгейінде олимпиадаларға, конкурстарға, жарыстарға қатысушы немесе жүлдегер немесе жеңімпаз оқушылары бар;</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a:t>
            </a:r>
            <a:endParaRPr lang="ru-RU" dirty="0">
              <a:solidFill>
                <a:srgbClr val="0070C0"/>
              </a:solidFill>
              <a:latin typeface="Times New Roman" pitchFamily="18" charset="0"/>
              <a:cs typeface="Times New Roman" pitchFamily="18" charset="0"/>
            </a:endParaRPr>
          </a:p>
          <a:p>
            <a:r>
              <a:rPr lang="kk-KZ" b="1" dirty="0">
                <a:solidFill>
                  <a:srgbClr val="0070C0"/>
                </a:solidFill>
                <a:latin typeface="Times New Roman" pitchFamily="18" charset="0"/>
                <a:cs typeface="Times New Roman" pitchFamily="18" charset="0"/>
              </a:rPr>
              <a:t>аудандық/қалалық/облыстық деңгейдегі іс-шараларға қатысады, аудан/қала/облыс деңгейінде сабақ көрсетеді, сабақ рефлексиясын жүргізеді, өткізілген сабақтарға әріптестерінің оң пікірлеріне ие;</a:t>
            </a:r>
            <a:endParaRPr lang="ru-RU" dirty="0">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040053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1" y="382386"/>
            <a:ext cx="10806545" cy="5539978"/>
          </a:xfrm>
          <a:prstGeom prst="rect">
            <a:avLst/>
          </a:prstGeom>
          <a:noFill/>
        </p:spPr>
        <p:txBody>
          <a:bodyPr wrap="square" rtlCol="0">
            <a:spAutoFit/>
          </a:bodyPr>
          <a:lstStyle/>
          <a:p>
            <a:pPr algn="ctr"/>
            <a:r>
              <a:rPr lang="kk-KZ" sz="2400" b="1" dirty="0" smtClean="0">
                <a:solidFill>
                  <a:srgbClr val="FF0000"/>
                </a:solidFill>
                <a:latin typeface="Times New Roman" pitchFamily="18" charset="0"/>
                <a:cs typeface="Times New Roman" pitchFamily="18" charset="0"/>
              </a:rPr>
              <a:t>«Педагог-сарапшы</a:t>
            </a:r>
            <a:r>
              <a:rPr lang="kk-KZ" sz="2400" b="1" dirty="0">
                <a:solidFill>
                  <a:srgbClr val="FF0000"/>
                </a:solidFill>
                <a:latin typeface="Times New Roman" pitchFamily="18" charset="0"/>
                <a:cs typeface="Times New Roman" pitchFamily="18" charset="0"/>
              </a:rPr>
              <a:t>» біліктілік санатына</a:t>
            </a:r>
            <a:r>
              <a:rPr lang="kk-KZ" sz="2400" b="1" dirty="0" smtClean="0">
                <a:solidFill>
                  <a:srgbClr val="FF0000"/>
                </a:solidFill>
                <a:latin typeface="Times New Roman" pitchFamily="18" charset="0"/>
                <a:cs typeface="Times New Roman" pitchFamily="18" charset="0"/>
              </a:rPr>
              <a:t>:</a:t>
            </a:r>
          </a:p>
          <a:p>
            <a:pPr algn="ctr"/>
            <a:endParaRPr lang="ru-RU" sz="2400" dirty="0">
              <a:latin typeface="Times New Roman" pitchFamily="18" charset="0"/>
              <a:cs typeface="Times New Roman" pitchFamily="18" charset="0"/>
            </a:endParaRPr>
          </a:p>
          <a:p>
            <a:r>
              <a:rPr lang="kk-KZ" dirty="0">
                <a:solidFill>
                  <a:srgbClr val="0070C0"/>
                </a:solidFill>
              </a:rPr>
              <a:t>тиісті бейіні бойынша педагогикалық немесе өзге де кәсіптік білімі бар адамдар, сондай-ақ қайта даярлау курстарынан өткен адамдар, мынадай кәсіби құзыреттерге сәйкес келетін, кемінде үш жыл педагогикалық өтілі бар адамдар:</a:t>
            </a:r>
            <a:endParaRPr lang="ru-RU" dirty="0">
              <a:solidFill>
                <a:srgbClr val="0070C0"/>
              </a:solidFill>
            </a:endParaRPr>
          </a:p>
          <a:p>
            <a:r>
              <a:rPr lang="kk-KZ" dirty="0">
                <a:solidFill>
                  <a:srgbClr val="0070C0"/>
                </a:solidFill>
              </a:rPr>
              <a:t>«педагог-модератор» біліктілік санатының жалпы талаптарына сәйкес келеді, бұдан басқа:</a:t>
            </a:r>
            <a:endParaRPr lang="ru-RU" dirty="0">
              <a:solidFill>
                <a:srgbClr val="0070C0"/>
              </a:solidFill>
            </a:endParaRPr>
          </a:p>
          <a:p>
            <a:r>
              <a:rPr lang="kk-KZ" dirty="0">
                <a:solidFill>
                  <a:srgbClr val="0070C0"/>
                </a:solidFill>
              </a:rPr>
              <a:t>ұйымдастырылған оқу қызметін, оқу-тәрбие процесін талдау дағдыларын меңгерген;</a:t>
            </a:r>
            <a:endParaRPr lang="ru-RU" dirty="0">
              <a:solidFill>
                <a:srgbClr val="0070C0"/>
              </a:solidFill>
            </a:endParaRPr>
          </a:p>
          <a:p>
            <a:r>
              <a:rPr lang="kk-KZ" dirty="0">
                <a:solidFill>
                  <a:srgbClr val="0070C0"/>
                </a:solidFill>
              </a:rPr>
              <a:t>өзінің және білім беру ұйымы деңгейінде әріптестерінің кәсіби даму басымдықтарын конструктивті анықтайды; </a:t>
            </a:r>
            <a:endParaRPr lang="ru-RU" dirty="0">
              <a:solidFill>
                <a:srgbClr val="0070C0"/>
              </a:solidFill>
            </a:endParaRPr>
          </a:p>
          <a:p>
            <a:r>
              <a:rPr lang="kk-KZ" dirty="0">
                <a:solidFill>
                  <a:srgbClr val="0070C0"/>
                </a:solidFill>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аудан (облыстық маңызы бар қала) деңгейінде олимпиадаларға, конкурстарға, жарыстарға, облыс деңгейінде конкурстарға, жарыстарға қатысушы немесе жүлдегер немесе жеңімпаз оқушылары бар;</a:t>
            </a:r>
            <a:endParaRPr lang="ru-RU" dirty="0">
              <a:solidFill>
                <a:srgbClr val="0070C0"/>
              </a:solidFill>
            </a:endParaRPr>
          </a:p>
          <a:p>
            <a:r>
              <a:rPr lang="kk-KZ" dirty="0">
                <a:solidFill>
                  <a:srgbClr val="0070C0"/>
                </a:solidFill>
              </a:rPr>
              <a:t>облыс, ел телевидениеде трансляциялауға енгізілген бейне -, телесабақтар дайындады (болған жағдайда);</a:t>
            </a:r>
            <a:endParaRPr lang="ru-RU" dirty="0">
              <a:solidFill>
                <a:srgbClr val="0070C0"/>
              </a:solidFill>
            </a:endParaRPr>
          </a:p>
          <a:p>
            <a:r>
              <a:rPr lang="kk-KZ" b="1" dirty="0">
                <a:solidFill>
                  <a:srgbClr val="0070C0"/>
                </a:solidFill>
              </a:rPr>
              <a:t>лессон стади Lesson Study  сабақты зерттеуді жүргізеді, акшин ресерч Action Research әдісін қолданады;</a:t>
            </a:r>
            <a:endParaRPr lang="ru-RU" dirty="0">
              <a:solidFill>
                <a:srgbClr val="0070C0"/>
              </a:solidFill>
            </a:endParaRPr>
          </a:p>
          <a:p>
            <a:r>
              <a:rPr lang="kk-KZ" b="1" dirty="0">
                <a:solidFill>
                  <a:srgbClr val="0070C0"/>
                </a:solidFill>
              </a:rPr>
              <a:t>аудандық/қалалық/облыстық деңгейдегі іс-шараларға қатысады, аудан/қала/облыс деңгейінде сабақ көрсетеді, өткізілген сабақтарға педагогтер мен әдіскерлердің оң пікірлеріне ие;</a:t>
            </a:r>
            <a:endParaRPr lang="ru-RU" dirty="0">
              <a:solidFill>
                <a:srgbClr val="0070C0"/>
              </a:solidFill>
            </a:endParaRPr>
          </a:p>
          <a:p>
            <a:endParaRPr lang="ru-RU" dirty="0"/>
          </a:p>
        </p:txBody>
      </p:sp>
    </p:spTree>
    <p:extLst>
      <p:ext uri="{BB962C8B-B14F-4D97-AF65-F5344CB8AC3E}">
        <p14:creationId xmlns:p14="http://schemas.microsoft.com/office/powerpoint/2010/main" val="2514209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6" y="157942"/>
            <a:ext cx="11629505" cy="6832640"/>
          </a:xfrm>
          <a:prstGeom prst="rect">
            <a:avLst/>
          </a:prstGeom>
          <a:noFill/>
        </p:spPr>
        <p:txBody>
          <a:bodyPr wrap="square" rtlCol="0">
            <a:spAutoFit/>
          </a:bodyPr>
          <a:lstStyle/>
          <a:p>
            <a:pPr algn="ctr"/>
            <a:r>
              <a:rPr lang="kk-KZ" b="1" dirty="0" smtClean="0">
                <a:solidFill>
                  <a:srgbClr val="FF0000"/>
                </a:solidFill>
                <a:latin typeface="Times New Roman" pitchFamily="18" charset="0"/>
                <a:cs typeface="Times New Roman" pitchFamily="18" charset="0"/>
              </a:rPr>
              <a:t>«Педагог-зерттеуші</a:t>
            </a:r>
            <a:r>
              <a:rPr lang="kk-KZ" b="1" dirty="0">
                <a:solidFill>
                  <a:srgbClr val="FF0000"/>
                </a:solidFill>
                <a:latin typeface="Times New Roman" pitchFamily="18" charset="0"/>
                <a:cs typeface="Times New Roman" pitchFamily="18" charset="0"/>
              </a:rPr>
              <a:t>» біліктілік санатына:</a:t>
            </a:r>
            <a:endParaRPr lang="ru-RU" dirty="0">
              <a:solidFill>
                <a:srgbClr val="FF000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тиісті бейіні бойынша жоғары немесе жоғары оқу орнынан кейінгі педагогикалық немесе өзге де кәсіптік білімі, мынадай кәсіби құзыреттерге сәйкес келетін, кемінде бес жыл педагогикалық өтілі бар адамдар: </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«педагог-сарапшы» біліктілік санатының жалпы талаптарына сәйкес келеді, бұдан басқа: </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сабақты зерттеу және бағалау құралдарын әзірлеу дағдыларын меңгерген;</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білім алушылардың зерттеушілік дағдыларын дамытуды қамтамасыз етеді; </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оқушылардың зерттеу дағдыларын дамытуды қамтамасыз етеді;</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облыс, республикалық маңызы бар қалалар және астана, республика деңгейінде тәжірибені жинақтайды (республикалық ведомстволық бағынысты ұйымдар мен салалық мемлекеттік органдардың білім беру ұйымдары үшін); </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кәсіби шеберлік конкурсының қатысушысы немесе жүлдегері немесе жеңімпазы болып табылады немесе білім беру саласындағы уәкілетті орган бекіткен тізбеге сәйкес облыстық, республикалық, халықаралық деңгейлерде олимпиадаларға, конкурстарға, жарыстарға қатысушы немесе жүлдегер немесе жеңімпаз оқушылары бар;</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 «Қазақстан мұғалімі» ұлттық сыйлығының қатысушысы немесе жүлдегері немесе жеңімпазы, «Үздік педагог» атағының иегері (болған жағдайда) болып табылады;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ауданның (облыстық маңызы бар қаланың), облыстың (бар болса) деңгейінде педагогикалық қоғамдастықта тәлімгерлікті жүзеге асырады және даму стратегиясын сындарлы айқындайды;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тиісті уәкілетті органның ведомстволық бағынысты білім беру ұйымдары ұйымдастырған педагогтерге арналған семинарларды, конференцияларды ұйымдастыруға және өткізуге қатысады;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Қазақстан Республикасы Оқу-ағарту министрлігінің «Білім беру мазмұнын сараптау республикалық ғылыми-практикалық орталығы» шаруашылық жүргізу құқығындағы республикалық мемлекеттік кәсіпорнының (бұдан әрі – Білім беру мазмұнын сараптау республикалық ғылыми-практикалық орталығы) «Сарапшылардың электрондық базасына» сәйкес немесе Техникалық және кәсіптік білім департаменті жанындағы Республикалық оқу-әдістемелік кеңес ұсынған оқулықтарды, оқу-әдістемелік кешендер мен оқу-әдістемелік құралдарды сараптау жөніндегі сарапшылардың құрамына кіреді (болған жағдайда);        </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еліміздің, облыстың телевидениесінде трансляциялауға енгізілген, білім беру порталдарында орналастырылған бейне-телесабақтар дайындады (болған жағдайда);</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интернет-ресурстарды пайдалана отырып, жұмыс тәжірибесін таратады;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облыс/республика деңгейінде сабақтарды көрсетеді, өткізілген сабақтарға педагогтер мен әдіскерлердің оң пікірлеріне ие;</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лессон стади Lesson Study  сабақты зерттеуді жүргізеді, акшин ресерч Action Research әдісін қолданады;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latin typeface="Times New Roman" pitchFamily="18" charset="0"/>
                <a:cs typeface="Times New Roman" pitchFamily="18" charset="0"/>
              </a:rPr>
              <a:t>басқа педагогтердің сабақтарын талдайды;</a:t>
            </a:r>
            <a:endParaRPr lang="ru-RU" sz="1400" dirty="0">
              <a:solidFill>
                <a:srgbClr val="0070C0"/>
              </a:solidFill>
              <a:latin typeface="Times New Roman" pitchFamily="18" charset="0"/>
              <a:cs typeface="Times New Roman" pitchFamily="18" charset="0"/>
            </a:endParaRPr>
          </a:p>
          <a:p>
            <a:r>
              <a:rPr lang="kk-KZ" sz="1400" dirty="0">
                <a:solidFill>
                  <a:srgbClr val="0070C0"/>
                </a:solidFill>
              </a:rPr>
              <a:t>облыстық және (немесе) республикалық деңгейлердегі </a:t>
            </a:r>
            <a:r>
              <a:rPr lang="kk-KZ" sz="1400" dirty="0" smtClean="0">
                <a:solidFill>
                  <a:srgbClr val="0070C0"/>
                </a:solidFill>
              </a:rPr>
              <a:t>педагогтер </a:t>
            </a:r>
            <a:r>
              <a:rPr lang="kk-KZ" sz="1400" b="1" dirty="0" smtClean="0">
                <a:solidFill>
                  <a:srgbClr val="0070C0"/>
                </a:solidFill>
              </a:rPr>
              <a:t>үшін </a:t>
            </a:r>
            <a:r>
              <a:rPr lang="kk-KZ" sz="1400" b="1" dirty="0">
                <a:solidFill>
                  <a:srgbClr val="0070C0"/>
                </a:solidFill>
              </a:rPr>
              <a:t>семинарлар, конференциялар ұйымдастыруға және өткізуге қатысады;</a:t>
            </a:r>
            <a:endParaRPr lang="ru-RU" sz="1400" dirty="0">
              <a:solidFill>
                <a:srgbClr val="0070C0"/>
              </a:solidFill>
            </a:endParaRPr>
          </a:p>
          <a:p>
            <a:r>
              <a:rPr lang="kk-KZ" sz="1400" dirty="0" smtClean="0">
                <a:solidFill>
                  <a:srgbClr val="0070C0"/>
                </a:solidFill>
              </a:rPr>
              <a:t> </a:t>
            </a:r>
            <a:endParaRPr lang="ru-RU" sz="1400" dirty="0">
              <a:solidFill>
                <a:srgbClr val="0070C0"/>
              </a:solidFill>
            </a:endParaRPr>
          </a:p>
        </p:txBody>
      </p:sp>
    </p:spTree>
    <p:extLst>
      <p:ext uri="{BB962C8B-B14F-4D97-AF65-F5344CB8AC3E}">
        <p14:creationId xmlns:p14="http://schemas.microsoft.com/office/powerpoint/2010/main" val="10773258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692</TotalTime>
  <Words>2170</Words>
  <Application>Microsoft Office PowerPoint</Application>
  <PresentationFormat>Произвольный</PresentationFormat>
  <Paragraphs>258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12</cp:lastModifiedBy>
  <cp:revision>39</cp:revision>
  <dcterms:created xsi:type="dcterms:W3CDTF">2021-10-25T09:09:57Z</dcterms:created>
  <dcterms:modified xsi:type="dcterms:W3CDTF">2023-01-05T17:03:37Z</dcterms:modified>
</cp:coreProperties>
</file>