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1" r:id="rId3"/>
    <p:sldId id="282" r:id="rId4"/>
    <p:sldId id="261" r:id="rId5"/>
    <p:sldId id="262" r:id="rId6"/>
    <p:sldId id="264" r:id="rId7"/>
    <p:sldId id="266" r:id="rId8"/>
    <p:sldId id="268" r:id="rId9"/>
    <p:sldId id="269" r:id="rId10"/>
    <p:sldId id="271" r:id="rId11"/>
    <p:sldId id="272" r:id="rId12"/>
    <p:sldId id="275" r:id="rId13"/>
    <p:sldId id="277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24B6A"/>
    <a:srgbClr val="324B6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-72" y="-8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1B24-F589-4AEA-8468-883A8CA6419F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9C1BF-98DC-4FC0-8014-ACD3FE883E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2922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1B24-F589-4AEA-8468-883A8CA6419F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9C1BF-98DC-4FC0-8014-ACD3FE883E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21759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1B24-F589-4AEA-8468-883A8CA6419F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9C1BF-98DC-4FC0-8014-ACD3FE883E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8432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1B24-F589-4AEA-8468-883A8CA6419F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9C1BF-98DC-4FC0-8014-ACD3FE883E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7321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1B24-F589-4AEA-8468-883A8CA6419F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9C1BF-98DC-4FC0-8014-ACD3FE883E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83957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1B24-F589-4AEA-8468-883A8CA6419F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9C1BF-98DC-4FC0-8014-ACD3FE883E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5297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1B24-F589-4AEA-8468-883A8CA6419F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9C1BF-98DC-4FC0-8014-ACD3FE883E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613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1B24-F589-4AEA-8468-883A8CA6419F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9C1BF-98DC-4FC0-8014-ACD3FE883E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9331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1B24-F589-4AEA-8468-883A8CA6419F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9C1BF-98DC-4FC0-8014-ACD3FE883E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0205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1B24-F589-4AEA-8468-883A8CA6419F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9C1BF-98DC-4FC0-8014-ACD3FE883E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8643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1B24-F589-4AEA-8468-883A8CA6419F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9C1BF-98DC-4FC0-8014-ACD3FE883E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2868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91B24-F589-4AEA-8468-883A8CA6419F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39C1BF-98DC-4FC0-8014-ACD3FE883E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5791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8.png"/><Relationship Id="rId7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NUL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4347" y="1479939"/>
            <a:ext cx="10023894" cy="2341564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rgbClr val="324B6A"/>
                </a:solidFill>
              </a:rPr>
              <a:t>Современные наркотические средства</a:t>
            </a:r>
          </a:p>
          <a:p>
            <a:r>
              <a:rPr lang="ru-RU" sz="4400" b="1" dirty="0" smtClean="0">
                <a:solidFill>
                  <a:srgbClr val="324B6A"/>
                </a:solidFill>
              </a:rPr>
              <a:t>Как распознать?</a:t>
            </a:r>
          </a:p>
          <a:p>
            <a:r>
              <a:rPr lang="ru-RU" sz="4400" b="1" dirty="0" smtClean="0">
                <a:solidFill>
                  <a:srgbClr val="324B6A"/>
                </a:solidFill>
              </a:rPr>
              <a:t>Что делать?</a:t>
            </a:r>
            <a:endParaRPr lang="ru-RU" sz="4400" b="1" dirty="0">
              <a:solidFill>
                <a:srgbClr val="324B6A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07579" y="6283198"/>
            <a:ext cx="1776841" cy="574801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7059283" y="6541990"/>
            <a:ext cx="5132717" cy="0"/>
          </a:xfrm>
          <a:prstGeom prst="line">
            <a:avLst/>
          </a:prstGeom>
          <a:ln w="57150">
            <a:solidFill>
              <a:srgbClr val="324B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6570598"/>
            <a:ext cx="5132717" cy="0"/>
          </a:xfrm>
          <a:prstGeom prst="line">
            <a:avLst/>
          </a:prstGeom>
          <a:ln w="57150">
            <a:solidFill>
              <a:srgbClr val="324B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одзаголовок 2"/>
          <p:cNvSpPr txBox="1">
            <a:spLocks/>
          </p:cNvSpPr>
          <p:nvPr/>
        </p:nvSpPr>
        <p:spPr>
          <a:xfrm>
            <a:off x="1457865" y="5488347"/>
            <a:ext cx="9816859" cy="66228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i="1" dirty="0" smtClean="0">
                <a:solidFill>
                  <a:srgbClr val="324B6A"/>
                </a:solidFill>
              </a:rPr>
              <a:t>Общешкольные информационные собрания в рамках программы профилактики употребления ПАВ среди подростков по инициативе Общественного Фонда «Свободные Люди» и Департамента по борьбе с наркобизнесом МВД РК (исх. № МВД-1-21-6-76/4520-И)</a:t>
            </a:r>
            <a:endParaRPr lang="ru-RU" sz="1400" i="1" dirty="0">
              <a:solidFill>
                <a:srgbClr val="324B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39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65442" y="0"/>
            <a:ext cx="4826558" cy="478257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324B6A"/>
                </a:solidFill>
              </a:rPr>
              <a:t>КАК РЕКЛАМИРУЮТ ПРОДАЖУ</a:t>
            </a:r>
            <a:endParaRPr lang="ru-RU" dirty="0">
              <a:solidFill>
                <a:srgbClr val="324B6A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00" y="600067"/>
            <a:ext cx="3929152" cy="220631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4579" b="34798"/>
          <a:stretch/>
        </p:blipFill>
        <p:spPr>
          <a:xfrm>
            <a:off x="4255268" y="626510"/>
            <a:ext cx="4045205" cy="220631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1503760" y="1450871"/>
            <a:ext cx="3850481" cy="6858000"/>
          </a:xfrm>
          <a:prstGeom prst="rect">
            <a:avLst/>
          </a:prstGeom>
        </p:spPr>
      </p:pic>
      <p:sp>
        <p:nvSpPr>
          <p:cNvPr id="29" name="Прямоугольник 28"/>
          <p:cNvSpPr/>
          <p:nvPr/>
        </p:nvSpPr>
        <p:spPr>
          <a:xfrm>
            <a:off x="8300473" y="3653947"/>
            <a:ext cx="268804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324B6A"/>
                </a:solidFill>
              </a:rPr>
              <a:t>ТРАФАРЕТНЫЕ НАДПИСИ</a:t>
            </a:r>
          </a:p>
          <a:p>
            <a:r>
              <a:rPr lang="ru-RU" b="1" dirty="0" smtClean="0">
                <a:solidFill>
                  <a:srgbClr val="324B6A"/>
                </a:solidFill>
              </a:rPr>
              <a:t>НА ЗАБОРАХ</a:t>
            </a:r>
          </a:p>
          <a:p>
            <a:r>
              <a:rPr lang="ru-RU" b="1" dirty="0" smtClean="0">
                <a:solidFill>
                  <a:srgbClr val="324B6A"/>
                </a:solidFill>
              </a:rPr>
              <a:t>И</a:t>
            </a:r>
          </a:p>
          <a:p>
            <a:r>
              <a:rPr lang="ru-RU" b="1" dirty="0" smtClean="0">
                <a:solidFill>
                  <a:srgbClr val="324B6A"/>
                </a:solidFill>
              </a:rPr>
              <a:t>СТЕНАХ ДОМОВ</a:t>
            </a:r>
            <a:endParaRPr lang="ru-RU" b="1" dirty="0">
              <a:solidFill>
                <a:srgbClr val="324B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03772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65442" y="0"/>
            <a:ext cx="4826558" cy="478257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324B6A"/>
                </a:solidFill>
              </a:rPr>
              <a:t>КАК РЕКЛАМИРУЮТ ПРОДАЖУ</a:t>
            </a:r>
            <a:endParaRPr lang="ru-RU" dirty="0">
              <a:solidFill>
                <a:srgbClr val="324B6A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3857625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86762" y="4095315"/>
            <a:ext cx="3683580" cy="276268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82260" y="1551511"/>
            <a:ext cx="3979867" cy="530648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8622020" y="2104171"/>
            <a:ext cx="28660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324B6A"/>
                </a:solidFill>
              </a:rPr>
              <a:t>ОБЪЯВЛЕНИЯ НА СТОЛБАХ</a:t>
            </a:r>
          </a:p>
          <a:p>
            <a:r>
              <a:rPr lang="ru-RU" b="1" dirty="0" smtClean="0">
                <a:solidFill>
                  <a:srgbClr val="324B6A"/>
                </a:solidFill>
              </a:rPr>
              <a:t>ПОСТЕРЫ В МЕТРО</a:t>
            </a:r>
          </a:p>
        </p:txBody>
      </p:sp>
    </p:spTree>
    <p:extLst>
      <p:ext uri="{BB962C8B-B14F-4D97-AF65-F5344CB8AC3E}">
        <p14:creationId xmlns:p14="http://schemas.microsoft.com/office/powerpoint/2010/main" xmlns="" val="13716201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07579" y="6283198"/>
            <a:ext cx="1776841" cy="574801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7059283" y="6541990"/>
            <a:ext cx="5132717" cy="0"/>
          </a:xfrm>
          <a:prstGeom prst="line">
            <a:avLst/>
          </a:prstGeom>
          <a:ln w="57150">
            <a:solidFill>
              <a:srgbClr val="324B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6570598"/>
            <a:ext cx="5132717" cy="0"/>
          </a:xfrm>
          <a:prstGeom prst="line">
            <a:avLst/>
          </a:prstGeom>
          <a:ln w="57150">
            <a:solidFill>
              <a:srgbClr val="324B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одзаголовок 2"/>
          <p:cNvSpPr txBox="1">
            <a:spLocks/>
          </p:cNvSpPr>
          <p:nvPr/>
        </p:nvSpPr>
        <p:spPr>
          <a:xfrm>
            <a:off x="974690" y="758347"/>
            <a:ext cx="10681398" cy="4782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324B6A"/>
                </a:solidFill>
              </a:rPr>
              <a:t>КАКИМИ НАВЫКАМИ ДОЛЖЕН ОБЛАДАТЬ РЕБЕНОК?</a:t>
            </a:r>
            <a:endParaRPr lang="ru-RU" b="1" dirty="0">
              <a:solidFill>
                <a:srgbClr val="324B6A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16891" y="2046627"/>
            <a:ext cx="9355015" cy="2383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dirty="0" smtClean="0">
                <a:solidFill>
                  <a:srgbClr val="324B6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Умение решать проблемы и справляться с трудностями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dirty="0" smtClean="0">
                <a:solidFill>
                  <a:srgbClr val="324B6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Коммуникабельность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dirty="0" smtClean="0">
                <a:solidFill>
                  <a:srgbClr val="324B6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Умение сдерживать гнев и контролировать проявление негативных эмоций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dirty="0" smtClean="0">
                <a:solidFill>
                  <a:srgbClr val="324B6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Умение взаимодействовать с окружающими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dirty="0" smtClean="0">
                <a:solidFill>
                  <a:srgbClr val="324B6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Чувство собственного достоинства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dirty="0" smtClean="0">
                <a:solidFill>
                  <a:srgbClr val="324B6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Эмоциональный контакт в семье</a:t>
            </a:r>
            <a:endParaRPr lang="ru-RU" dirty="0" smtClean="0">
              <a:solidFill>
                <a:srgbClr val="324B6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51585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07579" y="6283198"/>
            <a:ext cx="1776841" cy="574801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7059283" y="6541990"/>
            <a:ext cx="5132717" cy="0"/>
          </a:xfrm>
          <a:prstGeom prst="line">
            <a:avLst/>
          </a:prstGeom>
          <a:ln w="57150">
            <a:solidFill>
              <a:srgbClr val="324B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6570598"/>
            <a:ext cx="5132717" cy="0"/>
          </a:xfrm>
          <a:prstGeom prst="line">
            <a:avLst/>
          </a:prstGeom>
          <a:ln w="57150">
            <a:solidFill>
              <a:srgbClr val="324B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одзаголовок 2"/>
          <p:cNvSpPr txBox="1">
            <a:spLocks/>
          </p:cNvSpPr>
          <p:nvPr/>
        </p:nvSpPr>
        <p:spPr>
          <a:xfrm>
            <a:off x="974690" y="571492"/>
            <a:ext cx="10681398" cy="8955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324B6A"/>
                </a:solidFill>
              </a:rPr>
              <a:t>КОГДА НАДО НАЧИНАТЬ ВОЛНОВАТЬСЯ?</a:t>
            </a:r>
          </a:p>
          <a:p>
            <a:r>
              <a:rPr lang="ru-RU" sz="1800" dirty="0" smtClean="0">
                <a:solidFill>
                  <a:srgbClr val="324B6A"/>
                </a:solidFill>
              </a:rPr>
              <a:t>(косвенные признаки употребления)</a:t>
            </a:r>
            <a:endParaRPr lang="ru-RU" sz="1800" dirty="0">
              <a:solidFill>
                <a:srgbClr val="324B6A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38588" y="2109272"/>
            <a:ext cx="9355015" cy="3181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dirty="0" smtClean="0">
                <a:solidFill>
                  <a:srgbClr val="324B6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Резкое снижение успеваемости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dirty="0" smtClean="0">
                <a:solidFill>
                  <a:srgbClr val="324B6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Увеличение количества прогулов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dirty="0" smtClean="0">
                <a:solidFill>
                  <a:srgbClr val="324B6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Ложь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dirty="0" smtClean="0">
                <a:solidFill>
                  <a:srgbClr val="324B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Смена круга общения (новые друзья)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dirty="0" smtClean="0">
                <a:solidFill>
                  <a:srgbClr val="324B6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Скрытность, в том числе разговоров по телефону</a:t>
            </a:r>
            <a:endParaRPr lang="ru-RU" dirty="0" smtClean="0">
              <a:solidFill>
                <a:srgbClr val="324B6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dirty="0" smtClean="0">
                <a:solidFill>
                  <a:srgbClr val="324B6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Регулярные перепады настроения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dirty="0" smtClean="0">
                <a:solidFill>
                  <a:srgbClr val="324B6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Нарушения сна, раздражительность, вялость, апатия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dirty="0" smtClean="0">
                <a:solidFill>
                  <a:srgbClr val="324B6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Нехватка карманных денег</a:t>
            </a:r>
            <a:endParaRPr lang="ru-RU" dirty="0" smtClean="0">
              <a:solidFill>
                <a:srgbClr val="324B6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93497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466485" y="0"/>
            <a:ext cx="4313208" cy="478257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324B6A"/>
                </a:solidFill>
              </a:rPr>
              <a:t>Наркомания БЫЛА</a:t>
            </a:r>
            <a:endParaRPr lang="ru-RU" b="1" dirty="0">
              <a:solidFill>
                <a:srgbClr val="324B6A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07579" y="6283198"/>
            <a:ext cx="1776841" cy="574801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7059283" y="6541990"/>
            <a:ext cx="5132717" cy="0"/>
          </a:xfrm>
          <a:prstGeom prst="line">
            <a:avLst/>
          </a:prstGeom>
          <a:ln w="57150">
            <a:solidFill>
              <a:srgbClr val="324B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6570598"/>
            <a:ext cx="5132717" cy="0"/>
          </a:xfrm>
          <a:prstGeom prst="line">
            <a:avLst/>
          </a:prstGeom>
          <a:ln w="57150">
            <a:solidFill>
              <a:srgbClr val="324B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одзаголовок 2"/>
          <p:cNvSpPr txBox="1">
            <a:spLocks/>
          </p:cNvSpPr>
          <p:nvPr/>
        </p:nvSpPr>
        <p:spPr>
          <a:xfrm>
            <a:off x="6714488" y="-31018"/>
            <a:ext cx="4313208" cy="4782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324B6A"/>
                </a:solidFill>
              </a:rPr>
              <a:t>Наркомания СТАЛА</a:t>
            </a:r>
            <a:endParaRPr lang="ru-RU" b="1" dirty="0">
              <a:solidFill>
                <a:srgbClr val="324B6A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068" b="8348"/>
          <a:stretch/>
        </p:blipFill>
        <p:spPr>
          <a:xfrm>
            <a:off x="8229600" y="337506"/>
            <a:ext cx="3962400" cy="298849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256"/>
          <a:stretch/>
        </p:blipFill>
        <p:spPr>
          <a:xfrm>
            <a:off x="0" y="619774"/>
            <a:ext cx="3799402" cy="269618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742" r="35633"/>
          <a:stretch/>
        </p:blipFill>
        <p:spPr>
          <a:xfrm>
            <a:off x="5345723" y="337506"/>
            <a:ext cx="2737530" cy="3008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34807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65442" y="0"/>
            <a:ext cx="4826558" cy="478257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324B6A"/>
                </a:solidFill>
              </a:rPr>
              <a:t>Современный рынок наркотиков</a:t>
            </a:r>
            <a:endParaRPr lang="ru-RU" dirty="0">
              <a:solidFill>
                <a:srgbClr val="324B6A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07579" y="6283198"/>
            <a:ext cx="1776841" cy="574801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7059283" y="6541990"/>
            <a:ext cx="5132717" cy="0"/>
          </a:xfrm>
          <a:prstGeom prst="line">
            <a:avLst/>
          </a:prstGeom>
          <a:ln w="57150">
            <a:solidFill>
              <a:srgbClr val="324B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6570598"/>
            <a:ext cx="5132717" cy="0"/>
          </a:xfrm>
          <a:prstGeom prst="line">
            <a:avLst/>
          </a:prstGeom>
          <a:ln w="57150">
            <a:solidFill>
              <a:srgbClr val="324B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одзаголовок 2"/>
          <p:cNvSpPr txBox="1">
            <a:spLocks/>
          </p:cNvSpPr>
          <p:nvPr/>
        </p:nvSpPr>
        <p:spPr>
          <a:xfrm>
            <a:off x="5856513" y="676019"/>
            <a:ext cx="4826558" cy="4782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324B6A"/>
                </a:solidFill>
              </a:rPr>
              <a:t>ТРАМАДОЛ</a:t>
            </a:r>
            <a:endParaRPr lang="ru-RU" b="1" dirty="0">
              <a:solidFill>
                <a:srgbClr val="324B6A"/>
              </a:solidFill>
            </a:endParaRPr>
          </a:p>
        </p:txBody>
      </p:sp>
      <p:sp>
        <p:nvSpPr>
          <p:cNvPr id="21" name="Подзаголовок 2"/>
          <p:cNvSpPr txBox="1">
            <a:spLocks/>
          </p:cNvSpPr>
          <p:nvPr/>
        </p:nvSpPr>
        <p:spPr>
          <a:xfrm>
            <a:off x="2216995" y="2145308"/>
            <a:ext cx="7279036" cy="30754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Tx/>
              <a:buChar char="-"/>
            </a:pPr>
            <a:r>
              <a:rPr lang="ru-RU" sz="1800" dirty="0" smtClean="0">
                <a:solidFill>
                  <a:srgbClr val="324B6A"/>
                </a:solidFill>
              </a:rPr>
              <a:t>Продается в аптеках</a:t>
            </a:r>
          </a:p>
          <a:p>
            <a:pPr marL="285750" indent="-285750" algn="l">
              <a:buFontTx/>
              <a:buChar char="-"/>
            </a:pPr>
            <a:r>
              <a:rPr lang="ru-RU" sz="1800" dirty="0" smtClean="0">
                <a:solidFill>
                  <a:srgbClr val="324B6A"/>
                </a:solidFill>
              </a:rPr>
              <a:t>Не относится к списку наркотических веществ, а следовательно не попадает под юрисдикцию УБН</a:t>
            </a:r>
          </a:p>
          <a:p>
            <a:pPr marL="285750" indent="-285750" algn="l">
              <a:buFontTx/>
              <a:buChar char="-"/>
            </a:pPr>
            <a:r>
              <a:rPr lang="ru-RU" sz="1800" dirty="0" smtClean="0">
                <a:solidFill>
                  <a:srgbClr val="324B6A"/>
                </a:solidFill>
              </a:rPr>
              <a:t>Вызывает опиоидную наркоманию</a:t>
            </a:r>
            <a:endParaRPr lang="en-US" sz="1800" dirty="0" smtClean="0">
              <a:solidFill>
                <a:srgbClr val="324B6A"/>
              </a:solidFill>
            </a:endParaRPr>
          </a:p>
          <a:p>
            <a:pPr marL="285750" indent="-285750" algn="l">
              <a:buFontTx/>
              <a:buChar char="-"/>
            </a:pPr>
            <a:r>
              <a:rPr lang="ru-RU" sz="1800" dirty="0" smtClean="0">
                <a:solidFill>
                  <a:srgbClr val="324B6A"/>
                </a:solidFill>
              </a:rPr>
              <a:t>Держится в моче до 8-ми часов</a:t>
            </a:r>
          </a:p>
          <a:p>
            <a:pPr marL="285750" indent="-285750" algn="l">
              <a:buFontTx/>
              <a:buChar char="-"/>
            </a:pPr>
            <a:r>
              <a:rPr lang="ru-RU" sz="1800" dirty="0" smtClean="0">
                <a:solidFill>
                  <a:srgbClr val="324B6A"/>
                </a:solidFill>
              </a:rPr>
              <a:t>Вызывает эйфорию и </a:t>
            </a:r>
            <a:r>
              <a:rPr lang="ru-RU" sz="1800" dirty="0" err="1" smtClean="0">
                <a:solidFill>
                  <a:srgbClr val="324B6A"/>
                </a:solidFill>
              </a:rPr>
              <a:t>эмпатийное</a:t>
            </a:r>
            <a:r>
              <a:rPr lang="ru-RU" sz="1800" dirty="0" smtClean="0">
                <a:solidFill>
                  <a:srgbClr val="324B6A"/>
                </a:solidFill>
              </a:rPr>
              <a:t> состояние, аналогичное «</a:t>
            </a:r>
            <a:r>
              <a:rPr lang="ru-RU" sz="1800" dirty="0" err="1" smtClean="0">
                <a:solidFill>
                  <a:srgbClr val="324B6A"/>
                </a:solidFill>
              </a:rPr>
              <a:t>экстази</a:t>
            </a:r>
            <a:r>
              <a:rPr lang="ru-RU" sz="1800" dirty="0" smtClean="0">
                <a:solidFill>
                  <a:srgbClr val="324B6A"/>
                </a:solidFill>
              </a:rPr>
              <a:t>», которое длится 12-36 часов. </a:t>
            </a:r>
          </a:p>
          <a:p>
            <a:pPr marL="285750" indent="-285750" algn="l">
              <a:buFontTx/>
              <a:buChar char="-"/>
            </a:pPr>
            <a:r>
              <a:rPr lang="ru-RU" sz="1800" dirty="0" smtClean="0">
                <a:solidFill>
                  <a:srgbClr val="324B6A"/>
                </a:solidFill>
              </a:rPr>
              <a:t>Подросток ощущает эмоциональную восприимчивость, желание помогать окружающим,  прилив бодрости, раскованность</a:t>
            </a:r>
          </a:p>
          <a:p>
            <a:pPr marL="285750" indent="-285750" algn="l">
              <a:buFontTx/>
              <a:buChar char="-"/>
            </a:pPr>
            <a:endParaRPr lang="ru-RU" sz="1800" dirty="0">
              <a:solidFill>
                <a:srgbClr val="324B6A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231819" y="1154276"/>
            <a:ext cx="40759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324B6A"/>
                </a:solidFill>
              </a:rPr>
              <a:t>синтетический опиоидный анальгетик </a:t>
            </a:r>
          </a:p>
          <a:p>
            <a:pPr algn="ctr"/>
            <a:r>
              <a:rPr lang="ru-RU" dirty="0" smtClean="0">
                <a:solidFill>
                  <a:srgbClr val="324B6A"/>
                </a:solidFill>
              </a:rPr>
              <a:t>синтетический </a:t>
            </a:r>
            <a:r>
              <a:rPr lang="ru-RU" dirty="0">
                <a:solidFill>
                  <a:srgbClr val="324B6A"/>
                </a:solidFill>
              </a:rPr>
              <a:t>опиат героина</a:t>
            </a:r>
          </a:p>
        </p:txBody>
      </p:sp>
    </p:spTree>
    <p:extLst>
      <p:ext uri="{BB962C8B-B14F-4D97-AF65-F5344CB8AC3E}">
        <p14:creationId xmlns:p14="http://schemas.microsoft.com/office/powerpoint/2010/main" xmlns="" val="3198680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65442" y="0"/>
            <a:ext cx="4826558" cy="478257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324B6A"/>
                </a:solidFill>
              </a:rPr>
              <a:t>Современный рынок наркотиков</a:t>
            </a:r>
            <a:endParaRPr lang="ru-RU" dirty="0">
              <a:solidFill>
                <a:srgbClr val="324B6A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07579" y="6283198"/>
            <a:ext cx="1776841" cy="574801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7059283" y="6541990"/>
            <a:ext cx="5132717" cy="0"/>
          </a:xfrm>
          <a:prstGeom prst="line">
            <a:avLst/>
          </a:prstGeom>
          <a:ln w="57150">
            <a:solidFill>
              <a:srgbClr val="324B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6570598"/>
            <a:ext cx="5132717" cy="0"/>
          </a:xfrm>
          <a:prstGeom prst="line">
            <a:avLst/>
          </a:prstGeom>
          <a:ln w="57150">
            <a:solidFill>
              <a:srgbClr val="324B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одзаголовок 2"/>
          <p:cNvSpPr txBox="1">
            <a:spLocks/>
          </p:cNvSpPr>
          <p:nvPr/>
        </p:nvSpPr>
        <p:spPr>
          <a:xfrm>
            <a:off x="803868" y="1829735"/>
            <a:ext cx="9876832" cy="40376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800" b="1" dirty="0">
                <a:solidFill>
                  <a:srgbClr val="324B6A"/>
                </a:solidFill>
              </a:rPr>
              <a:t>С</a:t>
            </a:r>
            <a:r>
              <a:rPr lang="ru-RU" sz="1800" b="1" dirty="0" smtClean="0">
                <a:solidFill>
                  <a:srgbClr val="324B6A"/>
                </a:solidFill>
              </a:rPr>
              <a:t>ИМПТОМЫ АБСТИНЕТНОГО СИНДРОМА  </a:t>
            </a:r>
          </a:p>
          <a:p>
            <a:pPr marL="285750" indent="-285750" algn="l">
              <a:buFontTx/>
              <a:buChar char="-"/>
            </a:pPr>
            <a:r>
              <a:rPr lang="ru-RU" sz="1800" dirty="0" smtClean="0">
                <a:solidFill>
                  <a:srgbClr val="324B6A"/>
                </a:solidFill>
              </a:rPr>
              <a:t>головная боль;</a:t>
            </a:r>
          </a:p>
          <a:p>
            <a:pPr marL="285750" indent="-285750" algn="l">
              <a:buFontTx/>
              <a:buChar char="-"/>
            </a:pPr>
            <a:r>
              <a:rPr lang="ru-RU" sz="1800" dirty="0" smtClean="0">
                <a:solidFill>
                  <a:srgbClr val="324B6A"/>
                </a:solidFill>
              </a:rPr>
              <a:t>повышенное давление;</a:t>
            </a:r>
          </a:p>
          <a:p>
            <a:pPr marL="285750" indent="-285750" algn="l">
              <a:buFontTx/>
              <a:buChar char="-"/>
            </a:pPr>
            <a:r>
              <a:rPr lang="ru-RU" sz="1800" dirty="0" smtClean="0">
                <a:solidFill>
                  <a:srgbClr val="324B6A"/>
                </a:solidFill>
              </a:rPr>
              <a:t>жар и озноб;</a:t>
            </a:r>
          </a:p>
          <a:p>
            <a:pPr marL="285750" indent="-285750" algn="l">
              <a:buFontTx/>
              <a:buChar char="-"/>
            </a:pPr>
            <a:r>
              <a:rPr lang="ru-RU" sz="1800" dirty="0" smtClean="0">
                <a:solidFill>
                  <a:srgbClr val="324B6A"/>
                </a:solidFill>
              </a:rPr>
              <a:t>потливость;</a:t>
            </a:r>
          </a:p>
          <a:p>
            <a:pPr marL="285750" indent="-285750" algn="l">
              <a:buFontTx/>
              <a:buChar char="-"/>
            </a:pPr>
            <a:r>
              <a:rPr lang="ru-RU" sz="1800" dirty="0" smtClean="0">
                <a:solidFill>
                  <a:srgbClr val="324B6A"/>
                </a:solidFill>
              </a:rPr>
              <a:t>ломоту в теле;</a:t>
            </a:r>
          </a:p>
          <a:p>
            <a:pPr marL="285750" indent="-285750" algn="l">
              <a:buFontTx/>
              <a:buChar char="-"/>
            </a:pPr>
            <a:r>
              <a:rPr lang="ru-RU" sz="1800" dirty="0" smtClean="0">
                <a:solidFill>
                  <a:srgbClr val="324B6A"/>
                </a:solidFill>
              </a:rPr>
              <a:t>боль в мышцах;</a:t>
            </a:r>
          </a:p>
          <a:p>
            <a:pPr marL="285750" indent="-285750" algn="l">
              <a:buFontTx/>
              <a:buChar char="-"/>
            </a:pPr>
            <a:r>
              <a:rPr lang="ru-RU" sz="1800" dirty="0" smtClean="0">
                <a:solidFill>
                  <a:srgbClr val="324B6A"/>
                </a:solidFill>
              </a:rPr>
              <a:t>учащенное сердцебиение</a:t>
            </a:r>
          </a:p>
          <a:p>
            <a:pPr marL="285750" indent="-285750" algn="l">
              <a:buFontTx/>
              <a:buChar char="-"/>
            </a:pPr>
            <a:r>
              <a:rPr lang="ru-RU" sz="1800" dirty="0">
                <a:solidFill>
                  <a:srgbClr val="324B6A"/>
                </a:solidFill>
              </a:rPr>
              <a:t>р</a:t>
            </a:r>
            <a:r>
              <a:rPr lang="ru-RU" sz="1800" dirty="0" smtClean="0">
                <a:solidFill>
                  <a:srgbClr val="324B6A"/>
                </a:solidFill>
              </a:rPr>
              <a:t>асстройство пищеварения</a:t>
            </a:r>
          </a:p>
          <a:p>
            <a:pPr marL="285750" indent="-285750" algn="l">
              <a:buFontTx/>
              <a:buChar char="-"/>
            </a:pPr>
            <a:r>
              <a:rPr lang="ru-RU" sz="1800" dirty="0">
                <a:solidFill>
                  <a:srgbClr val="324B6A"/>
                </a:solidFill>
              </a:rPr>
              <a:t>а</a:t>
            </a:r>
            <a:r>
              <a:rPr lang="ru-RU" sz="1800" dirty="0" smtClean="0">
                <a:solidFill>
                  <a:srgbClr val="324B6A"/>
                </a:solidFill>
              </a:rPr>
              <a:t>патия, депрессия</a:t>
            </a:r>
          </a:p>
          <a:p>
            <a:pPr marL="285750" indent="-285750" algn="l">
              <a:buFontTx/>
              <a:buChar char="-"/>
            </a:pPr>
            <a:endParaRPr lang="ru-RU" sz="1800" dirty="0">
              <a:solidFill>
                <a:srgbClr val="324B6A"/>
              </a:solidFill>
            </a:endParaRPr>
          </a:p>
          <a:p>
            <a:pPr marL="285750" indent="-285750" algn="l">
              <a:buFontTx/>
              <a:buChar char="-"/>
            </a:pPr>
            <a:r>
              <a:rPr lang="ru-RU" sz="1800" b="1" dirty="0" smtClean="0">
                <a:solidFill>
                  <a:srgbClr val="324B6A"/>
                </a:solidFill>
              </a:rPr>
              <a:t>ЛОЖНАЯ ЭПИЛЕПСИЯ</a:t>
            </a:r>
          </a:p>
          <a:p>
            <a:pPr marL="285750" indent="-285750" algn="l">
              <a:buFontTx/>
              <a:buChar char="-"/>
            </a:pPr>
            <a:endParaRPr lang="ru-RU" sz="1800" dirty="0">
              <a:solidFill>
                <a:srgbClr val="324B6A"/>
              </a:solidFill>
            </a:endParaRP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5587720" y="705146"/>
            <a:ext cx="4826558" cy="4782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324B6A"/>
                </a:solidFill>
              </a:rPr>
              <a:t>ТРАМАДОЛ</a:t>
            </a:r>
            <a:endParaRPr lang="ru-RU" b="1" dirty="0">
              <a:solidFill>
                <a:srgbClr val="324B6A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963026" y="1183404"/>
            <a:ext cx="40759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324B6A"/>
                </a:solidFill>
              </a:rPr>
              <a:t>синтетический опиоидный анальгетик </a:t>
            </a:r>
          </a:p>
          <a:p>
            <a:pPr algn="ctr"/>
            <a:r>
              <a:rPr lang="ru-RU" dirty="0" smtClean="0">
                <a:solidFill>
                  <a:srgbClr val="324B6A"/>
                </a:solidFill>
              </a:rPr>
              <a:t>синтетический </a:t>
            </a:r>
            <a:r>
              <a:rPr lang="ru-RU" dirty="0">
                <a:solidFill>
                  <a:srgbClr val="324B6A"/>
                </a:solidFill>
              </a:rPr>
              <a:t>опиат героина</a:t>
            </a:r>
          </a:p>
        </p:txBody>
      </p:sp>
    </p:spTree>
    <p:extLst>
      <p:ext uri="{BB962C8B-B14F-4D97-AF65-F5344CB8AC3E}">
        <p14:creationId xmlns:p14="http://schemas.microsoft.com/office/powerpoint/2010/main" xmlns="" val="85252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65442" y="0"/>
            <a:ext cx="4826558" cy="478257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324B6A"/>
                </a:solidFill>
              </a:rPr>
              <a:t>Современный рынок наркотиков</a:t>
            </a:r>
            <a:endParaRPr lang="ru-RU" dirty="0">
              <a:solidFill>
                <a:srgbClr val="324B6A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07579" y="6283198"/>
            <a:ext cx="1776841" cy="574801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7059283" y="6541990"/>
            <a:ext cx="5132717" cy="0"/>
          </a:xfrm>
          <a:prstGeom prst="line">
            <a:avLst/>
          </a:prstGeom>
          <a:ln w="57150">
            <a:solidFill>
              <a:srgbClr val="324B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6570598"/>
            <a:ext cx="5132717" cy="0"/>
          </a:xfrm>
          <a:prstGeom prst="line">
            <a:avLst/>
          </a:prstGeom>
          <a:ln w="57150">
            <a:solidFill>
              <a:srgbClr val="324B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одзаголовок 2"/>
          <p:cNvSpPr txBox="1">
            <a:spLocks/>
          </p:cNvSpPr>
          <p:nvPr/>
        </p:nvSpPr>
        <p:spPr>
          <a:xfrm>
            <a:off x="4094703" y="619564"/>
            <a:ext cx="4826558" cy="4782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324B6A"/>
                </a:solidFill>
              </a:rPr>
              <a:t>СИНТЕТИЧЕСКИЕ НАРКОТИКИ</a:t>
            </a:r>
            <a:endParaRPr lang="ru-RU" b="1" dirty="0">
              <a:solidFill>
                <a:srgbClr val="324B6A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22340" y="1097821"/>
            <a:ext cx="62432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324B6A"/>
                </a:solidFill>
              </a:rPr>
              <a:t>«</a:t>
            </a:r>
            <a:r>
              <a:rPr lang="ru-RU" dirty="0" err="1" smtClean="0">
                <a:solidFill>
                  <a:srgbClr val="324B6A"/>
                </a:solidFill>
              </a:rPr>
              <a:t>легалка</a:t>
            </a:r>
            <a:r>
              <a:rPr lang="ru-RU" dirty="0" smtClean="0">
                <a:solidFill>
                  <a:srgbClr val="324B6A"/>
                </a:solidFill>
              </a:rPr>
              <a:t>», </a:t>
            </a:r>
            <a:r>
              <a:rPr lang="ru-RU" dirty="0" err="1" smtClean="0">
                <a:solidFill>
                  <a:srgbClr val="324B6A"/>
                </a:solidFill>
              </a:rPr>
              <a:t>спайсы</a:t>
            </a:r>
            <a:r>
              <a:rPr lang="ru-RU" dirty="0" smtClean="0">
                <a:solidFill>
                  <a:srgbClr val="324B6A"/>
                </a:solidFill>
              </a:rPr>
              <a:t>, курительные смеси, скорость, </a:t>
            </a:r>
            <a:r>
              <a:rPr lang="ru-RU" dirty="0" err="1" smtClean="0">
                <a:solidFill>
                  <a:srgbClr val="324B6A"/>
                </a:solidFill>
              </a:rPr>
              <a:t>спид</a:t>
            </a:r>
            <a:r>
              <a:rPr lang="ru-RU" dirty="0" smtClean="0">
                <a:solidFill>
                  <a:srgbClr val="324B6A"/>
                </a:solidFill>
              </a:rPr>
              <a:t> и пр.</a:t>
            </a:r>
            <a:endParaRPr lang="ru-RU" dirty="0">
              <a:solidFill>
                <a:srgbClr val="324B6A"/>
              </a:solidFill>
            </a:endParaRP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653711" y="2092809"/>
            <a:ext cx="4826558" cy="4782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solidFill>
                  <a:srgbClr val="324B6A"/>
                </a:solidFill>
              </a:rPr>
              <a:t>JWH </a:t>
            </a:r>
            <a:r>
              <a:rPr lang="en-US" sz="2000" dirty="0" smtClean="0">
                <a:solidFill>
                  <a:srgbClr val="324B6A"/>
                </a:solidFill>
              </a:rPr>
              <a:t>(</a:t>
            </a:r>
            <a:r>
              <a:rPr lang="ru-RU" sz="2000" dirty="0" smtClean="0">
                <a:solidFill>
                  <a:srgbClr val="324B6A"/>
                </a:solidFill>
              </a:rPr>
              <a:t>джи-</a:t>
            </a:r>
            <a:r>
              <a:rPr lang="ru-RU" sz="2000" dirty="0" err="1" smtClean="0">
                <a:solidFill>
                  <a:srgbClr val="324B6A"/>
                </a:solidFill>
              </a:rPr>
              <a:t>ви</a:t>
            </a:r>
            <a:r>
              <a:rPr lang="ru-RU" sz="2000" dirty="0" smtClean="0">
                <a:solidFill>
                  <a:srgbClr val="324B6A"/>
                </a:solidFill>
              </a:rPr>
              <a:t>-</a:t>
            </a:r>
            <a:r>
              <a:rPr lang="ru-RU" sz="2000" dirty="0" err="1" smtClean="0">
                <a:solidFill>
                  <a:srgbClr val="324B6A"/>
                </a:solidFill>
              </a:rPr>
              <a:t>аш</a:t>
            </a:r>
            <a:r>
              <a:rPr lang="ru-RU" sz="2000" dirty="0" smtClean="0">
                <a:solidFill>
                  <a:srgbClr val="324B6A"/>
                </a:solidFill>
              </a:rPr>
              <a:t>)</a:t>
            </a:r>
            <a:endParaRPr lang="ru-RU" sz="2000" dirty="0">
              <a:solidFill>
                <a:srgbClr val="324B6A"/>
              </a:solidFill>
            </a:endParaRPr>
          </a:p>
        </p:txBody>
      </p:sp>
      <p:sp>
        <p:nvSpPr>
          <p:cNvPr id="13" name="Подзаголовок 2"/>
          <p:cNvSpPr txBox="1">
            <a:spLocks/>
          </p:cNvSpPr>
          <p:nvPr/>
        </p:nvSpPr>
        <p:spPr>
          <a:xfrm>
            <a:off x="6845779" y="2104751"/>
            <a:ext cx="4826558" cy="4782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324B6A"/>
                </a:solidFill>
              </a:rPr>
              <a:t>СОЛЬ </a:t>
            </a:r>
            <a:r>
              <a:rPr lang="en-US" sz="2000" dirty="0" smtClean="0">
                <a:solidFill>
                  <a:srgbClr val="324B6A"/>
                </a:solidFill>
              </a:rPr>
              <a:t>(</a:t>
            </a:r>
            <a:r>
              <a:rPr lang="ru-RU" sz="2000" dirty="0" smtClean="0">
                <a:solidFill>
                  <a:srgbClr val="324B6A"/>
                </a:solidFill>
              </a:rPr>
              <a:t>МДПВ)</a:t>
            </a:r>
          </a:p>
          <a:p>
            <a:endParaRPr lang="ru-RU" b="1" dirty="0">
              <a:solidFill>
                <a:srgbClr val="324B6A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58195" y="2622218"/>
            <a:ext cx="40759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324B6A"/>
                </a:solidFill>
              </a:rPr>
              <a:t>синтетический </a:t>
            </a:r>
            <a:r>
              <a:rPr lang="ru-RU" dirty="0" err="1" smtClean="0">
                <a:solidFill>
                  <a:srgbClr val="324B6A"/>
                </a:solidFill>
              </a:rPr>
              <a:t>канабиноид</a:t>
            </a:r>
            <a:r>
              <a:rPr lang="ru-RU" dirty="0" smtClean="0">
                <a:solidFill>
                  <a:srgbClr val="324B6A"/>
                </a:solidFill>
              </a:rPr>
              <a:t> </a:t>
            </a:r>
          </a:p>
          <a:p>
            <a:pPr algn="ctr"/>
            <a:r>
              <a:rPr lang="ru-RU" dirty="0" smtClean="0">
                <a:solidFill>
                  <a:srgbClr val="324B6A"/>
                </a:solidFill>
              </a:rPr>
              <a:t>синтетический аналог марихуаны </a:t>
            </a:r>
            <a:endParaRPr lang="ru-RU" dirty="0">
              <a:solidFill>
                <a:srgbClr val="324B6A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221085" y="2527285"/>
            <a:ext cx="40759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>
                <a:solidFill>
                  <a:srgbClr val="324B6A"/>
                </a:solidFill>
              </a:rPr>
              <a:t>м</a:t>
            </a:r>
            <a:r>
              <a:rPr lang="ru-RU" dirty="0" err="1" smtClean="0">
                <a:solidFill>
                  <a:srgbClr val="324B6A"/>
                </a:solidFill>
              </a:rPr>
              <a:t>етилендиоксипировалерон</a:t>
            </a:r>
            <a:r>
              <a:rPr lang="ru-RU" dirty="0" smtClean="0">
                <a:solidFill>
                  <a:srgbClr val="324B6A"/>
                </a:solidFill>
              </a:rPr>
              <a:t>, содержит аналоги </a:t>
            </a:r>
            <a:r>
              <a:rPr lang="ru-RU" dirty="0" err="1" smtClean="0">
                <a:solidFill>
                  <a:srgbClr val="324B6A"/>
                </a:solidFill>
              </a:rPr>
              <a:t>мефедрона</a:t>
            </a:r>
            <a:endParaRPr lang="ru-RU" dirty="0">
              <a:solidFill>
                <a:srgbClr val="324B6A"/>
              </a:solidFill>
            </a:endParaRPr>
          </a:p>
        </p:txBody>
      </p:sp>
      <p:cxnSp>
        <p:nvCxnSpPr>
          <p:cNvPr id="18" name="Прямая со стрелкой 17"/>
          <p:cNvCxnSpPr>
            <a:stCxn id="2" idx="2"/>
          </p:cNvCxnSpPr>
          <p:nvPr/>
        </p:nvCxnSpPr>
        <p:spPr>
          <a:xfrm flipH="1">
            <a:off x="3436536" y="1467153"/>
            <a:ext cx="2907408" cy="574504"/>
          </a:xfrm>
          <a:prstGeom prst="straightConnector1">
            <a:avLst/>
          </a:prstGeom>
          <a:ln>
            <a:solidFill>
              <a:srgbClr val="324B6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6480688" y="1458272"/>
            <a:ext cx="2440573" cy="663903"/>
          </a:xfrm>
          <a:prstGeom prst="straightConnector1">
            <a:avLst/>
          </a:prstGeom>
          <a:ln>
            <a:solidFill>
              <a:srgbClr val="324B6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одзаголовок 2"/>
          <p:cNvSpPr txBox="1">
            <a:spLocks/>
          </p:cNvSpPr>
          <p:nvPr/>
        </p:nvSpPr>
        <p:spPr>
          <a:xfrm>
            <a:off x="2938803" y="3517073"/>
            <a:ext cx="7279036" cy="23795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Tx/>
              <a:buChar char="-"/>
            </a:pPr>
            <a:r>
              <a:rPr lang="ru-RU" sz="1800" dirty="0" smtClean="0">
                <a:solidFill>
                  <a:srgbClr val="324B6A"/>
                </a:solidFill>
              </a:rPr>
              <a:t>постоянное появление новых формул затрудняет отнесение к списку наркотических веществ</a:t>
            </a:r>
          </a:p>
          <a:p>
            <a:pPr marL="285750" indent="-285750" algn="l">
              <a:buFontTx/>
              <a:buChar char="-"/>
            </a:pPr>
            <a:r>
              <a:rPr lang="ru-RU" sz="1800" dirty="0">
                <a:solidFill>
                  <a:srgbClr val="324B6A"/>
                </a:solidFill>
              </a:rPr>
              <a:t>н</a:t>
            </a:r>
            <a:r>
              <a:rPr lang="ru-RU" sz="1800" dirty="0" smtClean="0">
                <a:solidFill>
                  <a:srgbClr val="324B6A"/>
                </a:solidFill>
              </a:rPr>
              <a:t>е прогнозируемо действует на организм, что увеличивает процент передозировок</a:t>
            </a:r>
          </a:p>
          <a:p>
            <a:pPr marL="285750" indent="-285750" algn="l">
              <a:buFontTx/>
              <a:buChar char="-"/>
            </a:pPr>
            <a:r>
              <a:rPr lang="ru-RU" sz="1800" dirty="0">
                <a:solidFill>
                  <a:srgbClr val="324B6A"/>
                </a:solidFill>
              </a:rPr>
              <a:t>в</a:t>
            </a:r>
            <a:r>
              <a:rPr lang="ru-RU" sz="1800" dirty="0" smtClean="0">
                <a:solidFill>
                  <a:srgbClr val="324B6A"/>
                </a:solidFill>
              </a:rPr>
              <a:t>ызывает необратимые последствия для психики</a:t>
            </a:r>
          </a:p>
          <a:p>
            <a:pPr marL="285750" indent="-285750" algn="l">
              <a:buFontTx/>
              <a:buChar char="-"/>
            </a:pPr>
            <a:r>
              <a:rPr lang="ru-RU" sz="1800" dirty="0" smtClean="0">
                <a:solidFill>
                  <a:srgbClr val="324B6A"/>
                </a:solidFill>
              </a:rPr>
              <a:t>Эффект держится от 2-х часов до 2-3 суток</a:t>
            </a:r>
          </a:p>
          <a:p>
            <a:pPr marL="285750" indent="-285750" algn="l">
              <a:buFontTx/>
              <a:buChar char="-"/>
            </a:pPr>
            <a:r>
              <a:rPr lang="ru-RU" sz="1800" dirty="0" smtClean="0">
                <a:solidFill>
                  <a:srgbClr val="324B6A"/>
                </a:solidFill>
              </a:rPr>
              <a:t>в моче держатся до 7-ми дней</a:t>
            </a:r>
          </a:p>
          <a:p>
            <a:pPr algn="l"/>
            <a:r>
              <a:rPr lang="ru-RU" sz="1800" dirty="0" smtClean="0">
                <a:solidFill>
                  <a:srgbClr val="324B6A"/>
                </a:solidFill>
              </a:rPr>
              <a:t> </a:t>
            </a:r>
            <a:endParaRPr lang="ru-RU" sz="1800" dirty="0">
              <a:solidFill>
                <a:srgbClr val="324B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23381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65442" y="0"/>
            <a:ext cx="4826558" cy="478257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324B6A"/>
                </a:solidFill>
              </a:rPr>
              <a:t>Современный рынок наркотиков</a:t>
            </a:r>
            <a:endParaRPr lang="ru-RU" dirty="0">
              <a:solidFill>
                <a:srgbClr val="324B6A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07579" y="6283198"/>
            <a:ext cx="1776841" cy="574801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7059283" y="6541990"/>
            <a:ext cx="5132717" cy="0"/>
          </a:xfrm>
          <a:prstGeom prst="line">
            <a:avLst/>
          </a:prstGeom>
          <a:ln w="57150">
            <a:solidFill>
              <a:srgbClr val="324B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6570598"/>
            <a:ext cx="5132717" cy="0"/>
          </a:xfrm>
          <a:prstGeom prst="line">
            <a:avLst/>
          </a:prstGeom>
          <a:ln w="57150">
            <a:solidFill>
              <a:srgbClr val="324B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одзаголовок 2"/>
          <p:cNvSpPr txBox="1">
            <a:spLocks/>
          </p:cNvSpPr>
          <p:nvPr/>
        </p:nvSpPr>
        <p:spPr>
          <a:xfrm>
            <a:off x="3682720" y="957193"/>
            <a:ext cx="4826558" cy="4782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solidFill>
                  <a:srgbClr val="324B6A"/>
                </a:solidFill>
              </a:rPr>
              <a:t>JWH </a:t>
            </a:r>
            <a:r>
              <a:rPr lang="en-US" sz="2000" dirty="0" smtClean="0">
                <a:solidFill>
                  <a:srgbClr val="324B6A"/>
                </a:solidFill>
              </a:rPr>
              <a:t>(</a:t>
            </a:r>
            <a:r>
              <a:rPr lang="ru-RU" sz="2000" dirty="0" smtClean="0">
                <a:solidFill>
                  <a:srgbClr val="324B6A"/>
                </a:solidFill>
              </a:rPr>
              <a:t>джи-</a:t>
            </a:r>
            <a:r>
              <a:rPr lang="ru-RU" sz="2000" dirty="0" err="1" smtClean="0">
                <a:solidFill>
                  <a:srgbClr val="324B6A"/>
                </a:solidFill>
              </a:rPr>
              <a:t>ви</a:t>
            </a:r>
            <a:r>
              <a:rPr lang="ru-RU" sz="2000" dirty="0" smtClean="0">
                <a:solidFill>
                  <a:srgbClr val="324B6A"/>
                </a:solidFill>
              </a:rPr>
              <a:t>-</a:t>
            </a:r>
            <a:r>
              <a:rPr lang="ru-RU" sz="2000" dirty="0" err="1" smtClean="0">
                <a:solidFill>
                  <a:srgbClr val="324B6A"/>
                </a:solidFill>
              </a:rPr>
              <a:t>аш</a:t>
            </a:r>
            <a:r>
              <a:rPr lang="ru-RU" sz="2000" dirty="0" smtClean="0">
                <a:solidFill>
                  <a:srgbClr val="324B6A"/>
                </a:solidFill>
              </a:rPr>
              <a:t>)</a:t>
            </a:r>
            <a:endParaRPr lang="ru-RU" sz="2000" dirty="0">
              <a:solidFill>
                <a:srgbClr val="324B6A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949839" y="1332839"/>
            <a:ext cx="40759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324B6A"/>
                </a:solidFill>
              </a:rPr>
              <a:t>синтетический </a:t>
            </a:r>
            <a:r>
              <a:rPr lang="ru-RU" dirty="0" err="1" smtClean="0">
                <a:solidFill>
                  <a:srgbClr val="324B6A"/>
                </a:solidFill>
              </a:rPr>
              <a:t>канабиноид</a:t>
            </a:r>
            <a:r>
              <a:rPr lang="ru-RU" dirty="0" smtClean="0">
                <a:solidFill>
                  <a:srgbClr val="324B6A"/>
                </a:solidFill>
              </a:rPr>
              <a:t> </a:t>
            </a:r>
          </a:p>
          <a:p>
            <a:pPr algn="ctr"/>
            <a:r>
              <a:rPr lang="ru-RU" dirty="0" smtClean="0">
                <a:solidFill>
                  <a:srgbClr val="324B6A"/>
                </a:solidFill>
              </a:rPr>
              <a:t>синтетический аналог марихуаны </a:t>
            </a:r>
            <a:endParaRPr lang="ru-RU" dirty="0">
              <a:solidFill>
                <a:srgbClr val="324B6A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2643340"/>
            <a:ext cx="5054321" cy="379074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59282" y="2619540"/>
            <a:ext cx="5132717" cy="3814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32384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65442" y="0"/>
            <a:ext cx="4826558" cy="478257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324B6A"/>
                </a:solidFill>
              </a:rPr>
              <a:t>Современный рынок наркотиков</a:t>
            </a:r>
            <a:endParaRPr lang="ru-RU" dirty="0">
              <a:solidFill>
                <a:srgbClr val="324B6A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07579" y="6283198"/>
            <a:ext cx="1776841" cy="574801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7059283" y="6541990"/>
            <a:ext cx="5132717" cy="0"/>
          </a:xfrm>
          <a:prstGeom prst="line">
            <a:avLst/>
          </a:prstGeom>
          <a:ln w="57150">
            <a:solidFill>
              <a:srgbClr val="324B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6570598"/>
            <a:ext cx="5132717" cy="0"/>
          </a:xfrm>
          <a:prstGeom prst="line">
            <a:avLst/>
          </a:prstGeom>
          <a:ln w="57150">
            <a:solidFill>
              <a:srgbClr val="324B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290831"/>
            <a:ext cx="4191000" cy="314325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582048" y="1847068"/>
            <a:ext cx="760995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324B6A"/>
                </a:solidFill>
              </a:rPr>
              <a:t>снижение концентрации внимания, нарушение мышления, потеря смысла в разговорах</a:t>
            </a:r>
          </a:p>
          <a:p>
            <a:pPr marL="285750" indent="-285750">
              <a:buFontTx/>
              <a:buChar char="-"/>
            </a:pPr>
            <a:endParaRPr lang="ru-RU" dirty="0" smtClean="0">
              <a:solidFill>
                <a:srgbClr val="324B6A"/>
              </a:solidFill>
            </a:endParaRP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324B6A"/>
                </a:solidFill>
              </a:rPr>
              <a:t>неряшливость, отсутствие самокритики</a:t>
            </a:r>
          </a:p>
          <a:p>
            <a:endParaRPr lang="ru-RU" dirty="0" smtClean="0">
              <a:solidFill>
                <a:srgbClr val="324B6A"/>
              </a:solidFill>
            </a:endParaRP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324B6A"/>
                </a:solidFill>
              </a:rPr>
              <a:t>частое появление приподнятого настроения, аномальная энергичность</a:t>
            </a:r>
          </a:p>
          <a:p>
            <a:endParaRPr lang="ru-RU" dirty="0" smtClean="0">
              <a:solidFill>
                <a:srgbClr val="324B6A"/>
              </a:solidFill>
            </a:endParaRP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324B6A"/>
                </a:solidFill>
              </a:rPr>
              <a:t>бессонница, нарушения поведения</a:t>
            </a:r>
          </a:p>
          <a:p>
            <a:endParaRPr lang="ru-RU" dirty="0" smtClean="0">
              <a:solidFill>
                <a:srgbClr val="324B6A"/>
              </a:solidFill>
            </a:endParaRP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324B6A"/>
                </a:solidFill>
              </a:rPr>
              <a:t>слишком эмоциональная речь</a:t>
            </a:r>
          </a:p>
          <a:p>
            <a:endParaRPr lang="ru-RU" dirty="0" smtClean="0">
              <a:solidFill>
                <a:srgbClr val="324B6A"/>
              </a:solidFill>
            </a:endParaRP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324B6A"/>
                </a:solidFill>
              </a:rPr>
              <a:t>излишняя смелость, хвастовство, бравада, высокомерие</a:t>
            </a:r>
          </a:p>
          <a:p>
            <a:endParaRPr lang="ru-RU" dirty="0" smtClean="0">
              <a:solidFill>
                <a:srgbClr val="324B6A"/>
              </a:solidFill>
            </a:endParaRPr>
          </a:p>
          <a:p>
            <a:r>
              <a:rPr lang="ru-RU" dirty="0" smtClean="0">
                <a:solidFill>
                  <a:srgbClr val="324B6A"/>
                </a:solidFill>
              </a:rPr>
              <a:t> -   резкие перепады настроения – от эйфории до агрессии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080" r="7087"/>
          <a:stretch/>
        </p:blipFill>
        <p:spPr>
          <a:xfrm>
            <a:off x="0" y="-2909"/>
            <a:ext cx="4200211" cy="3157223"/>
          </a:xfrm>
          <a:prstGeom prst="rect">
            <a:avLst/>
          </a:prstGeom>
        </p:spPr>
      </p:pic>
      <p:sp>
        <p:nvSpPr>
          <p:cNvPr id="14" name="Подзаголовок 2"/>
          <p:cNvSpPr txBox="1">
            <a:spLocks/>
          </p:cNvSpPr>
          <p:nvPr/>
        </p:nvSpPr>
        <p:spPr>
          <a:xfrm>
            <a:off x="6365630" y="515459"/>
            <a:ext cx="4826558" cy="4782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324B6A"/>
                </a:solidFill>
              </a:rPr>
              <a:t>СИНТЕТИЧЕСКИЕ НАРКОТИКИ</a:t>
            </a:r>
            <a:endParaRPr lang="ru-RU" b="1" dirty="0">
              <a:solidFill>
                <a:srgbClr val="324B6A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493267" y="993716"/>
            <a:ext cx="62432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324B6A"/>
                </a:solidFill>
              </a:rPr>
              <a:t>«</a:t>
            </a:r>
            <a:r>
              <a:rPr lang="ru-RU" dirty="0" err="1" smtClean="0">
                <a:solidFill>
                  <a:srgbClr val="324B6A"/>
                </a:solidFill>
              </a:rPr>
              <a:t>легалка</a:t>
            </a:r>
            <a:r>
              <a:rPr lang="ru-RU" dirty="0" smtClean="0">
                <a:solidFill>
                  <a:srgbClr val="324B6A"/>
                </a:solidFill>
              </a:rPr>
              <a:t>», </a:t>
            </a:r>
            <a:r>
              <a:rPr lang="ru-RU" dirty="0" err="1" smtClean="0">
                <a:solidFill>
                  <a:srgbClr val="324B6A"/>
                </a:solidFill>
              </a:rPr>
              <a:t>дживиаш</a:t>
            </a:r>
            <a:r>
              <a:rPr lang="ru-RU" dirty="0" smtClean="0">
                <a:solidFill>
                  <a:srgbClr val="324B6A"/>
                </a:solidFill>
              </a:rPr>
              <a:t>, </a:t>
            </a:r>
            <a:r>
              <a:rPr lang="ru-RU" dirty="0" err="1" smtClean="0">
                <a:solidFill>
                  <a:srgbClr val="324B6A"/>
                </a:solidFill>
              </a:rPr>
              <a:t>спайсы</a:t>
            </a:r>
            <a:r>
              <a:rPr lang="ru-RU" dirty="0" smtClean="0">
                <a:solidFill>
                  <a:srgbClr val="324B6A"/>
                </a:solidFill>
              </a:rPr>
              <a:t>, курительные смеси, скорость, </a:t>
            </a:r>
            <a:r>
              <a:rPr lang="ru-RU" dirty="0" err="1" smtClean="0">
                <a:solidFill>
                  <a:srgbClr val="324B6A"/>
                </a:solidFill>
              </a:rPr>
              <a:t>спид</a:t>
            </a:r>
            <a:r>
              <a:rPr lang="ru-RU" dirty="0" smtClean="0">
                <a:solidFill>
                  <a:srgbClr val="324B6A"/>
                </a:solidFill>
              </a:rPr>
              <a:t> и пр.</a:t>
            </a:r>
            <a:endParaRPr lang="ru-RU" dirty="0">
              <a:solidFill>
                <a:srgbClr val="324B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2405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65442" y="0"/>
            <a:ext cx="4826558" cy="478257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324B6A"/>
                </a:solidFill>
              </a:rPr>
              <a:t>Современный рынок наркотиков</a:t>
            </a:r>
            <a:endParaRPr lang="ru-RU" dirty="0">
              <a:solidFill>
                <a:srgbClr val="324B6A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07579" y="6283198"/>
            <a:ext cx="1776841" cy="574801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7059283" y="6541990"/>
            <a:ext cx="5132717" cy="0"/>
          </a:xfrm>
          <a:prstGeom prst="line">
            <a:avLst/>
          </a:prstGeom>
          <a:ln w="57150">
            <a:solidFill>
              <a:srgbClr val="324B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6570598"/>
            <a:ext cx="5132717" cy="0"/>
          </a:xfrm>
          <a:prstGeom prst="line">
            <a:avLst/>
          </a:prstGeom>
          <a:ln w="57150">
            <a:solidFill>
              <a:srgbClr val="324B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одзаголовок 2"/>
          <p:cNvSpPr txBox="1">
            <a:spLocks/>
          </p:cNvSpPr>
          <p:nvPr/>
        </p:nvSpPr>
        <p:spPr>
          <a:xfrm>
            <a:off x="864158" y="2118304"/>
            <a:ext cx="6933363" cy="32462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800" b="1" dirty="0">
                <a:solidFill>
                  <a:srgbClr val="324B6A"/>
                </a:solidFill>
              </a:rPr>
              <a:t>С</a:t>
            </a:r>
            <a:r>
              <a:rPr lang="ru-RU" sz="1800" b="1" dirty="0" smtClean="0">
                <a:solidFill>
                  <a:srgbClr val="324B6A"/>
                </a:solidFill>
              </a:rPr>
              <a:t>ИМПТОМЫ АБСТИНЕТНОГО СИНДРОМА  </a:t>
            </a:r>
          </a:p>
          <a:p>
            <a:pPr algn="l"/>
            <a:r>
              <a:rPr lang="ru-RU" sz="1800" dirty="0" smtClean="0">
                <a:solidFill>
                  <a:srgbClr val="324B6A"/>
                </a:solidFill>
              </a:rPr>
              <a:t>-     истерики, капризы, депрессия вплоть до     попыток суицида</a:t>
            </a:r>
          </a:p>
          <a:p>
            <a:pPr marL="285750" indent="-285750" algn="l">
              <a:buFontTx/>
              <a:buChar char="-"/>
            </a:pPr>
            <a:r>
              <a:rPr lang="ru-RU" sz="1800" dirty="0" smtClean="0">
                <a:solidFill>
                  <a:srgbClr val="324B6A"/>
                </a:solidFill>
              </a:rPr>
              <a:t>потеря веса</a:t>
            </a:r>
          </a:p>
          <a:p>
            <a:pPr marL="285750" indent="-285750" algn="l">
              <a:buFontTx/>
              <a:buChar char="-"/>
            </a:pPr>
            <a:r>
              <a:rPr lang="ru-RU" sz="1800" dirty="0">
                <a:solidFill>
                  <a:srgbClr val="324B6A"/>
                </a:solidFill>
              </a:rPr>
              <a:t>б</a:t>
            </a:r>
            <a:r>
              <a:rPr lang="ru-RU" sz="1800" dirty="0" smtClean="0">
                <a:solidFill>
                  <a:srgbClr val="324B6A"/>
                </a:solidFill>
              </a:rPr>
              <a:t>езумный взгляд, речевые дефекты</a:t>
            </a:r>
          </a:p>
          <a:p>
            <a:pPr marL="285750" indent="-285750" algn="l">
              <a:buFontTx/>
              <a:buChar char="-"/>
            </a:pPr>
            <a:r>
              <a:rPr lang="ru-RU" sz="1800" dirty="0" smtClean="0">
                <a:solidFill>
                  <a:srgbClr val="324B6A"/>
                </a:solidFill>
              </a:rPr>
              <a:t>мания слежки, тревога</a:t>
            </a:r>
          </a:p>
          <a:p>
            <a:pPr marL="285750" indent="-285750" algn="l">
              <a:buFontTx/>
              <a:buChar char="-"/>
            </a:pPr>
            <a:r>
              <a:rPr lang="ru-RU" sz="1800" dirty="0" smtClean="0">
                <a:solidFill>
                  <a:srgbClr val="324B6A"/>
                </a:solidFill>
              </a:rPr>
              <a:t>постоянная жажда. Бессонница становится выраженной, аппетит пропадает. </a:t>
            </a:r>
            <a:endParaRPr lang="ru-RU" sz="1800" dirty="0">
              <a:solidFill>
                <a:srgbClr val="324B6A"/>
              </a:solidFill>
            </a:endParaRPr>
          </a:p>
          <a:p>
            <a:pPr marL="285750" indent="-285750" algn="l">
              <a:buFontTx/>
              <a:buChar char="-"/>
            </a:pPr>
            <a:r>
              <a:rPr lang="ru-RU" sz="1800" dirty="0">
                <a:solidFill>
                  <a:srgbClr val="324B6A"/>
                </a:solidFill>
              </a:rPr>
              <a:t>п</a:t>
            </a:r>
            <a:r>
              <a:rPr lang="ru-RU" sz="1800" dirty="0" smtClean="0">
                <a:solidFill>
                  <a:srgbClr val="324B6A"/>
                </a:solidFill>
              </a:rPr>
              <a:t>сихические расстройства, шизофрения</a:t>
            </a:r>
            <a:endParaRPr lang="ru-RU" sz="1800" dirty="0">
              <a:solidFill>
                <a:srgbClr val="324B6A"/>
              </a:solidFill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6365630" y="515459"/>
            <a:ext cx="4826558" cy="4782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rgbClr val="324B6A"/>
                </a:solidFill>
              </a:rPr>
              <a:t>СИНТЕТИЧЕСКИЕ НАРКОТИКИ</a:t>
            </a:r>
            <a:endParaRPr lang="ru-RU" b="1" dirty="0">
              <a:solidFill>
                <a:srgbClr val="324B6A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493267" y="993716"/>
            <a:ext cx="62432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324B6A"/>
                </a:solidFill>
              </a:rPr>
              <a:t>«</a:t>
            </a:r>
            <a:r>
              <a:rPr lang="ru-RU" dirty="0" err="1" smtClean="0">
                <a:solidFill>
                  <a:srgbClr val="324B6A"/>
                </a:solidFill>
              </a:rPr>
              <a:t>легалка</a:t>
            </a:r>
            <a:r>
              <a:rPr lang="ru-RU" dirty="0" smtClean="0">
                <a:solidFill>
                  <a:srgbClr val="324B6A"/>
                </a:solidFill>
              </a:rPr>
              <a:t>», </a:t>
            </a:r>
            <a:r>
              <a:rPr lang="ru-RU" dirty="0" err="1" smtClean="0">
                <a:solidFill>
                  <a:srgbClr val="324B6A"/>
                </a:solidFill>
              </a:rPr>
              <a:t>дживиаш</a:t>
            </a:r>
            <a:r>
              <a:rPr lang="ru-RU" dirty="0" smtClean="0">
                <a:solidFill>
                  <a:srgbClr val="324B6A"/>
                </a:solidFill>
              </a:rPr>
              <a:t>, </a:t>
            </a:r>
            <a:r>
              <a:rPr lang="ru-RU" dirty="0" err="1" smtClean="0">
                <a:solidFill>
                  <a:srgbClr val="324B6A"/>
                </a:solidFill>
              </a:rPr>
              <a:t>спайсы</a:t>
            </a:r>
            <a:r>
              <a:rPr lang="ru-RU" dirty="0" smtClean="0">
                <a:solidFill>
                  <a:srgbClr val="324B6A"/>
                </a:solidFill>
              </a:rPr>
              <a:t>, курительные смеси, скорость, </a:t>
            </a:r>
            <a:r>
              <a:rPr lang="ru-RU" dirty="0" err="1" smtClean="0">
                <a:solidFill>
                  <a:srgbClr val="324B6A"/>
                </a:solidFill>
              </a:rPr>
              <a:t>спид</a:t>
            </a:r>
            <a:r>
              <a:rPr lang="ru-RU" dirty="0" smtClean="0">
                <a:solidFill>
                  <a:srgbClr val="324B6A"/>
                </a:solidFill>
              </a:rPr>
              <a:t> и пр.</a:t>
            </a:r>
            <a:endParaRPr lang="ru-RU" dirty="0">
              <a:solidFill>
                <a:srgbClr val="324B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58572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65442" y="0"/>
            <a:ext cx="4826558" cy="478257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324B6A"/>
                </a:solidFill>
              </a:rPr>
              <a:t>Современные каналы продажи</a:t>
            </a:r>
            <a:endParaRPr lang="ru-RU" dirty="0">
              <a:solidFill>
                <a:srgbClr val="324B6A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07579" y="6283198"/>
            <a:ext cx="1776841" cy="574801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7059283" y="6541990"/>
            <a:ext cx="5132717" cy="0"/>
          </a:xfrm>
          <a:prstGeom prst="line">
            <a:avLst/>
          </a:prstGeom>
          <a:ln w="57150">
            <a:solidFill>
              <a:srgbClr val="324B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6570598"/>
            <a:ext cx="5132717" cy="0"/>
          </a:xfrm>
          <a:prstGeom prst="line">
            <a:avLst/>
          </a:prstGeom>
          <a:ln w="57150">
            <a:solidFill>
              <a:srgbClr val="324B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32216" y="4492698"/>
            <a:ext cx="2750725" cy="104789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94233" y="2667538"/>
            <a:ext cx="2818694" cy="82066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45312" y="1528195"/>
            <a:ext cx="1069431" cy="106943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03580" y="1481569"/>
            <a:ext cx="1234828" cy="123482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3133589" cy="208905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58411" y="4145018"/>
            <a:ext cx="3133589" cy="2350191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3519403" y="367425"/>
            <a:ext cx="13427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324B6A"/>
                </a:solidFill>
              </a:rPr>
              <a:t>СМАРТФОН</a:t>
            </a:r>
            <a:endParaRPr lang="ru-RU" b="1" dirty="0">
              <a:solidFill>
                <a:srgbClr val="324B6A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441723" y="2021207"/>
            <a:ext cx="21716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324B6A"/>
                </a:solidFill>
              </a:rPr>
              <a:t>СОЦИАЛЬНЫЕ СЕТИ</a:t>
            </a:r>
          </a:p>
          <a:p>
            <a:r>
              <a:rPr lang="ru-RU" b="1" dirty="0" smtClean="0">
                <a:solidFill>
                  <a:srgbClr val="324B6A"/>
                </a:solidFill>
              </a:rPr>
              <a:t>МЕССЕНДЖЕРЫ</a:t>
            </a:r>
            <a:endParaRPr lang="ru-RU" b="1" dirty="0">
              <a:solidFill>
                <a:srgbClr val="324B6A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482146" y="4526901"/>
            <a:ext cx="159530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324B6A"/>
                </a:solidFill>
              </a:rPr>
              <a:t>АНОНИМНАЯ </a:t>
            </a:r>
          </a:p>
          <a:p>
            <a:r>
              <a:rPr lang="ru-RU" b="1" dirty="0" smtClean="0">
                <a:solidFill>
                  <a:srgbClr val="324B6A"/>
                </a:solidFill>
              </a:rPr>
              <a:t>ПЛАТЕЖНАЯ </a:t>
            </a:r>
          </a:p>
          <a:p>
            <a:r>
              <a:rPr lang="ru-RU" b="1" dirty="0" smtClean="0">
                <a:solidFill>
                  <a:srgbClr val="324B6A"/>
                </a:solidFill>
              </a:rPr>
              <a:t>СИСТЕМА</a:t>
            </a:r>
            <a:endParaRPr lang="ru-RU" b="1" dirty="0">
              <a:solidFill>
                <a:srgbClr val="324B6A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9873448" y="3174907"/>
            <a:ext cx="186801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324B6A"/>
                </a:solidFill>
              </a:rPr>
              <a:t>ЗАКЛАДКА В</a:t>
            </a:r>
          </a:p>
          <a:p>
            <a:r>
              <a:rPr lang="ru-RU" b="1" dirty="0" smtClean="0">
                <a:solidFill>
                  <a:srgbClr val="324B6A"/>
                </a:solidFill>
              </a:rPr>
              <a:t>ВЫБРАННОМ</a:t>
            </a:r>
          </a:p>
          <a:p>
            <a:r>
              <a:rPr lang="ru-RU" b="1" dirty="0" smtClean="0">
                <a:solidFill>
                  <a:srgbClr val="324B6A"/>
                </a:solidFill>
              </a:rPr>
              <a:t>РАЙОНЕ ГОРОДА</a:t>
            </a:r>
            <a:endParaRPr lang="ru-RU" b="1" dirty="0">
              <a:solidFill>
                <a:srgbClr val="324B6A"/>
              </a:solidFill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>
            <a:off x="3193542" y="701487"/>
            <a:ext cx="2147432" cy="0"/>
          </a:xfrm>
          <a:prstGeom prst="straightConnector1">
            <a:avLst/>
          </a:prstGeom>
          <a:ln w="57150">
            <a:solidFill>
              <a:srgbClr val="324B6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5303580" y="712934"/>
            <a:ext cx="0" cy="673240"/>
          </a:xfrm>
          <a:prstGeom prst="straightConnector1">
            <a:avLst/>
          </a:prstGeom>
          <a:ln w="57150">
            <a:solidFill>
              <a:srgbClr val="324B6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V="1">
            <a:off x="6984420" y="5074195"/>
            <a:ext cx="1901280" cy="20319"/>
          </a:xfrm>
          <a:prstGeom prst="straightConnector1">
            <a:avLst/>
          </a:prstGeom>
          <a:ln w="57150">
            <a:solidFill>
              <a:srgbClr val="324B6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5327106" y="3765728"/>
            <a:ext cx="0" cy="673240"/>
          </a:xfrm>
          <a:prstGeom prst="straightConnector1">
            <a:avLst/>
          </a:prstGeom>
          <a:ln w="57150">
            <a:solidFill>
              <a:srgbClr val="324B6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3362639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829</TotalTime>
  <Words>481</Words>
  <Application>Microsoft Office PowerPoint</Application>
  <PresentationFormat>Произвольный</PresentationFormat>
  <Paragraphs>111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Агапова Ольга</dc:creator>
  <cp:lastModifiedBy>zhsuyumbaeva</cp:lastModifiedBy>
  <cp:revision>45</cp:revision>
  <dcterms:created xsi:type="dcterms:W3CDTF">2018-02-16T20:01:47Z</dcterms:created>
  <dcterms:modified xsi:type="dcterms:W3CDTF">2023-01-20T11:20:29Z</dcterms:modified>
</cp:coreProperties>
</file>