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257" r:id="rId2"/>
    <p:sldId id="260" r:id="rId3"/>
    <p:sldId id="266" r:id="rId4"/>
    <p:sldId id="267" r:id="rId5"/>
    <p:sldId id="277" r:id="rId6"/>
    <p:sldId id="275" r:id="rId7"/>
    <p:sldId id="276" r:id="rId8"/>
    <p:sldId id="270" r:id="rId9"/>
    <p:sldId id="271" r:id="rId10"/>
    <p:sldId id="290" r:id="rId11"/>
    <p:sldId id="272" r:id="rId12"/>
    <p:sldId id="264" r:id="rId13"/>
    <p:sldId id="287" r:id="rId14"/>
    <p:sldId id="269" r:id="rId15"/>
    <p:sldId id="265" r:id="rId16"/>
    <p:sldId id="291" r:id="rId17"/>
    <p:sldId id="279" r:id="rId18"/>
    <p:sldId id="286" r:id="rId19"/>
    <p:sldId id="282" r:id="rId20"/>
    <p:sldId id="294" r:id="rId21"/>
    <p:sldId id="305" r:id="rId22"/>
    <p:sldId id="295" r:id="rId23"/>
    <p:sldId id="268" r:id="rId24"/>
    <p:sldId id="280" r:id="rId25"/>
    <p:sldId id="281" r:id="rId26"/>
    <p:sldId id="306" r:id="rId27"/>
    <p:sldId id="303" r:id="rId28"/>
    <p:sldId id="304" r:id="rId29"/>
    <p:sldId id="293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3BCF27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357" autoAdjust="0"/>
    <p:restoredTop sz="92075" autoAdjust="0"/>
  </p:normalViewPr>
  <p:slideViewPr>
    <p:cSldViewPr>
      <p:cViewPr>
        <p:scale>
          <a:sx n="96" d="100"/>
          <a:sy n="96" d="100"/>
        </p:scale>
        <p:origin x="-1428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image" Target="../media/image2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8DF3AB-45CC-49C9-A9A9-9951F7D8A3DC}" type="datetimeFigureOut">
              <a:rPr lang="ru-RU" smtClean="0"/>
              <a:pPr/>
              <a:t>12.01.2023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12200F-55CD-4752-A592-F612A08ADAA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54426588"/>
      </p:ext>
    </p:extLst>
  </p:cSld>
  <p:clrMap bg1="lt1" tx1="dk1" bg2="lt2" tx2="dk2" accent1="accent1" accent2="accent2" accent3="accent3" accent4="accent4" accent5="accent5" accent6="accent6" hlink="hlink" folHlink="folHlink"/>
  <p:hf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A7A68D-10A9-469D-BA24-5E3BEBC31559}" type="datetimeFigureOut">
              <a:rPr lang="ru-RU" smtClean="0"/>
              <a:pPr/>
              <a:t>12.01.2023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0B7ED2-D221-43F9-8DF3-231D46922BA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3943642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46A44-2030-41D1-A70C-2D86549A096E}" type="datetime1">
              <a:rPr lang="ru-RU" smtClean="0"/>
              <a:pPr/>
              <a:t>12.01.2023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14CE5-7190-45D9-99C9-CB99594A46E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963D8-4C7B-4E5D-8CE7-8F7193EDF82B}" type="datetime1">
              <a:rPr lang="ru-RU" smtClean="0"/>
              <a:pPr/>
              <a:t>12.01.2023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14CE5-7190-45D9-99C9-CB99594A46E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7775F-9654-4FAE-B6A1-EFE71F48B865}" type="datetime1">
              <a:rPr lang="ru-RU" smtClean="0"/>
              <a:pPr/>
              <a:t>12.01.2023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14CE5-7190-45D9-99C9-CB99594A46E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3EDF0-EF49-454B-8BA8-140A10260D2E}" type="datetime1">
              <a:rPr lang="ru-RU" smtClean="0"/>
              <a:pPr/>
              <a:t>12.01.2023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14CE5-7190-45D9-99C9-CB99594A46E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27679-5313-4568-8EC0-A9B45AAEB718}" type="datetime1">
              <a:rPr lang="ru-RU" smtClean="0"/>
              <a:pPr/>
              <a:t>12.01.2023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14CE5-7190-45D9-99C9-CB99594A46E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FA999-308B-4676-9233-635747037D91}" type="datetime1">
              <a:rPr lang="ru-RU" smtClean="0"/>
              <a:pPr/>
              <a:t>12.01.2023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14CE5-7190-45D9-99C9-CB99594A46E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26F11-4D3A-461A-A5EB-2054FACDAAA7}" type="datetime1">
              <a:rPr lang="ru-RU" smtClean="0"/>
              <a:pPr/>
              <a:t>12.01.2023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14CE5-7190-45D9-99C9-CB99594A46E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4548B-EEA3-4E75-A379-7B1CC40F387D}" type="datetime1">
              <a:rPr lang="ru-RU" smtClean="0"/>
              <a:pPr/>
              <a:t>12.01.2023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14CE5-7190-45D9-99C9-CB99594A46E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007BC-FE28-49B3-9A0E-E590076CFCC2}" type="datetime1">
              <a:rPr lang="ru-RU" smtClean="0"/>
              <a:pPr/>
              <a:t>12.01.2023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14CE5-7190-45D9-99C9-CB99594A46E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324D2-2ACD-45B1-9BC5-5D446984AFA9}" type="datetime1">
              <a:rPr lang="ru-RU" smtClean="0"/>
              <a:pPr/>
              <a:t>12.01.2023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14CE5-7190-45D9-99C9-CB99594A46E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DE4F3-19A0-4D35-8AF7-0AB3BAED0795}" type="datetime1">
              <a:rPr lang="ru-RU" smtClean="0"/>
              <a:pPr/>
              <a:t>12.01.2023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14CE5-7190-45D9-99C9-CB99594A46E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3230AC-E245-43CB-A1A4-2C703C5A2178}" type="datetime1">
              <a:rPr lang="ru-RU" smtClean="0"/>
              <a:pPr/>
              <a:t>12.01.2023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414CE5-7190-45D9-99C9-CB99594A46E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gif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yastudent.kz/high_schools_and_colleges/basic_information/" TargetMode="External"/><Relationship Id="rId2" Type="http://schemas.openxmlformats.org/officeDocument/2006/relationships/hyperlink" Target="http://bsk.kz/index.php?category=144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Microsoft_Word1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3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Microsoft_Word2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4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Microsoft_Word3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6.emf"/><Relationship Id="rId5" Type="http://schemas.openxmlformats.org/officeDocument/2006/relationships/package" Target="../embeddings/_________Microsoft_Word4.docx"/><Relationship Id="rId4" Type="http://schemas.openxmlformats.org/officeDocument/2006/relationships/image" Target="../media/image25.em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1</a:t>
            </a:fld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872084" y="4700658"/>
            <a:ext cx="77048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Выбор профессии вашего ребенка – выбор будущего</a:t>
            </a:r>
            <a:endParaRPr lang="ru-RU" sz="3600" b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Arial" pitchFamily="34" charset="0"/>
            </a:endParaRPr>
          </a:p>
        </p:txBody>
      </p:sp>
      <p:pic>
        <p:nvPicPr>
          <p:cNvPr id="38914" name="Picture 2" descr="https://go2.imgsmail.ru/imgpreview?key=5f5f780db750577b&amp;mb=imgdb_preview_111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1306653"/>
            <a:ext cx="4769521" cy="30963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10</a:t>
            </a:fld>
            <a:endParaRPr lang="ru-RU" dirty="0"/>
          </a:p>
        </p:txBody>
      </p:sp>
      <p:sp>
        <p:nvSpPr>
          <p:cNvPr id="23" name="TextBox 22"/>
          <p:cNvSpPr txBox="1"/>
          <p:nvPr/>
        </p:nvSpPr>
        <p:spPr>
          <a:xfrm>
            <a:off x="1043608" y="908720"/>
            <a:ext cx="770485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3. Узнать, какие профессии пользуются спросом у работодателей на рынке труда, по каким профессиям ваш ребенок сможет найти себе работу. </a:t>
            </a:r>
          </a:p>
          <a:p>
            <a:pPr algn="ctr"/>
            <a:endParaRPr lang="ru-RU" sz="3600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algn="ctr"/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Иначе говоря, определить, каково сегодня «НАДО».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11</a:t>
            </a:fld>
            <a:endParaRPr lang="ru-RU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1043608" y="1124744"/>
            <a:ext cx="763284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Ваша задача заключается в том, чтобы найти профессию, которая:</a:t>
            </a:r>
          </a:p>
          <a:p>
            <a:endParaRPr lang="ru-RU" sz="3200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Является интересной и привлекательной для вашего ребенка</a:t>
            </a:r>
          </a:p>
          <a:p>
            <a:pPr>
              <a:buFont typeface="Wingdings" pitchFamily="2" charset="2"/>
              <a:buChar char="ü"/>
            </a:pP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Соответствует способностям</a:t>
            </a:r>
            <a:r>
              <a:rPr lang="ru-RU" sz="32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вашего ребенка</a:t>
            </a:r>
          </a:p>
          <a:p>
            <a:pPr>
              <a:buFont typeface="Wingdings" pitchFamily="2" charset="2"/>
              <a:buChar char="ü"/>
            </a:pP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Пользуется спросом на рынке труда.</a:t>
            </a:r>
            <a:endParaRPr lang="ru-RU" sz="32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12</a:t>
            </a:fld>
            <a:endParaRPr lang="ru-RU" dirty="0"/>
          </a:p>
        </p:txBody>
      </p:sp>
      <p:sp>
        <p:nvSpPr>
          <p:cNvPr id="23" name="TextBox 22"/>
          <p:cNvSpPr txBox="1"/>
          <p:nvPr/>
        </p:nvSpPr>
        <p:spPr>
          <a:xfrm>
            <a:off x="1008894" y="4446045"/>
            <a:ext cx="77048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МОГУ + ХОЧУ + НАДО = Правильный выбор</a:t>
            </a:r>
          </a:p>
          <a:p>
            <a:pPr algn="ctr"/>
            <a:r>
              <a:rPr lang="ru-RU" sz="4000" b="1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труда</a:t>
            </a:r>
            <a:endParaRPr lang="ru-RU" sz="4000" b="1" dirty="0">
              <a:solidFill>
                <a:schemeClr val="tx2">
                  <a:lumMod val="50000"/>
                </a:schemeClr>
              </a:solidFill>
              <a:latin typeface="Cambria" pitchFamily="18" charset="0"/>
            </a:endParaRPr>
          </a:p>
        </p:txBody>
      </p:sp>
      <p:pic>
        <p:nvPicPr>
          <p:cNvPr id="1433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692696"/>
            <a:ext cx="1944216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Прямоугольник 25"/>
          <p:cNvSpPr/>
          <p:nvPr/>
        </p:nvSpPr>
        <p:spPr>
          <a:xfrm>
            <a:off x="3275856" y="908720"/>
            <a:ext cx="547260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363538"/>
            <a:r>
              <a:rPr lang="ru-RU" sz="3600" b="1" i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«Если человек не знает, к какой пристани он держит путь, для него ни один ветер не будет попутным» (Сенека).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13</a:t>
            </a:fld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876202" y="980728"/>
            <a:ext cx="784887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Задание:</a:t>
            </a:r>
          </a:p>
          <a:p>
            <a:endParaRPr lang="ru-RU" sz="2800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Определите, к какому типу больше подходит ваш ребенок</a:t>
            </a:r>
          </a:p>
          <a:p>
            <a:endParaRPr lang="ru-RU" sz="2800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Человек – природа,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Человек 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– техника,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Человек 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– знаковая система,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Человек 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– художественный образ,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Человек 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– человек</a:t>
            </a:r>
          </a:p>
        </p:txBody>
      </p:sp>
      <p:pic>
        <p:nvPicPr>
          <p:cNvPr id="4608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2120" y="2348880"/>
            <a:ext cx="2723434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14</a:t>
            </a:fld>
            <a:endParaRPr lang="ru-RU" dirty="0"/>
          </a:p>
        </p:txBody>
      </p:sp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491345" y="173033"/>
            <a:ext cx="7813376" cy="6555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itchFamily="18" charset="0"/>
                <a:cs typeface="Times New Roman" pitchFamily="18" charset="0"/>
              </a:rPr>
              <a:t>ТЕСТ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latin typeface="Cambria" panose="02040503050406030204" pitchFamily="18" charset="0"/>
              <a:cs typeface="Arial" pitchFamily="34" charset="0"/>
            </a:endParaRPr>
          </a:p>
          <a:p>
            <a:pPr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itchFamily="18" charset="0"/>
                <a:cs typeface="Times New Roman" pitchFamily="18" charset="0"/>
              </a:rPr>
              <a:t>Инструкция к тесту:</a:t>
            </a:r>
          </a:p>
          <a:p>
            <a:pPr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latin typeface="Cambria" panose="02040503050406030204" pitchFamily="18" charset="0"/>
              <a:cs typeface="Arial" pitchFamily="34" charset="0"/>
            </a:endParaRPr>
          </a:p>
          <a:p>
            <a:pPr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280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itchFamily="18" charset="0"/>
                <a:cs typeface="Times New Roman" pitchFamily="18" charset="0"/>
              </a:rPr>
              <a:t>Отметьте «галочками» утверждения,</a:t>
            </a:r>
            <a:r>
              <a:rPr kumimoji="0" lang="en-US" sz="2800" i="0" u="none" strike="noStrike" cap="none" normalizeH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i="0" u="none" strike="noStrike" cap="none" normalizeH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itchFamily="18" charset="0"/>
                <a:cs typeface="Times New Roman" pitchFamily="18" charset="0"/>
              </a:rPr>
              <a:t> которые соответствуют вашему ребенку</a:t>
            </a:r>
            <a:endParaRPr kumimoji="0" lang="ru-RU" sz="2800" i="0" u="none" strike="noStrike" cap="none" normalizeH="0" baseline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latin typeface="Cambria" panose="02040503050406030204" pitchFamily="18" charset="0"/>
              <a:ea typeface="Times New Roman" pitchFamily="18" charset="0"/>
              <a:cs typeface="Times New Roman" pitchFamily="18" charset="0"/>
            </a:endParaRPr>
          </a:p>
          <a:p>
            <a:pPr indent="449263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Посчитайте 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суммы «галочек», в каждой из колонок. </a:t>
            </a:r>
            <a:endParaRPr lang="en-US" sz="2800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indent="449263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Наибольшие 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положительные суммы будут в столбцах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,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  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которые соответствуют 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подходящим для вашего ребенка типам профессий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itchFamily="18" charset="0"/>
                <a:cs typeface="Times New Roman" pitchFamily="18" charset="0"/>
              </a:rPr>
            </a:b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anose="02040503050406030204" pitchFamily="18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15</a:t>
            </a:fld>
            <a:endParaRPr lang="ru-RU" dirty="0"/>
          </a:p>
        </p:txBody>
      </p:sp>
      <p:sp>
        <p:nvSpPr>
          <p:cNvPr id="11266" name="AutoShape 2" descr="https://www.domashniy.ru/upload/iblock/66c/66cfaa867ffacc3636f51129bd3efb0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graphicFrame>
        <p:nvGraphicFramePr>
          <p:cNvPr id="24" name="Таблица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8737367"/>
              </p:ext>
            </p:extLst>
          </p:nvPr>
        </p:nvGraphicFramePr>
        <p:xfrm>
          <a:off x="899592" y="620688"/>
          <a:ext cx="7992888" cy="5965952"/>
        </p:xfrm>
        <a:graphic>
          <a:graphicData uri="http://schemas.openxmlformats.org/drawingml/2006/table">
            <a:tbl>
              <a:tblPr/>
              <a:tblGrid>
                <a:gridCol w="1329596"/>
                <a:gridCol w="268243"/>
                <a:gridCol w="1303722"/>
                <a:gridCol w="294645"/>
                <a:gridCol w="1277320"/>
                <a:gridCol w="321046"/>
                <a:gridCol w="1325371"/>
                <a:gridCol w="272995"/>
                <a:gridCol w="1298970"/>
                <a:gridCol w="300980"/>
              </a:tblGrid>
              <a:tr h="156319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I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II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III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IV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V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637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Охотно и постоянно </a:t>
                      </a: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следит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и </a:t>
                      </a: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ухаживает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за растениями и животными 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Охотно и подолгу </a:t>
                      </a: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может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что-нибудь мастерить, чинить 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Охотно и подолгу </a:t>
                      </a: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может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что-нибудь подсчитывать, решать задачи, чертить 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Любит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ходить в музеи, театры, на художественные выставки 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Легко </a:t>
                      </a: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знакомится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с новыми людьми 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9379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Охотно </a:t>
                      </a: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помогает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старшим по уходу за животными и растениями 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То, что </a:t>
                      </a: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делает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своими руками, обычно вызывает интерес у моих товарищей, </a:t>
                      </a: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взрослых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Обычно я </a:t>
                      </a: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делает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мало ошибок в письменных работах </a:t>
                      </a:r>
                      <a:b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</a:b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У него/нее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есть способности к определенной области искусства 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Любит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проводить время с младшими, когда их нужно чем-нибудь занять, увлечь делом, помочь им в чём-то 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6252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Я охотно </a:t>
                      </a: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читает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о растительном и животном мире 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Охотно </a:t>
                      </a: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читает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об устройствах механизмов, машин, приборов 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Охотно </a:t>
                      </a: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разгадывает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кроссворды, головоломки, ребусы, трудные задачи 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Активно </a:t>
                      </a: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участвует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в художественной самодеятельности 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Легко </a:t>
                      </a: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улаживает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разногласия между сверстниками или младшими 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7815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У него/нее есть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способности к работе с растениями или животными 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У него/нее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есть способности к работе с техникой 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Обычно </a:t>
                      </a: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ему/ей удается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подробно и ясно для других излагать мысли в письменной форме 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Результаты </a:t>
                      </a: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его/ее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художественного творчества одобряют даже незнакомые люди 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Он/она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почти никогда не </a:t>
                      </a: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ссорятся 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9379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С большим интересом </a:t>
                      </a: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читает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об охране природной среды, леса, животных 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Вещи, сделанные </a:t>
                      </a: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его/ее руками одобряют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и незнакомые люди 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Без особого труда </a:t>
                      </a: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усваивает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ранее незнакомые или иностранные слова 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Подолгу, не уставая, </a:t>
                      </a: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может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заниматься любимой художественной работой (музыкой, рисованием и т. п.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Ему/ей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часто случается помогать незнакомым людям 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7815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Охотно </a:t>
                      </a: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наблюдает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за животными или </a:t>
                      </a: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рассматривает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растения 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Любит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разбираться в устройстве механизмов, машин, приборов 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Без особых усилий и охотно </a:t>
                      </a: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разбирается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в схемах, графиках, чертежах, таблицах 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Пробует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свои силы в живописи, музыке, поэзии 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Ему/ей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обычно удается убедить сверстников в том, что нужно делать так, а не иначе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823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ИТОГО: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ИТОГО: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ИТОГО: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ИТОГО: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ИТОГО: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16</a:t>
            </a:fld>
            <a:endParaRPr lang="ru-RU" dirty="0"/>
          </a:p>
        </p:txBody>
      </p:sp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827584" y="695019"/>
            <a:ext cx="8064896" cy="6124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49263"/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Таким образом ответив на 30 утверждений и посчитав по колонкам суммы «галочек», в каждой из колонок. Наибольшие положительные суммы будут в столбцах, соответствующих наиболее подходящим для вашего ребенка типам профессий</a:t>
            </a:r>
          </a:p>
          <a:p>
            <a:pPr indent="449263"/>
            <a:endParaRPr lang="ru-RU" sz="2800" dirty="0" smtClean="0">
              <a:solidFill>
                <a:schemeClr val="tx2">
                  <a:lumMod val="50000"/>
                </a:schemeClr>
              </a:solidFill>
              <a:latin typeface="Cambria" pitchFamily="18" charset="0"/>
            </a:endParaRPr>
          </a:p>
          <a:p>
            <a:pPr indent="354013"/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I – Человек – природа,</a:t>
            </a:r>
          </a:p>
          <a:p>
            <a:pPr indent="354013"/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II – Человек – техника,</a:t>
            </a:r>
          </a:p>
          <a:p>
            <a:pPr indent="354013"/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III – Человек – знаковая система,</a:t>
            </a:r>
          </a:p>
          <a:p>
            <a:pPr indent="354013"/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IV – Человек – художественный образ,</a:t>
            </a:r>
          </a:p>
          <a:p>
            <a:pPr indent="354013"/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V – Человек – </a:t>
            </a:r>
            <a:r>
              <a:rPr lang="ru-RU" sz="2800" dirty="0" err="1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человек</a:t>
            </a:r>
            <a:endParaRPr lang="ru-RU" sz="2800" dirty="0" smtClean="0">
              <a:solidFill>
                <a:schemeClr val="tx2">
                  <a:lumMod val="50000"/>
                </a:schemeClr>
              </a:solidFill>
              <a:latin typeface="Cambria" pitchFamily="18" charset="0"/>
            </a:endParaRPr>
          </a:p>
          <a:p>
            <a:pPr indent="449263"/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</a:b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17</a:t>
            </a:fld>
            <a:endParaRPr lang="ru-RU" dirty="0"/>
          </a:p>
        </p:txBody>
      </p:sp>
      <p:sp>
        <p:nvSpPr>
          <p:cNvPr id="26" name="TextBox 25"/>
          <p:cNvSpPr txBox="1"/>
          <p:nvPr/>
        </p:nvSpPr>
        <p:spPr>
          <a:xfrm>
            <a:off x="971600" y="692696"/>
            <a:ext cx="78488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Психологи предлагают следующую классификацию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1187624" y="1700808"/>
            <a:ext cx="316835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ЧЕЛОВЕК-ЧЕЛОВЕК</a:t>
            </a:r>
          </a:p>
          <a:p>
            <a:pPr lvl="0" algn="ctr" fontAlgn="base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 Профессии, связанные с другими людьми.  </a:t>
            </a:r>
          </a:p>
          <a:p>
            <a:pPr lvl="0" algn="ctr" fontAlgn="base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Это медицина, закон и правопорядок, обучение и воспитание, сфера обслуживания. 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5364088" y="4725144"/>
            <a:ext cx="28124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ЧЕЛОВЕК - ПРИРОДА Профессии, связанные с природой</a:t>
            </a:r>
          </a:p>
        </p:txBody>
      </p:sp>
      <p:pic>
        <p:nvPicPr>
          <p:cNvPr id="17422" name="Picture 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1700808"/>
            <a:ext cx="1048891" cy="1634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3" name="Picture 1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1700809"/>
            <a:ext cx="1601207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4" name="Picture 1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52320" y="1700808"/>
            <a:ext cx="1106983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" name="Picture 5" descr="M379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55776" y="5157192"/>
            <a:ext cx="1475308" cy="1475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6" name="Picture 18" descr="http://d.120-bal.ru/pars_docs/refs/25/24079/24079_html_m2a73dd10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15616" y="3861048"/>
            <a:ext cx="1509539" cy="1646292"/>
          </a:xfrm>
          <a:prstGeom prst="rect">
            <a:avLst/>
          </a:prstGeom>
          <a:noFill/>
        </p:spPr>
      </p:pic>
      <p:pic>
        <p:nvPicPr>
          <p:cNvPr id="45" name="Picture 4" descr="M383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91880" y="3501008"/>
            <a:ext cx="1800199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18</a:t>
            </a:fld>
            <a:endParaRPr lang="ru-RU" dirty="0"/>
          </a:p>
        </p:txBody>
      </p:sp>
      <p:sp>
        <p:nvSpPr>
          <p:cNvPr id="26" name="TextBox 25"/>
          <p:cNvSpPr txBox="1"/>
          <p:nvPr/>
        </p:nvSpPr>
        <p:spPr>
          <a:xfrm>
            <a:off x="971600" y="692696"/>
            <a:ext cx="78488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Психологи предлагают следующую классификацию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971600" y="1916832"/>
            <a:ext cx="26642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Человек-техника Технические профессии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5940152" y="4653136"/>
            <a:ext cx="29878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Человек – знак Профессии, связанные со знаками</a:t>
            </a:r>
          </a:p>
        </p:txBody>
      </p:sp>
      <p:pic>
        <p:nvPicPr>
          <p:cNvPr id="4505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3888" y="1916832"/>
            <a:ext cx="1344735" cy="1719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2060848"/>
            <a:ext cx="1440160" cy="1341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1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60233" y="1934200"/>
            <a:ext cx="2088232" cy="1740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2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43608" y="3789040"/>
            <a:ext cx="4667596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19</a:t>
            </a:fld>
            <a:endParaRPr lang="ru-RU" dirty="0"/>
          </a:p>
        </p:txBody>
      </p:sp>
      <p:sp>
        <p:nvSpPr>
          <p:cNvPr id="26" name="TextBox 25"/>
          <p:cNvSpPr txBox="1"/>
          <p:nvPr/>
        </p:nvSpPr>
        <p:spPr>
          <a:xfrm>
            <a:off x="1109519" y="669175"/>
            <a:ext cx="78488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ru-RU" b="1" dirty="0" err="1" smtClean="0">
                <a:solidFill>
                  <a:srgbClr val="000066"/>
                </a:solidFill>
                <a:latin typeface="Cambria" panose="02040503050406030204" pitchFamily="18" charset="0"/>
              </a:rPr>
              <a:t>Человек-художественный</a:t>
            </a:r>
            <a:r>
              <a:rPr lang="ru-RU" b="1" dirty="0" smtClean="0">
                <a:solidFill>
                  <a:srgbClr val="000066"/>
                </a:solidFill>
                <a:latin typeface="Cambria" panose="02040503050406030204" pitchFamily="18" charset="0"/>
              </a:rPr>
              <a:t> образ </a:t>
            </a:r>
          </a:p>
          <a:p>
            <a:pPr fontAlgn="base"/>
            <a:r>
              <a:rPr lang="ru-RU" dirty="0" smtClean="0">
                <a:solidFill>
                  <a:srgbClr val="000066"/>
                </a:solidFill>
                <a:latin typeface="Cambria" panose="02040503050406030204" pitchFamily="18" charset="0"/>
              </a:rPr>
              <a:t>Художественные профессии</a:t>
            </a:r>
          </a:p>
          <a:p>
            <a:r>
              <a:rPr lang="ru-RU" dirty="0" smtClean="0">
                <a:solidFill>
                  <a:srgbClr val="000066"/>
                </a:solidFill>
                <a:latin typeface="Cambria" panose="02040503050406030204" pitchFamily="18" charset="0"/>
              </a:rPr>
              <a:t>Скульптура, живопись, архитектура, поэзия или музыка. Самое главное в этой работе – это наличие художественного вкуса.</a:t>
            </a:r>
          </a:p>
        </p:txBody>
      </p:sp>
      <p:pic>
        <p:nvPicPr>
          <p:cNvPr id="24" name="Picture 4" descr="M374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7904" y="2132856"/>
            <a:ext cx="2232025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5" descr="M375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736" y="4221088"/>
            <a:ext cx="2303463" cy="215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6" descr="M378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2160" y="2132856"/>
            <a:ext cx="2211387" cy="2211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7" descr="M382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8024" y="4149080"/>
            <a:ext cx="2211388" cy="216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8" descr="M383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331640" y="2060848"/>
            <a:ext cx="2232025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25" name="TextBox 24"/>
          <p:cNvSpPr txBox="1"/>
          <p:nvPr/>
        </p:nvSpPr>
        <p:spPr>
          <a:xfrm>
            <a:off x="1115616" y="4005064"/>
            <a:ext cx="770485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3538"/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В мире существует около 40 000 профессии, в Казахстане более 5000. </a:t>
            </a:r>
          </a:p>
          <a:p>
            <a:pPr indent="363538"/>
            <a:endParaRPr lang="ru-RU" sz="1000" dirty="0" smtClean="0">
              <a:solidFill>
                <a:schemeClr val="tx2">
                  <a:lumMod val="50000"/>
                </a:schemeClr>
              </a:solidFill>
              <a:latin typeface="Cambria" pitchFamily="18" charset="0"/>
            </a:endParaRPr>
          </a:p>
          <a:p>
            <a:pPr indent="363538"/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Ежегодно 25 млн. человек в мире меняют своё место работы, 12% из них – возвращаются обратно. </a:t>
            </a:r>
          </a:p>
          <a:p>
            <a:pPr indent="363538"/>
            <a:endParaRPr lang="ru-RU" sz="1000" dirty="0" smtClean="0">
              <a:solidFill>
                <a:schemeClr val="tx2">
                  <a:lumMod val="50000"/>
                </a:schemeClr>
              </a:solidFill>
              <a:latin typeface="Cambria" pitchFamily="18" charset="0"/>
            </a:endParaRPr>
          </a:p>
          <a:p>
            <a:pPr indent="363538"/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Как найти ту единственную, свою профессию, чтобы она тебя полностью устраивала, то есть была и по душе, и материально выгодна.</a:t>
            </a:r>
          </a:p>
        </p:txBody>
      </p:sp>
      <p:pic>
        <p:nvPicPr>
          <p:cNvPr id="26" name="Рисунок 25" descr="https://go1.imgsmail.ru/imgpreview?key=5c4698ce37265ad1&amp;mb=imgdb_preview_77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7864" y="692696"/>
            <a:ext cx="2808312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20</a:t>
            </a:fld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939734" y="631836"/>
            <a:ext cx="7753474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Как найти данные по учебным заведениям Казахстана?</a:t>
            </a:r>
            <a:endParaRPr lang="ru-RU" sz="24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indent="381000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Просмотрите сайты в интернете по тематике среднее профессиональное образование в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К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азахстане </a:t>
            </a:r>
            <a:endParaRPr lang="en-US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indent="381000"/>
            <a:endParaRPr lang="ru-RU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indent="381000"/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НАПРИМЕР: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endParaRPr lang="kk-KZ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indent="381000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kz24.net</a:t>
            </a:r>
            <a:r>
              <a:rPr lang="kk-KZ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/с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ompanirs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/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smallsection562.html</a:t>
            </a:r>
            <a:endParaRPr lang="kk-KZ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indent="381000"/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2"/>
              </a:rPr>
              <a:t>http://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2"/>
              </a:rPr>
              <a:t>bsk.kz/index.php?category=144</a:t>
            </a:r>
            <a:endParaRPr lang="kk-KZ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indent="381000"/>
            <a:r>
              <a:rPr lang="kk-KZ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Информацию по колледжам и лицеям Казахстана вы можете найти на сайте </a:t>
            </a:r>
            <a:endParaRPr lang="en-US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indent="381000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3"/>
              </a:rPr>
              <a:t>http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3"/>
              </a:rPr>
              <a:t>://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3"/>
              </a:rPr>
              <a:t>yastudent.kz/high_schools_and_colleges/basic_information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3"/>
              </a:rPr>
              <a:t>/#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3"/>
              </a:rPr>
              <a:t>content</a:t>
            </a:r>
            <a:endParaRPr lang="kk-KZ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indent="381000"/>
            <a:endParaRPr lang="en-US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indent="381000">
              <a:buFont typeface="Wingdings" panose="05000000000000000000" pitchFamily="2" charset="2"/>
              <a:buChar char="ü"/>
            </a:pPr>
            <a:r>
              <a:rPr lang="kk-KZ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Выбрав конкретный СУЗ перейдите на сайт данного учебного заведения</a:t>
            </a:r>
          </a:p>
          <a:p>
            <a:endParaRPr lang="kk-KZ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indent="381000">
              <a:buFont typeface="Wingdings" panose="05000000000000000000" pitchFamily="2" charset="2"/>
              <a:buChar char="ü"/>
            </a:pPr>
            <a:r>
              <a:rPr lang="kk-KZ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В к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о</a:t>
            </a:r>
            <a:r>
              <a:rPr lang="kk-KZ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нтактах СУЗа указаны телефоны приемной комиссии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. Позвоните и уточните информацию по интересующей вас специальности.</a:t>
            </a:r>
            <a:endParaRPr lang="ru-RU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9539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21</a:t>
            </a:fld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971600" y="1150773"/>
            <a:ext cx="7753474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54013"/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Рабочие профессии </a:t>
            </a: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– 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это квалифицированная трудовая деятельность, требующая специальной теоретической подготовки и, как правило, связанная с физическим (ручным) трудом или ручным управлением механизированным оборудованием. </a:t>
            </a:r>
          </a:p>
          <a:p>
            <a:pPr indent="354013"/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Комплекс знаний и навыков для освоения рабочих профессий приобретается в учреждениях начального или среднего профессионального образования (СУЗы). </a:t>
            </a: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 </a:t>
            </a:r>
            <a:endParaRPr lang="ru-RU" sz="32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9539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22</a:t>
            </a:fld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971600" y="1150773"/>
            <a:ext cx="775347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Например: Вы выбрали СУЗ?</a:t>
            </a:r>
          </a:p>
          <a:p>
            <a:pPr algn="ctr"/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Почему именно СУЗ, а не дальнейшее обучение в школе, а потом в ВУЗе? Распишите выгоды средне-специального образования.</a:t>
            </a:r>
          </a:p>
          <a:p>
            <a:pPr algn="ctr"/>
            <a:endParaRPr lang="ru-RU" sz="2400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algn="ctr"/>
            <a:endParaRPr lang="ru-RU" sz="24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0339466"/>
              </p:ext>
            </p:extLst>
          </p:nvPr>
        </p:nvGraphicFramePr>
        <p:xfrm>
          <a:off x="1331640" y="3043440"/>
          <a:ext cx="6768753" cy="24017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6251"/>
                <a:gridCol w="2256251"/>
                <a:gridCol w="2256251"/>
              </a:tblGrid>
              <a:tr h="480357">
                <a:tc>
                  <a:txBody>
                    <a:bodyPr/>
                    <a:lstStyle/>
                    <a:p>
                      <a:pPr algn="ctr"/>
                      <a:r>
                        <a:rPr lang="kk-KZ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</a:rPr>
                        <a:t>Профессия/СУЗ</a:t>
                      </a:r>
                      <a:endParaRPr lang="ru-RU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</a:rPr>
                        <a:t>Выгода 1</a:t>
                      </a:r>
                      <a:endParaRPr lang="ru-RU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</a:rPr>
                        <a:t>Выгода 2</a:t>
                      </a:r>
                      <a:endParaRPr lang="ru-RU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80357"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80357"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80357"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80357"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8183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23</a:t>
            </a:fld>
            <a:endParaRPr lang="ru-RU" dirty="0"/>
          </a:p>
        </p:txBody>
      </p:sp>
      <p:sp>
        <p:nvSpPr>
          <p:cNvPr id="23" name="TextBox 22"/>
          <p:cNvSpPr txBox="1"/>
          <p:nvPr/>
        </p:nvSpPr>
        <p:spPr>
          <a:xfrm>
            <a:off x="1331640" y="836712"/>
            <a:ext cx="7272808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Алгоритм принятия решения по выбору профессии</a:t>
            </a:r>
          </a:p>
          <a:p>
            <a:endParaRPr lang="ru-RU" sz="3200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Определение типа профессиональной направленности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Определение уровня способностей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Оценка ресурсов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Принятие решения по выбору профессии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Поиск учебного заведения</a:t>
            </a:r>
            <a:endParaRPr lang="ru-RU" sz="32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24</a:t>
            </a:fld>
            <a:endParaRPr lang="ru-RU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948210" y="640913"/>
            <a:ext cx="777686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Какие 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к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олледжи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 Караганды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дают базовую</a:t>
            </a:r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подготовку</a:t>
            </a:r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?</a:t>
            </a:r>
          </a:p>
          <a:p>
            <a:pPr algn="ctr"/>
            <a:endParaRPr lang="ru-RU" sz="2000" b="1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algn="ctr"/>
            <a:endParaRPr lang="ru-RU" sz="2000" b="1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algn="ctr"/>
            <a:endParaRPr lang="en-US" sz="2000" b="1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78410229"/>
              </p:ext>
            </p:extLst>
          </p:nvPr>
        </p:nvGraphicFramePr>
        <p:xfrm>
          <a:off x="1368426" y="1700808"/>
          <a:ext cx="6936432" cy="4003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Документ" r:id="rId3" imgW="10074442" imgH="6616082" progId="Word.Document.12">
                  <p:embed/>
                </p:oleObj>
              </mc:Choice>
              <mc:Fallback>
                <p:oleObj name="Документ" r:id="rId3" imgW="10074442" imgH="6616082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368426" y="1700808"/>
                        <a:ext cx="6936432" cy="40036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25</a:t>
            </a:fld>
            <a:endParaRPr lang="ru-RU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674857" y="711858"/>
            <a:ext cx="814561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1F497D">
                    <a:lumMod val="50000"/>
                  </a:srgbClr>
                </a:solidFill>
                <a:latin typeface="Cambria" panose="02040503050406030204" pitchFamily="18" charset="0"/>
              </a:rPr>
              <a:t>Какие </a:t>
            </a:r>
            <a:r>
              <a:rPr lang="ru-RU" sz="2000" b="1" dirty="0">
                <a:solidFill>
                  <a:srgbClr val="1F497D">
                    <a:lumMod val="50000"/>
                  </a:srgbClr>
                </a:solidFill>
                <a:latin typeface="Cambria" panose="02040503050406030204" pitchFamily="18" charset="0"/>
              </a:rPr>
              <a:t>колледжи Караганды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дают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базовую</a:t>
            </a:r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подготовку</a:t>
            </a:r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?</a:t>
            </a:r>
          </a:p>
          <a:p>
            <a:pPr algn="ctr"/>
            <a:endParaRPr lang="en-US" sz="2000" b="1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endParaRPr lang="en-US" sz="1600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09503510"/>
              </p:ext>
            </p:extLst>
          </p:nvPr>
        </p:nvGraphicFramePr>
        <p:xfrm>
          <a:off x="1187624" y="1412776"/>
          <a:ext cx="7008440" cy="46805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Документ" r:id="rId3" imgW="10074442" imgH="6560778" progId="Word.Document.12">
                  <p:embed/>
                </p:oleObj>
              </mc:Choice>
              <mc:Fallback>
                <p:oleObj name="Документ" r:id="rId3" imgW="10074442" imgH="6560778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87624" y="1412776"/>
                        <a:ext cx="7008440" cy="46805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26</a:t>
            </a:fld>
            <a:endParaRPr lang="ru-RU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674857" y="711858"/>
            <a:ext cx="81456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1F497D">
                    <a:lumMod val="50000"/>
                  </a:srgbClr>
                </a:solidFill>
                <a:latin typeface="Cambria" panose="02040503050406030204" pitchFamily="18" charset="0"/>
              </a:rPr>
              <a:t>Какие </a:t>
            </a:r>
            <a:r>
              <a:rPr lang="ru-RU" sz="2000" b="1" dirty="0">
                <a:solidFill>
                  <a:srgbClr val="1F497D">
                    <a:lumMod val="50000"/>
                  </a:srgbClr>
                </a:solidFill>
                <a:latin typeface="Cambria" panose="02040503050406030204" pitchFamily="18" charset="0"/>
              </a:rPr>
              <a:t>колледжи Караганды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дают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базовую</a:t>
            </a:r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подготовку</a:t>
            </a:r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?</a:t>
            </a:r>
            <a:endParaRPr lang="en-US" sz="2000" b="1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endParaRPr lang="en-US" sz="1600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25252193"/>
              </p:ext>
            </p:extLst>
          </p:nvPr>
        </p:nvGraphicFramePr>
        <p:xfrm>
          <a:off x="971601" y="1443037"/>
          <a:ext cx="7802900" cy="33541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Документ" r:id="rId3" imgW="10074442" imgH="6560778" progId="Word.Document.12">
                  <p:embed/>
                </p:oleObj>
              </mc:Choice>
              <mc:Fallback>
                <p:oleObj name="Документ" r:id="rId3" imgW="10074442" imgH="6560778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71601" y="1443037"/>
                        <a:ext cx="7802900" cy="335411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195851"/>
              </p:ext>
            </p:extLst>
          </p:nvPr>
        </p:nvGraphicFramePr>
        <p:xfrm>
          <a:off x="971600" y="4941168"/>
          <a:ext cx="7776864" cy="1279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Документ" r:id="rId5" imgW="10074442" imgH="2115221" progId="Word.Document.12">
                  <p:embed/>
                </p:oleObj>
              </mc:Choice>
              <mc:Fallback>
                <p:oleObj name="Документ" r:id="rId5" imgW="10074442" imgH="2115221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971600" y="4941168"/>
                        <a:ext cx="7776864" cy="1279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88643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27</a:t>
            </a:fld>
            <a:endParaRPr lang="ru-RU" dirty="0"/>
          </a:p>
        </p:txBody>
      </p:sp>
      <p:sp>
        <p:nvSpPr>
          <p:cNvPr id="23" name="TextBox 22"/>
          <p:cNvSpPr txBox="1"/>
          <p:nvPr/>
        </p:nvSpPr>
        <p:spPr>
          <a:xfrm>
            <a:off x="683568" y="668506"/>
            <a:ext cx="8568952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55600"/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Рекомендации родителям по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профориентации </a:t>
            </a:r>
            <a:b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1. Информацию о профессиональных планах ребенка можно получить только в ходе откровенной беседы с ним, ни в коем случае не на бегу. Лучше всего завести разговор как бы «к слову». При этом старайтесь проявлять терпение, такт и искреннюю заинтересованность. </a:t>
            </a:r>
            <a:b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2. Если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ребенок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не может четко сформулировать свои планы, надо попытаться понять, с чем это связанно. </a:t>
            </a:r>
            <a:b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3. Полезно предложить ребенку поработать на осенних или зимних каникулах, выбрав какое-то конкретное занятие. </a:t>
            </a:r>
            <a:b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4. Если Вас огорчает профессиональный выбор ребенка, не отговаривайте его и не запрещайте ему что-то категорично. Постарайтесь выяснить, на чем основан его выбор. </a:t>
            </a:r>
            <a:b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5. Если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ребенок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только мечтает, а ничего не делает, надо помочь ему составить конкретный план, обсудив, сколько времени у него есть и что необходимо успеть. </a:t>
            </a:r>
            <a:b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6. Помогите своему ребенку подготовить «запасной вариант» на случай неудачи на выбранном пути. </a:t>
            </a:r>
          </a:p>
        </p:txBody>
      </p:sp>
    </p:spTree>
    <p:extLst>
      <p:ext uri="{BB962C8B-B14F-4D97-AF65-F5344CB8AC3E}">
        <p14:creationId xmlns:p14="http://schemas.microsoft.com/office/powerpoint/2010/main" val="2147651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28</a:t>
            </a:fld>
            <a:endParaRPr lang="ru-RU" dirty="0"/>
          </a:p>
        </p:txBody>
      </p:sp>
      <p:sp>
        <p:nvSpPr>
          <p:cNvPr id="23" name="TextBox 22"/>
          <p:cNvSpPr txBox="1"/>
          <p:nvPr/>
        </p:nvSpPr>
        <p:spPr>
          <a:xfrm>
            <a:off x="1187624" y="980728"/>
            <a:ext cx="753745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Советы родителям и детям при выборе места будущей учёбы</a:t>
            </a:r>
            <a:endParaRPr lang="ru-RU" sz="2400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endParaRPr lang="ru-RU" sz="2000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1. Выбирайте институты с государственной аккредитацией.</a:t>
            </a:r>
          </a:p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2. Не постесняйтесь узнать о преподавательском составе.</a:t>
            </a:r>
          </a:p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3. Помните! В настоящий момент ваши дети могут одновременно поступать в несколько университетов и институтов.</a:t>
            </a:r>
          </a:p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4. Постарайтесь быть на экзаменах, вдруг понадобится апелляция.</a:t>
            </a:r>
          </a:p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5. На новых факультетах всегда меньше проходной балл.</a:t>
            </a:r>
          </a:p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6. Не расстраивайтесь, если ваш ребёнок не поступил. Впереди у него много возможностей .</a:t>
            </a:r>
          </a:p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7. Переговорите с теми, кто закончил ВУЗ, в который поступает ваш ребёнок.</a:t>
            </a:r>
          </a:p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8. Дайте право выбора своему ребёнку.</a:t>
            </a:r>
          </a:p>
          <a:p>
            <a:endParaRPr lang="ru-RU" sz="24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2709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29</a:t>
            </a:fld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84217" y="836712"/>
            <a:ext cx="6906896" cy="5471271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679985" y="1517751"/>
            <a:ext cx="6624736" cy="39356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115000"/>
              </a:lnSpc>
            </a:pPr>
            <a:r>
              <a:rPr lang="ru-RU" sz="4400" b="1" kern="1800" dirty="0">
                <a:solidFill>
                  <a:srgbClr val="FF0000"/>
                </a:solidFill>
                <a:latin typeface="Cambria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Желаем Вам </a:t>
            </a:r>
            <a:endParaRPr lang="ru-RU" sz="4400" b="1" kern="1800" dirty="0" smtClean="0">
              <a:solidFill>
                <a:srgbClr val="FF0000"/>
              </a:solidFill>
              <a:latin typeface="Cambria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>
              <a:lnSpc>
                <a:spcPct val="115000"/>
              </a:lnSpc>
            </a:pPr>
            <a:r>
              <a:rPr lang="ru-RU" sz="4400" b="1" kern="1800" dirty="0" smtClean="0">
                <a:solidFill>
                  <a:srgbClr val="FF0000"/>
                </a:solidFill>
                <a:latin typeface="Cambria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удачи </a:t>
            </a:r>
          </a:p>
          <a:p>
            <a:pPr algn="ctr" fontAlgn="base">
              <a:lnSpc>
                <a:spcPct val="115000"/>
              </a:lnSpc>
            </a:pPr>
            <a:r>
              <a:rPr lang="ru-RU" sz="4400" b="1" kern="1800" dirty="0" smtClean="0">
                <a:solidFill>
                  <a:srgbClr val="FF0000"/>
                </a:solidFill>
                <a:latin typeface="Cambria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4400" b="1" kern="1800" dirty="0">
                <a:solidFill>
                  <a:srgbClr val="FF0000"/>
                </a:solidFill>
                <a:latin typeface="Cambria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выборе любимой </a:t>
            </a:r>
            <a:r>
              <a:rPr lang="ru-RU" sz="4400" b="1" kern="1800" dirty="0" smtClean="0">
                <a:solidFill>
                  <a:srgbClr val="FF0000"/>
                </a:solidFill>
                <a:latin typeface="Cambria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профессии для вашего ребенка!</a:t>
            </a:r>
            <a:endParaRPr lang="ru-RU" sz="4400" dirty="0">
              <a:solidFill>
                <a:srgbClr val="FF0000"/>
              </a:solidFill>
              <a:effectLst/>
              <a:latin typeface="Cambria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3</a:t>
            </a:fld>
            <a:endParaRPr lang="ru-RU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971600" y="962725"/>
            <a:ext cx="777686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Устаревающие интеллектуальные профессии на горизонте 2017–2030 годов</a:t>
            </a:r>
          </a:p>
        </p:txBody>
      </p:sp>
      <p:graphicFrame>
        <p:nvGraphicFramePr>
          <p:cNvPr id="27" name="Таблица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7558099"/>
              </p:ext>
            </p:extLst>
          </p:nvPr>
        </p:nvGraphicFramePr>
        <p:xfrm>
          <a:off x="1043608" y="2060848"/>
          <a:ext cx="7776864" cy="402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88432"/>
                <a:gridCol w="3888432"/>
              </a:tblGrid>
              <a:tr h="139040">
                <a:tc gridSpan="2">
                  <a:txBody>
                    <a:bodyPr/>
                    <a:lstStyle/>
                    <a:p>
                      <a:pPr algn="ctr"/>
                      <a:r>
                        <a:rPr lang="ru-RU" sz="28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до 2020 года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Сметчик </a:t>
                      </a:r>
                    </a:p>
                    <a:p>
                      <a:r>
                        <a:rPr lang="ru-RU" sz="28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Стенографист/ расшифровщик </a:t>
                      </a:r>
                    </a:p>
                    <a:p>
                      <a:r>
                        <a:rPr lang="ru-RU" sz="28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Копирайтер </a:t>
                      </a:r>
                    </a:p>
                    <a:p>
                      <a:r>
                        <a:rPr lang="ru-RU" sz="28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Турагент </a:t>
                      </a:r>
                    </a:p>
                    <a:p>
                      <a:r>
                        <a:rPr lang="ru-RU" sz="28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Лектор </a:t>
                      </a:r>
                    </a:p>
                    <a:p>
                      <a:r>
                        <a:rPr lang="ru-RU" sz="28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Библиотекарь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Документовед/ архивариус </a:t>
                      </a:r>
                    </a:p>
                    <a:p>
                      <a:r>
                        <a:rPr lang="ru-RU" sz="28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Испытатель </a:t>
                      </a:r>
                    </a:p>
                    <a:p>
                      <a:r>
                        <a:rPr lang="ru-RU" sz="28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Билетер </a:t>
                      </a:r>
                    </a:p>
                    <a:p>
                      <a:r>
                        <a:rPr lang="ru-RU" sz="28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Парковщик </a:t>
                      </a:r>
                    </a:p>
                    <a:p>
                      <a:r>
                        <a:rPr lang="ru-RU" sz="28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Оператор call-центра </a:t>
                      </a:r>
                    </a:p>
                    <a:p>
                      <a:r>
                        <a:rPr lang="ru-RU" sz="28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Лифтер </a:t>
                      </a:r>
                    </a:p>
                    <a:p>
                      <a:r>
                        <a:rPr lang="ru-RU" sz="28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Почталь</a:t>
                      </a:r>
                      <a:r>
                        <a:rPr lang="ru-RU" sz="2800" b="0" kern="1200" dirty="0" smtClean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он</a:t>
                      </a:r>
                      <a:endParaRPr lang="ru-RU" sz="2800" b="1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4</a:t>
            </a:fld>
            <a:endParaRPr lang="ru-RU" dirty="0"/>
          </a:p>
        </p:txBody>
      </p:sp>
      <p:graphicFrame>
        <p:nvGraphicFramePr>
          <p:cNvPr id="28" name="Таблица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2489130"/>
              </p:ext>
            </p:extLst>
          </p:nvPr>
        </p:nvGraphicFramePr>
        <p:xfrm>
          <a:off x="1043608" y="836712"/>
          <a:ext cx="7776864" cy="5669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88432"/>
                <a:gridCol w="3888432"/>
              </a:tblGrid>
              <a:tr h="370840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после 2020 года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Юрисконсульт 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Нотариус 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Провизор 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Аналитик 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Маклер/риэлтор 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Секретарь/ ресепционист 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Муниципальный работник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Логист 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Диспетчер 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Банковский операционист 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Журналист 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Диагност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Бурильщик 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Системный администратор 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Вахтер 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Шахтер 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Машинист товарного состава 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Инспектор ДПС 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Горняк 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Фасовщик 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Варщик 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Прораб 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Швея/сапожник 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Водитель такси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5</a:t>
            </a:fld>
            <a:endParaRPr 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1043608" y="656440"/>
            <a:ext cx="7776864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Профессии-пенсионеры </a:t>
            </a:r>
          </a:p>
          <a:p>
            <a:endParaRPr lang="ru-RU" sz="2800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indent="363538"/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Специалисты со средними навыками под ударом автоматизации.</a:t>
            </a:r>
          </a:p>
          <a:p>
            <a:pPr indent="363538"/>
            <a:endParaRPr lang="ru-RU" sz="2800" dirty="0" smtClean="0">
              <a:latin typeface="Cambria" panose="02040503050406030204" pitchFamily="18" charset="0"/>
            </a:endParaRPr>
          </a:p>
          <a:p>
            <a:pPr indent="363538" algn="just"/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Автоматизация в отраслях начинается всегда с работ среднего уровня квалификации. Эти работы содержат достаточно шаблонных компонентов, чтобы быть легко автоматизируемыми, и уже достаточно высокооплачиваемы, чтобы сделать автоматизацию экономически привлекательной для владельцев бизнеса</a:t>
            </a:r>
            <a:endParaRPr lang="ru-RU" sz="28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6</a:t>
            </a:fld>
            <a:endParaRPr lang="ru-RU" dirty="0"/>
          </a:p>
        </p:txBody>
      </p:sp>
      <p:sp>
        <p:nvSpPr>
          <p:cNvPr id="27" name="TextBox 26"/>
          <p:cNvSpPr txBox="1"/>
          <p:nvPr/>
        </p:nvSpPr>
        <p:spPr>
          <a:xfrm>
            <a:off x="971600" y="836712"/>
            <a:ext cx="7560840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Топ — 10 востребованных профессий в Казахстане</a:t>
            </a:r>
          </a:p>
          <a:p>
            <a:pPr fontAlgn="base"/>
            <a:endParaRPr lang="ru-RU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marL="342900" indent="-342900" fontAlgn="base">
              <a:buAutoNum type="arabicPeriod"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Инженеры</a:t>
            </a:r>
          </a:p>
          <a:p>
            <a:pPr marL="342900" indent="-342900" fontAlgn="base">
              <a:buAutoNum type="arabicPeriod"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IT – Специалисты</a:t>
            </a:r>
          </a:p>
          <a:p>
            <a:pPr marL="342900" indent="-342900" fontAlgn="base">
              <a:buAutoNum type="arabicPeriod"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Врачи</a:t>
            </a:r>
          </a:p>
          <a:p>
            <a:pPr marL="342900" indent="-342900" fontAlgn="base">
              <a:buAutoNum type="arabicPeriod"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Учителя</a:t>
            </a:r>
          </a:p>
          <a:p>
            <a:pPr marL="342900" indent="-342900" fontAlgn="base">
              <a:buAutoNum type="arabicPeriod"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Специалисты в сфере маркетинга</a:t>
            </a:r>
          </a:p>
          <a:p>
            <a:pPr marL="342900" indent="-342900" fontAlgn="base">
              <a:buAutoNum type="arabicPeriod"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Менеджеры</a:t>
            </a:r>
          </a:p>
          <a:p>
            <a:pPr marL="342900" indent="-342900" fontAlgn="base">
              <a:buAutoNum type="arabicPeriod"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Специалисты в сфере гостиничного дела и туризма</a:t>
            </a:r>
          </a:p>
          <a:p>
            <a:pPr marL="342900" indent="-342900" fontAlgn="base">
              <a:buAutoNum type="arabicPeriod"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Бухгалтера – кассиры</a:t>
            </a:r>
          </a:p>
          <a:p>
            <a:pPr marL="342900" indent="-342900" fontAlgn="base">
              <a:buAutoNum type="arabicPeriod"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Специалисты по логистике</a:t>
            </a:r>
          </a:p>
          <a:p>
            <a:pPr marL="342900" indent="-342900" fontAlgn="base">
              <a:buAutoNum type="arabicPeriod"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Специалисты в сфере биотехнологий</a:t>
            </a:r>
          </a:p>
          <a:p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7</a:t>
            </a:fld>
            <a:endParaRPr lang="ru-RU" dirty="0"/>
          </a:p>
        </p:txBody>
      </p:sp>
      <p:sp>
        <p:nvSpPr>
          <p:cNvPr id="27" name="TextBox 26"/>
          <p:cNvSpPr txBox="1"/>
          <p:nvPr/>
        </p:nvSpPr>
        <p:spPr>
          <a:xfrm>
            <a:off x="1331640" y="1052736"/>
            <a:ext cx="70567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Попробуем определить,</a:t>
            </a:r>
          </a:p>
          <a:p>
            <a:pPr algn="ctr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 Какая профессия больше подходит вашему ребенку?</a:t>
            </a:r>
            <a:endParaRPr lang="ru-RU" sz="2800" b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  <p:pic>
        <p:nvPicPr>
          <p:cNvPr id="28" name="Рисунок 27" descr="http://apteka.ru/upload/iblock/4de/4defe96aeedbf63b54a560d58788c84b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2708920"/>
            <a:ext cx="4896544" cy="30243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8</a:t>
            </a:fld>
            <a:endParaRPr lang="ru-RU" dirty="0"/>
          </a:p>
        </p:txBody>
      </p:sp>
      <p:sp>
        <p:nvSpPr>
          <p:cNvPr id="23" name="TextBox 22"/>
          <p:cNvSpPr txBox="1"/>
          <p:nvPr/>
        </p:nvSpPr>
        <p:spPr>
          <a:xfrm>
            <a:off x="1043608" y="908720"/>
            <a:ext cx="77048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Для того, чтобы правильно выбрать профессию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 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 вашему ребенку, вам надо сориентироваться в ТРЁХ ВЕЩАХ.</a:t>
            </a:r>
          </a:p>
        </p:txBody>
      </p:sp>
      <p:pic>
        <p:nvPicPr>
          <p:cNvPr id="11266" name="Picture 2" descr="http://modern-women.ru/wp-content/uploads/2013/02/zolotaya-rubka-ispolnit-welaniy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2627310"/>
            <a:ext cx="2353444" cy="2981029"/>
          </a:xfrm>
          <a:prstGeom prst="rect">
            <a:avLst/>
          </a:prstGeom>
          <a:noFill/>
        </p:spPr>
      </p:pic>
      <p:sp>
        <p:nvSpPr>
          <p:cNvPr id="25" name="TextBox 24"/>
          <p:cNvSpPr txBox="1"/>
          <p:nvPr/>
        </p:nvSpPr>
        <p:spPr>
          <a:xfrm>
            <a:off x="3779912" y="2420888"/>
            <a:ext cx="489654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1. Определить, каковы ПРОФЕССИОНАЛЬНЫЕ ИНТЕРЕСЫ И СКЛОННОСТИ, то есть желания ребенка, побуждения, потребности в определённых видах деятельности, стремления не только к результату, но и к самому процессу того, что ребенок делает. </a:t>
            </a:r>
          </a:p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От склонностей зависит привлекательность работы, интерес к ней. 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841403" y="5873252"/>
            <a:ext cx="770485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dirty="0" smtClean="0">
                <a:solidFill>
                  <a:srgbClr val="1F497D">
                    <a:lumMod val="50000"/>
                  </a:srgbClr>
                </a:solidFill>
                <a:latin typeface="Cambria" pitchFamily="18" charset="0"/>
              </a:rPr>
              <a:t>Склонности условно обозначают выражением </a:t>
            </a:r>
          </a:p>
          <a:p>
            <a:pPr lvl="0" algn="ctr"/>
            <a:r>
              <a:rPr lang="ru-RU" sz="2800" dirty="0" smtClean="0">
                <a:solidFill>
                  <a:srgbClr val="1F497D">
                    <a:lumMod val="50000"/>
                  </a:srgbClr>
                </a:solidFill>
                <a:latin typeface="Cambria" pitchFamily="18" charset="0"/>
              </a:rPr>
              <a:t>«Я ХОЧУ».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9</a:t>
            </a:fld>
            <a:endParaRPr lang="ru-RU" dirty="0"/>
          </a:p>
        </p:txBody>
      </p:sp>
      <p:sp>
        <p:nvSpPr>
          <p:cNvPr id="23" name="TextBox 22"/>
          <p:cNvSpPr txBox="1"/>
          <p:nvPr/>
        </p:nvSpPr>
        <p:spPr>
          <a:xfrm>
            <a:off x="1043608" y="908720"/>
            <a:ext cx="770485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2. Оценить способности, то есть такие индивидуальные качества ребенка, от которых зависит возможность успешного осуществления деятельности.</a:t>
            </a:r>
          </a:p>
          <a:p>
            <a:pPr algn="ctr"/>
            <a:endParaRPr lang="ru-RU" sz="3600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algn="ctr"/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Способности условно выражают словами « Я МОГУ».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6397</TotalTime>
  <Words>1174</Words>
  <Application>Microsoft Office PowerPoint</Application>
  <PresentationFormat>Экран (4:3)</PresentationFormat>
  <Paragraphs>232</Paragraphs>
  <Slides>29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1" baseType="lpstr">
      <vt:lpstr>Тема Office</vt:lpstr>
      <vt:lpstr>Документ Microsoft Word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Жанна</dc:creator>
  <cp:lastModifiedBy>Sagandykova</cp:lastModifiedBy>
  <cp:revision>233</cp:revision>
  <dcterms:created xsi:type="dcterms:W3CDTF">2017-09-16T09:01:30Z</dcterms:created>
  <dcterms:modified xsi:type="dcterms:W3CDTF">2023-01-12T06:52:54Z</dcterms:modified>
</cp:coreProperties>
</file>