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0" r:id="rId3"/>
    <p:sldId id="266" r:id="rId4"/>
    <p:sldId id="267" r:id="rId5"/>
    <p:sldId id="277" r:id="rId6"/>
    <p:sldId id="275" r:id="rId7"/>
    <p:sldId id="276" r:id="rId8"/>
    <p:sldId id="270" r:id="rId9"/>
    <p:sldId id="271" r:id="rId10"/>
    <p:sldId id="290" r:id="rId11"/>
    <p:sldId id="272" r:id="rId12"/>
    <p:sldId id="264" r:id="rId13"/>
    <p:sldId id="287" r:id="rId14"/>
    <p:sldId id="269" r:id="rId15"/>
    <p:sldId id="265" r:id="rId16"/>
    <p:sldId id="291" r:id="rId17"/>
    <p:sldId id="279" r:id="rId18"/>
    <p:sldId id="286" r:id="rId19"/>
    <p:sldId id="282" r:id="rId20"/>
    <p:sldId id="294" r:id="rId21"/>
    <p:sldId id="305" r:id="rId22"/>
    <p:sldId id="295" r:id="rId23"/>
    <p:sldId id="268" r:id="rId24"/>
    <p:sldId id="280" r:id="rId25"/>
    <p:sldId id="281" r:id="rId26"/>
    <p:sldId id="306" r:id="rId27"/>
    <p:sldId id="303" r:id="rId28"/>
    <p:sldId id="304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BCF2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7" autoAdjust="0"/>
    <p:restoredTop sz="92075" autoAdjust="0"/>
  </p:normalViewPr>
  <p:slideViewPr>
    <p:cSldViewPr>
      <p:cViewPr>
        <p:scale>
          <a:sx n="96" d="100"/>
          <a:sy n="96" d="100"/>
        </p:scale>
        <p:origin x="-14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F3AB-45CC-49C9-A9A9-9951F7D8A3DC}" type="datetimeFigureOut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200F-55CD-4752-A592-F612A08AD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265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A68D-10A9-469D-BA24-5E3BEBC31559}" type="datetimeFigureOut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7ED2-D221-43F9-8DF3-231D46922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436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A44-2030-41D1-A70C-2D86549A096E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63D8-4C7B-4E5D-8CE7-8F7193EDF82B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775F-9654-4FAE-B6A1-EFE71F48B865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DF0-EF49-454B-8BA8-140A10260D2E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679-5313-4568-8EC0-A9B45AAEB718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999-308B-4676-9233-635747037D91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6F11-4D3A-461A-A5EB-2054FACDAAA7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548B-EEA3-4E75-A379-7B1CC40F387D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7BC-FE28-49B3-9A0E-E590076CFCC2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D2-2ACD-45B1-9BC5-5D446984AFA9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E4F3-19A0-4D35-8AF7-0AB3BAED0795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30AC-E245-43CB-A1A4-2C703C5A2178}" type="datetime1">
              <a:rPr lang="ru-RU" smtClean="0"/>
              <a:pPr/>
              <a:t>12.01.2023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package" Target="../embeddings/_________Microsoft_Word4.docx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2084" y="470065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Выбор профессии вашего ребенка – выбор будущего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8914" name="Picture 2" descr="https://go2.imgsmail.ru/imgpreview?key=5f5f780db750577b&amp;mb=imgdb_preview_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06653"/>
            <a:ext cx="476952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Узнать, какие профессии пользуются спросом у работодателей на рынке труда, по каким профессиям ваш ребенок сможет найти себе работу. 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Иначе говоря, определить, каково сегодня «НАДО».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12474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Ваша задача заключается в том, чтобы найти профессию, которая: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Является интересной и привлекательной для 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Соответствует способностям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Пользуется спросом на рынке труда.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8894" y="4446045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МОГУ + ХОЧУ + НАДО = Правильный выбор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труда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75856" y="908720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«Если человек не знает, к какой пристани он держит путь, для него ни один ветер не будет попутным» (Сенека).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76202" y="98072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к какому типу больше подходит ваш ребенок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– природа,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техника,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знаковая система,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художественный образ,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человек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723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1345" y="173033"/>
            <a:ext cx="78133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ТЕСТ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Инструкция к тесту:</a:t>
            </a: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Отметьте «галочками» утверждения,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которые соответствуют вашему ребенку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Посчитайте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суммы «галочек», в каждой из колонок.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Наибольшие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положительные суммы будут в столбцах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которые соответствуют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подходящим для вашего ребенка типам профессий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1266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37367"/>
              </p:ext>
            </p:extLst>
          </p:nvPr>
        </p:nvGraphicFramePr>
        <p:xfrm>
          <a:off x="899592" y="620688"/>
          <a:ext cx="7992888" cy="5965952"/>
        </p:xfrm>
        <a:graphic>
          <a:graphicData uri="http://schemas.openxmlformats.org/drawingml/2006/table">
            <a:tbl>
              <a:tblPr/>
              <a:tblGrid>
                <a:gridCol w="1329596"/>
                <a:gridCol w="268243"/>
                <a:gridCol w="1303722"/>
                <a:gridCol w="294645"/>
                <a:gridCol w="1277320"/>
                <a:gridCol w="321046"/>
                <a:gridCol w="1325371"/>
                <a:gridCol w="272995"/>
                <a:gridCol w="1298970"/>
                <a:gridCol w="300980"/>
              </a:tblGrid>
              <a:tr h="1563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постоянно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следит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ухаживает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растениями 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мастерить, чинить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подсчитывать, решать задачи, чертить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ходить в музеи, театры, на художественные выставки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знакомится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новыми людьми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помогает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старшим по уходу за животными и растениями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То, что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своими руками, обычно вызывает интерес у моих товарищей,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взрослых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мало ошибок в письменных работах 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</a:b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определенной области искусства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проводить время с младшими, когда их нужно чем-нибудь занять, увлечь делом, помочь им в чём-то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Я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 растительном и животном мире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устройствах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разгадывает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кроссворды, головоломки, ребусы, трудные задачи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Активно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участвует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художественной самодеятельности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улаживает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разногласия между сверстниками или младшими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есть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способности к работе с растениями или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работе с техникой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удается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подробно и ясно для других излагать мысли в письменной форме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художественного творчества одобряют даже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Он/она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почти никогда не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ссорятся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большим интересом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охране природной среды, леса, животных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Вещи, сделанные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руками одобряют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особого труда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усваивает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ранее незнакомые или иностранные слова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Подолгу, не уставая,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заниматься любимой художественной работой (музыкой, рисованием и т. п.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часто случается помогать незнакомым людям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наблюдает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животными или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рассматривает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растения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разбираться в устройстве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особых усилий и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схемах, графиках, чертежах, таблицах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Пробует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 силы в живописи, музыке, поэзии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удается убедить сверстников в том, что нужно делать так, а не иначе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695019"/>
            <a:ext cx="80648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Таким образом ответив на 30 утверждений и посчитав по колонкам суммы «галочек», в каждой из колонок. Наибольшие положительные суммы будут в столбцах, соответствующих наиболее подходящим для вашего ребенка типам профессий</a:t>
            </a:r>
          </a:p>
          <a:p>
            <a:pPr indent="449263"/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 – Человек – природа,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 – Человек – техника,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III – Человек – знаковая система,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IV – Человек – художественный образ,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V – Человек –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449263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170080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ЧЕЛОВЕК-ЧЕЛОВЕК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Профессии, связанные с другими людьми.  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Это медицина, закон и правопорядок, обучение и воспитание, сфера обслуживания.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4725144"/>
            <a:ext cx="281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- ПРИРОДА Профессии, связанные с природой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1048891" cy="16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9"/>
            <a:ext cx="16012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106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M3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157192"/>
            <a:ext cx="1475308" cy="14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d.120-bal.ru/pars_docs/refs/25/24079/24079_html_m2a73dd1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1509539" cy="1646292"/>
          </a:xfrm>
          <a:prstGeom prst="rect">
            <a:avLst/>
          </a:prstGeom>
          <a:noFill/>
        </p:spPr>
      </p:pic>
      <p:pic>
        <p:nvPicPr>
          <p:cNvPr id="45" name="Picture 4" descr="M38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180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19168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Человек-техника Технические профессии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4653136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– знак Профессии, связанные со знаками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1344735" cy="1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1440160" cy="13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934200"/>
            <a:ext cx="2088232" cy="17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46675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09519" y="66917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err="1" smtClean="0">
                <a:solidFill>
                  <a:srgbClr val="000066"/>
                </a:solidFill>
                <a:latin typeface="Cambria" panose="02040503050406030204" pitchFamily="18" charset="0"/>
              </a:rPr>
              <a:t>Человек-художественный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образ </a:t>
            </a:r>
          </a:p>
          <a:p>
            <a:pPr fontAlgn="base"/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Художественные профессии</a:t>
            </a:r>
          </a:p>
          <a:p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Скульптура, живопись, архитектура, поэзия или музыка. Самое главное в этой работе – это наличие художественного вкуса.</a:t>
            </a:r>
          </a:p>
        </p:txBody>
      </p:sp>
      <p:pic>
        <p:nvPicPr>
          <p:cNvPr id="24" name="Picture 4" descr="M3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3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23034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3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M38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211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M3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06084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40050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мире существует около 40 000 профессии, в Казахстане более 5000.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Ежегодно 25 млн. человек в мире меняют своё место работы, 12% из них – возвращаются обратно.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 найти ту единственную, свою профессию, чтобы она тебя полностью устраивала, то есть была и по душе, и материально выгодна.</a:t>
            </a:r>
          </a:p>
        </p:txBody>
      </p:sp>
      <p:pic>
        <p:nvPicPr>
          <p:cNvPr id="26" name="Рисунок 25" descr="https://go1.imgsmail.ru/imgpreview?key=5c4698ce37265ad1&amp;mb=imgdb_preview_7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734" y="631836"/>
            <a:ext cx="77534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найти данные по учебным заведениям Казахстана?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Просмотрите сайты в интернете по тематике среднее профессиональное образование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азахстане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kz24.net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ompanirs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smallsection562.html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bsk.kz/index.php?category=144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Информацию по колледжам и лицеям Казахстана вы можете найти на сайте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yastudent.kz/high_schools_and_colleges/basic_information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/#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content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Выбрав конкретный СУЗ перейдите на сайт данного учебного заведения</a:t>
            </a:r>
          </a:p>
          <a:p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нтактах СУЗа указаны телефоны приемной комиссии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Позвоните и уточните информацию по интересующей вас специальности.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Рабочие профессии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это квалифицированная трудовая деятельность, требующая специальной теоретической подготовки и, как правило, связанная с физическим (ручным) трудом или ручным управлением механизированным оборудованием. 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Комплекс знаний и навыков для освоения рабочих профессий приобретается в учреждениях начального или среднего профессионального образования (СУЗы). 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 Вы выбрали СУЗ?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Почему именно СУЗ, а не дальнейшее обучение в школе, а потом в ВУЗе? Распишите выгоды средне-специального образования.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39466"/>
              </p:ext>
            </p:extLst>
          </p:nvPr>
        </p:nvGraphicFramePr>
        <p:xfrm>
          <a:off x="1331640" y="3043440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Профессия/СУЗ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1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836712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Алгоритм принятия решения по выбору профессии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типа профессиональной направленности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уровня способностей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Оценка ресурсов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Принятие решения по выбору профессии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Поиск учебного заведения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48210" y="640913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олледжи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Караганды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дают базовую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10229"/>
              </p:ext>
            </p:extLst>
          </p:nvPr>
        </p:nvGraphicFramePr>
        <p:xfrm>
          <a:off x="1368426" y="1700808"/>
          <a:ext cx="6936432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10074442" imgH="6616082" progId="Word.Document.12">
                  <p:embed/>
                </p:oleObj>
              </mc:Choice>
              <mc:Fallback>
                <p:oleObj name="Документ" r:id="rId3" imgW="10074442" imgH="6616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426" y="1700808"/>
                        <a:ext cx="6936432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857" y="711858"/>
            <a:ext cx="81456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</a:rPr>
              <a:t>Какие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</a:rPr>
              <a:t>колледжи Караганды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дают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базовую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</a:p>
          <a:p>
            <a:pPr algn="ctr"/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503510"/>
              </p:ext>
            </p:extLst>
          </p:nvPr>
        </p:nvGraphicFramePr>
        <p:xfrm>
          <a:off x="1187624" y="1412776"/>
          <a:ext cx="700844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3" imgW="10074442" imgH="6560778" progId="Word.Document.12">
                  <p:embed/>
                </p:oleObj>
              </mc:Choice>
              <mc:Fallback>
                <p:oleObj name="Документ" r:id="rId3" imgW="10074442" imgH="6560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412776"/>
                        <a:ext cx="7008440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857" y="711858"/>
            <a:ext cx="814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</a:rPr>
              <a:t>Какие </a:t>
            </a: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Cambria" panose="02040503050406030204" pitchFamily="18" charset="0"/>
              </a:rPr>
              <a:t>колледжи Караганды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дают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базовую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52193"/>
              </p:ext>
            </p:extLst>
          </p:nvPr>
        </p:nvGraphicFramePr>
        <p:xfrm>
          <a:off x="971601" y="1443037"/>
          <a:ext cx="7802900" cy="335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3" imgW="10074442" imgH="6560778" progId="Word.Document.12">
                  <p:embed/>
                </p:oleObj>
              </mc:Choice>
              <mc:Fallback>
                <p:oleObj name="Документ" r:id="rId3" imgW="10074442" imgH="6560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1" y="1443037"/>
                        <a:ext cx="7802900" cy="3354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851"/>
              </p:ext>
            </p:extLst>
          </p:nvPr>
        </p:nvGraphicFramePr>
        <p:xfrm>
          <a:off x="971600" y="4941168"/>
          <a:ext cx="7776864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5" imgW="10074442" imgH="2115221" progId="Word.Document.12">
                  <p:embed/>
                </p:oleObj>
              </mc:Choice>
              <mc:Fallback>
                <p:oleObj name="Документ" r:id="rId5" imgW="10074442" imgH="21152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4941168"/>
                        <a:ext cx="7776864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6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66850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Рекомендации родителям по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профориентации 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Информацию о профессиональных планах ребенка можно получить только в ходе откровенной беседы с ним, ни в коем случае не на бегу. Лучше всего завести разговор как бы «к слову». При этом старайтесь проявлять терпение, такт и искреннюю заинтересованность.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 может четко сформулировать свои планы, надо попытаться понять, с чем это связанно.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Полезно предложить ребенку поработать на осенних или зимних каникулах, выбрав какое-то конкретное занятие.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Если Вас огорчает профессиональный выбор ребенка, не отговаривайте его и не запрещайте ему что-то категорично. Постарайтесь выяснить, на чем основан его выбор.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только мечтает, а ничего не делает, надо помочь ему составить конкретный план, обсудив, сколько времени у него есть и что необходимо успеть.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Помогите своему ребенку подготовить «запасной вариант» на случай неудачи на выбранном пути. </a:t>
            </a:r>
          </a:p>
        </p:txBody>
      </p:sp>
    </p:spTree>
    <p:extLst>
      <p:ext uri="{BB962C8B-B14F-4D97-AF65-F5344CB8AC3E}">
        <p14:creationId xmlns:p14="http://schemas.microsoft.com/office/powerpoint/2010/main" val="2147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980728"/>
            <a:ext cx="7537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Советы родителям и детям при выборе места будущей учёбы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Выбирайте институты с государственной аккредитацией.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Не постесняйтесь узнать о преподавательском составе.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Помните! В настоящий момент ваши дети могут одновременно поступать в несколько университетов и институтов.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Постарайтесь быть на экзаменах, вдруг понадобится апелляция.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На новых факультетах всегда меньше проходной балл.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Не расстраивайтесь, если ваш ребёнок не поступил. Впереди у него много возможностей 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7. Переговорите с теми, кто закончил ВУЗ, в который поступает ваш ребёнок.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8. Дайте право выбора своему ребёнку.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217" y="836712"/>
            <a:ext cx="6906896" cy="5471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9985" y="1517751"/>
            <a:ext cx="6624736" cy="393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  <a:endParaRPr lang="ru-RU" sz="4400" b="1" kern="1800" dirty="0" smtClean="0">
              <a:solidFill>
                <a:srgbClr val="FF0000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удачи </a:t>
            </a: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выборе любимой </a:t>
            </a: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для вашего ребенка!</a:t>
            </a:r>
            <a:endParaRPr lang="ru-RU" sz="4400" dirty="0">
              <a:solidFill>
                <a:srgbClr val="FF0000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96272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Устаревающие интеллектуальные профессии на горизонте 2017–2030 годов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58099"/>
              </p:ext>
            </p:extLst>
          </p:nvPr>
        </p:nvGraphicFramePr>
        <p:xfrm>
          <a:off x="1043608" y="2060848"/>
          <a:ext cx="777686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39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 2020 года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Сметчик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Стенографист/ расшифровщик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Копирайтер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Турагент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Лектор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Библиотекарь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Документовед/ архивариус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Испытатель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Билетер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Парковщик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Оператор call-центра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Лифтер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Почталь</a:t>
                      </a:r>
                      <a:r>
                        <a:rPr lang="ru-RU" sz="2800" b="0" kern="12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он</a:t>
                      </a:r>
                      <a:endParaRPr lang="ru-RU" sz="2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89130"/>
              </p:ext>
            </p:extLst>
          </p:nvPr>
        </p:nvGraphicFramePr>
        <p:xfrm>
          <a:off x="1043608" y="836712"/>
          <a:ext cx="777686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после 2020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Юрисконсульт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Нотариус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Провизор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Аналитик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Маклер/риэлтор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Секретарь/ ресепционист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Муниципальный работник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Логист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Диспетчер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Банковский операционист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Журналист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Диагност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Бурильщик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Системный администратор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Машинист товарного состава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Инспектор ДПС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Горняк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Фасовщик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Варщик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Прораб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Швея/сапожник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Водитель такси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656440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Профессии-пенсионеры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со средними навыками под ударом автоматизации.</a:t>
            </a:r>
          </a:p>
          <a:p>
            <a:pPr indent="363538"/>
            <a:endParaRPr lang="ru-RU" sz="2800" dirty="0" smtClean="0">
              <a:latin typeface="Cambria" panose="02040503050406030204" pitchFamily="18" charset="0"/>
            </a:endParaRPr>
          </a:p>
          <a:p>
            <a:pPr indent="363538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Автоматизация в отраслях начинается всегда с работ среднего уровня квалификации. Эти работы содержат достаточно шаблонных компонентов, чтобы быть легко автоматизируемыми, и уже достаточно высокооплачиваемы, чтобы сделать автоматизацию экономически привлекательной для владельцев бизнеса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836712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Топ — 10 востребованных профессий в Казахстане</a:t>
            </a:r>
          </a:p>
          <a:p>
            <a:pPr fontAlgn="base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Инженеры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IT – Специалисты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Врачи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Учителя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маркетинга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Менеджеры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гостиничного дела и туризма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Бухгалтера – кассиры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по логистике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биотехнологий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31640" y="105273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Попробуем определить,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Какая профессия больше подходит вашему ребенку?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Рисунок 27" descr="http://apteka.ru/upload/iblock/4de/4defe96aeedbf63b54a560d58788c8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Для того, чтобы правильно выбрать профессию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вашему ребенку, вам надо сориентироваться в ТРЁХ ВЕЩАХ.</a:t>
            </a:r>
          </a:p>
        </p:txBody>
      </p:sp>
      <p:pic>
        <p:nvPicPr>
          <p:cNvPr id="11266" name="Picture 2" descr="http://modern-women.ru/wp-content/uploads/2013/02/zolotaya-rubka-ispolnit-wel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27310"/>
            <a:ext cx="2353444" cy="298102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79912" y="242088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Определить, каковы ПРОФЕССИОНАЛЬНЫЕ ИНТЕРЕСЫ И СКЛОННОСТИ, то есть желания ребенка, побуждения, потребности в определённых видах деятельности, стремления не только к результату, но и к самому процессу того, что ребенок делает.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 склонностей зависит привлекательность работы, интерес к ней.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1403" y="587325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Склонности условно обозначают выражением </a:t>
            </a:r>
          </a:p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«Я ХОЧУ».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Оценить способности, то есть такие индивидуальные качества ребенка, от которых зависит возможность успешного осуществления деятельности.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Способности условно выражают словами « Я МОГУ».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6397</TotalTime>
  <Words>1174</Words>
  <Application>Microsoft Office PowerPoint</Application>
  <PresentationFormat>Экран (4:3)</PresentationFormat>
  <Paragraphs>232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Sagandykova</cp:lastModifiedBy>
  <cp:revision>233</cp:revision>
  <dcterms:created xsi:type="dcterms:W3CDTF">2017-09-16T09:01:30Z</dcterms:created>
  <dcterms:modified xsi:type="dcterms:W3CDTF">2023-01-12T06:52:54Z</dcterms:modified>
</cp:coreProperties>
</file>