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2" r:id="rId3"/>
    <p:sldId id="266" r:id="rId4"/>
    <p:sldId id="260" r:id="rId5"/>
    <p:sldId id="263" r:id="rId6"/>
    <p:sldId id="268" r:id="rId7"/>
    <p:sldId id="261" r:id="rId8"/>
    <p:sldId id="262" r:id="rId9"/>
    <p:sldId id="264" r:id="rId10"/>
    <p:sldId id="265" r:id="rId11"/>
    <p:sldId id="274" r:id="rId12"/>
    <p:sldId id="275" r:id="rId13"/>
    <p:sldId id="280" r:id="rId14"/>
    <p:sldId id="278" r:id="rId15"/>
    <p:sldId id="279" r:id="rId16"/>
    <p:sldId id="281" r:id="rId17"/>
    <p:sldId id="276" r:id="rId18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>
        <p:scale>
          <a:sx n="87" d="100"/>
          <a:sy n="87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E43D-31D3-437B-BE54-507047A8E4F7}" type="datetimeFigureOut">
              <a:rPr lang="" smtClean="0"/>
              <a:t>01/10/2023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AEA0-D379-4989-8B75-C21B5657A59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01691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E43D-31D3-437B-BE54-507047A8E4F7}" type="datetimeFigureOut">
              <a:rPr lang="" smtClean="0"/>
              <a:t>01/10/2023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AEA0-D379-4989-8B75-C21B5657A59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31175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E43D-31D3-437B-BE54-507047A8E4F7}" type="datetimeFigureOut">
              <a:rPr lang="" smtClean="0"/>
              <a:t>01/10/2023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AEA0-D379-4989-8B75-C21B5657A59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28044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E43D-31D3-437B-BE54-507047A8E4F7}" type="datetimeFigureOut">
              <a:rPr lang="" smtClean="0"/>
              <a:t>01/10/2023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AEA0-D379-4989-8B75-C21B5657A59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25974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E43D-31D3-437B-BE54-507047A8E4F7}" type="datetimeFigureOut">
              <a:rPr lang="" smtClean="0"/>
              <a:t>01/10/2023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AEA0-D379-4989-8B75-C21B5657A59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6145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E43D-31D3-437B-BE54-507047A8E4F7}" type="datetimeFigureOut">
              <a:rPr lang="" smtClean="0"/>
              <a:t>01/10/2023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AEA0-D379-4989-8B75-C21B5657A59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87338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E43D-31D3-437B-BE54-507047A8E4F7}" type="datetimeFigureOut">
              <a:rPr lang="" smtClean="0"/>
              <a:t>01/10/2023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AEA0-D379-4989-8B75-C21B5657A59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55920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E43D-31D3-437B-BE54-507047A8E4F7}" type="datetimeFigureOut">
              <a:rPr lang="" smtClean="0"/>
              <a:t>01/10/2023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AEA0-D379-4989-8B75-C21B5657A59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87922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E43D-31D3-437B-BE54-507047A8E4F7}" type="datetimeFigureOut">
              <a:rPr lang="" smtClean="0"/>
              <a:t>01/10/2023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AEA0-D379-4989-8B75-C21B5657A59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1158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E43D-31D3-437B-BE54-507047A8E4F7}" type="datetimeFigureOut">
              <a:rPr lang="" smtClean="0"/>
              <a:t>01/10/2023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AEA0-D379-4989-8B75-C21B5657A59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68644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E43D-31D3-437B-BE54-507047A8E4F7}" type="datetimeFigureOut">
              <a:rPr lang="" smtClean="0"/>
              <a:t>01/10/2023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AEA0-D379-4989-8B75-C21B5657A59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88223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E43D-31D3-437B-BE54-507047A8E4F7}" type="datetimeFigureOut">
              <a:rPr lang="" smtClean="0"/>
              <a:t>01/10/2023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AEA0-D379-4989-8B75-C21B5657A59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56667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odeksy-kz.com/ka/o_gosudarstvennyh_simvolah_respubliki_kazahstan.htm" TargetMode="External"/><Relationship Id="rId2" Type="http://schemas.openxmlformats.org/officeDocument/2006/relationships/hyperlink" Target="https://adilet.zan.kz/rus/docs/Z070000258_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21228" y="3211286"/>
            <a:ext cx="10226221" cy="1351189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Тема</a:t>
            </a:r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 « Государственные символы страны как средство патриотического воспитания»</a:t>
            </a:r>
            <a:endParaRPr lang="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Выступление на педагогическом совете 06.01.2023 года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Рожковой Н.В. - учителя истории и геогра</a:t>
            </a:r>
            <a:r>
              <a:rPr lang="ru-RU" dirty="0" smtClean="0"/>
              <a:t>фии</a:t>
            </a:r>
            <a:endParaRPr lang="ru-RU" dirty="0"/>
          </a:p>
        </p:txBody>
      </p:sp>
      <p:pic>
        <p:nvPicPr>
          <p:cNvPr id="4" name="Объект 1">
            <a:extLst>
              <a:ext uri="{FF2B5EF4-FFF2-40B4-BE49-F238E27FC236}">
                <a16:creationId xmlns="" xmlns:a16="http://schemas.microsoft.com/office/drawing/2014/main" id="{1ECBF03B-2E92-49E8-910B-6DE5B242A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173" y="141515"/>
            <a:ext cx="5780753" cy="35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78970"/>
            <a:ext cx="11571514" cy="1589315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10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В </a:t>
            </a:r>
            <a:r>
              <a:rPr lang="ru-RU" sz="2000" dirty="0">
                <a:solidFill>
                  <a:srgbClr val="0070C0"/>
                </a:solidFill>
              </a:rPr>
              <a:t>истории независимого Казахстана государственный гимн страны утверждался дважды – в 1992 и в 2006 годах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1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+mn-lt"/>
              </a:rPr>
            </a:br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В </a:t>
            </a:r>
            <a:r>
              <a:rPr lang="ru-RU" sz="1800" dirty="0">
                <a:solidFill>
                  <a:srgbClr val="0070C0"/>
                </a:solidFill>
                <a:latin typeface="+mn-lt"/>
              </a:rPr>
              <a:t>целях популяризации звуковой символики страны в 2006 году был принят новый государственный гимн. Его основой стала популярная в народе патриотическая песня «</a:t>
            </a:r>
            <a:r>
              <a:rPr lang="ru-RU" sz="1800" dirty="0" err="1">
                <a:solidFill>
                  <a:srgbClr val="0070C0"/>
                </a:solidFill>
                <a:latin typeface="+mn-lt"/>
              </a:rPr>
              <a:t>Менiң</a:t>
            </a:r>
            <a:r>
              <a:rPr lang="ru-RU" sz="1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+mn-lt"/>
              </a:rPr>
              <a:t>Қазақстаным</a:t>
            </a:r>
            <a:r>
              <a:rPr lang="ru-RU" sz="1800" dirty="0">
                <a:solidFill>
                  <a:srgbClr val="0070C0"/>
                </a:solidFill>
                <a:latin typeface="+mn-lt"/>
              </a:rPr>
              <a:t>». Она была написана в 1956 году </a:t>
            </a:r>
            <a:r>
              <a:rPr lang="ru-RU" sz="1800" dirty="0" err="1">
                <a:solidFill>
                  <a:srgbClr val="0070C0"/>
                </a:solidFill>
                <a:latin typeface="+mn-lt"/>
              </a:rPr>
              <a:t>Шамши</a:t>
            </a:r>
            <a:r>
              <a:rPr lang="ru-RU" sz="1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+mn-lt"/>
              </a:rPr>
              <a:t>Калдаяковым</a:t>
            </a:r>
            <a:r>
              <a:rPr lang="ru-RU" sz="1800" dirty="0">
                <a:solidFill>
                  <a:srgbClr val="0070C0"/>
                </a:solidFill>
                <a:latin typeface="+mn-lt"/>
              </a:rPr>
              <a:t> на стихи </a:t>
            </a:r>
            <a:r>
              <a:rPr lang="ru-RU" sz="1800" dirty="0" err="1">
                <a:solidFill>
                  <a:srgbClr val="0070C0"/>
                </a:solidFill>
                <a:latin typeface="+mn-lt"/>
              </a:rPr>
              <a:t>Жумекена</a:t>
            </a:r>
            <a:r>
              <a:rPr lang="ru-RU" sz="1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+mn-lt"/>
              </a:rPr>
              <a:t>Нажимеденова</a:t>
            </a:r>
            <a:r>
              <a:rPr lang="ru-RU" sz="1800" dirty="0">
                <a:solidFill>
                  <a:srgbClr val="0070C0"/>
                </a:solidFill>
                <a:latin typeface="+mn-lt"/>
              </a:rPr>
              <a:t>. Для придания песне высокого статуса государственного гимна и более торжественного звучания Первый Президент Казахстана - </a:t>
            </a:r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Нурсултан </a:t>
            </a:r>
            <a:r>
              <a:rPr lang="ru-RU" sz="1800" dirty="0">
                <a:solidFill>
                  <a:srgbClr val="0070C0"/>
                </a:solidFill>
                <a:latin typeface="+mn-lt"/>
              </a:rPr>
              <a:t>Назарбаев доработал первоначальный текст. Парламент Казахстана на совместном заседании палат 6 января 2006 года внес соответствующие поправки в Указ «О государственных символах» и утвердил новый государственный гимн страны.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+mn-lt"/>
              </a:rPr>
            </a:b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71" y="2580176"/>
            <a:ext cx="2724516" cy="34657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110" y="2456980"/>
            <a:ext cx="3318520" cy="35889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625" y="2545845"/>
            <a:ext cx="3030290" cy="35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81013" y="211138"/>
            <a:ext cx="11710987" cy="6294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Патриотическое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воспитание, является  составной частью общего воспитательного процесса, представляет собой систематическую и целенаправленную деятельность органов государственной власти и учебных организаций по формированию у граждан  и ребят школьного возраста высокого патриотического сознания, чувства верности своему Отечеству, готовности к выполнению гражданского долга и конституционных обязанностей по защите интересов Республики Казахстан.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kk-KZ" dirty="0"/>
              <a:t>Изучение </a:t>
            </a:r>
            <a:r>
              <a:rPr lang="kk-KZ" dirty="0" smtClean="0"/>
              <a:t>Государственных </a:t>
            </a:r>
            <a:r>
              <a:rPr lang="kk-KZ" dirty="0"/>
              <a:t>символов РК в </a:t>
            </a:r>
            <a:endParaRPr lang="kk-KZ" dirty="0" smtClean="0"/>
          </a:p>
          <a:p>
            <a:pPr marL="0" indent="0">
              <a:buNone/>
            </a:pPr>
            <a:r>
              <a:rPr lang="kk-KZ" dirty="0" smtClean="0"/>
              <a:t> </a:t>
            </a:r>
            <a:r>
              <a:rPr lang="kk-KZ" dirty="0"/>
              <a:t>школах  осуществляется в рамках  календарного </a:t>
            </a:r>
            <a:endParaRPr lang="kk-KZ" dirty="0" smtClean="0"/>
          </a:p>
          <a:p>
            <a:pPr marL="0" indent="0">
              <a:buNone/>
            </a:pPr>
            <a:r>
              <a:rPr lang="kk-KZ" dirty="0" smtClean="0"/>
              <a:t>плана  </a:t>
            </a:r>
            <a:r>
              <a:rPr lang="kk-KZ" dirty="0"/>
              <a:t>воспитательной работы,на классных часах </a:t>
            </a:r>
            <a:endParaRPr lang="kk-KZ" dirty="0" smtClean="0"/>
          </a:p>
          <a:p>
            <a:pPr marL="0" indent="0">
              <a:buNone/>
            </a:pPr>
            <a:r>
              <a:rPr lang="kk-KZ" dirty="0" smtClean="0"/>
              <a:t>в </a:t>
            </a:r>
            <a:r>
              <a:rPr lang="kk-KZ" dirty="0"/>
              <a:t>рамках внеурочной деятельности. Особое </a:t>
            </a:r>
            <a:endParaRPr lang="kk-KZ" dirty="0" smtClean="0"/>
          </a:p>
          <a:p>
            <a:pPr marL="0" indent="0">
              <a:buNone/>
            </a:pPr>
            <a:r>
              <a:rPr lang="kk-KZ" dirty="0" smtClean="0"/>
              <a:t>внимание </a:t>
            </a:r>
            <a:r>
              <a:rPr lang="kk-KZ" dirty="0"/>
              <a:t>уделяется празднованию </a:t>
            </a:r>
            <a:r>
              <a:rPr lang="kk-KZ" dirty="0" smtClean="0"/>
              <a:t> национального </a:t>
            </a:r>
          </a:p>
          <a:p>
            <a:pPr marL="0" indent="0">
              <a:buNone/>
            </a:pPr>
            <a:r>
              <a:rPr lang="kk-KZ" dirty="0" smtClean="0"/>
              <a:t>и </a:t>
            </a:r>
            <a:r>
              <a:rPr lang="kk-KZ" dirty="0"/>
              <a:t>государственных праздников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39" y="3217986"/>
            <a:ext cx="3187092" cy="262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3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Национальный и Государственные праздники Республики Казахстан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национальный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праздник: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День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Республики – 25 октября;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государственные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праздники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День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Конституции Республики Казахстан – 30 августа;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День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Независимости – 16 декабря.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85" y="3807069"/>
            <a:ext cx="4866900" cy="269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6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65163" y="1011238"/>
            <a:ext cx="11526837" cy="5165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В </a:t>
            </a:r>
            <a:r>
              <a:rPr lang="ru-RU" dirty="0"/>
              <a:t>стенах школ внеурочная деятельность может включать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учебную </a:t>
            </a:r>
            <a:r>
              <a:rPr lang="ru-RU" dirty="0"/>
              <a:t>тематику по государственной символике, </a:t>
            </a:r>
            <a:endParaRPr lang="ru-RU" dirty="0" smtClean="0"/>
          </a:p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геральдические 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вечера, </a:t>
            </a:r>
            <a:endParaRPr lang="ru-RU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исторические 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экскурсии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викторины и конкурсы, </a:t>
            </a:r>
            <a:endParaRPr lang="ru-RU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выпуск 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исторических газет, </a:t>
            </a:r>
            <a:endParaRPr lang="ru-RU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выполнение 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творческих работ, </a:t>
            </a:r>
            <a:endParaRPr lang="ru-RU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исследовательских 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проектов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           Для </a:t>
            </a:r>
            <a:r>
              <a:rPr lang="ru-RU" dirty="0"/>
              <a:t>формирования гражданского самосознания обучающихся на уроках  истории и  по предмету «Основы права»  изучаются темы связанные с государственной символикой РК.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38201" y="509588"/>
            <a:ext cx="10689770" cy="5667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В </a:t>
            </a:r>
            <a:r>
              <a:rPr lang="ru-RU" dirty="0">
                <a:solidFill>
                  <a:srgbClr val="0070C0"/>
                </a:solidFill>
              </a:rPr>
              <a:t>рассказе о </a:t>
            </a:r>
            <a:r>
              <a:rPr lang="ru-RU" dirty="0" smtClean="0">
                <a:solidFill>
                  <a:srgbClr val="0070C0"/>
                </a:solidFill>
              </a:rPr>
              <a:t>Гербе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smtClean="0">
                <a:solidFill>
                  <a:srgbClr val="0070C0"/>
                </a:solidFill>
              </a:rPr>
              <a:t>Флаге </a:t>
            </a:r>
            <a:r>
              <a:rPr lang="ru-RU" dirty="0">
                <a:solidFill>
                  <a:srgbClr val="0070C0"/>
                </a:solidFill>
              </a:rPr>
              <a:t>и </a:t>
            </a:r>
            <a:r>
              <a:rPr lang="ru-RU" dirty="0" smtClean="0">
                <a:solidFill>
                  <a:srgbClr val="0070C0"/>
                </a:solidFill>
              </a:rPr>
              <a:t>Гимне </a:t>
            </a:r>
            <a:r>
              <a:rPr lang="ru-RU" dirty="0">
                <a:solidFill>
                  <a:srgbClr val="0070C0"/>
                </a:solidFill>
              </a:rPr>
              <a:t>обозначены  их значение, путь символов сквозь столетия к нашему  времени, к недавним событиям, когда  в Казахстане, после обретения Казахстаном независимости были официально приняты новые государственные символы — </a:t>
            </a:r>
            <a:r>
              <a:rPr lang="ru-RU" dirty="0" smtClean="0">
                <a:solidFill>
                  <a:srgbClr val="0070C0"/>
                </a:solidFill>
              </a:rPr>
              <a:t>Герб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smtClean="0">
                <a:solidFill>
                  <a:srgbClr val="0070C0"/>
                </a:solidFill>
              </a:rPr>
              <a:t>Флаг </a:t>
            </a:r>
            <a:r>
              <a:rPr lang="ru-RU" dirty="0">
                <a:solidFill>
                  <a:srgbClr val="0070C0"/>
                </a:solidFill>
              </a:rPr>
              <a:t>и </a:t>
            </a:r>
            <a:r>
              <a:rPr lang="ru-RU" dirty="0" smtClean="0">
                <a:solidFill>
                  <a:srgbClr val="0070C0"/>
                </a:solidFill>
              </a:rPr>
              <a:t>Гимн.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Они нужны как воплощение истории каждой страны и отражение настоящего, как выражение патриотизма ее граждан и обозначение на международной арене, как ее зрительный </a:t>
            </a:r>
            <a:r>
              <a:rPr lang="ru-RU" dirty="0" smtClean="0"/>
              <a:t>и музыкальный </a:t>
            </a:r>
            <a:r>
              <a:rPr lang="ru-RU" dirty="0"/>
              <a:t>образ. Вот почему отношение к </a:t>
            </a:r>
            <a:r>
              <a:rPr lang="ru-RU" dirty="0" smtClean="0"/>
              <a:t>Гербу</a:t>
            </a:r>
            <a:r>
              <a:rPr lang="ru-RU" dirty="0"/>
              <a:t>, </a:t>
            </a:r>
            <a:r>
              <a:rPr lang="ru-RU" dirty="0" smtClean="0"/>
              <a:t>Флагу </a:t>
            </a:r>
            <a:r>
              <a:rPr lang="ru-RU" dirty="0"/>
              <a:t>и </a:t>
            </a:r>
            <a:r>
              <a:rPr lang="ru-RU" dirty="0" smtClean="0"/>
              <a:t>Гимну </a:t>
            </a:r>
            <a:r>
              <a:rPr lang="ru-RU" dirty="0"/>
              <a:t>— «это и отношение к самому </a:t>
            </a:r>
            <a:r>
              <a:rPr lang="ru-RU" dirty="0" smtClean="0"/>
              <a:t>государству.» </a:t>
            </a:r>
            <a:r>
              <a:rPr lang="ru-RU" dirty="0"/>
              <a:t>А оно должно быть уважительным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Оскорбление же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Государственных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символов сродни оскорблению и государства, и его народа, его истории и культуры». Общая направленность воздействия государственной символики на сознание и поведение детей сохраняется на всех возрастных этапах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становления личности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14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9614" y="447675"/>
            <a:ext cx="11112623" cy="606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Формирование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 учащихся понимания сущности и значения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государственных  символов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воспитание уважения к ним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складывается: -на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уроках,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-во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внеклассной работе,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системе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дополнительного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образования детей.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Изображение </a:t>
            </a:r>
            <a:r>
              <a:rPr lang="ru-RU" dirty="0"/>
              <a:t>герба и </a:t>
            </a:r>
            <a:r>
              <a:rPr lang="ru-RU" dirty="0" smtClean="0"/>
              <a:t>флага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/>
              <a:t>обязательные атрибуты на государственных учреждениях, военной форме, морских судах. </a:t>
            </a:r>
            <a:endParaRPr lang="ru-RU" dirty="0" smtClean="0"/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Без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осударственной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символики не обходится ни одно знаменательное событие — будь то международный форум, спортивные состязания или военный парад, каждый гражданин РК должен знать особенности  возникновения, особенности и смысловое значение каждой составляющей части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государственных символов.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3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40228" y="879475"/>
            <a:ext cx="9775371" cy="529748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 </a:t>
            </a:r>
            <a:r>
              <a:rPr lang="ru-RU" sz="2400" dirty="0" smtClean="0">
                <a:solidFill>
                  <a:srgbClr val="0070C0"/>
                </a:solidFill>
              </a:rPr>
              <a:t>Каждая </a:t>
            </a:r>
            <a:r>
              <a:rPr lang="ru-RU" sz="2400" dirty="0">
                <a:solidFill>
                  <a:srgbClr val="0070C0"/>
                </a:solidFill>
              </a:rPr>
              <a:t>линейка,  каждый классный час направлен на  воспитание патриотизма и начинается с исполнения </a:t>
            </a:r>
            <a:r>
              <a:rPr lang="ru-RU" sz="2400" dirty="0" smtClean="0">
                <a:solidFill>
                  <a:srgbClr val="0070C0"/>
                </a:solidFill>
              </a:rPr>
              <a:t>Гимна </a:t>
            </a:r>
            <a:r>
              <a:rPr lang="ru-RU" sz="2400" dirty="0">
                <a:solidFill>
                  <a:srgbClr val="0070C0"/>
                </a:solidFill>
              </a:rPr>
              <a:t>РК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</a:t>
            </a:r>
            <a:r>
              <a:rPr lang="ru-RU" sz="2400" dirty="0">
                <a:solidFill>
                  <a:srgbClr val="0070C0"/>
                </a:solidFill>
              </a:rPr>
              <a:t>На классных часах  в преддверии 25 </a:t>
            </a:r>
            <a:r>
              <a:rPr lang="ru-RU" sz="2400" dirty="0" smtClean="0">
                <a:solidFill>
                  <a:srgbClr val="0070C0"/>
                </a:solidFill>
              </a:rPr>
              <a:t>октября- </a:t>
            </a:r>
            <a:r>
              <a:rPr lang="ru-RU" sz="2400" dirty="0">
                <a:solidFill>
                  <a:srgbClr val="0070C0"/>
                </a:solidFill>
              </a:rPr>
              <a:t>Дня Республики, в преддверии Дня Независимости РК </a:t>
            </a:r>
            <a:r>
              <a:rPr lang="ru-RU" sz="2400" dirty="0" smtClean="0">
                <a:solidFill>
                  <a:srgbClr val="0070C0"/>
                </a:solidFill>
              </a:rPr>
              <a:t> учителями проводятся беседы, посвященные </a:t>
            </a:r>
            <a:r>
              <a:rPr lang="ru-RU" sz="2400" dirty="0">
                <a:solidFill>
                  <a:srgbClr val="0070C0"/>
                </a:solidFill>
              </a:rPr>
              <a:t>Г</a:t>
            </a:r>
            <a:r>
              <a:rPr lang="ru-RU" sz="2400" dirty="0" smtClean="0">
                <a:solidFill>
                  <a:srgbClr val="0070C0"/>
                </a:solidFill>
              </a:rPr>
              <a:t>осударственным символам.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Рекомендовано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проводить беседу  по теме: «Святая обязанность гражданина — чтить и беречь символы нашего государства</a:t>
            </a:r>
            <a:r>
              <a:rPr lang="ru-RU" sz="2400" dirty="0" smtClean="0">
                <a:solidFill>
                  <a:srgbClr val="0070C0"/>
                </a:solidFill>
              </a:rPr>
              <a:t>» </a:t>
            </a:r>
            <a:r>
              <a:rPr lang="ru-RU" sz="2400" dirty="0">
                <a:solidFill>
                  <a:srgbClr val="0070C0"/>
                </a:solidFill>
              </a:rPr>
              <a:t>,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викторины которые направлены на решение задачи ознакомления школьников с </a:t>
            </a:r>
            <a:r>
              <a:rPr lang="ru-RU" sz="2400" dirty="0" smtClean="0">
                <a:solidFill>
                  <a:srgbClr val="0070C0"/>
                </a:solidFill>
              </a:rPr>
              <a:t>Государственной </a:t>
            </a:r>
            <a:r>
              <a:rPr lang="ru-RU" sz="2400" dirty="0">
                <a:solidFill>
                  <a:srgbClr val="0070C0"/>
                </a:solidFill>
              </a:rPr>
              <a:t>символикой РК и проверку знаний  о  </a:t>
            </a:r>
            <a:r>
              <a:rPr lang="ru-RU" sz="2400" dirty="0" smtClean="0">
                <a:solidFill>
                  <a:srgbClr val="0070C0"/>
                </a:solidFill>
              </a:rPr>
              <a:t>Государственной </a:t>
            </a:r>
            <a:r>
              <a:rPr lang="ru-RU" sz="2400" dirty="0">
                <a:solidFill>
                  <a:srgbClr val="0070C0"/>
                </a:solidFill>
              </a:rPr>
              <a:t>символике.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15" y="4547577"/>
            <a:ext cx="3346937" cy="223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6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0114" y="484188"/>
            <a:ext cx="11299372" cy="5692775"/>
          </a:xfrm>
        </p:spPr>
        <p:txBody>
          <a:bodyPr/>
          <a:lstStyle/>
          <a:p>
            <a:r>
              <a:rPr lang="ru-RU" sz="2000" dirty="0"/>
              <a:t>Вы можете воспользоваться информацией  при подготовке уроков , классных часов расположенной на </a:t>
            </a:r>
            <a:r>
              <a:rPr lang="ru-RU" sz="2000" dirty="0" smtClean="0"/>
              <a:t>слайдах: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1.Ссылки</a:t>
            </a:r>
          </a:p>
          <a:p>
            <a:r>
              <a:rPr lang="en-US" sz="2000" dirty="0">
                <a:hlinkClick r:id="rId2"/>
              </a:rPr>
              <a:t>https://adilet.zan.kz/rus/docs/Z070000258</a:t>
            </a:r>
            <a:r>
              <a:rPr lang="en-US" sz="2000" dirty="0" smtClean="0">
                <a:hlinkClick r:id="rId2"/>
              </a:rPr>
              <a:t>_</a:t>
            </a:r>
            <a:endParaRPr lang="ru-RU" sz="2000" dirty="0" smtClean="0"/>
          </a:p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kodeksy-kz.com/ka/o_gosudarstvennyh_simvolah_respubliki_kazahstan.htm</a:t>
            </a:r>
            <a:endParaRPr lang="ru-RU" sz="2000" dirty="0" smtClean="0"/>
          </a:p>
          <a:p>
            <a:endParaRPr lang="ru-RU" sz="2000" dirty="0"/>
          </a:p>
          <a:p>
            <a:pPr algn="ctr"/>
            <a:r>
              <a:rPr lang="ru-RU" sz="2000" dirty="0">
                <a:solidFill>
                  <a:srgbClr val="5B9BD5">
                    <a:lumMod val="75000"/>
                  </a:srgbClr>
                </a:solidFill>
                <a:latin typeface="Calibri Light"/>
                <a:ea typeface="+mj-ea"/>
                <a:cs typeface="+mj-cs"/>
              </a:rPr>
              <a:t>2.Литература имеющаяся в нашей школьной библиотеке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55" y="3536445"/>
            <a:ext cx="2477635" cy="328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7" y="3495721"/>
            <a:ext cx="2608036" cy="332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14" y="228600"/>
            <a:ext cx="9535885" cy="634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09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1115"/>
            <a:ext cx="10298373" cy="494000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Конституционный Закон «О государственных символах Республики Казахстан» был принят 4 июня 2007 года. В соответствии с этим Законом ежегодно 4 июня празднуется как день </a:t>
            </a:r>
            <a:r>
              <a:rPr lang="ru-RU" b="1" dirty="0" smtClean="0">
                <a:solidFill>
                  <a:srgbClr val="0070C0"/>
                </a:solidFill>
              </a:rPr>
              <a:t>Государственных </a:t>
            </a:r>
            <a:r>
              <a:rPr lang="ru-RU" b="1" dirty="0">
                <a:solidFill>
                  <a:srgbClr val="0070C0"/>
                </a:solidFill>
              </a:rPr>
              <a:t>символов в Республике Казахстан.</a:t>
            </a:r>
          </a:p>
          <a:p>
            <a:r>
              <a:rPr lang="ru-RU" b="1" dirty="0">
                <a:solidFill>
                  <a:srgbClr val="0070C0"/>
                </a:solidFill>
              </a:rPr>
              <a:t> 4 июня 1992 года были утверждены государственные символы Казахстана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2990848"/>
            <a:ext cx="6564086" cy="364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9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rgbClr val="2980B9"/>
                </a:solidFill>
                <a:latin typeface="Montserrat"/>
              </a:rPr>
              <a:t>Государственный </a:t>
            </a:r>
            <a:r>
              <a:rPr lang="ru-RU" sz="3600" b="1" dirty="0" smtClean="0">
                <a:solidFill>
                  <a:srgbClr val="2980B9"/>
                </a:solidFill>
                <a:latin typeface="Montserrat"/>
              </a:rPr>
              <a:t>Флаг </a:t>
            </a:r>
            <a:r>
              <a:rPr lang="ru-RU" sz="3600" b="1" dirty="0">
                <a:solidFill>
                  <a:srgbClr val="2980B9"/>
                </a:solidFill>
                <a:latin typeface="Montserrat"/>
              </a:rPr>
              <a:t>Республики Казахстан</a:t>
            </a:r>
            <a:endParaRPr lang="" sz="36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1319" y="1825626"/>
            <a:ext cx="4612944" cy="4029264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/>
              </a:rPr>
              <a:t>Государственный флаг независимого Казахстана был официально принят в 1992 году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Автор </a:t>
            </a:r>
            <a:r>
              <a:rPr lang="ru-RU" sz="2400" dirty="0">
                <a:solidFill>
                  <a:srgbClr val="0070C0"/>
                </a:solidFill>
              </a:rPr>
              <a:t>Государственного флага Республики Казахстан – заслуженный деятель искусств </a:t>
            </a:r>
            <a:r>
              <a:rPr lang="ru-RU" sz="2400" dirty="0" smtClean="0">
                <a:solidFill>
                  <a:srgbClr val="0070C0"/>
                </a:solidFill>
              </a:rPr>
              <a:t>Казахстана, художник-  </a:t>
            </a:r>
            <a:r>
              <a:rPr lang="ru-RU" sz="2400" dirty="0" err="1">
                <a:solidFill>
                  <a:srgbClr val="0070C0"/>
                </a:solidFill>
              </a:rPr>
              <a:t>Шакен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Ниязбеков</a:t>
            </a:r>
            <a:r>
              <a:rPr lang="ru-RU" sz="2400" dirty="0"/>
              <a:t>.</a:t>
            </a:r>
            <a:endParaRPr lang="" sz="2400" dirty="0"/>
          </a:p>
        </p:txBody>
      </p:sp>
    </p:spTree>
    <p:extLst>
      <p:ext uri="{BB962C8B-B14F-4D97-AF65-F5344CB8AC3E}">
        <p14:creationId xmlns:p14="http://schemas.microsoft.com/office/powerpoint/2010/main" val="4449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892" y="730480"/>
            <a:ext cx="5268036" cy="296156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477672"/>
            <a:ext cx="5181600" cy="5699291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Государственный флаг Республики Казахстан представляет собой прямоугольное полотнище небесно-голубого цвета с изображением в центре солнца с лучами, под которым – парящий орел (беркут). У древка – вертикальная полоса с национальным орнаментом. Изображение солнца, его лучей, орла и национального орнамента – цвета золота. Соотношение ширины флага к его длине – 1: 2.</a:t>
            </a:r>
            <a:endParaRPr lang="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091543"/>
            <a:ext cx="10548257" cy="30854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Небесно-голубой цвет символизирует честность, верность и безупречность.</a:t>
            </a:r>
          </a:p>
          <a:p>
            <a:r>
              <a:rPr lang="ru-RU" b="1" dirty="0">
                <a:solidFill>
                  <a:srgbClr val="0070C0"/>
                </a:solidFill>
              </a:rPr>
              <a:t>Солнце символизирует богатство и изобилие, жизнь и энергию.</a:t>
            </a:r>
          </a:p>
          <a:p>
            <a:r>
              <a:rPr lang="ru-RU" b="1" dirty="0">
                <a:solidFill>
                  <a:srgbClr val="0070C0"/>
                </a:solidFill>
              </a:rPr>
              <a:t>Лучи солнца на флаге страны имеют форму зерна – символа достатка и благополучия.</a:t>
            </a:r>
          </a:p>
          <a:p>
            <a:r>
              <a:rPr lang="ru-RU" b="1" dirty="0">
                <a:solidFill>
                  <a:srgbClr val="0070C0"/>
                </a:solidFill>
              </a:rPr>
              <a:t>Парящий под солнцем беркут олицетворяет собой силу государства, его суверенитет и независимость, стремление к высоким целям и устойчивому будущему</a:t>
            </a:r>
          </a:p>
          <a:p>
            <a:r>
              <a:rPr lang="ru-RU" b="1" dirty="0">
                <a:solidFill>
                  <a:srgbClr val="0070C0"/>
                </a:solidFill>
              </a:rPr>
              <a:t>Национальный орнамент вдоль древка символизирует культуру и традиции народа Казахстана.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" y="183697"/>
            <a:ext cx="5715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3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ГОСУДАРСТВЕННЫЙ СТАНДАРТ. ФЛАГ РЕСПУБЛИКИ КАЗАХСТАН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 Дата введения 2008.04.01.</a:t>
            </a:r>
            <a:br>
              <a:rPr lang="ru-RU" sz="2000" b="1" dirty="0">
                <a:solidFill>
                  <a:srgbClr val="0070C0"/>
                </a:solidFill>
              </a:rPr>
            </a:br>
            <a:endParaRPr lang="" sz="14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3500" b="1" dirty="0">
                <a:solidFill>
                  <a:srgbClr val="0070C0"/>
                </a:solidFill>
              </a:rPr>
              <a:t>3.2.14  В готовых флагах и материальных объектах из текстильных материалов с</a:t>
            </a:r>
            <a:br>
              <a:rPr lang="ru-RU" sz="3500" b="1" dirty="0">
                <a:solidFill>
                  <a:srgbClr val="0070C0"/>
                </a:solidFill>
              </a:rPr>
            </a:br>
            <a:r>
              <a:rPr lang="ru-RU" sz="3500" b="1" dirty="0">
                <a:solidFill>
                  <a:srgbClr val="0070C0"/>
                </a:solidFill>
              </a:rPr>
              <a:t>изображением флага или элементов его символики не допускаются следующие пороки</a:t>
            </a:r>
            <a:r>
              <a:rPr lang="ru-RU" b="1" dirty="0">
                <a:solidFill>
                  <a:srgbClr val="0070C0"/>
                </a:solidFill>
              </a:rPr>
              <a:t>:</a:t>
            </a:r>
            <a:endParaRPr lang="" b="1" dirty="0">
              <a:solidFill>
                <a:srgbClr val="0070C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пятна и загрязнения размером более 0,5 см;</a:t>
            </a:r>
          </a:p>
          <a:p>
            <a:r>
              <a:rPr lang="ru-RU" b="1" dirty="0" err="1">
                <a:solidFill>
                  <a:srgbClr val="C00000"/>
                </a:solidFill>
              </a:rPr>
              <a:t>разнооттеночность</a:t>
            </a:r>
            <a:r>
              <a:rPr lang="ru-RU" b="1" dirty="0">
                <a:solidFill>
                  <a:srgbClr val="C00000"/>
                </a:solidFill>
              </a:rPr>
              <a:t>;</a:t>
            </a:r>
          </a:p>
          <a:p>
            <a:r>
              <a:rPr lang="ru-RU" b="1" dirty="0" err="1">
                <a:solidFill>
                  <a:srgbClr val="C00000"/>
                </a:solidFill>
              </a:rPr>
              <a:t>непропечатка</a:t>
            </a:r>
            <a:r>
              <a:rPr lang="ru-RU" b="1" dirty="0">
                <a:solidFill>
                  <a:srgbClr val="C00000"/>
                </a:solidFill>
              </a:rPr>
              <a:t> рисунка;</a:t>
            </a:r>
          </a:p>
          <a:p>
            <a:r>
              <a:rPr lang="ru-RU" b="1" dirty="0">
                <a:solidFill>
                  <a:srgbClr val="C00000"/>
                </a:solidFill>
              </a:rPr>
              <a:t> дефекты пошива, вышивки, печати и аппликации: недошитые элементы рисунка</a:t>
            </a:r>
          </a:p>
          <a:p>
            <a:r>
              <a:rPr lang="ru-RU" b="1" dirty="0">
                <a:solidFill>
                  <a:srgbClr val="C00000"/>
                </a:solidFill>
              </a:rPr>
              <a:t>наличие узлов и </a:t>
            </a:r>
            <a:r>
              <a:rPr lang="ru-RU" b="1" dirty="0" err="1">
                <a:solidFill>
                  <a:srgbClr val="C00000"/>
                </a:solidFill>
              </a:rPr>
              <a:t>петлистости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непришитые</a:t>
            </a:r>
            <a:r>
              <a:rPr lang="ru-RU" b="1" dirty="0">
                <a:solidFill>
                  <a:srgbClr val="C00000"/>
                </a:solidFill>
              </a:rPr>
              <a:t> или неправильно пришитые элементы символики</a:t>
            </a:r>
            <a:r>
              <a:rPr lang="ru-RU" dirty="0"/>
              <a:t>.</a:t>
            </a:r>
          </a:p>
          <a:p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35080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solidFill>
                  <a:srgbClr val="0070C0"/>
                </a:solidFill>
              </a:rPr>
              <a:t>Государственный </a:t>
            </a:r>
            <a:r>
              <a:rPr lang="ru-RU" b="1" dirty="0" smtClean="0">
                <a:solidFill>
                  <a:srgbClr val="0070C0"/>
                </a:solidFill>
              </a:rPr>
              <a:t>Герб РК</a:t>
            </a:r>
            <a:endParaRPr lang="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107" y="178367"/>
            <a:ext cx="2095500" cy="21812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84715" y="1513114"/>
            <a:ext cx="83602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Государственный Герб Республики Казахстан имеет форму круга (колеса) – это символ жизни и вечности.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В Государственном Гербе Республики образ шанырака – это символ общего дома и единой Родины для всех народов, проживающих в стране.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Изображение звезды в государственном Гербе отражает желание казахстанцев созидать страну, открытую для сотрудничества и партнерства со всеми народами мира. Сердца и объятия жителей Казахстана открыты представителям всех пяти континентов.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Образ коня олицетворяет такие понятия, как храбрость, верность и силу. Крылья символизируют многовековую мечту многонационального народа Казахстана о построении сильного и процветающего государства.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b="1" dirty="0" smtClean="0">
              <a:solidFill>
                <a:srgbClr val="0070C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Название </a:t>
            </a:r>
            <a:r>
              <a:rPr lang="ru-RU" b="1" dirty="0">
                <a:solidFill>
                  <a:srgbClr val="0070C0"/>
                </a:solidFill>
              </a:rPr>
              <a:t>нашей страны на государственном символе пишется на латинской графике QAZAQSTAN. Такие изменения вступили в силу с 1 ноября 2018 года согласно Закона «О государственных символах Республики Казахстан»</a:t>
            </a:r>
            <a:endParaRPr lang="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Герб суверенного Казахстана был официально принят в 1992 году. Его авторами являются известные архитекторы </a:t>
            </a:r>
            <a:r>
              <a:rPr lang="ru-RU" sz="3200" dirty="0" err="1">
                <a:solidFill>
                  <a:srgbClr val="0070C0"/>
                </a:solidFill>
              </a:rPr>
              <a:t>Жандарбек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Малибеков</a:t>
            </a:r>
            <a:r>
              <a:rPr lang="ru-RU" sz="3200" dirty="0">
                <a:solidFill>
                  <a:srgbClr val="0070C0"/>
                </a:solidFill>
              </a:rPr>
              <a:t> и </a:t>
            </a:r>
            <a:r>
              <a:rPr lang="ru-RU" sz="3200" dirty="0" err="1">
                <a:solidFill>
                  <a:srgbClr val="0070C0"/>
                </a:solidFill>
              </a:rPr>
              <a:t>Шот</a:t>
            </a:r>
            <a:r>
              <a:rPr lang="ru-RU" sz="3200" dirty="0">
                <a:solidFill>
                  <a:srgbClr val="0070C0"/>
                </a:solidFill>
              </a:rPr>
              <a:t>-Аман </a:t>
            </a:r>
            <a:r>
              <a:rPr lang="ru-RU" sz="3200" dirty="0" err="1">
                <a:solidFill>
                  <a:srgbClr val="0070C0"/>
                </a:solidFill>
              </a:rPr>
              <a:t>Уалиханов</a:t>
            </a:r>
            <a:r>
              <a:rPr lang="ru-RU" sz="3200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4967" y="1825626"/>
            <a:ext cx="5568287" cy="422033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9254" y="1825626"/>
            <a:ext cx="5014545" cy="422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419</TotalTime>
  <Words>934</Words>
  <Application>Microsoft Office PowerPoint</Application>
  <PresentationFormat>Произвольный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Тема: « Государственные символы страны как средство патриотического воспитания»</vt:lpstr>
      <vt:lpstr>Презентация PowerPoint</vt:lpstr>
      <vt:lpstr>Презентация PowerPoint</vt:lpstr>
      <vt:lpstr> Государственный Флаг Республики Казахстан</vt:lpstr>
      <vt:lpstr>Презентация PowerPoint</vt:lpstr>
      <vt:lpstr>Презентация PowerPoint</vt:lpstr>
      <vt:lpstr>ГОСУДАРСТВЕННЫЙ СТАНДАРТ. ФЛАГ РЕСПУБЛИКИ КАЗАХСТАН  Дата введения 2008.04.01. </vt:lpstr>
      <vt:lpstr>Государственный Герб РК</vt:lpstr>
      <vt:lpstr>Герб суверенного Казахстана был официально принят в 1992 году. Его авторами являются известные архитекторы Жандарбек Малибеков и Шот-Аман Уалиханов.</vt:lpstr>
      <vt:lpstr>  В истории независимого Казахстана государственный гимн страны утверждался дважды – в 1992 и в 2006 годах.  В целях популяризации звуковой символики страны в 2006 году был принят новый государственный гимн. Его основой стала популярная в народе патриотическая песня «Менiң Қазақстаным». Она была написана в 1956 году Шамши Калдаяковым на стихи Жумекена Нажимеденова. Для придания песне высокого статуса государственного гимна и более торжественного звучания Первый Президент Казахстана - Нурсултан Назарбаев доработал первоначальный текст. Парламент Казахстана на совместном заседании палат 6 января 2006 года внес соответствующие поправки в Указ «О государственных символах» и утвердил новый государственный гимн страны. </vt:lpstr>
      <vt:lpstr>Презентация PowerPoint</vt:lpstr>
      <vt:lpstr>Национальный и Государственные праздники Республики Казахстан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Sagandykova</cp:lastModifiedBy>
  <cp:revision>44</cp:revision>
  <dcterms:created xsi:type="dcterms:W3CDTF">2022-12-25T04:03:01Z</dcterms:created>
  <dcterms:modified xsi:type="dcterms:W3CDTF">2023-01-10T07:52:11Z</dcterms:modified>
</cp:coreProperties>
</file>