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256" r:id="rId2"/>
    <p:sldId id="275" r:id="rId3"/>
    <p:sldId id="286" r:id="rId4"/>
    <p:sldId id="274" r:id="rId5"/>
    <p:sldId id="287" r:id="rId6"/>
    <p:sldId id="270" r:id="rId7"/>
    <p:sldId id="271" r:id="rId8"/>
    <p:sldId id="282" r:id="rId9"/>
    <p:sldId id="285" r:id="rId10"/>
    <p:sldId id="288" r:id="rId11"/>
    <p:sldId id="291" r:id="rId12"/>
    <p:sldId id="289" r:id="rId13"/>
    <p:sldId id="290" r:id="rId14"/>
    <p:sldId id="28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6093" autoAdjust="0"/>
  </p:normalViewPr>
  <p:slideViewPr>
    <p:cSldViewPr>
      <p:cViewPr>
        <p:scale>
          <a:sx n="95" d="100"/>
          <a:sy n="95" d="100"/>
        </p:scale>
        <p:origin x="-810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0E1B8A-AE25-4521-B0A3-9065752236AA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C31CA0-282E-4CF2-83D0-12A78273D9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178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C31CA0-282E-4CF2-83D0-12A78273D9DD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389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push dir="u"/>
  </p:transition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7864" y="4581128"/>
            <a:ext cx="5516099" cy="165618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kk-KZ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КГКП «Ясли-сад №146 «Балауса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kk-KZ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Педагог-психолог</a:t>
            </a:r>
            <a:endParaRPr lang="kk-KZ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kk-KZ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Серикова Т.В.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7992888" cy="2592288"/>
          </a:xfrm>
        </p:spPr>
        <p:txBody>
          <a:bodyPr>
            <a:normAutofit/>
          </a:bodyPr>
          <a:lstStyle/>
          <a:p>
            <a:pPr algn="ctr"/>
            <a:r>
              <a:rPr lang="kk-KZ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леворуких детей к обучению в школе»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966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Работа с пластилином и красками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700808"/>
            <a:ext cx="3960440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3140968"/>
            <a:ext cx="4182182" cy="33123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363850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680120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Творческая деятельность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D:\123\Pictures\фото Рая\DSC0370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5456" y="980728"/>
            <a:ext cx="3816424" cy="2376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D:\123\Pictures\фото Рая\DSC0373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645024"/>
            <a:ext cx="4032448" cy="2736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Содержимое 9" descr="D:\123\Pictures\фото\DSC_0293.jpg"/>
          <p:cNvPicPr>
            <a:picLocks noGrp="1"/>
          </p:cNvPicPr>
          <p:nvPr>
            <p:ph sz="quarter" idx="13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980728"/>
            <a:ext cx="4032448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 descr="C:\Users\123\Desktop\Фото Васильева\20170207_1413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573016"/>
            <a:ext cx="3020920" cy="3096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/>
              <a:t> 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Игра «Чудесный мешочек» 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1559" y="2348880"/>
            <a:ext cx="3672410" cy="38164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60032" y="2348881"/>
            <a:ext cx="4320478" cy="3168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675676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“Опиши предмет на ощупь”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538790"/>
            <a:ext cx="7452320" cy="4842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1091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717522" y="2348880"/>
            <a:ext cx="3238854" cy="3096345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739896" y="332656"/>
            <a:ext cx="5120640" cy="136815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   внимание!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123\Desktop\Фото Васильева\20170207_1414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916832"/>
            <a:ext cx="3672408" cy="45365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42737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739872" y="404664"/>
            <a:ext cx="5120640" cy="5904656"/>
          </a:xfrm>
        </p:spPr>
        <p:txBody>
          <a:bodyPr>
            <a:normAutofit/>
          </a:bodyPr>
          <a:lstStyle/>
          <a:p>
            <a:pPr marL="285750" lvl="0" indent="-285750">
              <a:buClr>
                <a:srgbClr val="61625E"/>
              </a:buClr>
              <a:buFont typeface="Wingdings" pitchFamily="2" charset="2"/>
              <a:buChar char="v"/>
            </a:pPr>
            <a:endParaRPr lang="ru-RU" sz="1800" spc="30" dirty="0" smtClean="0">
              <a:solidFill>
                <a:srgbClr val="48231E"/>
              </a:solidFill>
            </a:endParaRPr>
          </a:p>
          <a:p>
            <a:pPr marL="285750" lvl="0" indent="-285750">
              <a:buClr>
                <a:srgbClr val="61625E"/>
              </a:buClr>
              <a:buFont typeface="Wingdings" pitchFamily="2" charset="2"/>
              <a:buChar char="v"/>
            </a:pPr>
            <a:endParaRPr lang="ru-RU" sz="1800" spc="30" dirty="0">
              <a:solidFill>
                <a:srgbClr val="48231E"/>
              </a:solidFill>
            </a:endParaRPr>
          </a:p>
          <a:p>
            <a:pPr marL="285750" lvl="0" indent="-285750">
              <a:buClr>
                <a:srgbClr val="61625E"/>
              </a:buClr>
              <a:buFont typeface="Wingdings" pitchFamily="2" charset="2"/>
              <a:buChar char="v"/>
            </a:pPr>
            <a:endParaRPr lang="ru-RU" sz="1800" spc="30" dirty="0" smtClean="0">
              <a:solidFill>
                <a:srgbClr val="48231E"/>
              </a:solidFill>
            </a:endParaRPr>
          </a:p>
          <a:p>
            <a:pPr lvl="0">
              <a:buClr>
                <a:srgbClr val="61625E"/>
              </a:buClr>
            </a:pPr>
            <a:endParaRPr lang="ru-RU" sz="1800" spc="30" dirty="0" smtClean="0">
              <a:solidFill>
                <a:srgbClr val="48231E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779912" y="4149080"/>
            <a:ext cx="5129543" cy="2376264"/>
          </a:xfrm>
        </p:spPr>
        <p:txBody>
          <a:bodyPr>
            <a:normAutofit/>
          </a:bodyPr>
          <a:lstStyle/>
          <a:p>
            <a:r>
              <a:rPr lang="ru-RU" sz="800" dirty="0" smtClean="0"/>
              <a:t>                                         </a:t>
            </a:r>
            <a:endParaRPr lang="ru-RU" sz="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23928" y="692696"/>
            <a:ext cx="42484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НАУЧИТЬ ЛЕВШУ ПИСАТЬ</a:t>
            </a:r>
            <a:endParaRPr lang="ru-RU" sz="3600" b="1" dirty="0">
              <a:solidFill>
                <a:schemeClr val="tx2"/>
              </a:solidFill>
            </a:endParaRPr>
          </a:p>
        </p:txBody>
      </p:sp>
      <p:pic>
        <p:nvPicPr>
          <p:cNvPr id="1027" name="Picture 3" descr="G:\Фото Васильева\20170207_141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893025"/>
            <a:ext cx="3645048" cy="43934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851510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204864"/>
            <a:ext cx="4464496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743324" y="548681"/>
            <a:ext cx="5120640" cy="1224135"/>
          </a:xfrm>
        </p:spPr>
        <p:txBody>
          <a:bodyPr>
            <a:normAutofit fontScale="62500" lnSpcReduction="20000"/>
          </a:bodyPr>
          <a:lstStyle/>
          <a:p>
            <a:pPr algn="ctr"/>
            <a:endParaRPr lang="ru-RU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РАБОЧЕГО МЕСТА</a:t>
            </a:r>
            <a:endParaRPr lang="ru-RU" sz="51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79212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347864" y="260648"/>
            <a:ext cx="5516100" cy="5544616"/>
          </a:xfrm>
        </p:spPr>
        <p:txBody>
          <a:bodyPr>
            <a:normAutofit fontScale="70000" lnSpcReduction="20000"/>
          </a:bodyPr>
          <a:lstStyle/>
          <a:p>
            <a:pPr marL="285750" lvl="0" indent="-285750">
              <a:spcBef>
                <a:spcPts val="0"/>
              </a:spcBef>
              <a:buClrTx/>
              <a:buFont typeface="Arial" pitchFamily="34" charset="0"/>
              <a:buChar char="•"/>
            </a:pPr>
            <a:endParaRPr lang="ru-RU" sz="1800" b="1" spc="0" dirty="0" smtClean="0">
              <a:solidFill>
                <a:srgbClr val="2E2224"/>
              </a:solidFill>
              <a:cs typeface="+mn-cs"/>
            </a:endParaRPr>
          </a:p>
          <a:p>
            <a:pPr lvl="0">
              <a:spcBef>
                <a:spcPts val="0"/>
              </a:spcBef>
              <a:buClrTx/>
            </a:pPr>
            <a:endParaRPr lang="ru-RU" sz="1800" b="1" spc="0" dirty="0" smtClean="0">
              <a:solidFill>
                <a:srgbClr val="2E2224"/>
              </a:solidFill>
              <a:cs typeface="+mn-cs"/>
            </a:endParaRPr>
          </a:p>
          <a:p>
            <a:pPr marL="285750" lvl="0" indent="-285750">
              <a:spcBef>
                <a:spcPts val="0"/>
              </a:spcBef>
              <a:buClrTx/>
              <a:buFont typeface="Arial" pitchFamily="34" charset="0"/>
              <a:buChar char="•"/>
            </a:pPr>
            <a:endParaRPr lang="ru-RU" sz="1800" b="1" spc="0" dirty="0" smtClean="0">
              <a:solidFill>
                <a:srgbClr val="2E2224"/>
              </a:solidFill>
              <a:cs typeface="+mn-cs"/>
            </a:endParaRPr>
          </a:p>
          <a:p>
            <a:pPr marL="342900" lvl="0" indent="-342900">
              <a:lnSpc>
                <a:spcPct val="110000"/>
              </a:lnSpc>
              <a:spcBef>
                <a:spcPts val="0"/>
              </a:spcBef>
              <a:buClrTx/>
              <a:buFont typeface="Wingdings" pitchFamily="2" charset="2"/>
              <a:buChar char="v"/>
            </a:pPr>
            <a:r>
              <a:rPr lang="ru-RU" sz="3400" b="1" spc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бумага </a:t>
            </a:r>
            <a:r>
              <a:rPr lang="ru-RU" sz="3400" b="1" spc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(тетрадь) располагается под наклоном (вправо) примерно в 20° и сдвинута влево от центра тела;</a:t>
            </a:r>
          </a:p>
          <a:p>
            <a:pPr marL="342900" lvl="0" indent="-342900">
              <a:lnSpc>
                <a:spcPct val="110000"/>
              </a:lnSpc>
              <a:spcBef>
                <a:spcPts val="0"/>
              </a:spcBef>
              <a:buClrTx/>
              <a:buFont typeface="Wingdings" pitchFamily="2" charset="2"/>
              <a:buChar char="v"/>
            </a:pPr>
            <a:r>
              <a:rPr lang="ru-RU" sz="3400" b="1" spc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правая рука придерживает бумагу (тетрадь) в нужном положении и передвигает ее по мере необходимости;</a:t>
            </a:r>
          </a:p>
          <a:p>
            <a:pPr marL="342900" lvl="0" indent="-342900">
              <a:lnSpc>
                <a:spcPct val="110000"/>
              </a:lnSpc>
              <a:spcBef>
                <a:spcPts val="0"/>
              </a:spcBef>
              <a:buClrTx/>
              <a:buFont typeface="Wingdings" pitchFamily="2" charset="2"/>
              <a:buChar char="v"/>
            </a:pPr>
            <a:r>
              <a:rPr lang="ru-RU" sz="3400" b="1" spc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свет при письме падает справа. </a:t>
            </a:r>
            <a:endParaRPr lang="ru-RU" sz="3400" b="1" spc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lnSpc>
                <a:spcPct val="110000"/>
              </a:lnSpc>
              <a:spcBef>
                <a:spcPts val="0"/>
              </a:spcBef>
              <a:buClrTx/>
              <a:buFont typeface="Wingdings" pitchFamily="2" charset="2"/>
              <a:buChar char="v"/>
            </a:pPr>
            <a:r>
              <a:rPr lang="ru-RU" sz="3400" b="1" spc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ручка должна составлять одну линию с рукой (угол может быть очень небольшим);</a:t>
            </a:r>
          </a:p>
          <a:p>
            <a:pPr marL="342900" lvl="0" indent="-342900">
              <a:lnSpc>
                <a:spcPct val="110000"/>
              </a:lnSpc>
              <a:spcBef>
                <a:spcPts val="0"/>
              </a:spcBef>
              <a:buClrTx/>
              <a:buFont typeface="Wingdings" pitchFamily="2" charset="2"/>
              <a:buChar char="v"/>
            </a:pPr>
            <a:r>
              <a:rPr lang="ru-RU" sz="3400" b="1" spc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рука при этом должна располагаться под линией письма;</a:t>
            </a:r>
          </a:p>
          <a:p>
            <a:pPr lvl="0">
              <a:spcBef>
                <a:spcPts val="0"/>
              </a:spcBef>
              <a:buClrTx/>
            </a:pPr>
            <a:endParaRPr lang="ru-RU" sz="3400" b="1" spc="0" dirty="0">
              <a:solidFill>
                <a:srgbClr val="2E2224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733800" y="3717032"/>
            <a:ext cx="5129543" cy="2880320"/>
          </a:xfrm>
        </p:spPr>
        <p:txBody>
          <a:bodyPr>
            <a:normAutofit/>
          </a:bodyPr>
          <a:lstStyle/>
          <a:p>
            <a:r>
              <a:rPr lang="ru-RU" sz="800" dirty="0" smtClean="0"/>
              <a:t>                                     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1800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717032"/>
            <a:ext cx="3816424" cy="28803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32657"/>
            <a:ext cx="4032449" cy="30243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83031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752127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РУКИ ПРИ ПИСЬМЕ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212976"/>
            <a:ext cx="4251325" cy="3189757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450" y="4725144"/>
            <a:ext cx="4251325" cy="1656184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276225" y="1124744"/>
            <a:ext cx="4248150" cy="187220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Промежуточный тип письма (карандаш параллелен строчке)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Письмо «крюком»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Обычный тип письма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half" idx="15"/>
          </p:nvPr>
        </p:nvSpPr>
        <p:spPr>
          <a:xfrm>
            <a:off x="4553271" y="1279344"/>
            <a:ext cx="4248150" cy="3168352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требуйте от левши классический наклон тетради 20-30 градусов – это может быть крайне дискомфортно для него.</a:t>
            </a:r>
          </a:p>
          <a:p>
            <a:pPr algn="just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Помните, методика безотрывного письма неприменима при обучении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леворуких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детей.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6627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779912" y="332655"/>
            <a:ext cx="5084052" cy="3600475"/>
          </a:xfrm>
        </p:spPr>
        <p:txBody>
          <a:bodyPr>
            <a:noAutofit/>
          </a:bodyPr>
          <a:lstStyle/>
          <a:p>
            <a:pPr lvl="0" algn="just">
              <a:buClr>
                <a:srgbClr val="61625E"/>
              </a:buClr>
            </a:pPr>
            <a:r>
              <a:rPr lang="ru-RU" sz="2000" b="1" spc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Располагая </a:t>
            </a:r>
            <a:r>
              <a:rPr lang="ru-RU" sz="2000" b="1" spc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sz="2000" b="1" spc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группе, воспитателю целесообразно </a:t>
            </a:r>
            <a:r>
              <a:rPr lang="ru-RU" sz="2000" b="1" spc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посадить левшу </a:t>
            </a:r>
            <a:r>
              <a:rPr lang="ru-RU" sz="2000" b="1" spc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</a:t>
            </a:r>
            <a:r>
              <a:rPr lang="ru-RU" sz="2000" b="1" spc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образом, чтобы доска находилась от него справа (ребенок сидит у окна), это снизит вероятность ошибок зрительного восприятия</a:t>
            </a:r>
            <a:r>
              <a:rPr lang="ru-RU" sz="2000" b="1" spc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spc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Посадка при письме стандартная, но выдвинуто немного вперед не правое, а левое плечо. </a:t>
            </a:r>
          </a:p>
          <a:p>
            <a:pPr lvl="0" algn="just">
              <a:buClr>
                <a:srgbClr val="61625E"/>
              </a:buClr>
            </a:pPr>
            <a:r>
              <a:rPr lang="ru-RU" sz="2000" b="1" i="1" u="sng" spc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фото приведен пример неправильной посадки детей: они мешают друг другу локтями при письме.</a:t>
            </a:r>
            <a:endParaRPr lang="ru-RU" sz="2000" b="1" i="1" u="sng" spc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779912" y="3933130"/>
            <a:ext cx="5083431" cy="2520205"/>
          </a:xfrm>
        </p:spPr>
        <p:txBody>
          <a:bodyPr>
            <a:normAutofit/>
          </a:bodyPr>
          <a:lstStyle/>
          <a:p>
            <a:r>
              <a:rPr lang="ru-RU" sz="800" dirty="0" smtClean="0"/>
              <a:t>                                                                                                                                                               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800" dirty="0"/>
              <a:t/>
            </a:r>
            <a:br>
              <a:rPr lang="ru-RU" sz="800" dirty="0"/>
            </a:br>
            <a:r>
              <a:rPr lang="ru-RU" sz="800" dirty="0" smtClean="0"/>
              <a:t/>
            </a:r>
            <a:br>
              <a:rPr lang="ru-RU" sz="800" dirty="0" smtClean="0"/>
            </a:br>
            <a:r>
              <a:rPr lang="ru-RU" sz="800" dirty="0"/>
              <a:t/>
            </a:r>
            <a:br>
              <a:rPr lang="ru-RU" sz="800" dirty="0"/>
            </a:br>
            <a:r>
              <a:rPr lang="ru-RU" sz="800" dirty="0" smtClean="0"/>
              <a:t/>
            </a:r>
            <a:br>
              <a:rPr lang="ru-RU" sz="800" dirty="0" smtClean="0"/>
            </a:br>
            <a:r>
              <a:rPr lang="ru-RU" sz="800" dirty="0"/>
              <a:t/>
            </a:r>
            <a:br>
              <a:rPr lang="ru-RU" sz="800" dirty="0"/>
            </a:br>
            <a:r>
              <a:rPr lang="ru-RU" sz="800" dirty="0" smtClean="0"/>
              <a:t/>
            </a:r>
            <a:br>
              <a:rPr lang="ru-RU" sz="800" dirty="0" smtClean="0"/>
            </a:br>
            <a:r>
              <a:rPr lang="ru-RU" sz="800" dirty="0"/>
              <a:t/>
            </a:r>
            <a:br>
              <a:rPr lang="ru-RU" sz="800" dirty="0"/>
            </a:br>
            <a:r>
              <a:rPr lang="ru-RU" sz="800" dirty="0" smtClean="0"/>
              <a:t/>
            </a:r>
            <a:br>
              <a:rPr lang="ru-RU" sz="800" dirty="0" smtClean="0"/>
            </a:br>
            <a:r>
              <a:rPr lang="ru-RU" sz="800" dirty="0"/>
              <a:t/>
            </a:r>
            <a:br>
              <a:rPr lang="ru-RU" sz="800" dirty="0"/>
            </a:br>
            <a:r>
              <a:rPr lang="ru-RU" sz="800" dirty="0" smtClean="0"/>
              <a:t/>
            </a:r>
            <a:br>
              <a:rPr lang="ru-RU" sz="800" dirty="0" smtClean="0"/>
            </a:br>
            <a:r>
              <a:rPr lang="ru-RU" sz="800" dirty="0"/>
              <a:t/>
            </a:r>
            <a:br>
              <a:rPr lang="ru-RU" sz="800" dirty="0"/>
            </a:br>
            <a:r>
              <a:rPr lang="ru-RU" sz="800" dirty="0" smtClean="0"/>
              <a:t/>
            </a:r>
            <a:br>
              <a:rPr lang="ru-RU" sz="800" dirty="0" smtClean="0"/>
            </a:br>
            <a:r>
              <a:rPr lang="ru-RU" sz="800" dirty="0"/>
              <a:t> </a:t>
            </a:r>
            <a:r>
              <a:rPr lang="ru-RU" sz="800" dirty="0" smtClean="0"/>
              <a:t>                                                                                                                                                                 </a:t>
            </a:r>
            <a:endParaRPr lang="ru-RU" sz="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933130"/>
            <a:ext cx="4392488" cy="27362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50613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89614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«ЗЕРКАЛЬНОЕ» ПИСЬМО ЛЕВОРУКИХ ДЕТЕЙ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308869"/>
            <a:ext cx="4097199" cy="4937125"/>
          </a:xfrm>
          <a:prstGeom prst="rect">
            <a:avLst/>
          </a:prstGeom>
        </p:spPr>
      </p:pic>
      <p:pic>
        <p:nvPicPr>
          <p:cNvPr id="4" name="Picture 3" descr="C:\Users\Марина\Desktop\картинки левша\istock_000010832201xsmall_custo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2808312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Марина\Desktop\картинки левша\image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05064"/>
            <a:ext cx="2808312" cy="219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9371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Феномен зеркальности связан с функциональной недостаточностью мозолистого тела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b="1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32" y="1273919"/>
            <a:ext cx="4104456" cy="25871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 descr="C:\Users\123\Desktop\Фото Васильева\20170207_1413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272778"/>
            <a:ext cx="3579862" cy="39364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152" y="3861048"/>
            <a:ext cx="4079912" cy="28826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579382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1318</TotalTime>
  <Words>259</Words>
  <Application>Microsoft Office PowerPoint</Application>
  <PresentationFormat>Экран (4:3)</PresentationFormat>
  <Paragraphs>37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Soho</vt:lpstr>
      <vt:lpstr>«Подготовка леворуких детей к обучению в школе» </vt:lpstr>
      <vt:lpstr>                                         </vt:lpstr>
      <vt:lpstr>Презентация PowerPoint</vt:lpstr>
      <vt:lpstr>                                      </vt:lpstr>
      <vt:lpstr>Презентация PowerPoint</vt:lpstr>
      <vt:lpstr>ПОЛОЖЕНИЕ РУКИ ПРИ ПИСЬМЕ</vt:lpstr>
      <vt:lpstr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vt:lpstr>
      <vt:lpstr>«ЗЕРКАЛЬНОЕ» ПИСЬМО ЛЕВОРУКИХ ДЕТЕЙ</vt:lpstr>
      <vt:lpstr>Феномен зеркальности связан с функциональной недостаточностью мозолистого тела</vt:lpstr>
      <vt:lpstr>Работа с пластилином и красками</vt:lpstr>
      <vt:lpstr>Творческая деятельность </vt:lpstr>
      <vt:lpstr>  Игра «Чудесный мешочек»  </vt:lpstr>
      <vt:lpstr>  “Опиши предмет на ощупь”</vt:lpstr>
      <vt:lpstr>Спасибо за   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работы педагога-психолога с леворукими детьми</dc:title>
  <dc:creator>Марина</dc:creator>
  <cp:lastModifiedBy>Пользователь</cp:lastModifiedBy>
  <cp:revision>111</cp:revision>
  <cp:lastPrinted>2017-02-08T07:40:40Z</cp:lastPrinted>
  <dcterms:created xsi:type="dcterms:W3CDTF">2013-06-30T18:05:56Z</dcterms:created>
  <dcterms:modified xsi:type="dcterms:W3CDTF">2022-10-10T05:31:46Z</dcterms:modified>
</cp:coreProperties>
</file>