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  <p:sldMasterId id="2147483660" r:id="rId2"/>
  </p:sldMasterIdLst>
  <p:notesMasterIdLst>
    <p:notesMasterId r:id="rId21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94" d="100"/>
          <a:sy n="94" d="100"/>
        </p:scale>
        <p:origin x="-1278" y="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83294273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Shape 15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" name="Shape 15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Shape 20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3" name="Shape 20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Shape 20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8" name="Shape 20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Shape 21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4" name="Shape 21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Shape 21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9" name="Shape 21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Shape 22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5" name="Shape 22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Shape 23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1" name="Shape 23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Shape 23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6" name="Shape 23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Shape 24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2" name="Shape 24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Shape 24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7" name="Shape 24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Shape 16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1" name="Shape 16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Shape 16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" name="Shape 16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Shape 17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" name="Shape 17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Shape 17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6" name="Shape 17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Shape 1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2" name="Shape 18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Shape 18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7" name="Shape 18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Shape 19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2" name="Shape 19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Shape 19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итульный слайд" type="title">
  <p:cSld name="TITLE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>
            <a:spLocks noGrp="1"/>
          </p:cNvSpPr>
          <p:nvPr>
            <p:ph type="ctrTitle"/>
          </p:nvPr>
        </p:nvSpPr>
        <p:spPr>
          <a:xfrm>
            <a:off x="315913" y="466725"/>
            <a:ext cx="6781800" cy="21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48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9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9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9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9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9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9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9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9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r" rtl="0">
              <a:spcBef>
                <a:spcPts val="640"/>
              </a:spcBef>
              <a:spcAft>
                <a:spcPts val="0"/>
              </a:spcAft>
              <a:buClr>
                <a:schemeClr val="dk2"/>
              </a:buClr>
              <a:buSzPts val="2240"/>
              <a:buFont typeface="Noto Sans Symbols"/>
              <a:buNone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ts val="1820"/>
              <a:buFont typeface="Noto Sans Symbols"/>
              <a:buChar char="●"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460"/>
              </a:spcBef>
              <a:spcAft>
                <a:spcPts val="0"/>
              </a:spcAft>
              <a:buClr>
                <a:schemeClr val="accent1"/>
              </a:buClr>
              <a:buSzPts val="1610"/>
              <a:buFont typeface="Noto Sans Symbols"/>
              <a:buChar char="●"/>
              <a:defRPr sz="2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15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6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6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6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6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6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dt" idx="10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Два объекта" type="twoObj">
  <p:cSld name="TWO_OBJECTS"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 txBox="1">
            <a:spLocks noGrp="1"/>
          </p:cNvSpPr>
          <p:nvPr>
            <p:ph type="title"/>
          </p:nvPr>
        </p:nvSpPr>
        <p:spPr>
          <a:xfrm>
            <a:off x="457200" y="122237"/>
            <a:ext cx="7543800" cy="129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9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9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9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9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9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9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9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9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9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2" name="Shape 142"/>
          <p:cNvSpPr txBox="1">
            <a:spLocks noGrp="1"/>
          </p:cNvSpPr>
          <p:nvPr>
            <p:ph type="body" idx="1"/>
          </p:nvPr>
        </p:nvSpPr>
        <p:spPr>
          <a:xfrm>
            <a:off x="457200" y="1719263"/>
            <a:ext cx="4038600" cy="4411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53060" algn="l" rtl="0">
              <a:spcBef>
                <a:spcPts val="560"/>
              </a:spcBef>
              <a:spcAft>
                <a:spcPts val="0"/>
              </a:spcAft>
              <a:buClr>
                <a:schemeClr val="dk2"/>
              </a:buClr>
              <a:buSzPts val="1960"/>
              <a:buFont typeface="Noto Sans Symbols"/>
              <a:buChar char="●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35280" algn="l" rtl="0"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1680"/>
              <a:buFont typeface="Noto Sans Symbols"/>
              <a:buChar char="●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4325" algn="l" rtl="0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ts val="135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20039" algn="l" rtl="0"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ts val="144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20039" algn="l" rtl="0"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ts val="144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20039" algn="l" rtl="0"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ts val="144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20040" algn="l" rtl="0"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ts val="144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20040" algn="l" rtl="0"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ts val="144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3" name="Shape 143"/>
          <p:cNvSpPr txBox="1">
            <a:spLocks noGrp="1"/>
          </p:cNvSpPr>
          <p:nvPr>
            <p:ph type="body" idx="2"/>
          </p:nvPr>
        </p:nvSpPr>
        <p:spPr>
          <a:xfrm>
            <a:off x="4648200" y="1719263"/>
            <a:ext cx="4038600" cy="4411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53060" algn="l" rtl="0">
              <a:spcBef>
                <a:spcPts val="560"/>
              </a:spcBef>
              <a:spcAft>
                <a:spcPts val="0"/>
              </a:spcAft>
              <a:buClr>
                <a:schemeClr val="dk2"/>
              </a:buClr>
              <a:buSzPts val="1960"/>
              <a:buFont typeface="Noto Sans Symbols"/>
              <a:buChar char="●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35280" algn="l" rtl="0"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1680"/>
              <a:buFont typeface="Noto Sans Symbols"/>
              <a:buChar char="●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4325" algn="l" rtl="0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ts val="135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20039" algn="l" rtl="0"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ts val="144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20039" algn="l" rtl="0"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ts val="144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20039" algn="l" rtl="0"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ts val="144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20040" algn="l" rtl="0"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ts val="144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20040" algn="l" rtl="0"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ts val="144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4" name="Shape 144"/>
          <p:cNvSpPr txBox="1">
            <a:spLocks noGrp="1"/>
          </p:cNvSpPr>
          <p:nvPr>
            <p:ph type="dt" idx="10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5" name="Shape 145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6" name="Shape 146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раздела" type="secHead">
  <p:cSld name="SECTION_HEADER"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9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9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9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9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9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9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9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9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9" name="Shape 149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marR="0" lvl="0" indent="-228600" algn="l" rtl="0"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Noto Sans Symbols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260"/>
              <a:buFont typeface="Noto Sans Symbols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28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Noto Sans Symbols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280"/>
              </a:spcBef>
              <a:spcAft>
                <a:spcPts val="0"/>
              </a:spcAft>
              <a:buClr>
                <a:schemeClr val="folHlink"/>
              </a:buClr>
              <a:buSzPts val="1120"/>
              <a:buFont typeface="Noto Sans Symbols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280"/>
              </a:spcBef>
              <a:spcAft>
                <a:spcPts val="0"/>
              </a:spcAft>
              <a:buClr>
                <a:schemeClr val="folHlink"/>
              </a:buClr>
              <a:buSzPts val="1120"/>
              <a:buFont typeface="Noto Sans Symbols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280"/>
              </a:spcBef>
              <a:spcAft>
                <a:spcPts val="0"/>
              </a:spcAft>
              <a:buClr>
                <a:schemeClr val="folHlink"/>
              </a:buClr>
              <a:buSzPts val="1120"/>
              <a:buFont typeface="Noto Sans Symbols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280"/>
              </a:spcBef>
              <a:spcAft>
                <a:spcPts val="0"/>
              </a:spcAft>
              <a:buClr>
                <a:schemeClr val="folHlink"/>
              </a:buClr>
              <a:buSzPts val="1120"/>
              <a:buFont typeface="Noto Sans Symbols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280"/>
              </a:spcBef>
              <a:spcAft>
                <a:spcPts val="0"/>
              </a:spcAft>
              <a:buClr>
                <a:schemeClr val="folHlink"/>
              </a:buClr>
              <a:buSzPts val="1120"/>
              <a:buFont typeface="Noto Sans Symbols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50" name="Shape 150"/>
          <p:cNvSpPr txBox="1">
            <a:spLocks noGrp="1"/>
          </p:cNvSpPr>
          <p:nvPr>
            <p:ph type="dt" idx="10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51" name="Shape 15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52" name="Shape 15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объект" type="obj">
  <p:cSld name="OBJECT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>
            <a:spLocks noGrp="1"/>
          </p:cNvSpPr>
          <p:nvPr>
            <p:ph type="title"/>
          </p:nvPr>
        </p:nvSpPr>
        <p:spPr>
          <a:xfrm>
            <a:off x="457200" y="122237"/>
            <a:ext cx="7543800" cy="129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9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9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9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9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9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9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9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9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9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2" name="Shape 92"/>
          <p:cNvSpPr txBox="1">
            <a:spLocks noGrp="1"/>
          </p:cNvSpPr>
          <p:nvPr>
            <p:ph type="body" idx="1"/>
          </p:nvPr>
        </p:nvSpPr>
        <p:spPr>
          <a:xfrm>
            <a:off x="457200" y="1719262"/>
            <a:ext cx="8229600" cy="4411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61950" algn="l" rtl="0"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2100"/>
              <a:buFont typeface="Noto Sans Symbols"/>
              <a:buChar char="●"/>
              <a:defRPr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44169" algn="l" rtl="0"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ts val="1820"/>
              <a:buFont typeface="Noto Sans Symbols"/>
              <a:buChar char="●"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30835" algn="l" rtl="0">
              <a:spcBef>
                <a:spcPts val="460"/>
              </a:spcBef>
              <a:spcAft>
                <a:spcPts val="0"/>
              </a:spcAft>
              <a:buClr>
                <a:schemeClr val="accent1"/>
              </a:buClr>
              <a:buSzPts val="1610"/>
              <a:buFont typeface="Noto Sans Symbols"/>
              <a:buChar char="●"/>
              <a:defRPr sz="2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23850" algn="l" rtl="0"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15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302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6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302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6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302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6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302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6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302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6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3" name="Shape 93"/>
          <p:cNvSpPr txBox="1">
            <a:spLocks noGrp="1"/>
          </p:cNvSpPr>
          <p:nvPr>
            <p:ph type="dt" idx="10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4" name="Shape 94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5" name="Shape 95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Вертикальный заголовок и текст" type="vertTitleAndTx">
  <p:cSld name="VERTICAL_TITLE_AND_VERTICAL_TEXT"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 rot="5400000">
            <a:off x="4653757" y="2097881"/>
            <a:ext cx="6008687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9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9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9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9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9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9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9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9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9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8" name="Shape 98"/>
          <p:cNvSpPr txBox="1">
            <a:spLocks noGrp="1"/>
          </p:cNvSpPr>
          <p:nvPr>
            <p:ph type="body" idx="1"/>
          </p:nvPr>
        </p:nvSpPr>
        <p:spPr>
          <a:xfrm rot="5400000">
            <a:off x="462757" y="116682"/>
            <a:ext cx="6008687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61950" algn="l" rtl="0"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2100"/>
              <a:buFont typeface="Noto Sans Symbols"/>
              <a:buChar char="●"/>
              <a:defRPr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44169" algn="l" rtl="0"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ts val="1820"/>
              <a:buFont typeface="Noto Sans Symbols"/>
              <a:buChar char="●"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30835" algn="l" rtl="0">
              <a:spcBef>
                <a:spcPts val="460"/>
              </a:spcBef>
              <a:spcAft>
                <a:spcPts val="0"/>
              </a:spcAft>
              <a:buClr>
                <a:schemeClr val="accent1"/>
              </a:buClr>
              <a:buSzPts val="1610"/>
              <a:buFont typeface="Noto Sans Symbols"/>
              <a:buChar char="●"/>
              <a:defRPr sz="2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23850" algn="l" rtl="0"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15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302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6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302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6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302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6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302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6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302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6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9" name="Shape 99"/>
          <p:cNvSpPr txBox="1">
            <a:spLocks noGrp="1"/>
          </p:cNvSpPr>
          <p:nvPr>
            <p:ph type="dt" idx="10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0" name="Shape 10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1" name="Shape 10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вертикальный текст" type="vertTx">
  <p:cSld name="VERTICAL_TEXT"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 txBox="1">
            <a:spLocks noGrp="1"/>
          </p:cNvSpPr>
          <p:nvPr>
            <p:ph type="title"/>
          </p:nvPr>
        </p:nvSpPr>
        <p:spPr>
          <a:xfrm>
            <a:off x="457200" y="122237"/>
            <a:ext cx="7543800" cy="129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9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9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9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9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9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9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9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9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9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4" name="Shape 104"/>
          <p:cNvSpPr txBox="1">
            <a:spLocks noGrp="1"/>
          </p:cNvSpPr>
          <p:nvPr>
            <p:ph type="body" idx="1"/>
          </p:nvPr>
        </p:nvSpPr>
        <p:spPr>
          <a:xfrm rot="5400000">
            <a:off x="2366169" y="-189707"/>
            <a:ext cx="4411662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61950" algn="l" rtl="0"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2100"/>
              <a:buFont typeface="Noto Sans Symbols"/>
              <a:buChar char="●"/>
              <a:defRPr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44169" algn="l" rtl="0"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ts val="1820"/>
              <a:buFont typeface="Noto Sans Symbols"/>
              <a:buChar char="●"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30835" algn="l" rtl="0">
              <a:spcBef>
                <a:spcPts val="460"/>
              </a:spcBef>
              <a:spcAft>
                <a:spcPts val="0"/>
              </a:spcAft>
              <a:buClr>
                <a:schemeClr val="accent1"/>
              </a:buClr>
              <a:buSzPts val="1610"/>
              <a:buFont typeface="Noto Sans Symbols"/>
              <a:buChar char="●"/>
              <a:defRPr sz="2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23850" algn="l" rtl="0"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15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302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6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302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6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302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6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302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6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302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6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5" name="Shape 105"/>
          <p:cNvSpPr txBox="1">
            <a:spLocks noGrp="1"/>
          </p:cNvSpPr>
          <p:nvPr>
            <p:ph type="dt" idx="10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6" name="Shape 106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7" name="Shape 107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Рисунок с подписью" type="picTx">
  <p:cSld name="PICTURE_WITH_CAPTION_TEXT"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9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9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9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9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9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9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9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9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0" name="Shape 11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2"/>
              </a:buClr>
              <a:buSzPts val="2240"/>
              <a:buFont typeface="Noto Sans Symbols"/>
              <a:buNone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ts val="1960"/>
              <a:buFont typeface="Noto Sans Symbols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1680"/>
              <a:buFont typeface="Noto Sans Symbols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1500"/>
              <a:buFont typeface="Noto Sans Symbols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600"/>
              <a:buFont typeface="Noto Sans Symbols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600"/>
              <a:buFont typeface="Noto Sans Symbols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600"/>
              <a:buFont typeface="Noto Sans Symbols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600"/>
              <a:buFont typeface="Noto Sans Symbols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600"/>
              <a:buFont typeface="Noto Sans Symbols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1" name="Shape 111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spcBef>
                <a:spcPts val="280"/>
              </a:spcBef>
              <a:spcAft>
                <a:spcPts val="0"/>
              </a:spcAft>
              <a:buClr>
                <a:schemeClr val="dk2"/>
              </a:buClr>
              <a:buSzPts val="980"/>
              <a:buFont typeface="Noto Sans Symbols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240"/>
              </a:spcBef>
              <a:spcAft>
                <a:spcPts val="0"/>
              </a:spcAft>
              <a:buClr>
                <a:schemeClr val="accent2"/>
              </a:buClr>
              <a:buSzPts val="840"/>
              <a:buFont typeface="Noto Sans Symbols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Noto Sans Symbols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180"/>
              </a:spcBef>
              <a:spcAft>
                <a:spcPts val="0"/>
              </a:spcAft>
              <a:buClr>
                <a:schemeClr val="dk2"/>
              </a:buClr>
              <a:buSzPts val="675"/>
              <a:buFont typeface="Noto Sans Symbols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180"/>
              </a:spcBef>
              <a:spcAft>
                <a:spcPts val="0"/>
              </a:spcAft>
              <a:buClr>
                <a:schemeClr val="folHlink"/>
              </a:buClr>
              <a:buSzPts val="720"/>
              <a:buFont typeface="Noto Sans Symbols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180"/>
              </a:spcBef>
              <a:spcAft>
                <a:spcPts val="0"/>
              </a:spcAft>
              <a:buClr>
                <a:schemeClr val="folHlink"/>
              </a:buClr>
              <a:buSzPts val="720"/>
              <a:buFont typeface="Noto Sans Symbols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180"/>
              </a:spcBef>
              <a:spcAft>
                <a:spcPts val="0"/>
              </a:spcAft>
              <a:buClr>
                <a:schemeClr val="folHlink"/>
              </a:buClr>
              <a:buSzPts val="720"/>
              <a:buFont typeface="Noto Sans Symbols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180"/>
              </a:spcBef>
              <a:spcAft>
                <a:spcPts val="0"/>
              </a:spcAft>
              <a:buClr>
                <a:schemeClr val="folHlink"/>
              </a:buClr>
              <a:buSzPts val="720"/>
              <a:buFont typeface="Noto Sans Symbols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180"/>
              </a:spcBef>
              <a:spcAft>
                <a:spcPts val="0"/>
              </a:spcAft>
              <a:buClr>
                <a:schemeClr val="folHlink"/>
              </a:buClr>
              <a:buSzPts val="720"/>
              <a:buFont typeface="Noto Sans Symbols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2" name="Shape 112"/>
          <p:cNvSpPr txBox="1">
            <a:spLocks noGrp="1"/>
          </p:cNvSpPr>
          <p:nvPr>
            <p:ph type="dt" idx="10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3" name="Shape 113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4" name="Shape 114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Объект с подписью" type="objTx">
  <p:cSld name="OBJECT_WITH_CAPTION_TEXT"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9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9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9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9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9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9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9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9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7" name="Shape 117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70840" algn="l" rtl="0">
              <a:spcBef>
                <a:spcPts val="640"/>
              </a:spcBef>
              <a:spcAft>
                <a:spcPts val="0"/>
              </a:spcAft>
              <a:buClr>
                <a:schemeClr val="dk2"/>
              </a:buClr>
              <a:buSzPts val="2240"/>
              <a:buFont typeface="Noto Sans Symbols"/>
              <a:buChar char="●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3060" algn="l" rtl="0"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ts val="1960"/>
              <a:buFont typeface="Noto Sans Symbols"/>
              <a:buChar char="●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35280" algn="l" rtl="0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1680"/>
              <a:buFont typeface="Noto Sans Symbols"/>
              <a:buChar char="●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23850" algn="l" rtl="0"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15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302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6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302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6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302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6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302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6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302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6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8" name="Shape 118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spcBef>
                <a:spcPts val="280"/>
              </a:spcBef>
              <a:spcAft>
                <a:spcPts val="0"/>
              </a:spcAft>
              <a:buClr>
                <a:schemeClr val="dk2"/>
              </a:buClr>
              <a:buSzPts val="980"/>
              <a:buFont typeface="Noto Sans Symbols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240"/>
              </a:spcBef>
              <a:spcAft>
                <a:spcPts val="0"/>
              </a:spcAft>
              <a:buClr>
                <a:schemeClr val="accent2"/>
              </a:buClr>
              <a:buSzPts val="840"/>
              <a:buFont typeface="Noto Sans Symbols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Noto Sans Symbols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180"/>
              </a:spcBef>
              <a:spcAft>
                <a:spcPts val="0"/>
              </a:spcAft>
              <a:buClr>
                <a:schemeClr val="dk2"/>
              </a:buClr>
              <a:buSzPts val="675"/>
              <a:buFont typeface="Noto Sans Symbols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180"/>
              </a:spcBef>
              <a:spcAft>
                <a:spcPts val="0"/>
              </a:spcAft>
              <a:buClr>
                <a:schemeClr val="folHlink"/>
              </a:buClr>
              <a:buSzPts val="720"/>
              <a:buFont typeface="Noto Sans Symbols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180"/>
              </a:spcBef>
              <a:spcAft>
                <a:spcPts val="0"/>
              </a:spcAft>
              <a:buClr>
                <a:schemeClr val="folHlink"/>
              </a:buClr>
              <a:buSzPts val="720"/>
              <a:buFont typeface="Noto Sans Symbols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180"/>
              </a:spcBef>
              <a:spcAft>
                <a:spcPts val="0"/>
              </a:spcAft>
              <a:buClr>
                <a:schemeClr val="folHlink"/>
              </a:buClr>
              <a:buSzPts val="720"/>
              <a:buFont typeface="Noto Sans Symbols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180"/>
              </a:spcBef>
              <a:spcAft>
                <a:spcPts val="0"/>
              </a:spcAft>
              <a:buClr>
                <a:schemeClr val="folHlink"/>
              </a:buClr>
              <a:buSzPts val="720"/>
              <a:buFont typeface="Noto Sans Symbols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180"/>
              </a:spcBef>
              <a:spcAft>
                <a:spcPts val="0"/>
              </a:spcAft>
              <a:buClr>
                <a:schemeClr val="folHlink"/>
              </a:buClr>
              <a:buSzPts val="720"/>
              <a:buFont typeface="Noto Sans Symbols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9" name="Shape 119"/>
          <p:cNvSpPr txBox="1">
            <a:spLocks noGrp="1"/>
          </p:cNvSpPr>
          <p:nvPr>
            <p:ph type="dt" idx="10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0" name="Shape 12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1" name="Shape 12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Пустой слайд" type="blank">
  <p:cSld name="BLANK"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 txBox="1">
            <a:spLocks noGrp="1"/>
          </p:cNvSpPr>
          <p:nvPr>
            <p:ph type="dt" idx="10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4" name="Shape 124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5" name="Shape 125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олько заголовок" type="titleOnly">
  <p:cSld name="TITLE_ONLY"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 txBox="1">
            <a:spLocks noGrp="1"/>
          </p:cNvSpPr>
          <p:nvPr>
            <p:ph type="title"/>
          </p:nvPr>
        </p:nvSpPr>
        <p:spPr>
          <a:xfrm>
            <a:off x="457200" y="122237"/>
            <a:ext cx="7543800" cy="129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9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9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9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9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9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9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9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9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9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8" name="Shape 128"/>
          <p:cNvSpPr txBox="1">
            <a:spLocks noGrp="1"/>
          </p:cNvSpPr>
          <p:nvPr>
            <p:ph type="dt" idx="10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9" name="Shape 129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0" name="Shape 130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Сравнение" type="twoTxTwoObj">
  <p:cSld name="TWO_OBJECTS_WITH_TEXT"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9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9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9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9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9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9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9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9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9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3" name="Shape 133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marR="0" lvl="0" indent="-228600" algn="l" rtl="0"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ts val="1680"/>
              <a:buFont typeface="Noto Sans Symbols"/>
              <a:buNone/>
              <a:defRPr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Noto Sans Symbols"/>
              <a:buNone/>
              <a:defRPr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260"/>
              <a:buFont typeface="Noto Sans Symbols"/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32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Noto Sans Symbols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1280"/>
              <a:buFont typeface="Noto Sans Symbols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1280"/>
              <a:buFont typeface="Noto Sans Symbols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1280"/>
              <a:buFont typeface="Noto Sans Symbols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1280"/>
              <a:buFont typeface="Noto Sans Symbols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1280"/>
              <a:buFont typeface="Noto Sans Symbols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4" name="Shape 134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35280" algn="l" rtl="0"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ts val="1680"/>
              <a:buFont typeface="Noto Sans Symbols"/>
              <a:buChar char="●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08610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26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04800" algn="l" rtl="0">
              <a:spcBef>
                <a:spcPts val="32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Noto Sans Symbols"/>
              <a:buChar char="▪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09879" algn="l" rtl="0"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1280"/>
              <a:buFont typeface="Noto Sans Symbols"/>
              <a:buChar char="▪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09879" algn="l" rtl="0"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1280"/>
              <a:buFont typeface="Noto Sans Symbols"/>
              <a:buChar char="▪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09879" algn="l" rtl="0"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1280"/>
              <a:buFont typeface="Noto Sans Symbols"/>
              <a:buChar char="▪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09879" algn="l" rtl="0"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1280"/>
              <a:buFont typeface="Noto Sans Symbols"/>
              <a:buChar char="▪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09879" algn="l" rtl="0"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1280"/>
              <a:buFont typeface="Noto Sans Symbols"/>
              <a:buChar char="▪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5" name="Shape 135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marR="0" lvl="0" indent="-228600" algn="l" rtl="0"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ts val="1680"/>
              <a:buFont typeface="Noto Sans Symbols"/>
              <a:buNone/>
              <a:defRPr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Noto Sans Symbols"/>
              <a:buNone/>
              <a:defRPr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260"/>
              <a:buFont typeface="Noto Sans Symbols"/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32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Noto Sans Symbols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1280"/>
              <a:buFont typeface="Noto Sans Symbols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1280"/>
              <a:buFont typeface="Noto Sans Symbols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1280"/>
              <a:buFont typeface="Noto Sans Symbols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1280"/>
              <a:buFont typeface="Noto Sans Symbols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1280"/>
              <a:buFont typeface="Noto Sans Symbols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6" name="Shape 136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35280" algn="l" rtl="0"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ts val="1680"/>
              <a:buFont typeface="Noto Sans Symbols"/>
              <a:buChar char="●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08610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26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04800" algn="l" rtl="0">
              <a:spcBef>
                <a:spcPts val="32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Noto Sans Symbols"/>
              <a:buChar char="▪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09879" algn="l" rtl="0"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1280"/>
              <a:buFont typeface="Noto Sans Symbols"/>
              <a:buChar char="▪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09879" algn="l" rtl="0"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1280"/>
              <a:buFont typeface="Noto Sans Symbols"/>
              <a:buChar char="▪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09879" algn="l" rtl="0"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1280"/>
              <a:buFont typeface="Noto Sans Symbols"/>
              <a:buChar char="▪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09879" algn="l" rtl="0"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1280"/>
              <a:buFont typeface="Noto Sans Symbols"/>
              <a:buChar char="▪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09879" algn="l" rtl="0"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1280"/>
              <a:buFont typeface="Noto Sans Symbols"/>
              <a:buChar char="▪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7" name="Shape 137"/>
          <p:cNvSpPr txBox="1">
            <a:spLocks noGrp="1"/>
          </p:cNvSpPr>
          <p:nvPr>
            <p:ph type="dt" idx="10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8" name="Shape 138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9" name="Shape 139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hape 6"/>
          <p:cNvCxnSpPr/>
          <p:nvPr/>
        </p:nvCxnSpPr>
        <p:spPr>
          <a:xfrm>
            <a:off x="7315200" y="1066800"/>
            <a:ext cx="0" cy="44958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grpSp>
        <p:nvGrpSpPr>
          <p:cNvPr id="7" name="Shape 7"/>
          <p:cNvGrpSpPr/>
          <p:nvPr/>
        </p:nvGrpSpPr>
        <p:grpSpPr>
          <a:xfrm>
            <a:off x="7493000" y="2992437"/>
            <a:ext cx="1338262" cy="2189162"/>
            <a:chOff x="7467600" y="2992437"/>
            <a:chExt cx="1338262" cy="2189162"/>
          </a:xfrm>
        </p:grpSpPr>
        <p:sp>
          <p:nvSpPr>
            <p:cNvPr id="8" name="Shape 8"/>
            <p:cNvSpPr/>
            <p:nvPr/>
          </p:nvSpPr>
          <p:spPr>
            <a:xfrm>
              <a:off x="7467600" y="2992437"/>
              <a:ext cx="201612" cy="201612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" name="Shape 9"/>
            <p:cNvSpPr/>
            <p:nvPr/>
          </p:nvSpPr>
          <p:spPr>
            <a:xfrm>
              <a:off x="7751762" y="2992437"/>
              <a:ext cx="201612" cy="201612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" name="Shape 10"/>
            <p:cNvSpPr/>
            <p:nvPr/>
          </p:nvSpPr>
          <p:spPr>
            <a:xfrm>
              <a:off x="8035925" y="2992437"/>
              <a:ext cx="201612" cy="201612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" name="Shape 11"/>
            <p:cNvSpPr/>
            <p:nvPr/>
          </p:nvSpPr>
          <p:spPr>
            <a:xfrm>
              <a:off x="7467600" y="3276600"/>
              <a:ext cx="201612" cy="201612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" name="Shape 12"/>
            <p:cNvSpPr/>
            <p:nvPr/>
          </p:nvSpPr>
          <p:spPr>
            <a:xfrm>
              <a:off x="7751762" y="3276600"/>
              <a:ext cx="201612" cy="201612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" name="Shape 13"/>
            <p:cNvSpPr/>
            <p:nvPr/>
          </p:nvSpPr>
          <p:spPr>
            <a:xfrm>
              <a:off x="8035925" y="3276600"/>
              <a:ext cx="201612" cy="201612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" name="Shape 14"/>
            <p:cNvSpPr/>
            <p:nvPr/>
          </p:nvSpPr>
          <p:spPr>
            <a:xfrm>
              <a:off x="8320087" y="3276600"/>
              <a:ext cx="201612" cy="201612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" name="Shape 15"/>
            <p:cNvSpPr/>
            <p:nvPr/>
          </p:nvSpPr>
          <p:spPr>
            <a:xfrm>
              <a:off x="7467600" y="3560762"/>
              <a:ext cx="201612" cy="201612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" name="Shape 16"/>
            <p:cNvSpPr/>
            <p:nvPr/>
          </p:nvSpPr>
          <p:spPr>
            <a:xfrm>
              <a:off x="7751762" y="3560762"/>
              <a:ext cx="201612" cy="201612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" name="Shape 17"/>
            <p:cNvSpPr/>
            <p:nvPr/>
          </p:nvSpPr>
          <p:spPr>
            <a:xfrm>
              <a:off x="8035925" y="3560762"/>
              <a:ext cx="201612" cy="201612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" name="Shape 18"/>
            <p:cNvSpPr/>
            <p:nvPr/>
          </p:nvSpPr>
          <p:spPr>
            <a:xfrm>
              <a:off x="8320087" y="3560762"/>
              <a:ext cx="201612" cy="201612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" name="Shape 19"/>
            <p:cNvSpPr/>
            <p:nvPr/>
          </p:nvSpPr>
          <p:spPr>
            <a:xfrm>
              <a:off x="8604250" y="3560762"/>
              <a:ext cx="201612" cy="201612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" name="Shape 20"/>
            <p:cNvSpPr/>
            <p:nvPr/>
          </p:nvSpPr>
          <p:spPr>
            <a:xfrm>
              <a:off x="7467600" y="3843337"/>
              <a:ext cx="201612" cy="2032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" name="Shape 21"/>
            <p:cNvSpPr/>
            <p:nvPr/>
          </p:nvSpPr>
          <p:spPr>
            <a:xfrm>
              <a:off x="7751762" y="3843337"/>
              <a:ext cx="201612" cy="2032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" name="Shape 22"/>
            <p:cNvSpPr/>
            <p:nvPr/>
          </p:nvSpPr>
          <p:spPr>
            <a:xfrm>
              <a:off x="8035925" y="3843337"/>
              <a:ext cx="201612" cy="2032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" name="Shape 23"/>
            <p:cNvSpPr/>
            <p:nvPr/>
          </p:nvSpPr>
          <p:spPr>
            <a:xfrm>
              <a:off x="8320087" y="3843337"/>
              <a:ext cx="201612" cy="2032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" name="Shape 24"/>
            <p:cNvSpPr/>
            <p:nvPr/>
          </p:nvSpPr>
          <p:spPr>
            <a:xfrm>
              <a:off x="7467600" y="4127500"/>
              <a:ext cx="201612" cy="2032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" name="Shape 25"/>
            <p:cNvSpPr/>
            <p:nvPr/>
          </p:nvSpPr>
          <p:spPr>
            <a:xfrm>
              <a:off x="7751762" y="4127500"/>
              <a:ext cx="201612" cy="2032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" name="Shape 26"/>
            <p:cNvSpPr/>
            <p:nvPr/>
          </p:nvSpPr>
          <p:spPr>
            <a:xfrm>
              <a:off x="8035925" y="4127500"/>
              <a:ext cx="201612" cy="2032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" name="Shape 27"/>
            <p:cNvSpPr/>
            <p:nvPr/>
          </p:nvSpPr>
          <p:spPr>
            <a:xfrm>
              <a:off x="8320087" y="4127500"/>
              <a:ext cx="201612" cy="2032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" name="Shape 28"/>
            <p:cNvSpPr/>
            <p:nvPr/>
          </p:nvSpPr>
          <p:spPr>
            <a:xfrm>
              <a:off x="8604250" y="4127500"/>
              <a:ext cx="201612" cy="20320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" name="Shape 29"/>
            <p:cNvSpPr/>
            <p:nvPr/>
          </p:nvSpPr>
          <p:spPr>
            <a:xfrm>
              <a:off x="7467600" y="4411662"/>
              <a:ext cx="201612" cy="201612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" name="Shape 30"/>
            <p:cNvSpPr/>
            <p:nvPr/>
          </p:nvSpPr>
          <p:spPr>
            <a:xfrm>
              <a:off x="7751762" y="4411662"/>
              <a:ext cx="201612" cy="201612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" name="Shape 31"/>
            <p:cNvSpPr/>
            <p:nvPr/>
          </p:nvSpPr>
          <p:spPr>
            <a:xfrm>
              <a:off x="8035925" y="4411662"/>
              <a:ext cx="201612" cy="201612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" name="Shape 32"/>
            <p:cNvSpPr/>
            <p:nvPr/>
          </p:nvSpPr>
          <p:spPr>
            <a:xfrm>
              <a:off x="8320087" y="4411662"/>
              <a:ext cx="201612" cy="201612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" name="Shape 33"/>
            <p:cNvSpPr/>
            <p:nvPr/>
          </p:nvSpPr>
          <p:spPr>
            <a:xfrm>
              <a:off x="7467600" y="4695825"/>
              <a:ext cx="201612" cy="201612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" name="Shape 34"/>
            <p:cNvSpPr/>
            <p:nvPr/>
          </p:nvSpPr>
          <p:spPr>
            <a:xfrm>
              <a:off x="7751762" y="4695825"/>
              <a:ext cx="201612" cy="201612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" name="Shape 35"/>
            <p:cNvSpPr/>
            <p:nvPr/>
          </p:nvSpPr>
          <p:spPr>
            <a:xfrm>
              <a:off x="8035925" y="4695825"/>
              <a:ext cx="201612" cy="201612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" name="Shape 36"/>
            <p:cNvSpPr/>
            <p:nvPr/>
          </p:nvSpPr>
          <p:spPr>
            <a:xfrm>
              <a:off x="8320087" y="4695825"/>
              <a:ext cx="201612" cy="201612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" name="Shape 37"/>
            <p:cNvSpPr/>
            <p:nvPr/>
          </p:nvSpPr>
          <p:spPr>
            <a:xfrm>
              <a:off x="7751762" y="4979987"/>
              <a:ext cx="201612" cy="201612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" name="Shape 38"/>
            <p:cNvSpPr/>
            <p:nvPr/>
          </p:nvSpPr>
          <p:spPr>
            <a:xfrm>
              <a:off x="8320087" y="4979987"/>
              <a:ext cx="201612" cy="201612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cxnSp>
        <p:nvCxnSpPr>
          <p:cNvPr id="39" name="Shape 39"/>
          <p:cNvCxnSpPr/>
          <p:nvPr/>
        </p:nvCxnSpPr>
        <p:spPr>
          <a:xfrm>
            <a:off x="304800" y="2819400"/>
            <a:ext cx="82296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sp>
        <p:nvSpPr>
          <p:cNvPr id="40" name="Shape 40"/>
          <p:cNvSpPr txBox="1">
            <a:spLocks noGrp="1"/>
          </p:cNvSpPr>
          <p:nvPr>
            <p:ph type="title"/>
          </p:nvPr>
        </p:nvSpPr>
        <p:spPr>
          <a:xfrm>
            <a:off x="457200" y="122237"/>
            <a:ext cx="7543800" cy="129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9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9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9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9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9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9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9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9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9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body" idx="1"/>
          </p:nvPr>
        </p:nvSpPr>
        <p:spPr>
          <a:xfrm>
            <a:off x="457200" y="1719262"/>
            <a:ext cx="8229600" cy="4411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61950" algn="l" rtl="0"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2100"/>
              <a:buFont typeface="Noto Sans Symbols"/>
              <a:buChar char="●"/>
              <a:defRPr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44169" algn="l" rtl="0"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ts val="1820"/>
              <a:buFont typeface="Noto Sans Symbols"/>
              <a:buChar char="●"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30835" algn="l" rtl="0">
              <a:spcBef>
                <a:spcPts val="460"/>
              </a:spcBef>
              <a:spcAft>
                <a:spcPts val="0"/>
              </a:spcAft>
              <a:buClr>
                <a:schemeClr val="accent1"/>
              </a:buClr>
              <a:buSzPts val="1610"/>
              <a:buFont typeface="Noto Sans Symbols"/>
              <a:buChar char="●"/>
              <a:defRPr sz="2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23850" algn="l" rtl="0"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15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302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6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302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6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302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6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302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6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302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6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dt" idx="10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2" name="Shape 52"/>
          <p:cNvCxnSpPr/>
          <p:nvPr/>
        </p:nvCxnSpPr>
        <p:spPr>
          <a:xfrm>
            <a:off x="7962900" y="152400"/>
            <a:ext cx="0" cy="15240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sp>
        <p:nvSpPr>
          <p:cNvPr id="53" name="Shape 53"/>
          <p:cNvSpPr txBox="1">
            <a:spLocks noGrp="1"/>
          </p:cNvSpPr>
          <p:nvPr>
            <p:ph type="title"/>
          </p:nvPr>
        </p:nvSpPr>
        <p:spPr>
          <a:xfrm>
            <a:off x="457200" y="122237"/>
            <a:ext cx="7543800" cy="129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9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9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9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9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9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9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9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9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9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body" idx="1"/>
          </p:nvPr>
        </p:nvSpPr>
        <p:spPr>
          <a:xfrm>
            <a:off x="457200" y="1719262"/>
            <a:ext cx="8229600" cy="4411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61950" algn="l" rtl="0"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2100"/>
              <a:buFont typeface="Noto Sans Symbols"/>
              <a:buChar char="●"/>
              <a:defRPr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44169" algn="l" rtl="0"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ts val="1820"/>
              <a:buFont typeface="Noto Sans Symbols"/>
              <a:buChar char="●"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30835" algn="l" rtl="0">
              <a:spcBef>
                <a:spcPts val="460"/>
              </a:spcBef>
              <a:spcAft>
                <a:spcPts val="0"/>
              </a:spcAft>
              <a:buClr>
                <a:schemeClr val="accent1"/>
              </a:buClr>
              <a:buSzPts val="1610"/>
              <a:buFont typeface="Noto Sans Symbols"/>
              <a:buChar char="●"/>
              <a:defRPr sz="2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23850" algn="l" rtl="0"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15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302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6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302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6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302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6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302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6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302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6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dt" idx="10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</a:endParaRPr>
          </a:p>
        </p:txBody>
      </p:sp>
      <p:grpSp>
        <p:nvGrpSpPr>
          <p:cNvPr id="58" name="Shape 58"/>
          <p:cNvGrpSpPr/>
          <p:nvPr/>
        </p:nvGrpSpPr>
        <p:grpSpPr>
          <a:xfrm>
            <a:off x="8153400" y="152400"/>
            <a:ext cx="792162" cy="1295400"/>
            <a:chOff x="8153400" y="1524000"/>
            <a:chExt cx="838200" cy="1371600"/>
          </a:xfrm>
        </p:grpSpPr>
        <p:sp>
          <p:nvSpPr>
            <p:cNvPr id="59" name="Shape 59"/>
            <p:cNvSpPr/>
            <p:nvPr/>
          </p:nvSpPr>
          <p:spPr>
            <a:xfrm>
              <a:off x="8153400" y="1524000"/>
              <a:ext cx="127000" cy="1270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0" name="Shape 60"/>
            <p:cNvSpPr/>
            <p:nvPr/>
          </p:nvSpPr>
          <p:spPr>
            <a:xfrm>
              <a:off x="8331200" y="1524000"/>
              <a:ext cx="127000" cy="1270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1" name="Shape 61"/>
            <p:cNvSpPr/>
            <p:nvPr/>
          </p:nvSpPr>
          <p:spPr>
            <a:xfrm>
              <a:off x="8509000" y="1524000"/>
              <a:ext cx="127000" cy="1270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2" name="Shape 62"/>
            <p:cNvSpPr/>
            <p:nvPr/>
          </p:nvSpPr>
          <p:spPr>
            <a:xfrm>
              <a:off x="8153400" y="1701800"/>
              <a:ext cx="127000" cy="1270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3" name="Shape 63"/>
            <p:cNvSpPr/>
            <p:nvPr/>
          </p:nvSpPr>
          <p:spPr>
            <a:xfrm>
              <a:off x="8331200" y="1701800"/>
              <a:ext cx="127000" cy="1270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4" name="Shape 64"/>
            <p:cNvSpPr/>
            <p:nvPr/>
          </p:nvSpPr>
          <p:spPr>
            <a:xfrm>
              <a:off x="8509000" y="1701800"/>
              <a:ext cx="127000" cy="1270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5" name="Shape 65"/>
            <p:cNvSpPr/>
            <p:nvPr/>
          </p:nvSpPr>
          <p:spPr>
            <a:xfrm>
              <a:off x="8686800" y="1701800"/>
              <a:ext cx="127000" cy="12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6" name="Shape 66"/>
            <p:cNvSpPr/>
            <p:nvPr/>
          </p:nvSpPr>
          <p:spPr>
            <a:xfrm>
              <a:off x="8153400" y="1879600"/>
              <a:ext cx="127000" cy="1270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" name="Shape 67"/>
            <p:cNvSpPr/>
            <p:nvPr/>
          </p:nvSpPr>
          <p:spPr>
            <a:xfrm>
              <a:off x="8331200" y="1879600"/>
              <a:ext cx="127000" cy="1270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" name="Shape 68"/>
            <p:cNvSpPr/>
            <p:nvPr/>
          </p:nvSpPr>
          <p:spPr>
            <a:xfrm>
              <a:off x="8509000" y="1879600"/>
              <a:ext cx="127000" cy="12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" name="Shape 69"/>
            <p:cNvSpPr/>
            <p:nvPr/>
          </p:nvSpPr>
          <p:spPr>
            <a:xfrm>
              <a:off x="8686800" y="1879600"/>
              <a:ext cx="127000" cy="12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" name="Shape 70"/>
            <p:cNvSpPr/>
            <p:nvPr/>
          </p:nvSpPr>
          <p:spPr>
            <a:xfrm>
              <a:off x="8864600" y="1879600"/>
              <a:ext cx="127000" cy="1270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1" name="Shape 71"/>
            <p:cNvSpPr/>
            <p:nvPr/>
          </p:nvSpPr>
          <p:spPr>
            <a:xfrm>
              <a:off x="8153400" y="2057400"/>
              <a:ext cx="127000" cy="1270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2" name="Shape 72"/>
            <p:cNvSpPr/>
            <p:nvPr/>
          </p:nvSpPr>
          <p:spPr>
            <a:xfrm>
              <a:off x="8331200" y="2057400"/>
              <a:ext cx="127000" cy="12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3" name="Shape 73"/>
            <p:cNvSpPr/>
            <p:nvPr/>
          </p:nvSpPr>
          <p:spPr>
            <a:xfrm>
              <a:off x="8509000" y="2057400"/>
              <a:ext cx="127000" cy="12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4" name="Shape 74"/>
            <p:cNvSpPr/>
            <p:nvPr/>
          </p:nvSpPr>
          <p:spPr>
            <a:xfrm>
              <a:off x="8686800" y="2057400"/>
              <a:ext cx="127000" cy="1270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5" name="Shape 75"/>
            <p:cNvSpPr/>
            <p:nvPr/>
          </p:nvSpPr>
          <p:spPr>
            <a:xfrm>
              <a:off x="8153400" y="2235200"/>
              <a:ext cx="127000" cy="12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6" name="Shape 76"/>
            <p:cNvSpPr/>
            <p:nvPr/>
          </p:nvSpPr>
          <p:spPr>
            <a:xfrm>
              <a:off x="8331200" y="2235200"/>
              <a:ext cx="127000" cy="12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7" name="Shape 77"/>
            <p:cNvSpPr/>
            <p:nvPr/>
          </p:nvSpPr>
          <p:spPr>
            <a:xfrm>
              <a:off x="8509000" y="2235200"/>
              <a:ext cx="127000" cy="1270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8" name="Shape 78"/>
            <p:cNvSpPr/>
            <p:nvPr/>
          </p:nvSpPr>
          <p:spPr>
            <a:xfrm>
              <a:off x="8686800" y="2235200"/>
              <a:ext cx="127000" cy="1270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9" name="Shape 79"/>
            <p:cNvSpPr/>
            <p:nvPr/>
          </p:nvSpPr>
          <p:spPr>
            <a:xfrm>
              <a:off x="8864600" y="2235200"/>
              <a:ext cx="127000" cy="12700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0" name="Shape 80"/>
            <p:cNvSpPr/>
            <p:nvPr/>
          </p:nvSpPr>
          <p:spPr>
            <a:xfrm>
              <a:off x="8153400" y="2413000"/>
              <a:ext cx="127000" cy="12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1" name="Shape 81"/>
            <p:cNvSpPr/>
            <p:nvPr/>
          </p:nvSpPr>
          <p:spPr>
            <a:xfrm>
              <a:off x="8331200" y="2413000"/>
              <a:ext cx="127000" cy="1270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2" name="Shape 82"/>
            <p:cNvSpPr/>
            <p:nvPr/>
          </p:nvSpPr>
          <p:spPr>
            <a:xfrm>
              <a:off x="8509000" y="2413000"/>
              <a:ext cx="127000" cy="1270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3" name="Shape 83"/>
            <p:cNvSpPr/>
            <p:nvPr/>
          </p:nvSpPr>
          <p:spPr>
            <a:xfrm>
              <a:off x="8686800" y="2413000"/>
              <a:ext cx="127000" cy="12700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4" name="Shape 84"/>
            <p:cNvSpPr/>
            <p:nvPr/>
          </p:nvSpPr>
          <p:spPr>
            <a:xfrm>
              <a:off x="8153400" y="2590800"/>
              <a:ext cx="127000" cy="1270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5" name="Shape 85"/>
            <p:cNvSpPr/>
            <p:nvPr/>
          </p:nvSpPr>
          <p:spPr>
            <a:xfrm>
              <a:off x="8331200" y="2590800"/>
              <a:ext cx="127000" cy="1270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6" name="Shape 86"/>
            <p:cNvSpPr/>
            <p:nvPr/>
          </p:nvSpPr>
          <p:spPr>
            <a:xfrm>
              <a:off x="8509000" y="2590800"/>
              <a:ext cx="127000" cy="12700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7" name="Shape 87"/>
            <p:cNvSpPr/>
            <p:nvPr/>
          </p:nvSpPr>
          <p:spPr>
            <a:xfrm>
              <a:off x="8686800" y="2590800"/>
              <a:ext cx="127000" cy="12700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8" name="Shape 88"/>
            <p:cNvSpPr/>
            <p:nvPr/>
          </p:nvSpPr>
          <p:spPr>
            <a:xfrm>
              <a:off x="8331200" y="2768600"/>
              <a:ext cx="127000" cy="12700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9" name="Shape 89"/>
            <p:cNvSpPr/>
            <p:nvPr/>
          </p:nvSpPr>
          <p:spPr>
            <a:xfrm>
              <a:off x="8686800" y="2768600"/>
              <a:ext cx="127000" cy="12700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://www.goodsmatrix.ru/goods-catalogue/Meat-poultry-and-eggs/Meat.html" TargetMode="External"/><Relationship Id="rId3" Type="http://schemas.openxmlformats.org/officeDocument/2006/relationships/hyperlink" Target="http://www.goodsmatrix.ru/goods-catalogue/Dairy-products/Milk.html" TargetMode="External"/><Relationship Id="rId7" Type="http://schemas.openxmlformats.org/officeDocument/2006/relationships/hyperlink" Target="http://www.goodsmatrix.ru/goods-catalogue/Fish-and-seafood/Frozen-fish-and-fish-products.html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goodsmatrix.ru/goods-catalogue/Delicatessen/Cheeses.html" TargetMode="External"/><Relationship Id="rId5" Type="http://schemas.openxmlformats.org/officeDocument/2006/relationships/hyperlink" Target="http://www.goodsmatrix.ru/goods-catalogue/Sour-milk-products/Cheese-curd.html" TargetMode="External"/><Relationship Id="rId4" Type="http://schemas.openxmlformats.org/officeDocument/2006/relationships/hyperlink" Target="http://www.goodsmatrix.ru/goods-catalogue/Sour-milk-products/Sour-milk-drinks.html" TargetMode="External"/><Relationship Id="rId9" Type="http://schemas.openxmlformats.org/officeDocument/2006/relationships/hyperlink" Target="http://www.goodsmatrix.ru/goods-catalogue/Eggs/Hen's-egg.html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hape 157"/>
          <p:cNvSpPr txBox="1">
            <a:spLocks noGrp="1"/>
          </p:cNvSpPr>
          <p:nvPr>
            <p:ph type="ctrTitle"/>
          </p:nvPr>
        </p:nvSpPr>
        <p:spPr>
          <a:xfrm>
            <a:off x="684212" y="620712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imes New Roman"/>
              <a:buNone/>
            </a:pPr>
            <a:r>
              <a:rPr lang="en-US" sz="4400" b="1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Здоровое  питание школьников</a:t>
            </a:r>
            <a:endParaRPr/>
          </a:p>
        </p:txBody>
      </p:sp>
      <p:pic>
        <p:nvPicPr>
          <p:cNvPr id="158" name="Shape 158" descr="s1644_1182939146_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43212" y="2492375"/>
            <a:ext cx="3695700" cy="37449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hape 205"/>
          <p:cNvSpPr txBox="1">
            <a:spLocks noGrp="1"/>
          </p:cNvSpPr>
          <p:nvPr>
            <p:ph type="body" idx="1"/>
          </p:nvPr>
        </p:nvSpPr>
        <p:spPr>
          <a:xfrm>
            <a:off x="357187" y="857250"/>
            <a:ext cx="8229600" cy="4411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20"/>
              <a:buFont typeface="Noto Sans Symbols"/>
              <a:buChar char="●"/>
            </a:pPr>
            <a:r>
              <a:rPr lang="en-US" sz="26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Углеводы. </a:t>
            </a:r>
            <a:r>
              <a:rPr lang="en-US" sz="2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/>
            </a:r>
            <a:br>
              <a:rPr lang="en-US" sz="2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2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/>
            </a:r>
            <a:br>
              <a:rPr lang="en-US" sz="2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2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Углеводы необходимы для пополнения энергетических запасов организма. Наиболее полезны сложные углеводы, содержащие неперевариваемые пищевые волокна. </a:t>
            </a:r>
            <a:br>
              <a:rPr lang="en-US" sz="2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2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/>
            </a:r>
            <a:br>
              <a:rPr lang="en-US" sz="2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2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Суточная норма углеводов в рационе школьника - 300-400 г, из них на долю простых должно приходиться не более 100 г. </a:t>
            </a:r>
            <a:br>
              <a:rPr lang="en-US" sz="2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2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/>
            </a:r>
            <a:br>
              <a:rPr lang="en-US" sz="2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/>
            </a:r>
            <a:br>
              <a:rPr lang="en-US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Shape 210"/>
          <p:cNvSpPr txBox="1">
            <a:spLocks noGrp="1"/>
          </p:cNvSpPr>
          <p:nvPr>
            <p:ph type="title"/>
          </p:nvPr>
        </p:nvSpPr>
        <p:spPr>
          <a:xfrm>
            <a:off x="428625" y="-428625"/>
            <a:ext cx="7543800" cy="129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900"/>
              <a:buFont typeface="Times New Roman"/>
              <a:buNone/>
            </a:pPr>
            <a:r>
              <a:rPr lang="en-US" sz="39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Витамины и минералы</a:t>
            </a:r>
            <a:endParaRPr/>
          </a:p>
        </p:txBody>
      </p:sp>
      <p:sp>
        <p:nvSpPr>
          <p:cNvPr id="211" name="Shape 211"/>
          <p:cNvSpPr txBox="1">
            <a:spLocks noGrp="1"/>
          </p:cNvSpPr>
          <p:nvPr>
            <p:ph type="body" idx="1"/>
          </p:nvPr>
        </p:nvSpPr>
        <p:spPr>
          <a:xfrm>
            <a:off x="285750" y="1071562"/>
            <a:ext cx="8229600" cy="4411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Noto Sans Symbols"/>
              <a:buNone/>
            </a:pPr>
            <a:r>
              <a:rPr lang="en-US" sz="20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Витамин РР </a:t>
            </a:r>
            <a:r>
              <a:rPr lang="en-US"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— в хлебе из грубого помола, рыбе, орехах, овощах, мясе, сушеных грибах, регулирует кровообращение и уровень холестерина. </a:t>
            </a:r>
            <a:endParaRPr/>
          </a:p>
          <a:p>
            <a:pPr marL="342900" marR="0" lvl="0" indent="-342900" algn="l" rtl="0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Noto Sans Symbols"/>
              <a:buNone/>
            </a:pPr>
            <a:r>
              <a:rPr lang="en-US" sz="20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Пантотеновая кислота </a:t>
            </a:r>
            <a:r>
              <a:rPr lang="en-US"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— в фасоли, цветном капусте, яичных желтках, мясе, регулирует функции нервной системы и двигательную функцию кишечника. </a:t>
            </a:r>
            <a:endParaRPr/>
          </a:p>
          <a:p>
            <a:pPr marL="342900" marR="0" lvl="0" indent="-342900" algn="l" rtl="0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Noto Sans Symbols"/>
              <a:buNone/>
            </a:pPr>
            <a:r>
              <a:rPr lang="en-US" sz="20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Фолиевая</a:t>
            </a:r>
            <a:r>
              <a:rPr lang="en-US"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кислота — в савойской капусте, шпинате, зеленом горошке, необходима для роста и нормального кроветворения. </a:t>
            </a:r>
            <a:br>
              <a:rPr lang="en-US"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/>
          </a:p>
          <a:p>
            <a:pPr marL="342900" marR="0" lvl="0" indent="-342900" algn="l" rtl="0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Noto Sans Symbols"/>
              <a:buNone/>
            </a:pPr>
            <a:r>
              <a:rPr lang="en-US" sz="20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Биотин </a:t>
            </a:r>
            <a:r>
              <a:rPr lang="en-US"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— в яичном желтке, помидорах, неочищенном рисе, соевых бобах, влияет на состояние кожи, волос, ногтей и регулирует уровень сахара в крови. </a:t>
            </a:r>
            <a:br>
              <a:rPr lang="en-US"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/>
          </a:p>
          <a:p>
            <a:pPr marL="342900" marR="0" lvl="0" indent="-342900" algn="l" rtl="0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Noto Sans Symbols"/>
              <a:buNone/>
            </a:pPr>
            <a:r>
              <a:rPr lang="en-US" sz="20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Витамин D </a:t>
            </a:r>
            <a:r>
              <a:rPr lang="en-US"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— в печени рыб, икре, яйцах, укрепляет кости и зубы. </a:t>
            </a:r>
            <a:endParaRPr/>
          </a:p>
          <a:p>
            <a:pPr marL="342900" marR="0" lvl="0" indent="-342900" algn="l" rtl="0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Noto Sans Symbols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Витамин К </a:t>
            </a:r>
            <a:r>
              <a:rPr lang="en-US"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— в шпинате, салате, кабачках и белокочанной капусте, регулирует свертываемость крови.  </a:t>
            </a:r>
            <a:endParaRPr/>
          </a:p>
          <a:p>
            <a:pPr marL="342900" marR="0" lvl="0" indent="-342900" algn="l" rtl="0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Noto Sans Symbols"/>
              <a:buNone/>
            </a:pPr>
            <a:endParaRPr sz="20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342900" algn="l" rtl="0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Noto Sans Symbols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Продукты, содержащие основные необходимые витамины и минеральные вещества, обязательно должны присутствовать в рационе школьника для правильного функционирования и развития детского организма. 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Shape 216"/>
          <p:cNvSpPr txBox="1">
            <a:spLocks noGrp="1"/>
          </p:cNvSpPr>
          <p:nvPr>
            <p:ph type="body" idx="1"/>
          </p:nvPr>
        </p:nvSpPr>
        <p:spPr>
          <a:xfrm>
            <a:off x="357187" y="1428750"/>
            <a:ext cx="8229600" cy="4411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100"/>
              <a:buFont typeface="Noto Sans Symbols"/>
              <a:buChar char="●"/>
            </a:pPr>
            <a:r>
              <a:rPr lang="en-US" sz="3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 рационе школьника обязательно должны присутствовать продукты, содержащие необходимые для жизнедеятельности </a:t>
            </a:r>
            <a:r>
              <a:rPr lang="en-US" sz="30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минеральные соли и микроэлементы: йод, железо, фтор, кобальт, селен, медь</a:t>
            </a:r>
            <a:r>
              <a:rPr lang="en-US" sz="3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и другие. </a:t>
            </a:r>
            <a:br>
              <a:rPr lang="en-US" sz="3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3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/>
            </a:r>
            <a:br>
              <a:rPr lang="en-US" sz="3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/>
            </a:r>
            <a:br>
              <a:rPr lang="en-US"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Shape 221"/>
          <p:cNvSpPr txBox="1">
            <a:spLocks noGrp="1"/>
          </p:cNvSpPr>
          <p:nvPr>
            <p:ph type="body" idx="1"/>
          </p:nvPr>
        </p:nvSpPr>
        <p:spPr>
          <a:xfrm>
            <a:off x="357187" y="1000125"/>
            <a:ext cx="8229600" cy="4411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10"/>
              <a:buFont typeface="Noto Sans Symbols"/>
              <a:buNone/>
            </a:pPr>
            <a:r>
              <a:rPr lang="en-US" sz="23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Завтрак</a:t>
            </a:r>
            <a:r>
              <a:rPr lang="en-US" sz="23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         Отварное мясо (100 г.) с рисом (150 г.) запеченое в яйце    (50 г.)</a:t>
            </a:r>
            <a:endParaRPr/>
          </a:p>
          <a:p>
            <a:pPr marL="342900" marR="0" lvl="0" indent="-342900" algn="l" rtl="0">
              <a:lnSpc>
                <a:spcPct val="80000"/>
              </a:lnSpc>
              <a:spcBef>
                <a:spcPts val="460"/>
              </a:spcBef>
              <a:spcAft>
                <a:spcPts val="0"/>
              </a:spcAft>
              <a:buClr>
                <a:schemeClr val="dk2"/>
              </a:buClr>
              <a:buSzPts val="1610"/>
              <a:buFont typeface="Noto Sans Symbols"/>
              <a:buNone/>
            </a:pPr>
            <a:r>
              <a:rPr lang="en-US" sz="23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           кусок хлеба (150 г.) с маслом (20 г.)</a:t>
            </a:r>
            <a:endParaRPr/>
          </a:p>
          <a:p>
            <a:pPr marL="342900" marR="0" lvl="0" indent="-342900" algn="l" rtl="0">
              <a:lnSpc>
                <a:spcPct val="80000"/>
              </a:lnSpc>
              <a:spcBef>
                <a:spcPts val="460"/>
              </a:spcBef>
              <a:spcAft>
                <a:spcPts val="0"/>
              </a:spcAft>
              <a:buClr>
                <a:schemeClr val="dk2"/>
              </a:buClr>
              <a:buSzPts val="1610"/>
              <a:buFont typeface="Noto Sans Symbols"/>
              <a:buNone/>
            </a:pPr>
            <a:r>
              <a:rPr lang="en-US" sz="23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           чай с сахаром (10 г.) </a:t>
            </a:r>
            <a:endParaRPr/>
          </a:p>
          <a:p>
            <a:pPr marL="342900" marR="0" lvl="0" indent="-342900" algn="l" rtl="0">
              <a:lnSpc>
                <a:spcPct val="80000"/>
              </a:lnSpc>
              <a:spcBef>
                <a:spcPts val="460"/>
              </a:spcBef>
              <a:spcAft>
                <a:spcPts val="0"/>
              </a:spcAft>
              <a:buClr>
                <a:schemeClr val="dk2"/>
              </a:buClr>
              <a:buSzPts val="1610"/>
              <a:buFont typeface="Noto Sans Symbols"/>
              <a:buNone/>
            </a:pPr>
            <a:r>
              <a:rPr lang="en-US" sz="23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           печенье (100 г.)</a:t>
            </a:r>
            <a:endParaRPr/>
          </a:p>
          <a:p>
            <a:pPr marL="342900" marR="0" lvl="0" indent="-342900" algn="l" rtl="0">
              <a:lnSpc>
                <a:spcPct val="80000"/>
              </a:lnSpc>
              <a:spcBef>
                <a:spcPts val="460"/>
              </a:spcBef>
              <a:spcAft>
                <a:spcPts val="0"/>
              </a:spcAft>
              <a:buClr>
                <a:schemeClr val="dk2"/>
              </a:buClr>
              <a:buSzPts val="1610"/>
              <a:buFont typeface="Noto Sans Symbols"/>
              <a:buNone/>
            </a:pPr>
            <a:r>
              <a:rPr lang="en-US" sz="23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Обед</a:t>
            </a:r>
            <a:r>
              <a:rPr lang="en-US" sz="23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           Суп из картофеля (90 г.) с морковью (20 г) и луком (30 г.)</a:t>
            </a:r>
            <a:endParaRPr/>
          </a:p>
          <a:p>
            <a:pPr marL="342900" marR="0" lvl="0" indent="-342900" algn="l" rtl="0">
              <a:lnSpc>
                <a:spcPct val="80000"/>
              </a:lnSpc>
              <a:spcBef>
                <a:spcPts val="460"/>
              </a:spcBef>
              <a:spcAft>
                <a:spcPts val="0"/>
              </a:spcAft>
              <a:buClr>
                <a:schemeClr val="dk2"/>
              </a:buClr>
              <a:buSzPts val="1610"/>
              <a:buFont typeface="Noto Sans Symbols"/>
              <a:buNone/>
            </a:pPr>
            <a:r>
              <a:rPr lang="en-US" sz="23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           курица (100 г.), запеченная с капустой (100 г.) в масле (5 г.)</a:t>
            </a:r>
            <a:endParaRPr/>
          </a:p>
          <a:p>
            <a:pPr marL="342900" marR="0" lvl="0" indent="-342900" algn="l" rtl="0">
              <a:lnSpc>
                <a:spcPct val="80000"/>
              </a:lnSpc>
              <a:spcBef>
                <a:spcPts val="460"/>
              </a:spcBef>
              <a:spcAft>
                <a:spcPts val="0"/>
              </a:spcAft>
              <a:buClr>
                <a:schemeClr val="dk2"/>
              </a:buClr>
              <a:buSzPts val="1610"/>
              <a:buFont typeface="Noto Sans Symbols"/>
              <a:buNone/>
            </a:pPr>
            <a:r>
              <a:rPr lang="en-US" sz="23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           чай с сахаром (10 г.)</a:t>
            </a:r>
            <a:endParaRPr/>
          </a:p>
          <a:p>
            <a:pPr marL="342900" marR="0" lvl="0" indent="-342900" algn="l" rtl="0">
              <a:lnSpc>
                <a:spcPct val="80000"/>
              </a:lnSpc>
              <a:spcBef>
                <a:spcPts val="460"/>
              </a:spcBef>
              <a:spcAft>
                <a:spcPts val="0"/>
              </a:spcAft>
              <a:buClr>
                <a:schemeClr val="dk2"/>
              </a:buClr>
              <a:buSzPts val="1610"/>
              <a:buFont typeface="Noto Sans Symbols"/>
              <a:buNone/>
            </a:pPr>
            <a:r>
              <a:rPr lang="en-US" sz="23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           апельсин(200 г.)</a:t>
            </a:r>
            <a:endParaRPr/>
          </a:p>
          <a:p>
            <a:pPr marL="342900" marR="0" lvl="0" indent="-342900" algn="l" rtl="0">
              <a:lnSpc>
                <a:spcPct val="80000"/>
              </a:lnSpc>
              <a:spcBef>
                <a:spcPts val="460"/>
              </a:spcBef>
              <a:spcAft>
                <a:spcPts val="0"/>
              </a:spcAft>
              <a:buClr>
                <a:schemeClr val="dk2"/>
              </a:buClr>
              <a:buSzPts val="1610"/>
              <a:buFont typeface="Noto Sans Symbols"/>
              <a:buNone/>
            </a:pPr>
            <a:r>
              <a:rPr lang="en-US" sz="23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Полдник</a:t>
            </a:r>
            <a:r>
              <a:rPr lang="en-US" sz="23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    Стакан молока (200 г.) и яблоко (200 г.)</a:t>
            </a:r>
            <a:endParaRPr/>
          </a:p>
          <a:p>
            <a:pPr marL="342900" marR="0" lvl="0" indent="-342900" algn="l" rtl="0">
              <a:lnSpc>
                <a:spcPct val="80000"/>
              </a:lnSpc>
              <a:spcBef>
                <a:spcPts val="460"/>
              </a:spcBef>
              <a:spcAft>
                <a:spcPts val="0"/>
              </a:spcAft>
              <a:buClr>
                <a:schemeClr val="dk2"/>
              </a:buClr>
              <a:buSzPts val="1610"/>
              <a:buFont typeface="Noto Sans Symbols"/>
              <a:buNone/>
            </a:pPr>
            <a:r>
              <a:rPr lang="en-US" sz="23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Ужин</a:t>
            </a:r>
            <a:r>
              <a:rPr lang="en-US" sz="23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         Рыба (100 г.) запечённая в масле (10г.) с луком (50 г.)              жареный картофель (200 г.) </a:t>
            </a:r>
            <a:endParaRPr/>
          </a:p>
          <a:p>
            <a:pPr marL="342900" marR="0" lvl="0" indent="-342900" algn="l" rtl="0">
              <a:lnSpc>
                <a:spcPct val="80000"/>
              </a:lnSpc>
              <a:spcBef>
                <a:spcPts val="460"/>
              </a:spcBef>
              <a:spcAft>
                <a:spcPts val="0"/>
              </a:spcAft>
              <a:buClr>
                <a:schemeClr val="dk2"/>
              </a:buClr>
              <a:buSzPts val="1610"/>
              <a:buFont typeface="Noto Sans Symbols"/>
              <a:buNone/>
            </a:pPr>
            <a:r>
              <a:rPr lang="en-US" sz="23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            чёрный хлеб (100 г.)</a:t>
            </a:r>
            <a:endParaRPr/>
          </a:p>
          <a:p>
            <a:pPr marL="342900" marR="0" lvl="0" indent="-342900" algn="l" rtl="0">
              <a:lnSpc>
                <a:spcPct val="80000"/>
              </a:lnSpc>
              <a:spcBef>
                <a:spcPts val="460"/>
              </a:spcBef>
              <a:spcAft>
                <a:spcPts val="0"/>
              </a:spcAft>
              <a:buClr>
                <a:schemeClr val="dk2"/>
              </a:buClr>
              <a:buSzPts val="1610"/>
              <a:buFont typeface="Noto Sans Symbols"/>
              <a:buNone/>
            </a:pPr>
            <a:r>
              <a:rPr lang="en-US" sz="23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            чай с сахаром (10 г.)</a:t>
            </a:r>
            <a:endParaRPr/>
          </a:p>
          <a:p>
            <a:pPr marL="342900" marR="0" lvl="0" indent="-342900" algn="l" rtl="0">
              <a:lnSpc>
                <a:spcPct val="80000"/>
              </a:lnSpc>
              <a:spcBef>
                <a:spcPts val="460"/>
              </a:spcBef>
              <a:spcAft>
                <a:spcPts val="0"/>
              </a:spcAft>
              <a:buClr>
                <a:schemeClr val="dk2"/>
              </a:buClr>
              <a:buSzPts val="1610"/>
              <a:buFont typeface="Noto Sans Symbols"/>
              <a:buNone/>
            </a:pPr>
            <a:r>
              <a:rPr lang="en-US" sz="23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            стакан кефира (100 г.)</a:t>
            </a:r>
            <a:endParaRPr/>
          </a:p>
          <a:p>
            <a:pPr marL="342900" marR="0" lvl="0" indent="-342900" algn="l" rtl="0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Noto Sans Symbols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/>
            </a:r>
            <a:br>
              <a:rPr lang="en-US"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/>
            </a:r>
            <a:br>
              <a:rPr lang="en-US"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/>
            </a:r>
            <a:br>
              <a:rPr lang="en-US"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/>
            </a:r>
            <a:br>
              <a:rPr lang="en-US"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/>
          </a:p>
        </p:txBody>
      </p:sp>
      <p:sp>
        <p:nvSpPr>
          <p:cNvPr id="222" name="Shape 222"/>
          <p:cNvSpPr txBox="1">
            <a:spLocks noGrp="1"/>
          </p:cNvSpPr>
          <p:nvPr>
            <p:ph type="title"/>
          </p:nvPr>
        </p:nvSpPr>
        <p:spPr>
          <a:xfrm>
            <a:off x="500062" y="-428625"/>
            <a:ext cx="7543800" cy="129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Font typeface="Times New Roman"/>
              <a:buNone/>
            </a:pPr>
            <a:r>
              <a:rPr lang="en-US" sz="39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Примерное меню школьника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Shape 227"/>
          <p:cNvSpPr txBox="1">
            <a:spLocks noGrp="1"/>
          </p:cNvSpPr>
          <p:nvPr>
            <p:ph type="title"/>
          </p:nvPr>
        </p:nvSpPr>
        <p:spPr>
          <a:xfrm>
            <a:off x="357187" y="214312"/>
            <a:ext cx="7543800" cy="129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Times New Roman"/>
              <a:buNone/>
            </a:pPr>
            <a:r>
              <a:rPr lang="en-US" sz="3200" b="1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Разработка аргументов в пользу программ питания посредством школьной политики</a:t>
            </a:r>
            <a:endParaRPr/>
          </a:p>
        </p:txBody>
      </p:sp>
      <p:sp>
        <p:nvSpPr>
          <p:cNvPr id="228" name="Shape 228"/>
          <p:cNvSpPr txBox="1">
            <a:spLocks noGrp="1"/>
          </p:cNvSpPr>
          <p:nvPr>
            <p:ph type="body" idx="1"/>
          </p:nvPr>
        </p:nvSpPr>
        <p:spPr>
          <a:xfrm>
            <a:off x="428625" y="1428750"/>
            <a:ext cx="8229600" cy="4411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90"/>
              <a:buFont typeface="Noto Sans Symbols"/>
              <a:buChar char="●"/>
            </a:pPr>
            <a:r>
              <a:rPr lang="en-US" sz="17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I.</a:t>
            </a:r>
            <a:r>
              <a:rPr lang="en-US" sz="17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r>
              <a:rPr lang="en-US" sz="2000" b="1" i="1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Здоровое питание среди детей школьного возраста является важным!</a:t>
            </a:r>
            <a:endParaRPr/>
          </a:p>
          <a:p>
            <a:pPr marL="342900" marR="0" lvl="0" indent="-342900" algn="l" rtl="0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Noto Sans Symbols"/>
              <a:buNone/>
            </a:pPr>
            <a:r>
              <a:rPr lang="en-US" sz="2000" b="1" i="1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Аргумент: Хорошее питание повышает образовательный потенциал и благополучие детей</a:t>
            </a:r>
            <a:r>
              <a:rPr lang="en-US" sz="2000" b="0" i="1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/>
          </a:p>
          <a:p>
            <a:pPr marL="342900" marR="0" lvl="0" indent="-342900" algn="l" rtl="0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Noto Sans Symbols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Хорошее здоровье и питание необходимы для достижения полноты образовательного потенциала, поскольку питание оказывает влияние на интеллектуальное развитие и способность к обучению. Многие исследования свидетельствуют о наличии значимых связей между качеством питания и результатами теста познавательных способностей или академической успеваемостью. </a:t>
            </a:r>
            <a:r>
              <a:rPr lang="en-US" sz="2000" b="1" i="1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Следовательно, дети с более полноценным рационом питания получают более высокие результаты в тестах на фактические знания в сравнении с теми, чей рацион в чем-то недостаточен. </a:t>
            </a:r>
            <a:r>
              <a:rPr lang="en-US"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Например,</a:t>
            </a:r>
            <a:r>
              <a:rPr lang="en-US" sz="2000" b="1" i="1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исследования, проведенные в Гондурасе, Кении и Филиппинах, показывают, что академическая успеваемость и умственные способности учащихся, получающих качественное питание, значительно выше по сравнению с этими показателями у учащихся с неполноценным питанием, </a:t>
            </a:r>
            <a:r>
              <a:rPr lang="en-US" sz="2000" b="1" i="1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независимо от дохода семьи, качества школы и компетентности учителя.</a:t>
            </a:r>
            <a:r>
              <a:rPr lang="en-US"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Shape 233"/>
          <p:cNvSpPr txBox="1">
            <a:spLocks noGrp="1"/>
          </p:cNvSpPr>
          <p:nvPr>
            <p:ph type="body" idx="1"/>
          </p:nvPr>
        </p:nvSpPr>
        <p:spPr>
          <a:xfrm>
            <a:off x="285750" y="357187"/>
            <a:ext cx="8229600" cy="4411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Noto Sans Symbols"/>
              <a:buChar char="●"/>
            </a:pPr>
            <a:r>
              <a:rPr lang="en-US" sz="20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Аргумент:</a:t>
            </a:r>
            <a:r>
              <a:rPr lang="en-US" sz="2000" b="1" i="1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Полноценное питание, полученное в раннем возрасте, способствует здоровью в зрелом возрасте и в старости.</a:t>
            </a:r>
            <a:r>
              <a:rPr lang="en-US"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/>
          </a:p>
          <a:p>
            <a:pPr marL="342900" marR="0" lvl="0" indent="-342900" algn="l" rtl="0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Noto Sans Symbols"/>
              <a:buNone/>
            </a:pPr>
            <a:r>
              <a:rPr lang="en-US" sz="2000" b="1" i="1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Среди людей, получающих полноценное питание, острые заболевания встречаются реже, протекают в менее тяжелой форме и имеют меньшую продолжительность. </a:t>
            </a:r>
            <a:r>
              <a:rPr lang="en-US"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Полноценное питание, кроме того,</a:t>
            </a:r>
            <a:r>
              <a:rPr lang="en-US" sz="2000" b="1" i="1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способствует сохранению психического, социального и физического здоровья на протяжении всей жизни, например, посредством укрепления позитивного образа тела и повышения чувства собственной значимости. Здоровое питание, более того, делает жизнь более комфортной, позволяя молодым людям развить здоровые зубы и десны. Таким образом, полноценное питание в период детства позволяет заложить основу здоровой взрослой жизни. </a:t>
            </a:r>
            <a:endParaRPr/>
          </a:p>
          <a:p>
            <a:pPr marL="342900" marR="0" lvl="0" indent="-342900" algn="l" rtl="0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Noto Sans Symbols"/>
              <a:buNone/>
            </a:pPr>
            <a:r>
              <a:rPr lang="en-US" sz="2000" b="1" i="1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Здоровая пища также позволяет сохранить активность в старости.</a:t>
            </a:r>
            <a:r>
              <a:rPr lang="en-US"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Так, молодость во многих отношениях является уникальным периодом для формирования наиболее крепких костей с тем, чтобы сократить риск остеопороза в старости. Рационы богатые кальцием позволяют сформировать крепкие кости, в то время как рационы насыщенные протеином и солью повышают риск уменьшения плотности кости к старшему возрасту. Поэтому важно содействовать детям в приобретении знаний, навыков и взглядов, которые позволят им сохранить свое здоровье, а также здоровье тех, о ком они заботятся. Полезно обучать людей культуре здорового питания с раннего возраста, поскольку привычки в еде приобретаются в младшем возрасте и впоследствии  их сложно изменить. 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Shape 238"/>
          <p:cNvSpPr txBox="1">
            <a:spLocks noGrp="1"/>
          </p:cNvSpPr>
          <p:nvPr>
            <p:ph type="title"/>
          </p:nvPr>
        </p:nvSpPr>
        <p:spPr>
          <a:xfrm>
            <a:off x="500062" y="-214312"/>
            <a:ext cx="7543800" cy="129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Times New Roman"/>
              <a:buNone/>
            </a:pPr>
            <a:r>
              <a:rPr lang="en-US" sz="3200" b="1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II Программы питания в школах действительно эффективны!</a:t>
            </a:r>
            <a:endParaRPr/>
          </a:p>
        </p:txBody>
      </p:sp>
      <p:sp>
        <p:nvSpPr>
          <p:cNvPr id="239" name="Shape 239"/>
          <p:cNvSpPr txBox="1">
            <a:spLocks noGrp="1"/>
          </p:cNvSpPr>
          <p:nvPr>
            <p:ph type="body" idx="1"/>
          </p:nvPr>
        </p:nvSpPr>
        <p:spPr>
          <a:xfrm>
            <a:off x="285750" y="1143000"/>
            <a:ext cx="8229600" cy="4411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Noto Sans Symbols"/>
              <a:buChar char="●"/>
            </a:pPr>
            <a:r>
              <a:rPr lang="en-US" sz="20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Аргумент:</a:t>
            </a:r>
            <a:r>
              <a:rPr lang="en-US" sz="2000" b="1" i="1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Программы питания улучшают здоровье детей, образовательный потенциал и школьную посещаемость.</a:t>
            </a:r>
            <a:endParaRPr sz="20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342900" algn="l" rtl="0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Noto Sans Symbols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</a:t>
            </a:r>
            <a:endParaRPr/>
          </a:p>
          <a:p>
            <a:pPr marL="342900" marR="0" lvl="0" indent="-342900" algn="l" rtl="0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Noto Sans Symbols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Хорошее здоровье и питание необходимы для концентрации внимания, регулярной школьной посещаемости и оптимальной академической успеваемости.  </a:t>
            </a:r>
            <a:r>
              <a:rPr lang="en-US" sz="2000" b="1" i="1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Проведенное исследование убедительно доказывает, что программы питания и здравоохранения позволят улучшить школьную успеваемость.</a:t>
            </a:r>
            <a:r>
              <a:rPr lang="en-US"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Например, изучения, проведенные во многих странах, показывают, что академическая успеваемость и умственные способности учащихся, получающих полноценное питание, значительно выше в сравнении с этими же показателями у учащихся с неполноценным рационом питания. Это и другое свидетельство позитивного влияния полноценного питания было настолько убедительно, побудил Подкомитет ООН по вопросам питания рекомендовать программы здравоохранения и питания в качестве мер по повышению количества учащихся и обучения. 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Shape 244"/>
          <p:cNvSpPr txBox="1">
            <a:spLocks noGrp="1"/>
          </p:cNvSpPr>
          <p:nvPr>
            <p:ph type="body" idx="1"/>
          </p:nvPr>
        </p:nvSpPr>
        <p:spPr>
          <a:xfrm>
            <a:off x="357187" y="571500"/>
            <a:ext cx="8229600" cy="4411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Noto Sans Symbols"/>
              <a:buChar char="●"/>
            </a:pPr>
            <a:r>
              <a:rPr lang="en-US" sz="20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Аргумент:</a:t>
            </a:r>
            <a:r>
              <a:rPr lang="en-US" sz="2000" b="1" i="1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	Школы являются жизненно важными средами, которые позволяют пропагандировать полноценное питание и обеспечивать программы питания </a:t>
            </a:r>
            <a:endParaRPr/>
          </a:p>
          <a:p>
            <a:pPr marL="342900" marR="0" lvl="0" indent="-254000" algn="l" rtl="0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Noto Sans Symbols"/>
              <a:buNone/>
            </a:pPr>
            <a:endParaRPr sz="20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342900" algn="l" rtl="0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Noto Sans Symbols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По сравнению с любыми другими условиями школы представляют более эффективные, действенные и равные возможности  для пропаганды здоровья и здорового питания. Они позволяют влиять на молодых людей, когда те находятся в критическом возрасте развития, в течение которого формируется, исследуется и усваивается  образ жизни, в том числе и культура питания, посредством социальных взаимодействий в семьях, со сверстниками, учителями и другими взрослыми. Особенно младшие классы обеспечивают прекрасные возможности, поскольку привычки в питании формируются на раннем этапе жизни. Кроме того, школы потенциально оказывают влияние не только на учащихся, но и на персонал, учителей, родителей и членов сообщества, в том числе молодых людей, не посещающих школу.</a:t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Shape 249"/>
          <p:cNvSpPr txBox="1">
            <a:spLocks noGrp="1"/>
          </p:cNvSpPr>
          <p:nvPr>
            <p:ph type="title"/>
          </p:nvPr>
        </p:nvSpPr>
        <p:spPr>
          <a:xfrm>
            <a:off x="428625" y="214312"/>
            <a:ext cx="8043862" cy="129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Times New Roman"/>
              <a:buNone/>
            </a:pPr>
            <a:r>
              <a:rPr lang="en-US" sz="3000" b="1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Школы представляют собой идеальные условия для пропаганды здоровья и здорового питания по следующим причинам: </a:t>
            </a:r>
            <a:endParaRPr/>
          </a:p>
        </p:txBody>
      </p:sp>
      <p:sp>
        <p:nvSpPr>
          <p:cNvPr id="250" name="Shape 250"/>
          <p:cNvSpPr txBox="1">
            <a:spLocks noGrp="1"/>
          </p:cNvSpPr>
          <p:nvPr>
            <p:ph type="body" idx="1"/>
          </p:nvPr>
        </p:nvSpPr>
        <p:spPr>
          <a:xfrm>
            <a:off x="457200" y="1719262"/>
            <a:ext cx="8229600" cy="4411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20"/>
              <a:buFont typeface="Noto Sans Symbols"/>
              <a:buChar char="●"/>
            </a:pPr>
            <a:r>
              <a:rPr lang="en-US" sz="2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Школы оказывают влияние на большую долю детей и подростков.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dk2"/>
              </a:buClr>
              <a:buSzPts val="1820"/>
              <a:buFont typeface="Noto Sans Symbols"/>
              <a:buChar char="●"/>
            </a:pPr>
            <a:r>
              <a:rPr lang="en-US" sz="2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Школы предоставляют возможности для практики здорового питания и пищевой безопасности. 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dk2"/>
              </a:buClr>
              <a:buSzPts val="1820"/>
              <a:buFont typeface="Noto Sans Symbols"/>
              <a:buChar char="●"/>
            </a:pPr>
            <a:r>
              <a:rPr lang="en-US" sz="2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Школы могут научить учащихся, каким образом противостоять нездоровому социальному давлению, поскольку культура питания является социально усвояемым поведением, на которое оказывает влияние социальное давление. 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Shape 163"/>
          <p:cNvSpPr txBox="1">
            <a:spLocks noGrp="1"/>
          </p:cNvSpPr>
          <p:nvPr>
            <p:ph type="body" idx="1"/>
          </p:nvPr>
        </p:nvSpPr>
        <p:spPr>
          <a:xfrm>
            <a:off x="285750" y="1000125"/>
            <a:ext cx="8229600" cy="4411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60"/>
              <a:buFont typeface="Noto Sans Symbols"/>
              <a:buChar char="●"/>
            </a:pPr>
            <a:r>
              <a:rPr lang="en-US"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Полноценное сбалансированное питание- важнейшее условие нормального функционирования человеческого организма, особенно в период роста и развития. </a:t>
            </a:r>
            <a:r>
              <a:rPr lang="en-US" sz="28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На период от 7 до 18 лет, который ребёнок проводит в школе, приходится наиболее интенсивный рост организма, сопровождающийся повышенными умственными и физическими нагрузками.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 txBox="1">
            <a:spLocks noGrp="1"/>
          </p:cNvSpPr>
          <p:nvPr>
            <p:ph type="body" idx="1"/>
          </p:nvPr>
        </p:nvSpPr>
        <p:spPr>
          <a:xfrm>
            <a:off x="428625" y="1214437"/>
            <a:ext cx="8501062" cy="4411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50"/>
              <a:buFont typeface="Noto Sans Symbols"/>
              <a:buChar char="●"/>
            </a:pPr>
            <a:r>
              <a:rPr lang="en-US" sz="2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Организация правильного питания школьника должна отвечать </a:t>
            </a:r>
            <a:r>
              <a:rPr lang="en-US" sz="25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5 основным принципам: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750"/>
              <a:buFont typeface="Noto Sans Symbols"/>
              <a:buNone/>
            </a:pPr>
            <a:r>
              <a:rPr lang="en-US" sz="2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-питание должно быть разнообразным,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750"/>
              <a:buFont typeface="Noto Sans Symbols"/>
              <a:buNone/>
            </a:pPr>
            <a:r>
              <a:rPr lang="en-US" sz="2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-регулярным,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750"/>
              <a:buFont typeface="Noto Sans Symbols"/>
              <a:buNone/>
            </a:pPr>
            <a:r>
              <a:rPr lang="en-US" sz="2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-адекватным(соответствовать энерготратам ребёнка в течение дня),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750"/>
              <a:buFont typeface="Noto Sans Symbols"/>
              <a:buNone/>
            </a:pPr>
            <a:r>
              <a:rPr lang="en-US" sz="2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-безопасным,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750"/>
              <a:buFont typeface="Noto Sans Symbols"/>
              <a:buNone/>
            </a:pPr>
            <a:r>
              <a:rPr lang="en-US" sz="2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-вызывать приятные ощущения и положительные эмоции.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Shape 173"/>
          <p:cNvSpPr txBox="1">
            <a:spLocks noGrp="1"/>
          </p:cNvSpPr>
          <p:nvPr>
            <p:ph type="body" idx="1"/>
          </p:nvPr>
        </p:nvSpPr>
        <p:spPr>
          <a:xfrm>
            <a:off x="357187" y="928687"/>
            <a:ext cx="8229600" cy="4924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60"/>
              <a:buFont typeface="Noto Sans Symbols"/>
              <a:buChar char="●"/>
            </a:pPr>
            <a:r>
              <a:rPr lang="en-US" sz="28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Современный школьник</a:t>
            </a:r>
            <a:r>
              <a:rPr lang="en-US"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по мнению диетологов, </a:t>
            </a:r>
            <a:r>
              <a:rPr lang="en-US" sz="28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должен есть не менее четырех раз в день, причем на завтрак, обед и ужин непременно должно быть горячее блюдо. </a:t>
            </a:r>
            <a:r>
              <a:rPr lang="en-US"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Для растущего организма обязательны молоко, творог, сыр, кисломолочные продукты - источники кальция и белка. Дефицит кальция и фосфора также помогут восполнить рыбные блюда. В качестве гарнира лучше использовать не картошку или макароны, а тушеные или вареные овощи (капусту, свеклу, лук, морковь, бобовые, чеснок и капусту). </a:t>
            </a:r>
            <a:r>
              <a:rPr lang="en-US" sz="28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За день школьники должны выпивать не менее одного-полутора литров жидкости</a:t>
            </a:r>
            <a:r>
              <a:rPr lang="en-US"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но не газированной воды, а фруктовых или овощных соков.</a:t>
            </a:r>
            <a:br>
              <a:rPr lang="en-US"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/>
            </a:r>
            <a:br>
              <a:rPr lang="en-US"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Shape 178"/>
          <p:cNvSpPr txBox="1">
            <a:spLocks noGrp="1"/>
          </p:cNvSpPr>
          <p:nvPr>
            <p:ph type="title"/>
          </p:nvPr>
        </p:nvSpPr>
        <p:spPr>
          <a:xfrm>
            <a:off x="544512" y="152400"/>
            <a:ext cx="7289800" cy="57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Font typeface="Times New Roman"/>
              <a:buNone/>
            </a:pPr>
            <a:r>
              <a:rPr lang="en-US" sz="3500" b="1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Сбалансированность питания</a:t>
            </a:r>
            <a:endParaRPr/>
          </a:p>
        </p:txBody>
      </p:sp>
      <p:sp>
        <p:nvSpPr>
          <p:cNvPr id="179" name="Shape 179"/>
          <p:cNvSpPr txBox="1">
            <a:spLocks noGrp="1"/>
          </p:cNvSpPr>
          <p:nvPr>
            <p:ph type="body" idx="1"/>
          </p:nvPr>
        </p:nvSpPr>
        <p:spPr>
          <a:xfrm>
            <a:off x="457200" y="836612"/>
            <a:ext cx="8229600" cy="56880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20"/>
              <a:buFont typeface="Noto Sans Symbols"/>
              <a:buChar char="●"/>
            </a:pPr>
            <a:r>
              <a:rPr lang="en-US" sz="26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Питание школьника должно быть сбалансированным.</a:t>
            </a:r>
            <a:r>
              <a:rPr lang="en-US" sz="2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Для здоровья детей важнейшее значение имеет правильное соотношение питательных веществ. В меню школьника обязательно должны входить продукты, содержащие не только </a:t>
            </a:r>
            <a:r>
              <a:rPr lang="en-US" sz="26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белки, жиры и углеводы, но и незаменимые аминокислоты, витамины, некоторые жирные кислоты, минералы и микроэлементы.</a:t>
            </a:r>
            <a:r>
              <a:rPr lang="en-US" sz="2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Эти компоненты самостоятельно не синтезируются в организме, но необходимы для полноценного развития детского организма. </a:t>
            </a:r>
            <a:r>
              <a:rPr lang="en-US" sz="26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Соотношение между белками, жирами и углеводами должно быть 1:1:4.</a:t>
            </a:r>
            <a:r>
              <a:rPr lang="en-US" sz="2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457200" y="1719262"/>
            <a:ext cx="8229600" cy="4411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100"/>
              <a:buFont typeface="Noto Sans Symbols"/>
              <a:buChar char="●"/>
            </a:pPr>
            <a:r>
              <a:rPr lang="en-US" sz="30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Калорийность рациона школьника должна быть следующей:</a:t>
            </a:r>
            <a:r>
              <a:rPr lang="en-US" sz="3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2100"/>
              <a:buFont typeface="Noto Sans Symbols"/>
              <a:buChar char="●"/>
            </a:pPr>
            <a:r>
              <a:rPr lang="en-US" sz="3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7-10 лет – 2400 ккал 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2100"/>
              <a:buFont typeface="Noto Sans Symbols"/>
              <a:buChar char="●"/>
            </a:pPr>
            <a:r>
              <a:rPr lang="en-US" sz="3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14-17лет – 2600-3000ккал 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2100"/>
              <a:buFont typeface="Noto Sans Symbols"/>
              <a:buChar char="●"/>
            </a:pPr>
            <a:r>
              <a:rPr lang="en-US" sz="3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если ребенок занимается спортом, он должен получать на 300-500 ккал больше.</a:t>
            </a:r>
            <a:endParaRPr/>
          </a:p>
          <a:p>
            <a:pPr marL="342900" marR="0" lvl="0" indent="-209550" algn="l" rtl="0"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2100"/>
              <a:buFont typeface="Noto Sans Symbols"/>
              <a:buNone/>
            </a:pPr>
            <a:endParaRPr sz="30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Shape 189"/>
          <p:cNvSpPr txBox="1">
            <a:spLocks noGrp="1"/>
          </p:cNvSpPr>
          <p:nvPr>
            <p:ph type="body" idx="1"/>
          </p:nvPr>
        </p:nvSpPr>
        <p:spPr>
          <a:xfrm>
            <a:off x="428625" y="1428750"/>
            <a:ext cx="8229600" cy="4411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100"/>
              <a:buFont typeface="Noto Sans Symbols"/>
              <a:buChar char="●"/>
            </a:pPr>
            <a:r>
              <a:rPr lang="en-US" sz="30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 </a:t>
            </a:r>
            <a:r>
              <a:rPr lang="en-US" sz="30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рационе</a:t>
            </a:r>
            <a:r>
              <a:rPr lang="en-US" sz="30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0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ребенка</a:t>
            </a:r>
            <a:r>
              <a:rPr lang="en-US" sz="30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0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школьного</a:t>
            </a:r>
            <a:r>
              <a:rPr lang="en-US" sz="30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0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возраста</a:t>
            </a:r>
            <a:r>
              <a:rPr lang="en-US" sz="30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0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обязательно</a:t>
            </a:r>
            <a:r>
              <a:rPr lang="en-US" sz="30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0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должны</a:t>
            </a:r>
            <a:r>
              <a:rPr lang="en-US" sz="30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0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присутствовать</a:t>
            </a:r>
            <a:r>
              <a:rPr lang="en-US" sz="30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0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следующие</a:t>
            </a:r>
            <a:r>
              <a:rPr lang="en-US" sz="30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0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продукты</a:t>
            </a:r>
            <a:r>
              <a:rPr lang="en-US" sz="30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</a:t>
            </a:r>
            <a:endParaRPr dirty="0"/>
          </a:p>
          <a:p>
            <a:pPr marL="342900" marR="0" lvl="0" indent="-3429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2100"/>
              <a:buFont typeface="Noto Sans Symbols"/>
              <a:buChar char="●"/>
            </a:pPr>
            <a:r>
              <a:rPr lang="en-US" sz="3000" b="0" i="0" u="sng" strike="noStrike" cap="none" dirty="0" err="1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молоко</a:t>
            </a:r>
            <a:r>
              <a:rPr lang="en-US" sz="3000" b="0" i="0" u="sng" strike="noStrike" cap="none" dirty="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 </a:t>
            </a:r>
            <a:r>
              <a:rPr lang="en-US" sz="3000" b="0" i="0" u="none" strike="noStrike" cap="none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0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или</a:t>
            </a:r>
            <a:r>
              <a:rPr lang="en-US" sz="30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000" b="0" i="0" u="sng" strike="noStrike" cap="none" dirty="0" err="1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4"/>
              </a:rPr>
              <a:t>кисломолочные</a:t>
            </a:r>
            <a:r>
              <a:rPr lang="en-US" sz="3000" b="0" i="0" u="sng" strike="noStrike" cap="none" dirty="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4"/>
              </a:rPr>
              <a:t> </a:t>
            </a:r>
            <a:r>
              <a:rPr lang="en-US" sz="3000" b="0" i="0" u="sng" strike="noStrike" cap="none" dirty="0" err="1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4"/>
              </a:rPr>
              <a:t>напитки</a:t>
            </a:r>
            <a:r>
              <a:rPr lang="en-US" sz="3000" b="0" i="0" u="sng" strike="noStrike" cap="none" dirty="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4"/>
              </a:rPr>
              <a:t> </a:t>
            </a:r>
            <a:r>
              <a:rPr lang="en-US" sz="30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; </a:t>
            </a:r>
            <a:endParaRPr dirty="0"/>
          </a:p>
          <a:p>
            <a:pPr marL="342900" marR="0" lvl="0" indent="-3429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2100"/>
              <a:buFont typeface="Noto Sans Symbols"/>
              <a:buChar char="●"/>
            </a:pPr>
            <a:r>
              <a:rPr lang="en-US" sz="3000" b="0" i="0" u="sng" strike="noStrike" cap="none" dirty="0" err="1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5"/>
              </a:rPr>
              <a:t>творог</a:t>
            </a:r>
            <a:r>
              <a:rPr lang="en-US" sz="3000" b="0" i="0" u="sng" strike="noStrike" cap="none" dirty="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5"/>
              </a:rPr>
              <a:t> </a:t>
            </a:r>
            <a:r>
              <a:rPr lang="en-US" sz="30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; </a:t>
            </a:r>
            <a:endParaRPr dirty="0"/>
          </a:p>
          <a:p>
            <a:pPr marL="342900" marR="0" lvl="0" indent="-3429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2100"/>
              <a:buFont typeface="Noto Sans Symbols"/>
              <a:buChar char="●"/>
            </a:pPr>
            <a:r>
              <a:rPr lang="en-US" sz="3000" b="0" i="0" u="sng" strike="noStrike" cap="none" dirty="0" err="1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6"/>
              </a:rPr>
              <a:t>сыр</a:t>
            </a:r>
            <a:r>
              <a:rPr lang="en-US" sz="3000" b="0" i="0" u="sng" strike="noStrike" cap="none" dirty="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6"/>
              </a:rPr>
              <a:t> </a:t>
            </a:r>
            <a:r>
              <a:rPr lang="en-US" sz="30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; </a:t>
            </a:r>
            <a:endParaRPr dirty="0"/>
          </a:p>
          <a:p>
            <a:pPr marL="342900" marR="0" lvl="0" indent="-3429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2100"/>
              <a:buFont typeface="Noto Sans Symbols"/>
              <a:buChar char="●"/>
            </a:pPr>
            <a:r>
              <a:rPr lang="en-US" sz="3000" b="0" i="0" u="sng" strike="noStrike" cap="none" dirty="0" err="1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7"/>
              </a:rPr>
              <a:t>рыба</a:t>
            </a:r>
            <a:r>
              <a:rPr lang="en-US" sz="3000" b="0" i="0" u="sng" strike="noStrike" cap="none" dirty="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7"/>
              </a:rPr>
              <a:t> </a:t>
            </a:r>
            <a:r>
              <a:rPr lang="en-US" sz="30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; </a:t>
            </a:r>
            <a:endParaRPr dirty="0"/>
          </a:p>
          <a:p>
            <a:pPr marL="342900" marR="0" lvl="0" indent="-3429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2100"/>
              <a:buFont typeface="Noto Sans Symbols"/>
              <a:buChar char="●"/>
            </a:pPr>
            <a:r>
              <a:rPr lang="en-US" sz="3000" b="0" i="0" u="sng" strike="noStrike" cap="none" dirty="0" err="1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8"/>
              </a:rPr>
              <a:t>мясные</a:t>
            </a:r>
            <a:r>
              <a:rPr lang="en-US" sz="3000" b="0" i="0" u="sng" strike="noStrike" cap="none" dirty="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8"/>
              </a:rPr>
              <a:t> </a:t>
            </a:r>
            <a:r>
              <a:rPr lang="en-US" sz="3000" b="0" i="0" u="sng" strike="noStrike" cap="none" dirty="0" err="1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8"/>
              </a:rPr>
              <a:t>продукты</a:t>
            </a:r>
            <a:r>
              <a:rPr lang="en-US" sz="3000" b="0" i="0" u="sng" strike="noStrike" cap="none" dirty="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8"/>
              </a:rPr>
              <a:t> </a:t>
            </a:r>
            <a:r>
              <a:rPr lang="en-US" sz="30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; </a:t>
            </a:r>
            <a:endParaRPr dirty="0"/>
          </a:p>
          <a:p>
            <a:pPr marL="342900" marR="0" lvl="0" indent="-3429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2100"/>
              <a:buFont typeface="Noto Sans Symbols"/>
              <a:buChar char="●"/>
            </a:pPr>
            <a:r>
              <a:rPr lang="en-US" sz="3000" b="0" i="0" u="sng" strike="noStrike" cap="none" dirty="0" err="1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9"/>
              </a:rPr>
              <a:t>яйца</a:t>
            </a:r>
            <a:r>
              <a:rPr lang="en-US" sz="3000" b="0" i="0" u="sng" strike="noStrike" cap="none" dirty="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9"/>
              </a:rPr>
              <a:t> </a:t>
            </a:r>
            <a:r>
              <a:rPr lang="en-US" sz="30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dirty="0"/>
          </a:p>
          <a:p>
            <a:pPr marL="342900" marR="0" lvl="0" indent="-209550" algn="l" rtl="0"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2100"/>
              <a:buFont typeface="Noto Sans Symbols"/>
              <a:buNone/>
            </a:pPr>
            <a:endParaRPr sz="30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 txBox="1">
            <a:spLocks noGrp="1"/>
          </p:cNvSpPr>
          <p:nvPr>
            <p:ph type="title"/>
          </p:nvPr>
        </p:nvSpPr>
        <p:spPr>
          <a:xfrm>
            <a:off x="285750" y="0"/>
            <a:ext cx="7931150" cy="1577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Font typeface="Times New Roman"/>
              <a:buNone/>
            </a:pPr>
            <a:r>
              <a:rPr lang="en-US" sz="3500" b="1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Необходимые продукты для полноценного питания школьников. </a:t>
            </a:r>
            <a:endParaRPr/>
          </a:p>
        </p:txBody>
      </p:sp>
      <p:sp>
        <p:nvSpPr>
          <p:cNvPr id="195" name="Shape 195"/>
          <p:cNvSpPr txBox="1">
            <a:spLocks noGrp="1"/>
          </p:cNvSpPr>
          <p:nvPr>
            <p:ph type="body" idx="1"/>
          </p:nvPr>
        </p:nvSpPr>
        <p:spPr>
          <a:xfrm>
            <a:off x="457200" y="1719262"/>
            <a:ext cx="8229600" cy="4411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20"/>
              <a:buFont typeface="Noto Sans Symbols"/>
              <a:buChar char="●"/>
            </a:pPr>
            <a:r>
              <a:rPr lang="en-US" sz="26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Белки.</a:t>
            </a:r>
            <a:r>
              <a:rPr lang="en-US" sz="2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/>
            </a:r>
            <a:br>
              <a:rPr lang="en-US" sz="2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2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/>
            </a:r>
            <a:br>
              <a:rPr lang="en-US" sz="2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2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Самыми ценными для ребенка являются рыбный и молочный белок, который лучше всего усваивается детским организмом. На втором месте по качеству - мясной белок, на третьем – белок растительного происхождения.</a:t>
            </a:r>
            <a:br>
              <a:rPr lang="en-US" sz="2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2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/>
            </a:r>
            <a:br>
              <a:rPr lang="en-US" sz="2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2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Ежедневно школьник должен получать 75-90 г белка, из них 40-55 г животного происхождения. 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>
            <a:spLocks noGrp="1"/>
          </p:cNvSpPr>
          <p:nvPr>
            <p:ph type="body" idx="1"/>
          </p:nvPr>
        </p:nvSpPr>
        <p:spPr>
          <a:xfrm>
            <a:off x="285750" y="714375"/>
            <a:ext cx="8229600" cy="4411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80"/>
              <a:buFont typeface="Noto Sans Symbols"/>
              <a:buChar char="●"/>
            </a:pPr>
            <a:r>
              <a:rPr lang="en-US" sz="24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Жиры.</a:t>
            </a: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b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/>
            </a:r>
            <a:b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2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Достаточное количество жиров также необходимо включать в суточный рацион школьника. </a:t>
            </a:r>
            <a:br>
              <a:rPr lang="en-US" sz="2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2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/>
            </a:r>
            <a:br>
              <a:rPr lang="en-US" sz="2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2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Необходимые жиры содержатся не только в привычных для нас «жирных» продуктах – масле, сметане, сале и т.д. Мясо, молоко и рыба – источники скрытых жиров. Животные жиры усваиваются хуже растительных и не содержат важные для организма жирные кислоты и жирорастворимые витамины. </a:t>
            </a:r>
            <a:br>
              <a:rPr lang="en-US" sz="2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2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/>
            </a:r>
            <a:br>
              <a:rPr lang="en-US" sz="2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2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Норма потребления жиров для школьников - 80-90 г в сутки, 30% суточного рациона. </a:t>
            </a:r>
            <a:br>
              <a:rPr lang="en-US" sz="2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2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/>
            </a:r>
            <a:br>
              <a:rPr lang="en-US" sz="2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Сеть">
  <a:themeElements>
    <a:clrScheme name="Сеть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Сеть">
  <a:themeElements>
    <a:clrScheme name="Сеть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696</Words>
  <Application>Microsoft Office PowerPoint</Application>
  <PresentationFormat>Экран (4:3)</PresentationFormat>
  <Paragraphs>69</Paragraphs>
  <Slides>18</Slides>
  <Notes>18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18</vt:i4>
      </vt:variant>
    </vt:vector>
  </HeadingPairs>
  <TitlesOfParts>
    <vt:vector size="20" baseType="lpstr">
      <vt:lpstr>1_Сеть</vt:lpstr>
      <vt:lpstr>Сеть</vt:lpstr>
      <vt:lpstr>Здоровое  питание школьников</vt:lpstr>
      <vt:lpstr>Презентация PowerPoint</vt:lpstr>
      <vt:lpstr>Презентация PowerPoint</vt:lpstr>
      <vt:lpstr>Презентация PowerPoint</vt:lpstr>
      <vt:lpstr>Сбалансированность питания</vt:lpstr>
      <vt:lpstr>Презентация PowerPoint</vt:lpstr>
      <vt:lpstr>Презентация PowerPoint</vt:lpstr>
      <vt:lpstr>Необходимые продукты для полноценного питания школьников. </vt:lpstr>
      <vt:lpstr>Презентация PowerPoint</vt:lpstr>
      <vt:lpstr>Презентация PowerPoint</vt:lpstr>
      <vt:lpstr>Витамины и минералы</vt:lpstr>
      <vt:lpstr>Презентация PowerPoint</vt:lpstr>
      <vt:lpstr>Примерное меню школьника</vt:lpstr>
      <vt:lpstr>Разработка аргументов в пользу программ питания посредством школьной политики</vt:lpstr>
      <vt:lpstr>Презентация PowerPoint</vt:lpstr>
      <vt:lpstr>II Программы питания в школах действительно эффективны!</vt:lpstr>
      <vt:lpstr>Презентация PowerPoint</vt:lpstr>
      <vt:lpstr>Школы представляют собой идеальные условия для пропаганды здоровья и здорового питания по следующим причинам: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Здоровое  питание школьников</dc:title>
  <dc:creator>Ирина Самарцева</dc:creator>
  <cp:lastModifiedBy>Пользователь Windows</cp:lastModifiedBy>
  <cp:revision>2</cp:revision>
  <dcterms:modified xsi:type="dcterms:W3CDTF">2022-02-02T04:56:58Z</dcterms:modified>
</cp:coreProperties>
</file>