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127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329427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ctrTitle"/>
          </p:nvPr>
        </p:nvSpPr>
        <p:spPr>
          <a:xfrm>
            <a:off x="315913" y="466725"/>
            <a:ext cx="6781800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224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82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610"/>
              <a:buFont typeface="Noto Sans Symbols"/>
              <a:buChar char="●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719263"/>
            <a:ext cx="4038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3060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528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0039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0039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004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004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2"/>
          </p:nvPr>
        </p:nvSpPr>
        <p:spPr>
          <a:xfrm>
            <a:off x="4648200" y="1719263"/>
            <a:ext cx="4038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3060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528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0039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0039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004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004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719262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19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4169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82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835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610"/>
              <a:buFont typeface="Noto Sans Symbols"/>
              <a:buChar char="●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 rot="5400000">
            <a:off x="4653757" y="2097881"/>
            <a:ext cx="6008687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 rot="5400000">
            <a:off x="462757" y="116682"/>
            <a:ext cx="6008687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19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4169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82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835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610"/>
              <a:buFont typeface="Noto Sans Symbols"/>
              <a:buChar char="●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 rot="5400000">
            <a:off x="2366169" y="-189707"/>
            <a:ext cx="44116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19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4169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82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835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610"/>
              <a:buFont typeface="Noto Sans Symbols"/>
              <a:buChar char="●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224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196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98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0840" algn="l" rtl="0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2240"/>
              <a:buFont typeface="Noto Sans Symbols"/>
              <a:buChar char="●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306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196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528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98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26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3528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861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26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9879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28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9879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28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9879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28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9879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28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9879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28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26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3528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861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26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9879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28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9879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28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9879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28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9879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28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9879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28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hape 6"/>
          <p:cNvCxnSpPr/>
          <p:nvPr/>
        </p:nvCxnSpPr>
        <p:spPr>
          <a:xfrm>
            <a:off x="7315200" y="1066800"/>
            <a:ext cx="0" cy="4495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grpSp>
        <p:nvGrpSpPr>
          <p:cNvPr id="7" name="Shape 7"/>
          <p:cNvGrpSpPr/>
          <p:nvPr/>
        </p:nvGrpSpPr>
        <p:grpSpPr>
          <a:xfrm>
            <a:off x="7493000" y="2992437"/>
            <a:ext cx="1338262" cy="2189162"/>
            <a:chOff x="7467600" y="2992437"/>
            <a:chExt cx="1338262" cy="2189162"/>
          </a:xfrm>
        </p:grpSpPr>
        <p:sp>
          <p:nvSpPr>
            <p:cNvPr id="8" name="Shape 8"/>
            <p:cNvSpPr/>
            <p:nvPr/>
          </p:nvSpPr>
          <p:spPr>
            <a:xfrm>
              <a:off x="7467600" y="2992437"/>
              <a:ext cx="201612" cy="201612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Shape 9"/>
            <p:cNvSpPr/>
            <p:nvPr/>
          </p:nvSpPr>
          <p:spPr>
            <a:xfrm>
              <a:off x="7751762" y="2992437"/>
              <a:ext cx="201612" cy="201612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Shape 10"/>
            <p:cNvSpPr/>
            <p:nvPr/>
          </p:nvSpPr>
          <p:spPr>
            <a:xfrm>
              <a:off x="8035925" y="2992437"/>
              <a:ext cx="201612" cy="201612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Shape 11"/>
            <p:cNvSpPr/>
            <p:nvPr/>
          </p:nvSpPr>
          <p:spPr>
            <a:xfrm>
              <a:off x="7467600" y="3276600"/>
              <a:ext cx="201612" cy="201612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>
              <a:off x="7751762" y="3276600"/>
              <a:ext cx="201612" cy="201612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>
              <a:off x="8035925" y="3276600"/>
              <a:ext cx="201612" cy="201612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>
              <a:off x="8320087" y="3276600"/>
              <a:ext cx="201612" cy="20161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>
              <a:off x="7467600" y="3560762"/>
              <a:ext cx="201612" cy="201612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7751762" y="3560762"/>
              <a:ext cx="201612" cy="201612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Shape 17"/>
            <p:cNvSpPr/>
            <p:nvPr/>
          </p:nvSpPr>
          <p:spPr>
            <a:xfrm>
              <a:off x="8035925" y="3560762"/>
              <a:ext cx="201612" cy="20161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Shape 18"/>
            <p:cNvSpPr/>
            <p:nvPr/>
          </p:nvSpPr>
          <p:spPr>
            <a:xfrm>
              <a:off x="8320087" y="3560762"/>
              <a:ext cx="201612" cy="20161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Shape 19"/>
            <p:cNvSpPr/>
            <p:nvPr/>
          </p:nvSpPr>
          <p:spPr>
            <a:xfrm>
              <a:off x="8604250" y="3560762"/>
              <a:ext cx="201612" cy="2016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Shape 20"/>
            <p:cNvSpPr/>
            <p:nvPr/>
          </p:nvSpPr>
          <p:spPr>
            <a:xfrm>
              <a:off x="7467600" y="3843337"/>
              <a:ext cx="201612" cy="2032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Shape 21"/>
            <p:cNvSpPr/>
            <p:nvPr/>
          </p:nvSpPr>
          <p:spPr>
            <a:xfrm>
              <a:off x="7751762" y="3843337"/>
              <a:ext cx="201612" cy="203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Shape 22"/>
            <p:cNvSpPr/>
            <p:nvPr/>
          </p:nvSpPr>
          <p:spPr>
            <a:xfrm>
              <a:off x="8035925" y="3843337"/>
              <a:ext cx="201612" cy="203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>
              <a:off x="8320087" y="3843337"/>
              <a:ext cx="201612" cy="203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>
              <a:off x="7467600" y="4127500"/>
              <a:ext cx="201612" cy="203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Shape 25"/>
            <p:cNvSpPr/>
            <p:nvPr/>
          </p:nvSpPr>
          <p:spPr>
            <a:xfrm>
              <a:off x="7751762" y="4127500"/>
              <a:ext cx="201612" cy="203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8035925" y="4127500"/>
              <a:ext cx="201612" cy="203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8320087" y="4127500"/>
              <a:ext cx="201612" cy="203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8604250" y="4127500"/>
              <a:ext cx="201612" cy="2032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7467600" y="4411662"/>
              <a:ext cx="201612" cy="20161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7751762" y="4411662"/>
              <a:ext cx="201612" cy="2016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Shape 31"/>
            <p:cNvSpPr/>
            <p:nvPr/>
          </p:nvSpPr>
          <p:spPr>
            <a:xfrm>
              <a:off x="8035925" y="4411662"/>
              <a:ext cx="201612" cy="2016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8320087" y="4411662"/>
              <a:ext cx="201612" cy="201612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>
              <a:off x="7467600" y="4695825"/>
              <a:ext cx="201612" cy="2016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>
              <a:off x="7751762" y="4695825"/>
              <a:ext cx="201612" cy="2016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Shape 35"/>
            <p:cNvSpPr/>
            <p:nvPr/>
          </p:nvSpPr>
          <p:spPr>
            <a:xfrm>
              <a:off x="8035925" y="4695825"/>
              <a:ext cx="201612" cy="201612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Shape 36"/>
            <p:cNvSpPr/>
            <p:nvPr/>
          </p:nvSpPr>
          <p:spPr>
            <a:xfrm>
              <a:off x="8320087" y="4695825"/>
              <a:ext cx="201612" cy="201612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Shape 37"/>
            <p:cNvSpPr/>
            <p:nvPr/>
          </p:nvSpPr>
          <p:spPr>
            <a:xfrm>
              <a:off x="7751762" y="4979987"/>
              <a:ext cx="201612" cy="201612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Shape 38"/>
            <p:cNvSpPr/>
            <p:nvPr/>
          </p:nvSpPr>
          <p:spPr>
            <a:xfrm>
              <a:off x="8320087" y="4979987"/>
              <a:ext cx="201612" cy="201612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39" name="Shape 39"/>
          <p:cNvCxnSpPr/>
          <p:nvPr/>
        </p:nvCxnSpPr>
        <p:spPr>
          <a:xfrm>
            <a:off x="304800" y="2819400"/>
            <a:ext cx="8229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719262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19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4169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82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835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610"/>
              <a:buFont typeface="Noto Sans Symbols"/>
              <a:buChar char="●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7962900" y="152400"/>
            <a:ext cx="0" cy="1524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719262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19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4169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82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835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ts val="1610"/>
              <a:buFont typeface="Noto Sans Symbols"/>
              <a:buChar char="●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grpSp>
        <p:nvGrpSpPr>
          <p:cNvPr id="58" name="Shape 58"/>
          <p:cNvGrpSpPr/>
          <p:nvPr/>
        </p:nvGrpSpPr>
        <p:grpSpPr>
          <a:xfrm>
            <a:off x="8153400" y="152400"/>
            <a:ext cx="792162" cy="1295400"/>
            <a:chOff x="8153400" y="1524000"/>
            <a:chExt cx="838200" cy="1371600"/>
          </a:xfrm>
        </p:grpSpPr>
        <p:sp>
          <p:nvSpPr>
            <p:cNvPr id="59" name="Shape 59"/>
            <p:cNvSpPr/>
            <p:nvPr/>
          </p:nvSpPr>
          <p:spPr>
            <a:xfrm>
              <a:off x="8153400" y="15240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Shape 60"/>
            <p:cNvSpPr/>
            <p:nvPr/>
          </p:nvSpPr>
          <p:spPr>
            <a:xfrm>
              <a:off x="8331200" y="15240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Shape 61"/>
            <p:cNvSpPr/>
            <p:nvPr/>
          </p:nvSpPr>
          <p:spPr>
            <a:xfrm>
              <a:off x="8509000" y="15240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Shape 62"/>
            <p:cNvSpPr/>
            <p:nvPr/>
          </p:nvSpPr>
          <p:spPr>
            <a:xfrm>
              <a:off x="8153400" y="17018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Shape 63"/>
            <p:cNvSpPr/>
            <p:nvPr/>
          </p:nvSpPr>
          <p:spPr>
            <a:xfrm>
              <a:off x="8331200" y="17018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Shape 64"/>
            <p:cNvSpPr/>
            <p:nvPr/>
          </p:nvSpPr>
          <p:spPr>
            <a:xfrm>
              <a:off x="8509000" y="17018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Shape 65"/>
            <p:cNvSpPr/>
            <p:nvPr/>
          </p:nvSpPr>
          <p:spPr>
            <a:xfrm>
              <a:off x="8686800" y="17018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Shape 66"/>
            <p:cNvSpPr/>
            <p:nvPr/>
          </p:nvSpPr>
          <p:spPr>
            <a:xfrm>
              <a:off x="8153400" y="18796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Shape 67"/>
            <p:cNvSpPr/>
            <p:nvPr/>
          </p:nvSpPr>
          <p:spPr>
            <a:xfrm>
              <a:off x="8331200" y="18796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Shape 68"/>
            <p:cNvSpPr/>
            <p:nvPr/>
          </p:nvSpPr>
          <p:spPr>
            <a:xfrm>
              <a:off x="8509000" y="18796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Shape 69"/>
            <p:cNvSpPr/>
            <p:nvPr/>
          </p:nvSpPr>
          <p:spPr>
            <a:xfrm>
              <a:off x="8686800" y="18796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Shape 70"/>
            <p:cNvSpPr/>
            <p:nvPr/>
          </p:nvSpPr>
          <p:spPr>
            <a:xfrm>
              <a:off x="8864600" y="18796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Shape 71"/>
            <p:cNvSpPr/>
            <p:nvPr/>
          </p:nvSpPr>
          <p:spPr>
            <a:xfrm>
              <a:off x="8153400" y="20574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Shape 72"/>
            <p:cNvSpPr/>
            <p:nvPr/>
          </p:nvSpPr>
          <p:spPr>
            <a:xfrm>
              <a:off x="8331200" y="20574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Shape 73"/>
            <p:cNvSpPr/>
            <p:nvPr/>
          </p:nvSpPr>
          <p:spPr>
            <a:xfrm>
              <a:off x="8509000" y="20574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Shape 74"/>
            <p:cNvSpPr/>
            <p:nvPr/>
          </p:nvSpPr>
          <p:spPr>
            <a:xfrm>
              <a:off x="8686800" y="20574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Shape 75"/>
            <p:cNvSpPr/>
            <p:nvPr/>
          </p:nvSpPr>
          <p:spPr>
            <a:xfrm>
              <a:off x="8153400" y="22352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Shape 76"/>
            <p:cNvSpPr/>
            <p:nvPr/>
          </p:nvSpPr>
          <p:spPr>
            <a:xfrm>
              <a:off x="8331200" y="22352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Shape 77"/>
            <p:cNvSpPr/>
            <p:nvPr/>
          </p:nvSpPr>
          <p:spPr>
            <a:xfrm>
              <a:off x="8509000" y="22352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Shape 78"/>
            <p:cNvSpPr/>
            <p:nvPr/>
          </p:nvSpPr>
          <p:spPr>
            <a:xfrm>
              <a:off x="8686800" y="22352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Shape 79"/>
            <p:cNvSpPr/>
            <p:nvPr/>
          </p:nvSpPr>
          <p:spPr>
            <a:xfrm>
              <a:off x="8864600" y="22352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Shape 80"/>
            <p:cNvSpPr/>
            <p:nvPr/>
          </p:nvSpPr>
          <p:spPr>
            <a:xfrm>
              <a:off x="8153400" y="24130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Shape 81"/>
            <p:cNvSpPr/>
            <p:nvPr/>
          </p:nvSpPr>
          <p:spPr>
            <a:xfrm>
              <a:off x="8331200" y="24130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Shape 82"/>
            <p:cNvSpPr/>
            <p:nvPr/>
          </p:nvSpPr>
          <p:spPr>
            <a:xfrm>
              <a:off x="8509000" y="24130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Shape 83"/>
            <p:cNvSpPr/>
            <p:nvPr/>
          </p:nvSpPr>
          <p:spPr>
            <a:xfrm>
              <a:off x="8686800" y="24130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Shape 84"/>
            <p:cNvSpPr/>
            <p:nvPr/>
          </p:nvSpPr>
          <p:spPr>
            <a:xfrm>
              <a:off x="8153400" y="25908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Shape 85"/>
            <p:cNvSpPr/>
            <p:nvPr/>
          </p:nvSpPr>
          <p:spPr>
            <a:xfrm>
              <a:off x="8331200" y="25908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Shape 86"/>
            <p:cNvSpPr/>
            <p:nvPr/>
          </p:nvSpPr>
          <p:spPr>
            <a:xfrm>
              <a:off x="8509000" y="25908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Shape 87"/>
            <p:cNvSpPr/>
            <p:nvPr/>
          </p:nvSpPr>
          <p:spPr>
            <a:xfrm>
              <a:off x="8686800" y="25908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Shape 88"/>
            <p:cNvSpPr/>
            <p:nvPr/>
          </p:nvSpPr>
          <p:spPr>
            <a:xfrm>
              <a:off x="8331200" y="27686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Shape 89"/>
            <p:cNvSpPr/>
            <p:nvPr/>
          </p:nvSpPr>
          <p:spPr>
            <a:xfrm>
              <a:off x="8686800" y="27686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dsmatrix.ru/goods-catalogue/Meat-poultry-and-eggs/Meat.html" TargetMode="External"/><Relationship Id="rId3" Type="http://schemas.openxmlformats.org/officeDocument/2006/relationships/hyperlink" Target="http://www.goodsmatrix.ru/goods-catalogue/Dairy-products/Milk.html" TargetMode="External"/><Relationship Id="rId7" Type="http://schemas.openxmlformats.org/officeDocument/2006/relationships/hyperlink" Target="http://www.goodsmatrix.ru/goods-catalogue/Fish-and-seafood/Frozen-fish-and-fish-product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dsmatrix.ru/goods-catalogue/Delicatessen/Cheeses.html" TargetMode="External"/><Relationship Id="rId5" Type="http://schemas.openxmlformats.org/officeDocument/2006/relationships/hyperlink" Target="http://www.goodsmatrix.ru/goods-catalogue/Sour-milk-products/Cheese-curd.html" TargetMode="External"/><Relationship Id="rId4" Type="http://schemas.openxmlformats.org/officeDocument/2006/relationships/hyperlink" Target="http://www.goodsmatrix.ru/goods-catalogue/Sour-milk-products/Sour-milk-drinks.html" TargetMode="External"/><Relationship Id="rId9" Type="http://schemas.openxmlformats.org/officeDocument/2006/relationships/hyperlink" Target="http://www.goodsmatrix.ru/goods-catalogue/Eggs/Hen's-egg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ctrTitle"/>
          </p:nvPr>
        </p:nvSpPr>
        <p:spPr>
          <a:xfrm>
            <a:off x="684212" y="620712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Здоровое  питание школьников</a:t>
            </a:r>
            <a:endParaRPr/>
          </a:p>
        </p:txBody>
      </p:sp>
      <p:pic>
        <p:nvPicPr>
          <p:cNvPr id="158" name="Shape 158" descr="s1644_1182939146_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43212" y="2492375"/>
            <a:ext cx="3695700" cy="37449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357187" y="857250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20"/>
              <a:buFont typeface="Noto Sans Symbols"/>
              <a:buChar char="●"/>
            </a:pPr>
            <a:r>
              <a:rPr lang="en-US" sz="2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Углеводы. </a:t>
            </a:r>
            <a: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Углеводы необходимы для пополнения энергетических запасов организма. Наиболее полезны сложные углеводы, содержащие неперевариваемые пищевые волокна. </a:t>
            </a:r>
            <a:b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Суточная норма углеводов в рационе школьника - 300-400 г, из них на долю простых должно приходиться не более 100 г. </a:t>
            </a:r>
            <a:b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428625" y="-428625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900"/>
              <a:buFont typeface="Times New Roman"/>
              <a:buNone/>
            </a:pPr>
            <a:r>
              <a:rPr lang="en-US" sz="39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Витамины и минералы</a:t>
            </a:r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285750" y="1071562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Витамин РР 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— в хлебе из грубого помола, рыбе, орехах, овощах, мясе, сушеных грибах, регулирует кровообращение и уровень холестерина.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Пантотеновая кислота 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— в фасоли, цветном капусте, яичных желтках, мясе, регулирует функции нервной системы и двигательную функцию кишечника.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Фолиевая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кислота — в савойской капусте, шпинате, зеленом горошке, необходима для роста и нормального кроветворения.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Биотин 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— в яичном желтке, помидорах, неочищенном рисе, соевых бобах, влияет на состояние кожи, волос, ногтей и регулирует уровень сахара в крови.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Витамин D 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— в печени рыб, икре, яйцах, укрепляет кости и зубы.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Витамин К 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— в шпинате, салате, кабачках и белокочанной капусте, регулирует свертываемость крови. 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Продукты, содержащие основные необходимые витамины и минеральные вещества, обязательно должны присутствовать в рационе школьника для правильного функционирования и развития детского организма.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357187" y="1428750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</a:pPr>
            <a:r>
              <a:rPr lang="en-US" sz="3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рационе школьника обязательно должны присутствовать продукты, содержащие необходимые для жизнедеятельности </a:t>
            </a:r>
            <a:r>
              <a:rPr lang="en-US" sz="3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минеральные соли и микроэлементы: йод, железо, фтор, кобальт, селен, медь</a:t>
            </a:r>
            <a:r>
              <a:rPr lang="en-US" sz="3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другие. </a:t>
            </a:r>
            <a:br>
              <a:rPr lang="en-US" sz="3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3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357187" y="1000125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10"/>
              <a:buFont typeface="Noto Sans Symbols"/>
              <a:buNone/>
            </a:pPr>
            <a:r>
              <a:rPr lang="en-US" sz="23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Завтрак</a:t>
            </a:r>
            <a:r>
              <a:rPr lang="en-US"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         Отварное мясо (100 г.) с рисом (150 г.) запеченое в яйце    (50 г.)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dk2"/>
              </a:buClr>
              <a:buSzPts val="1610"/>
              <a:buFont typeface="Noto Sans Symbols"/>
              <a:buNone/>
            </a:pPr>
            <a:r>
              <a:rPr lang="en-US"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кусок хлеба (150 г.) с маслом (20 г.)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dk2"/>
              </a:buClr>
              <a:buSzPts val="1610"/>
              <a:buFont typeface="Noto Sans Symbols"/>
              <a:buNone/>
            </a:pPr>
            <a:r>
              <a:rPr lang="en-US"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чай с сахаром (10 г.)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dk2"/>
              </a:buClr>
              <a:buSzPts val="1610"/>
              <a:buFont typeface="Noto Sans Symbols"/>
              <a:buNone/>
            </a:pPr>
            <a:r>
              <a:rPr lang="en-US"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печенье (100 г.)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dk2"/>
              </a:buClr>
              <a:buSzPts val="1610"/>
              <a:buFont typeface="Noto Sans Symbols"/>
              <a:buNone/>
            </a:pPr>
            <a:r>
              <a:rPr lang="en-US" sz="23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Обед</a:t>
            </a:r>
            <a:r>
              <a:rPr lang="en-US"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           Суп из картофеля (90 г.) с морковью (20 г) и луком (30 г.)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dk2"/>
              </a:buClr>
              <a:buSzPts val="1610"/>
              <a:buFont typeface="Noto Sans Symbols"/>
              <a:buNone/>
            </a:pPr>
            <a:r>
              <a:rPr lang="en-US"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курица (100 г.), запеченная с капустой (100 г.) в масле (5 г.)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dk2"/>
              </a:buClr>
              <a:buSzPts val="1610"/>
              <a:buFont typeface="Noto Sans Symbols"/>
              <a:buNone/>
            </a:pPr>
            <a:r>
              <a:rPr lang="en-US"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чай с сахаром (10 г.)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dk2"/>
              </a:buClr>
              <a:buSzPts val="1610"/>
              <a:buFont typeface="Noto Sans Symbols"/>
              <a:buNone/>
            </a:pPr>
            <a:r>
              <a:rPr lang="en-US"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апельсин(200 г.)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dk2"/>
              </a:buClr>
              <a:buSzPts val="1610"/>
              <a:buFont typeface="Noto Sans Symbols"/>
              <a:buNone/>
            </a:pPr>
            <a:r>
              <a:rPr lang="en-US" sz="23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Полдник</a:t>
            </a:r>
            <a:r>
              <a:rPr lang="en-US"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    Стакан молока (200 г.) и яблоко (200 г.)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dk2"/>
              </a:buClr>
              <a:buSzPts val="1610"/>
              <a:buFont typeface="Noto Sans Symbols"/>
              <a:buNone/>
            </a:pPr>
            <a:r>
              <a:rPr lang="en-US" sz="23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Ужин</a:t>
            </a:r>
            <a:r>
              <a:rPr lang="en-US"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         Рыба (100 г.) запечённая в масле (10г.) с луком (50 г.)              жареный картофель (200 г.)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dk2"/>
              </a:buClr>
              <a:buSzPts val="1610"/>
              <a:buFont typeface="Noto Sans Symbols"/>
              <a:buNone/>
            </a:pPr>
            <a:r>
              <a:rPr lang="en-US"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чёрный хлеб (100 г.)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dk2"/>
              </a:buClr>
              <a:buSzPts val="1610"/>
              <a:buFont typeface="Noto Sans Symbols"/>
              <a:buNone/>
            </a:pPr>
            <a:r>
              <a:rPr lang="en-US"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чай с сахаром (10 г.)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dk2"/>
              </a:buClr>
              <a:buSzPts val="1610"/>
              <a:buFont typeface="Noto Sans Symbols"/>
              <a:buNone/>
            </a:pPr>
            <a:r>
              <a:rPr lang="en-US"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стакан кефира (100 г.)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500062" y="-428625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Times New Roman"/>
              <a:buNone/>
            </a:pPr>
            <a:r>
              <a:rPr lang="en-US" sz="39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Примерное меню школьника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357187" y="214312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Разработка аргументов в пользу программ питания посредством школьной политики</a:t>
            </a:r>
            <a:endParaRPr/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428625" y="1428750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90"/>
              <a:buFont typeface="Noto Sans Symbols"/>
              <a:buChar char="●"/>
            </a:pPr>
            <a:r>
              <a:rPr lang="en-US" sz="17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</a:t>
            </a:r>
            <a:r>
              <a:rPr lang="en-US"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000" b="1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Здоровое питание среди детей школьного возраста является важным!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lang="en-US" sz="2000" b="1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Аргумент: Хорошее питание повышает образовательный потенциал и благополучие детей</a:t>
            </a:r>
            <a:r>
              <a:rPr lang="en-US" sz="200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Хорошее здоровье и питание необходимы для достижения полноты образовательного потенциала, поскольку питание оказывает влияние на интеллектуальное развитие и способность к обучению. Многие исследования свидетельствуют о наличии значимых связей между качеством питания и результатами теста познавательных способностей или академической успеваемостью. </a:t>
            </a:r>
            <a:r>
              <a:rPr lang="en-US" sz="2000" b="1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Следовательно, дети с более полноценным рационом питания получают более высокие результаты в тестах на фактические знания в сравнении с теми, чей рацион в чем-то недостаточен. 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Например,</a:t>
            </a:r>
            <a:r>
              <a:rPr lang="en-US" sz="2000" b="1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исследования, проведенные в Гондурасе, Кении и Филиппинах, показывают, что академическая успеваемость и умственные способности учащихся, получающих качественное питание, значительно выше по сравнению с этими показателями у учащихся с неполноценным питанием, </a:t>
            </a:r>
            <a:r>
              <a:rPr lang="en-US" sz="2000" b="1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независимо от дохода семьи, качества школы и компетентности учителя.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285750" y="357187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Char char="●"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Аргумент:</a:t>
            </a:r>
            <a:r>
              <a:rPr lang="en-US" sz="2000" b="1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Полноценное питание, полученное в раннем возрасте, способствует здоровью в зрелом возрасте и в старости.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lang="en-US" sz="2000" b="1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Среди людей, получающих полноценное питание, острые заболевания встречаются реже, протекают в менее тяжелой форме и имеют меньшую продолжительность. 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Полноценное питание, кроме того,</a:t>
            </a:r>
            <a:r>
              <a:rPr lang="en-US" sz="2000" b="1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способствует сохранению психического, социального и физического здоровья на протяжении всей жизни, например, посредством укрепления позитивного образа тела и повышения чувства собственной значимости. Здоровое питание, более того, делает жизнь более комфортной, позволяя молодым людям развить здоровые зубы и десны. Таким образом, полноценное питание в период детства позволяет заложить основу здоровой взрослой жизни.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lang="en-US" sz="2000" b="1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Здоровая пища также позволяет сохранить активность в старости.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Так, молодость во многих отношениях является уникальным периодом для формирования наиболее крепких костей с тем, чтобы сократить риск остеопороза в старости. Рационы богатые кальцием позволяют сформировать крепкие кости, в то время как рационы насыщенные протеином и солью повышают риск уменьшения плотности кости к старшему возрасту. Поэтому важно содействовать детям в приобретении знаний, навыков и взглядов, которые позволят им сохранить свое здоровье, а также здоровье тех, о ком они заботятся. Полезно обучать людей культуре здорового питания с раннего возраста, поскольку привычки в еде приобретаются в младшем возрасте и впоследствии  их сложно изменить.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500062" y="-214312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 Программы питания в школах действительно эффективны!</a:t>
            </a:r>
            <a:endParaRPr/>
          </a:p>
        </p:txBody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285750" y="1143000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Char char="●"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Аргумент:</a:t>
            </a:r>
            <a:r>
              <a:rPr lang="en-US" sz="2000" b="1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Программы питания улучшают здоровье детей, образовательный потенциал и школьную посещаемость.</a:t>
            </a: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Хорошее здоровье и питание необходимы для концентрации внимания, регулярной школьной посещаемости и оптимальной академической успеваемости.  </a:t>
            </a:r>
            <a:r>
              <a:rPr lang="en-US" sz="2000" b="1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Проведенное исследование убедительно доказывает, что программы питания и здравоохранения позволят улучшить школьную успеваемость.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Например, изучения, проведенные во многих странах, показывают, что академическая успеваемость и умственные способности учащихся, получающих полноценное питание, значительно выше в сравнении с этими же показателями у учащихся с неполноценным рационом питания. Это и другое свидетельство позитивного влияния полноценного питания было настолько убедительно, побудил Подкомитет ООН по вопросам питания рекомендовать программы здравоохранения и питания в качестве мер по повышению количества учащихся и обучения.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357187" y="571500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Char char="●"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Аргумент:</a:t>
            </a:r>
            <a:r>
              <a:rPr lang="en-US" sz="2000" b="1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	Школы являются жизненно важными средами, которые позволяют пропагандировать полноценное питание и обеспечивать программы питания </a:t>
            </a:r>
            <a:endParaRPr/>
          </a:p>
          <a:p>
            <a:pPr marL="342900" marR="0" lvl="0" indent="-2540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По сравнению с любыми другими условиями школы представляют более эффективные, действенные и равные возможности  для пропаганды здоровья и здорового питания. Они позволяют влиять на молодых людей, когда те находятся в критическом возрасте развития, в течение которого формируется, исследуется и усваивается  образ жизни, в том числе и культура питания, посредством социальных взаимодействий в семьях, со сверстниками, учителями и другими взрослыми. Особенно младшие классы обеспечивают прекрасные возможности, поскольку привычки в питании формируются на раннем этапе жизни. Кроме того, школы потенциально оказывают влияние не только на учащихся, но и на персонал, учителей, родителей и членов сообщества, в том числе молодых людей, не посещающих школу.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>
            <a:off x="428625" y="214312"/>
            <a:ext cx="8043862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Times New Roman"/>
              <a:buNone/>
            </a:pPr>
            <a:r>
              <a:rPr lang="en-US" sz="3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Школы представляют собой идеальные условия для пропаганды здоровья и здорового питания по следующим причинам: </a:t>
            </a:r>
            <a:endParaRPr/>
          </a:p>
        </p:txBody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457200" y="1719262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20"/>
              <a:buFont typeface="Noto Sans Symbols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Школы оказывают влияние на большую долю детей и подростков.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1820"/>
              <a:buFont typeface="Noto Sans Symbols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Школы предоставляют возможности для практики здорового питания и пищевой безопасности.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1820"/>
              <a:buFont typeface="Noto Sans Symbols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Школы могут научить учащихся, каким образом противостоять нездоровому социальному давлению, поскольку культура питания является социально усвояемым поведением, на которое оказывает влияние социальное давление.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285750" y="1000125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Полноценное сбалансированное питание- важнейшее условие нормального функционирования человеческого организма, особенно в период роста и развития. </a:t>
            </a:r>
            <a:r>
              <a:rPr lang="en-US"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 период от 7 до 18 лет, который ребёнок проводит в школе, приходится наиболее интенсивный рост организма, сопровождающийся повышенными умственными и физическими нагрузками.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428625" y="1214437"/>
            <a:ext cx="8501062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50"/>
              <a:buFont typeface="Noto Sans Symbols"/>
              <a:buChar char="●"/>
            </a:pPr>
            <a:r>
              <a:rPr lang="en-US"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Организация правильного питания школьника должна отвечать </a:t>
            </a:r>
            <a:r>
              <a:rPr lang="en-US" sz="25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 основным принципам: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750"/>
              <a:buFont typeface="Noto Sans Symbols"/>
              <a:buNone/>
            </a:pPr>
            <a:r>
              <a:rPr lang="en-US"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-питание должно быть разнообразным,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750"/>
              <a:buFont typeface="Noto Sans Symbols"/>
              <a:buNone/>
            </a:pPr>
            <a:r>
              <a:rPr lang="en-US"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-регулярным,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750"/>
              <a:buFont typeface="Noto Sans Symbols"/>
              <a:buNone/>
            </a:pPr>
            <a:r>
              <a:rPr lang="en-US"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-адекватным(соответствовать энерготратам ребёнка в течение дня),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750"/>
              <a:buFont typeface="Noto Sans Symbols"/>
              <a:buNone/>
            </a:pPr>
            <a:r>
              <a:rPr lang="en-US"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-безопасным,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750"/>
              <a:buFont typeface="Noto Sans Symbols"/>
              <a:buNone/>
            </a:pPr>
            <a:r>
              <a:rPr lang="en-US"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-вызывать приятные ощущения и положительные эмоции.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357187" y="928687"/>
            <a:ext cx="8229600" cy="4924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60"/>
              <a:buFont typeface="Noto Sans Symbols"/>
              <a:buChar char="●"/>
            </a:pPr>
            <a:r>
              <a:rPr lang="en-US"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Современный школьник</a:t>
            </a: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по мнению диетологов, </a:t>
            </a:r>
            <a:r>
              <a:rPr lang="en-US"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должен есть не менее четырех раз в день, причем на завтрак, обед и ужин непременно должно быть горячее блюдо. </a:t>
            </a: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Для растущего организма обязательны молоко, творог, сыр, кисломолочные продукты - источники кальция и белка. Дефицит кальция и фосфора также помогут восполнить рыбные блюда. В качестве гарнира лучше использовать не картошку или макароны, а тушеные или вареные овощи (капусту, свеклу, лук, морковь, бобовые, чеснок и капусту). </a:t>
            </a:r>
            <a:r>
              <a:rPr lang="en-US"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 день школьники должны выпивать не менее одного-полутора литров жидкости</a:t>
            </a: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но не газированной воды, а фруктовых или овощных соков.</a:t>
            </a:r>
            <a:b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544512" y="152400"/>
            <a:ext cx="72898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Times New Roman"/>
              <a:buNone/>
            </a:pPr>
            <a:r>
              <a:rPr lang="en-US" sz="35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Сбалансированность питания</a:t>
            </a:r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457200" y="836612"/>
            <a:ext cx="8229600" cy="5688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20"/>
              <a:buFont typeface="Noto Sans Symbols"/>
              <a:buChar char="●"/>
            </a:pPr>
            <a:r>
              <a:rPr lang="en-US" sz="2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Питание школьника должно быть сбалансированным.</a:t>
            </a:r>
            <a: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Для здоровья детей важнейшее значение имеет правильное соотношение питательных веществ. В меню школьника обязательно должны входить продукты, содержащие не только </a:t>
            </a:r>
            <a:r>
              <a:rPr lang="en-US" sz="2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белки, жиры и углеводы, но и незаменимые аминокислоты, витамины, некоторые жирные кислоты, минералы и микроэлементы.</a:t>
            </a:r>
            <a: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Эти компоненты самостоятельно не синтезируются в организме, но необходимы для полноценного развития детского организма. </a:t>
            </a:r>
            <a:r>
              <a:rPr lang="en-US" sz="2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Соотношение между белками, жирами и углеводами должно быть 1:1:4.</a:t>
            </a:r>
            <a: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457200" y="1719262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</a:pPr>
            <a:r>
              <a:rPr lang="en-US" sz="3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Калорийность рациона школьника должна быть следующей:</a:t>
            </a:r>
            <a:r>
              <a:rPr lang="en-US" sz="3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</a:pPr>
            <a:r>
              <a:rPr lang="en-US" sz="3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7-10 лет – 2400 ккал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</a:pPr>
            <a:r>
              <a:rPr lang="en-US" sz="3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14-17лет – 2600-3000ккал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</a:pPr>
            <a:r>
              <a:rPr lang="en-US" sz="3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если ребенок занимается спортом, он должен получать на 300-500 ккал больше.</a:t>
            </a:r>
            <a:endParaRPr/>
          </a:p>
          <a:p>
            <a:pPr marL="342900" marR="0" lvl="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None/>
            </a:pPr>
            <a:endParaRPr sz="3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428625" y="1428750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рационе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ребенка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школьного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возраста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обязательно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должны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присутствовать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следующие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продукты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</a:pPr>
            <a:r>
              <a:rPr lang="en-US" sz="3000" b="0" i="0" u="sng" strike="noStrike" cap="none" dirty="0" err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молоко</a:t>
            </a:r>
            <a:r>
              <a:rPr lang="en-US" sz="30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lang="en-US" sz="3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0" i="0" u="sng" strike="noStrike" cap="none" dirty="0" err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кисломолочные</a:t>
            </a:r>
            <a:r>
              <a:rPr lang="en-US" sz="30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</a:t>
            </a:r>
            <a:r>
              <a:rPr lang="en-US" sz="3000" b="0" i="0" u="sng" strike="noStrike" cap="none" dirty="0" err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напитки</a:t>
            </a:r>
            <a:r>
              <a:rPr lang="en-US" sz="30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 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</a:pPr>
            <a:r>
              <a:rPr lang="en-US" sz="3000" b="0" i="0" u="sng" strike="noStrike" cap="none" dirty="0" err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творог</a:t>
            </a:r>
            <a:r>
              <a:rPr lang="en-US" sz="30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 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</a:pPr>
            <a:r>
              <a:rPr lang="en-US" sz="3000" b="0" i="0" u="sng" strike="noStrike" cap="none" dirty="0" err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сыр</a:t>
            </a:r>
            <a:r>
              <a:rPr lang="en-US" sz="30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 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 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</a:pPr>
            <a:r>
              <a:rPr lang="en-US" sz="3000" b="0" i="0" u="sng" strike="noStrike" cap="none" dirty="0" err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рыба</a:t>
            </a:r>
            <a:r>
              <a:rPr lang="en-US" sz="30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 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 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</a:pPr>
            <a:r>
              <a:rPr lang="en-US" sz="3000" b="0" i="0" u="sng" strike="noStrike" cap="none" dirty="0" err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мясные</a:t>
            </a:r>
            <a:r>
              <a:rPr lang="en-US" sz="30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 </a:t>
            </a:r>
            <a:r>
              <a:rPr lang="en-US" sz="3000" b="0" i="0" u="sng" strike="noStrike" cap="none" dirty="0" err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продукты</a:t>
            </a:r>
            <a:r>
              <a:rPr lang="en-US" sz="30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 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 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Char char="●"/>
            </a:pPr>
            <a:r>
              <a:rPr lang="en-US" sz="3000" b="0" i="0" u="sng" strike="noStrike" cap="none" dirty="0" err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яйца</a:t>
            </a:r>
            <a:r>
              <a:rPr lang="en-US" sz="30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 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dirty="0"/>
          </a:p>
          <a:p>
            <a:pPr marL="342900" marR="0" lvl="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Noto Sans Symbols"/>
              <a:buNone/>
            </a:pPr>
            <a:endParaRPr sz="3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285750" y="0"/>
            <a:ext cx="7931150" cy="157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Times New Roman"/>
              <a:buNone/>
            </a:pPr>
            <a:r>
              <a:rPr lang="en-US" sz="35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Необходимые продукты для полноценного питания школьников. </a:t>
            </a:r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457200" y="1719262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20"/>
              <a:buFont typeface="Noto Sans Symbols"/>
              <a:buChar char="●"/>
            </a:pPr>
            <a:r>
              <a:rPr lang="en-US" sz="2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Белки.</a:t>
            </a:r>
            <a: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Самыми ценными для ребенка являются рыбный и молочный белок, который лучше всего усваивается детским организмом. На втором месте по качеству - мясной белок, на третьем – белок растительного происхождения.</a:t>
            </a:r>
            <a:b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Ежедневно школьник должен получать 75-90 г белка, из них 40-55 г животного происхождения.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285750" y="714375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Char char="●"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Жиры.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b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Достаточное количество жиров также необходимо включать в суточный рацион школьника. </a:t>
            </a:r>
            <a:b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Необходимые жиры содержатся не только в привычных для нас «жирных» продуктах – масле, сметане, сале и т.д. Мясо, молоко и рыба – источники скрытых жиров. Животные жиры усваиваются хуже растительных и не содержат важные для организма жирные кислоты и жирорастворимые витамины. </a:t>
            </a:r>
            <a:b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Норма потребления жиров для школьников - 80-90 г в сутки, 30% суточного рациона. </a:t>
            </a:r>
            <a:b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696</Words>
  <Application>Microsoft Office PowerPoint</Application>
  <PresentationFormat>Экран (4:3)</PresentationFormat>
  <Paragraphs>69</Paragraphs>
  <Slides>18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1_Сеть</vt:lpstr>
      <vt:lpstr>Сеть</vt:lpstr>
      <vt:lpstr>Здоровое  питание школьников</vt:lpstr>
      <vt:lpstr>Презентация PowerPoint</vt:lpstr>
      <vt:lpstr>Презентация PowerPoint</vt:lpstr>
      <vt:lpstr>Презентация PowerPoint</vt:lpstr>
      <vt:lpstr>Сбалансированность питания</vt:lpstr>
      <vt:lpstr>Презентация PowerPoint</vt:lpstr>
      <vt:lpstr>Презентация PowerPoint</vt:lpstr>
      <vt:lpstr>Необходимые продукты для полноценного питания школьников. </vt:lpstr>
      <vt:lpstr>Презентация PowerPoint</vt:lpstr>
      <vt:lpstr>Презентация PowerPoint</vt:lpstr>
      <vt:lpstr>Витамины и минералы</vt:lpstr>
      <vt:lpstr>Презентация PowerPoint</vt:lpstr>
      <vt:lpstr>Примерное меню школьника</vt:lpstr>
      <vt:lpstr>Разработка аргументов в пользу программ питания посредством школьной политики</vt:lpstr>
      <vt:lpstr>Презентация PowerPoint</vt:lpstr>
      <vt:lpstr>II Программы питания в школах действительно эффективны!</vt:lpstr>
      <vt:lpstr>Презентация PowerPoint</vt:lpstr>
      <vt:lpstr>Школы представляют собой идеальные условия для пропаганды здоровья и здорового питания по следующим причинам: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Здоровое  питание школьников</dc:title>
  <dc:creator>Ирина Самарцева</dc:creator>
  <cp:lastModifiedBy>Пользователь Windows</cp:lastModifiedBy>
  <cp:revision>2</cp:revision>
  <dcterms:modified xsi:type="dcterms:W3CDTF">2022-02-02T04:56:58Z</dcterms:modified>
</cp:coreProperties>
</file>