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3" r:id="rId3"/>
    <p:sldId id="264" r:id="rId4"/>
    <p:sldId id="287" r:id="rId5"/>
    <p:sldId id="268" r:id="rId6"/>
    <p:sldId id="265" r:id="rId7"/>
    <p:sldId id="282" r:id="rId8"/>
    <p:sldId id="267" r:id="rId9"/>
    <p:sldId id="266" r:id="rId10"/>
    <p:sldId id="271" r:id="rId11"/>
    <p:sldId id="295" r:id="rId12"/>
    <p:sldId id="270" r:id="rId13"/>
    <p:sldId id="276" r:id="rId14"/>
    <p:sldId id="277" r:id="rId15"/>
    <p:sldId id="284" r:id="rId16"/>
    <p:sldId id="293" r:id="rId17"/>
    <p:sldId id="285" r:id="rId18"/>
    <p:sldId id="286" r:id="rId19"/>
    <p:sldId id="296" r:id="rId20"/>
    <p:sldId id="297" r:id="rId21"/>
    <p:sldId id="298" r:id="rId22"/>
    <p:sldId id="299" r:id="rId23"/>
    <p:sldId id="300" r:id="rId24"/>
    <p:sldId id="301" r:id="rId25"/>
    <p:sldId id="288" r:id="rId26"/>
  </p:sldIdLst>
  <p:sldSz cx="12204700" cy="7021513"/>
  <p:notesSz cx="6797675" cy="9874250"/>
  <p:defaultTextStyle>
    <a:defPPr>
      <a:defRPr lang="ru-RU"/>
    </a:defPPr>
    <a:lvl1pPr marL="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28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856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784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712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640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568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4961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4241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28" y="114"/>
      </p:cViewPr>
      <p:guideLst>
        <p:guide orient="horz" pos="2212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A4D4-3E46-4776-A0F4-FCFAD3B2DCDC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2845-705B-426F-8F6B-ADDD5A67A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9C2E-70DB-412C-9C1C-9CD6A6F8236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739775"/>
            <a:ext cx="64357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2177-18BE-4F9C-9D58-277A87C44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1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81221"/>
            <a:ext cx="10373995" cy="150507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5" y="3978857"/>
            <a:ext cx="8543290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8407" y="281187"/>
            <a:ext cx="2746058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235" y="281187"/>
            <a:ext cx="8034761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511973"/>
            <a:ext cx="10373995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76018"/>
            <a:ext cx="10373995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9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8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7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7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6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49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4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235" y="1638354"/>
            <a:ext cx="539040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638354"/>
            <a:ext cx="539040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71714"/>
            <a:ext cx="5392529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280" indent="0">
              <a:buNone/>
              <a:defRPr sz="2400" b="1"/>
            </a:lvl2pPr>
            <a:lvl3pPr marL="1098560" indent="0">
              <a:buNone/>
              <a:defRPr sz="2200" b="1"/>
            </a:lvl3pPr>
            <a:lvl4pPr marL="1647840" indent="0">
              <a:buNone/>
              <a:defRPr sz="1900" b="1"/>
            </a:lvl4pPr>
            <a:lvl5pPr marL="2197120" indent="0">
              <a:buNone/>
              <a:defRPr sz="1900" b="1"/>
            </a:lvl5pPr>
            <a:lvl6pPr marL="2746400" indent="0">
              <a:buNone/>
              <a:defRPr sz="1900" b="1"/>
            </a:lvl6pPr>
            <a:lvl7pPr marL="3295680" indent="0">
              <a:buNone/>
              <a:defRPr sz="1900" b="1"/>
            </a:lvl7pPr>
            <a:lvl8pPr marL="3844961" indent="0">
              <a:buNone/>
              <a:defRPr sz="1900" b="1"/>
            </a:lvl8pPr>
            <a:lvl9pPr marL="4394241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226730"/>
            <a:ext cx="5392529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819" y="1571714"/>
            <a:ext cx="539464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280" indent="0">
              <a:buNone/>
              <a:defRPr sz="2400" b="1"/>
            </a:lvl2pPr>
            <a:lvl3pPr marL="1098560" indent="0">
              <a:buNone/>
              <a:defRPr sz="2200" b="1"/>
            </a:lvl3pPr>
            <a:lvl4pPr marL="1647840" indent="0">
              <a:buNone/>
              <a:defRPr sz="1900" b="1"/>
            </a:lvl4pPr>
            <a:lvl5pPr marL="2197120" indent="0">
              <a:buNone/>
              <a:defRPr sz="1900" b="1"/>
            </a:lvl5pPr>
            <a:lvl6pPr marL="2746400" indent="0">
              <a:buNone/>
              <a:defRPr sz="1900" b="1"/>
            </a:lvl6pPr>
            <a:lvl7pPr marL="3295680" indent="0">
              <a:buNone/>
              <a:defRPr sz="1900" b="1"/>
            </a:lvl7pPr>
            <a:lvl8pPr marL="3844961" indent="0">
              <a:buNone/>
              <a:defRPr sz="1900" b="1"/>
            </a:lvl8pPr>
            <a:lvl9pPr marL="4394241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819" y="2226730"/>
            <a:ext cx="539464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9560"/>
            <a:ext cx="40152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9561"/>
            <a:ext cx="6822766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36" y="1469317"/>
            <a:ext cx="40152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9280" indent="0">
              <a:buNone/>
              <a:defRPr sz="1400"/>
            </a:lvl2pPr>
            <a:lvl3pPr marL="1098560" indent="0">
              <a:buNone/>
              <a:defRPr sz="1200"/>
            </a:lvl3pPr>
            <a:lvl4pPr marL="1647840" indent="0">
              <a:buNone/>
              <a:defRPr sz="1100"/>
            </a:lvl4pPr>
            <a:lvl5pPr marL="2197120" indent="0">
              <a:buNone/>
              <a:defRPr sz="1100"/>
            </a:lvl5pPr>
            <a:lvl6pPr marL="2746400" indent="0">
              <a:buNone/>
              <a:defRPr sz="1100"/>
            </a:lvl6pPr>
            <a:lvl7pPr marL="3295680" indent="0">
              <a:buNone/>
              <a:defRPr sz="1100"/>
            </a:lvl7pPr>
            <a:lvl8pPr marL="3844961" indent="0">
              <a:buNone/>
              <a:defRPr sz="1100"/>
            </a:lvl8pPr>
            <a:lvl9pPr marL="439424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915059"/>
            <a:ext cx="7322820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27385"/>
            <a:ext cx="7322820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9280" indent="0">
              <a:buNone/>
              <a:defRPr sz="3400"/>
            </a:lvl2pPr>
            <a:lvl3pPr marL="1098560" indent="0">
              <a:buNone/>
              <a:defRPr sz="2900"/>
            </a:lvl3pPr>
            <a:lvl4pPr marL="1647840" indent="0">
              <a:buNone/>
              <a:defRPr sz="2400"/>
            </a:lvl4pPr>
            <a:lvl5pPr marL="2197120" indent="0">
              <a:buNone/>
              <a:defRPr sz="2400"/>
            </a:lvl5pPr>
            <a:lvl6pPr marL="2746400" indent="0">
              <a:buNone/>
              <a:defRPr sz="2400"/>
            </a:lvl6pPr>
            <a:lvl7pPr marL="3295680" indent="0">
              <a:buNone/>
              <a:defRPr sz="2400"/>
            </a:lvl7pPr>
            <a:lvl8pPr marL="3844961" indent="0">
              <a:buNone/>
              <a:defRPr sz="2400"/>
            </a:lvl8pPr>
            <a:lvl9pPr marL="439424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495310"/>
            <a:ext cx="7322820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9280" indent="0">
              <a:buNone/>
              <a:defRPr sz="1400"/>
            </a:lvl2pPr>
            <a:lvl3pPr marL="1098560" indent="0">
              <a:buNone/>
              <a:defRPr sz="1200"/>
            </a:lvl3pPr>
            <a:lvl4pPr marL="1647840" indent="0">
              <a:buNone/>
              <a:defRPr sz="1100"/>
            </a:lvl4pPr>
            <a:lvl5pPr marL="2197120" indent="0">
              <a:buNone/>
              <a:defRPr sz="1100"/>
            </a:lvl5pPr>
            <a:lvl6pPr marL="2746400" indent="0">
              <a:buNone/>
              <a:defRPr sz="1100"/>
            </a:lvl6pPr>
            <a:lvl7pPr marL="3295680" indent="0">
              <a:buNone/>
              <a:defRPr sz="1100"/>
            </a:lvl7pPr>
            <a:lvl8pPr marL="3844961" indent="0">
              <a:buNone/>
              <a:defRPr sz="1100"/>
            </a:lvl8pPr>
            <a:lvl9pPr marL="439424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  <a:prstGeom prst="rect">
            <a:avLst/>
          </a:prstGeom>
        </p:spPr>
        <p:txBody>
          <a:bodyPr vert="horz" lIns="109856" tIns="54928" rIns="109856" bIns="5492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638354"/>
            <a:ext cx="10984230" cy="4633874"/>
          </a:xfrm>
          <a:prstGeom prst="rect">
            <a:avLst/>
          </a:prstGeom>
        </p:spPr>
        <p:txBody>
          <a:bodyPr vert="horz" lIns="109856" tIns="54928" rIns="109856" bIns="5492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235" y="6507903"/>
            <a:ext cx="2847763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9939" y="6507903"/>
            <a:ext cx="3864822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6702" y="6507903"/>
            <a:ext cx="2847763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856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960" indent="-411960" algn="l" defTabSz="109856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580" indent="-343300" algn="l" defTabSz="109856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3200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2480" indent="-274640" algn="l" defTabSz="10985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760" indent="-274640" algn="l" defTabSz="109856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1040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032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60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88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28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6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84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712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640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68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4961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4241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pp.testcenter.kz/" TargetMode="External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787" y="5938"/>
            <a:ext cx="3228975" cy="184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dauren\Downloads\WhatsApp Image 2020-07-14 at 07.31.2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0"/>
          <a:stretch/>
        </p:blipFill>
        <p:spPr bwMode="auto">
          <a:xfrm>
            <a:off x="41623" y="114976"/>
            <a:ext cx="2782288" cy="20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845766" y="2358628"/>
            <a:ext cx="10657184" cy="2115000"/>
          </a:xfrm>
          <a:prstGeom prst="rect">
            <a:avLst/>
          </a:prstGeom>
        </p:spPr>
        <p:txBody>
          <a:bodyPr vert="horz" lIns="109856" tIns="54928" rIns="109856" bIns="54928" rtlCol="0" anchor="ctr">
            <a:no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  <a:cs typeface="Calibri Light" pitchFamily="34" charset="0"/>
              </a:rPr>
              <a:t>ҰЛТТЫҚ БІРЫҢҒАЙ ТЕСТІЛЕУ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Palatino Linotype" pitchFamily="18" charset="0"/>
              <a:cs typeface="Calibri Light" pitchFamily="34" charset="0"/>
            </a:endParaRPr>
          </a:p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  <a:cs typeface="Calibri Light" pitchFamily="34" charset="0"/>
              </a:rPr>
              <a:t>2022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Palatino Linotype" pitchFamily="18" charset="0"/>
              <a:cs typeface="Calibr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6206" y="57430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Palatino Linotype" pitchFamily="18" charset="0"/>
              </a:rPr>
              <a:t>Нұр-Сұлтан, 2022</a:t>
            </a:r>
            <a:endParaRPr lang="ru-RU" sz="20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718" y="1062484"/>
            <a:ext cx="11449272" cy="41242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  <a:p>
            <a:r>
              <a:rPr lang="ru-RU" sz="2400" b="1" dirty="0" err="1">
                <a:solidFill>
                  <a:srgbClr val="C00000"/>
                </a:solidFill>
                <a:latin typeface="Palatino Linotype" pitchFamily="18" charset="0"/>
              </a:rPr>
              <a:t>Контексті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Palatino Linotype" pitchFamily="18" charset="0"/>
              </a:rPr>
              <a:t>тапсырмалар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</a:p>
          <a:p>
            <a:endParaRPr lang="ru-RU" sz="2200" b="1" dirty="0">
              <a:latin typeface="Palatino Linotype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Palatino Linotype" pitchFamily="18" charset="0"/>
                <a:cs typeface="Times New Roman" pitchFamily="18" charset="0"/>
              </a:rPr>
              <a:t>Контекст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бұл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проблемалық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жағдаяттағы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сұрақтың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тапсырманың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шешімдеріне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сілтеме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жасалатын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тақырып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аясы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Контекст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тұтас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және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тұтас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емес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мәтін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түрінде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сурет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, график,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кесте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, диаграмма,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инфографика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және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т.б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.)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түрінде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болуы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мүмкін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b="1" dirty="0">
              <a:latin typeface="Palatino Linotype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Palatino Linotype" pitchFamily="18" charset="0"/>
                <a:cs typeface="Times New Roman" pitchFamily="18" charset="0"/>
              </a:rPr>
              <a:t>Контекст </a:t>
            </a:r>
            <a:r>
              <a:rPr lang="ru-RU" sz="2200" b="1" dirty="0" err="1">
                <a:latin typeface="Palatino Linotype" pitchFamily="18" charset="0"/>
                <a:cs typeface="Times New Roman" pitchFamily="18" charset="0"/>
              </a:rPr>
              <a:t>негізіндегі</a:t>
            </a:r>
            <a:r>
              <a:rPr lang="ru-RU" sz="2200" b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Palatino Linotype" pitchFamily="18" charset="0"/>
                <a:cs typeface="Times New Roman" pitchFamily="18" charset="0"/>
              </a:rPr>
              <a:t>тапсырмалар</a:t>
            </a:r>
            <a:r>
              <a:rPr lang="ru-RU" sz="2200" b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пән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бойынша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терең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білімді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меңгерудің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жоғары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деңгейі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),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контекстті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оқу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мен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түсіну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, контекст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мазмұны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бойынша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рефлексия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жасау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салыстыру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мен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талдау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және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т.б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кең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көлемдегі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дағдылар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мен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біліктерді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бағалайды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8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0732" y="927824"/>
            <a:ext cx="6389398" cy="5815971"/>
          </a:xfrm>
          <a:prstGeom prst="rect">
            <a:avLst/>
          </a:prstGeom>
        </p:spPr>
        <p:txBody>
          <a:bodyPr wrap="square" lIns="136164" tIns="68082" rIns="136164" bIns="68082">
            <a:spAutoFit/>
          </a:bodyPr>
          <a:lstStyle/>
          <a:p>
            <a:pPr algn="ctr"/>
            <a:r>
              <a:rPr lang="ru-RU" sz="1500" dirty="0"/>
              <a:t>ҒҰНДАР          </a:t>
            </a:r>
          </a:p>
          <a:p>
            <a:pPr algn="ctr"/>
            <a:endParaRPr lang="kk-KZ" sz="1500" dirty="0"/>
          </a:p>
          <a:p>
            <a:pPr algn="ctr"/>
            <a:endParaRPr lang="kk-KZ" sz="1500" dirty="0"/>
          </a:p>
          <a:p>
            <a:pPr algn="ctr"/>
            <a:endParaRPr lang="kk-KZ" sz="1500" dirty="0"/>
          </a:p>
          <a:p>
            <a:pPr algn="ctr"/>
            <a:endParaRPr lang="kk-KZ" sz="1500" dirty="0"/>
          </a:p>
          <a:p>
            <a:pPr algn="ctr"/>
            <a:endParaRPr lang="kk-KZ" sz="1500" dirty="0"/>
          </a:p>
          <a:p>
            <a:pPr algn="ctr"/>
            <a:endParaRPr lang="ru-RU" sz="1500" dirty="0"/>
          </a:p>
          <a:p>
            <a:endParaRPr lang="ru-RU" sz="1500" dirty="0"/>
          </a:p>
          <a:p>
            <a:r>
              <a:rPr lang="ru-RU" sz="1500" dirty="0"/>
              <a:t>        </a:t>
            </a:r>
          </a:p>
          <a:p>
            <a:endParaRPr lang="ru-RU" sz="1500" dirty="0"/>
          </a:p>
          <a:p>
            <a:endParaRPr lang="kk-KZ" sz="1500" dirty="0"/>
          </a:p>
          <a:p>
            <a:pPr indent="397144" algn="ctr">
              <a:tabLst>
                <a:tab pos="538979" algn="l"/>
              </a:tabLst>
            </a:pPr>
            <a:r>
              <a:rPr lang="kk-KZ" sz="1200" i="1" dirty="0">
                <a:ea typeface="Times New Roman"/>
                <a:cs typeface="Times New Roman"/>
              </a:rPr>
              <a:t>Аммиан Марцеллин ғұндар туралы</a:t>
            </a:r>
            <a:endParaRPr lang="ru-RU" sz="1200" dirty="0">
              <a:ea typeface="Times New Roman"/>
              <a:cs typeface="Times New Roman"/>
            </a:endParaRPr>
          </a:p>
          <a:p>
            <a:pPr indent="397144" algn="just">
              <a:tabLst>
                <a:tab pos="538979" algn="l"/>
              </a:tabLst>
            </a:pPr>
            <a:r>
              <a:rPr lang="kk-KZ" sz="1200" dirty="0">
                <a:ea typeface="Calibri"/>
                <a:cs typeface="Times New Roman"/>
              </a:rPr>
              <a:t>Ғұндар күндіз түні аттан түспейді, сауда-саттығын да ат үстінде жүріп жасайды. Олар елеулі істер жайында кеңесуіне тура келгенде, олар мәслихатты да ат үстінде отырып жүргізеді. Ғұндар киіз үйлермен көшіп, өмірін сонда өткізеді. </a:t>
            </a:r>
            <a:endParaRPr lang="ru-RU" sz="1200" dirty="0">
              <a:ea typeface="Calibri"/>
              <a:cs typeface="Times New Roman"/>
            </a:endParaRPr>
          </a:p>
          <a:p>
            <a:pPr indent="397144" algn="ctr">
              <a:tabLst>
                <a:tab pos="538979" algn="l"/>
              </a:tabLst>
            </a:pPr>
            <a:r>
              <a:rPr lang="kk-KZ" sz="1200" i="1" dirty="0">
                <a:ea typeface="Calibri"/>
                <a:cs typeface="Times New Roman"/>
              </a:rPr>
              <a:t>Прииск ғұндар туралы</a:t>
            </a:r>
            <a:endParaRPr lang="ru-RU" sz="1200" dirty="0">
              <a:ea typeface="Calibri"/>
              <a:cs typeface="Times New Roman"/>
            </a:endParaRPr>
          </a:p>
          <a:p>
            <a:pPr indent="397144" algn="just">
              <a:tabLst>
                <a:tab pos="538979" algn="l"/>
              </a:tabLst>
            </a:pPr>
            <a:r>
              <a:rPr lang="kk-KZ" sz="1200" dirty="0">
                <a:ea typeface="Calibri"/>
                <a:cs typeface="Times New Roman"/>
              </a:rPr>
              <a:t>«Сарай шеберлікпен өңделген бөренелер мен тақтайшалардан салынып, әсем безендірілген. Биік мұнаралар патша сарайының сәнін келтіріп тұр». «олар соғыстан кейін тыныш әрі қамсыз тіршілік етеді, әркім қолында барымен қанағат етеді».  </a:t>
            </a:r>
            <a:endParaRPr lang="ru-RU" sz="1200" dirty="0">
              <a:ea typeface="Calibri"/>
              <a:cs typeface="Times New Roman"/>
            </a:endParaRPr>
          </a:p>
          <a:p>
            <a:pPr indent="397144" algn="ctr">
              <a:tabLst>
                <a:tab pos="538979" algn="l"/>
              </a:tabLst>
            </a:pPr>
            <a:r>
              <a:rPr lang="kk-KZ" sz="1200" i="1" dirty="0">
                <a:ea typeface="Calibri"/>
                <a:cs typeface="Times New Roman"/>
              </a:rPr>
              <a:t>Ежелгі ғұндар мен юэчжилер туралы қытай деректері</a:t>
            </a:r>
            <a:endParaRPr lang="ru-RU" sz="1200" dirty="0">
              <a:ea typeface="Calibri"/>
              <a:cs typeface="Times New Roman"/>
            </a:endParaRPr>
          </a:p>
          <a:p>
            <a:pPr indent="397144" algn="just">
              <a:tabLst>
                <a:tab pos="538979" algn="l"/>
              </a:tabLst>
            </a:pPr>
            <a:r>
              <a:rPr lang="kk-KZ" sz="1200" dirty="0">
                <a:ea typeface="Calibri"/>
                <a:cs typeface="Times New Roman"/>
              </a:rPr>
              <a:t>Б.з.д. I мыңжылдықтың басында Орталық Азияны мекендеген тайпалар жартылай көшпелі мал шаруашылығымен айналысып, скифтік мәдениетке ұқсас мәдениетті игеріп, арбалы көлікпен көшіп-қонып жүрді. Ежелгі Қытай жазбаларында Қытайдың солтүстік шығыс жағын мекендеген жундер (цяндар) туралы айтылады. </a:t>
            </a:r>
            <a:endParaRPr lang="ru-RU" sz="1200" dirty="0">
              <a:ea typeface="Calibri"/>
              <a:cs typeface="Times New Roman"/>
            </a:endParaRPr>
          </a:p>
          <a:p>
            <a:pPr indent="397144" algn="just">
              <a:tabLst>
                <a:tab pos="538979" algn="l"/>
              </a:tabLst>
            </a:pPr>
            <a:r>
              <a:rPr lang="kk-KZ" sz="1200" dirty="0">
                <a:ea typeface="Calibri"/>
                <a:cs typeface="Times New Roman"/>
              </a:rPr>
              <a:t>Б.з.д. V ғасырдың соңында бұрынғы жундердің орнына Орталық Азияда көшпенділердің күшті бірлестігі – ғұндар (қытайша "сюнну") мен юэчжилер пайда болды. Юэчжилер – шығыс скиф (сақ) тайпаларына жатады. Б.з.д. IV ғасырда қытайлықтар өздерінің қарсыластарының арасында ғұндарды алғаш рет атайды. 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38" y="1278508"/>
            <a:ext cx="5753278" cy="19751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89401" y="757599"/>
            <a:ext cx="5728162" cy="6231470"/>
          </a:xfrm>
          <a:prstGeom prst="rect">
            <a:avLst/>
          </a:prstGeom>
        </p:spPr>
        <p:txBody>
          <a:bodyPr wrap="square" lIns="136164" tIns="68082" rIns="136164" bIns="68082">
            <a:spAutoFit/>
          </a:bodyPr>
          <a:lstStyle/>
          <a:p>
            <a:r>
              <a:rPr lang="ru-RU" sz="1100" dirty="0"/>
              <a:t>1. </a:t>
            </a:r>
            <a:r>
              <a:rPr lang="ru-RU" sz="1100" dirty="0" err="1"/>
              <a:t>Ғұндар</a:t>
            </a:r>
            <a:r>
              <a:rPr lang="ru-RU" sz="1100" dirty="0"/>
              <a:t> </a:t>
            </a:r>
            <a:r>
              <a:rPr lang="ru-RU" sz="1100" dirty="0" err="1"/>
              <a:t>туралы</a:t>
            </a:r>
            <a:r>
              <a:rPr lang="ru-RU" sz="1100" dirty="0"/>
              <a:t> </a:t>
            </a:r>
            <a:r>
              <a:rPr lang="ru-RU" sz="1100" dirty="0" err="1"/>
              <a:t>деректер</a:t>
            </a:r>
            <a:r>
              <a:rPr lang="ru-RU" sz="1100" dirty="0"/>
              <a:t> </a:t>
            </a:r>
            <a:r>
              <a:rPr lang="ru-RU" sz="1100" dirty="0" err="1"/>
              <a:t>кездеседі</a:t>
            </a:r>
            <a:endParaRPr lang="ru-RU" sz="1100" dirty="0"/>
          </a:p>
          <a:p>
            <a:r>
              <a:rPr lang="ru-RU" sz="1100" dirty="0"/>
              <a:t>А) Грек </a:t>
            </a:r>
            <a:r>
              <a:rPr lang="ru-RU" sz="1100" dirty="0" err="1"/>
              <a:t>тарихшыларының</a:t>
            </a:r>
            <a:r>
              <a:rPr lang="ru-RU" sz="1100" dirty="0"/>
              <a:t> </a:t>
            </a:r>
            <a:r>
              <a:rPr lang="ru-RU" sz="1100" dirty="0" err="1"/>
              <a:t>мәліметтерінде</a:t>
            </a:r>
            <a:endParaRPr lang="ru-RU" sz="1100" dirty="0"/>
          </a:p>
          <a:p>
            <a:r>
              <a:rPr lang="ru-RU" sz="1100" dirty="0"/>
              <a:t>В) Рим </a:t>
            </a:r>
            <a:r>
              <a:rPr lang="ru-RU" sz="1100" dirty="0" err="1"/>
              <a:t>тарихшыларының</a:t>
            </a:r>
            <a:r>
              <a:rPr lang="ru-RU" sz="1100" dirty="0"/>
              <a:t> </a:t>
            </a:r>
            <a:r>
              <a:rPr lang="ru-RU" sz="1100" dirty="0" err="1"/>
              <a:t>жазбаларында</a:t>
            </a:r>
            <a:endParaRPr lang="ru-RU" sz="1100" dirty="0"/>
          </a:p>
          <a:p>
            <a:r>
              <a:rPr lang="ru-RU" sz="1100" dirty="0"/>
              <a:t>С) </a:t>
            </a:r>
            <a:r>
              <a:rPr lang="ru-RU" sz="1100" dirty="0" err="1"/>
              <a:t>Көне</a:t>
            </a:r>
            <a:r>
              <a:rPr lang="ru-RU" sz="1100" dirty="0"/>
              <a:t> </a:t>
            </a:r>
            <a:r>
              <a:rPr lang="ru-RU" sz="1100" dirty="0" err="1"/>
              <a:t>үнді</a:t>
            </a:r>
            <a:r>
              <a:rPr lang="ru-RU" sz="1100" dirty="0"/>
              <a:t> </a:t>
            </a:r>
            <a:r>
              <a:rPr lang="ru-RU" sz="1100" dirty="0" err="1"/>
              <a:t>жазбаларында</a:t>
            </a:r>
            <a:endParaRPr lang="ru-RU" sz="1100" dirty="0"/>
          </a:p>
          <a:p>
            <a:r>
              <a:rPr lang="en-US" sz="1100" dirty="0"/>
              <a:t>D) </a:t>
            </a:r>
            <a:r>
              <a:rPr lang="ru-RU" sz="1100" dirty="0" err="1"/>
              <a:t>Орыс</a:t>
            </a:r>
            <a:r>
              <a:rPr lang="ru-RU" sz="1100" dirty="0"/>
              <a:t> </a:t>
            </a:r>
            <a:r>
              <a:rPr lang="ru-RU" sz="1100" dirty="0" err="1"/>
              <a:t>жылнамаларында</a:t>
            </a:r>
            <a:endParaRPr lang="ru-RU" sz="1100" dirty="0"/>
          </a:p>
          <a:p>
            <a:r>
              <a:rPr lang="ru-RU" sz="1100" dirty="0"/>
              <a:t>Е) </a:t>
            </a:r>
            <a:r>
              <a:rPr lang="ru-RU" sz="1100" dirty="0" err="1"/>
              <a:t>Көне</a:t>
            </a:r>
            <a:r>
              <a:rPr lang="ru-RU" sz="1100" dirty="0"/>
              <a:t> парсы </a:t>
            </a:r>
            <a:r>
              <a:rPr lang="ru-RU" sz="1100" dirty="0" err="1"/>
              <a:t>деректерінде</a:t>
            </a:r>
            <a:endParaRPr lang="ru-RU" sz="1100" dirty="0"/>
          </a:p>
          <a:p>
            <a:r>
              <a:rPr lang="ru-RU" sz="1100" dirty="0"/>
              <a:t>2. </a:t>
            </a:r>
            <a:r>
              <a:rPr lang="ru-RU" sz="1100" dirty="0" err="1"/>
              <a:t>Ғұндар</a:t>
            </a:r>
            <a:r>
              <a:rPr lang="ru-RU" sz="1100" dirty="0"/>
              <a:t> </a:t>
            </a:r>
            <a:r>
              <a:rPr lang="ru-RU" sz="1100" dirty="0" err="1"/>
              <a:t>бірлестігі</a:t>
            </a:r>
            <a:r>
              <a:rPr lang="ru-RU" sz="1100" dirty="0"/>
              <a:t> </a:t>
            </a:r>
            <a:r>
              <a:rPr lang="ru-RU" sz="1100" dirty="0" err="1"/>
              <a:t>құрылған</a:t>
            </a:r>
            <a:r>
              <a:rPr lang="ru-RU" sz="1100" dirty="0"/>
              <a:t> </a:t>
            </a:r>
            <a:r>
              <a:rPr lang="ru-RU" sz="1100" dirty="0" err="1"/>
              <a:t>аймақ</a:t>
            </a:r>
            <a:endParaRPr lang="ru-RU" sz="1100" dirty="0"/>
          </a:p>
          <a:p>
            <a:r>
              <a:rPr lang="en-US" sz="1100" dirty="0"/>
              <a:t>A) </a:t>
            </a:r>
            <a:r>
              <a:rPr lang="ru-RU" sz="1100" dirty="0" err="1"/>
              <a:t>Алтайдан</a:t>
            </a:r>
            <a:r>
              <a:rPr lang="ru-RU" sz="1100" dirty="0"/>
              <a:t> </a:t>
            </a:r>
            <a:r>
              <a:rPr lang="ru-RU" sz="1100" dirty="0" err="1"/>
              <a:t>Тынық</a:t>
            </a:r>
            <a:r>
              <a:rPr lang="ru-RU" sz="1100" dirty="0"/>
              <a:t> </a:t>
            </a:r>
            <a:r>
              <a:rPr lang="ru-RU" sz="1100" dirty="0" err="1"/>
              <a:t>мұхитына</a:t>
            </a:r>
            <a:r>
              <a:rPr lang="ru-RU" sz="1100" dirty="0"/>
              <a:t> </a:t>
            </a:r>
            <a:r>
              <a:rPr lang="ru-RU" sz="1100" dirty="0" err="1"/>
              <a:t>дейін</a:t>
            </a:r>
            <a:endParaRPr lang="ru-RU" sz="1100" dirty="0"/>
          </a:p>
          <a:p>
            <a:r>
              <a:rPr lang="en-US" sz="1100" dirty="0"/>
              <a:t>B) </a:t>
            </a:r>
            <a:r>
              <a:rPr lang="ru-RU" sz="1100" dirty="0" err="1"/>
              <a:t>Тибеттен</a:t>
            </a:r>
            <a:r>
              <a:rPr lang="ru-RU" sz="1100" dirty="0"/>
              <a:t> </a:t>
            </a:r>
            <a:r>
              <a:rPr lang="ru-RU" sz="1100" dirty="0" err="1"/>
              <a:t>Қытайға</a:t>
            </a:r>
            <a:r>
              <a:rPr lang="ru-RU" sz="1100" dirty="0"/>
              <a:t> </a:t>
            </a:r>
            <a:r>
              <a:rPr lang="ru-RU" sz="1100" dirty="0" err="1"/>
              <a:t>дейін</a:t>
            </a:r>
            <a:endParaRPr lang="ru-RU" sz="1100" dirty="0"/>
          </a:p>
          <a:p>
            <a:r>
              <a:rPr lang="en-US" sz="1100" dirty="0"/>
              <a:t>C) </a:t>
            </a:r>
            <a:r>
              <a:rPr lang="ru-RU" sz="1100" dirty="0" err="1"/>
              <a:t>Мауереннахрдан</a:t>
            </a:r>
            <a:r>
              <a:rPr lang="ru-RU" sz="1100" dirty="0"/>
              <a:t> Парсы </a:t>
            </a:r>
            <a:r>
              <a:rPr lang="ru-RU" sz="1100" dirty="0" err="1"/>
              <a:t>шығынағына</a:t>
            </a:r>
            <a:r>
              <a:rPr lang="ru-RU" sz="1100" dirty="0"/>
              <a:t> </a:t>
            </a:r>
            <a:r>
              <a:rPr lang="ru-RU" sz="1100" dirty="0" err="1"/>
              <a:t>дейін</a:t>
            </a:r>
            <a:endParaRPr lang="ru-RU" sz="1100" dirty="0"/>
          </a:p>
          <a:p>
            <a:r>
              <a:rPr lang="en-US" sz="1100" dirty="0"/>
              <a:t>D) </a:t>
            </a:r>
            <a:r>
              <a:rPr lang="ru-RU" sz="1100" dirty="0" err="1"/>
              <a:t>Каспийден</a:t>
            </a:r>
            <a:r>
              <a:rPr lang="ru-RU" sz="1100" dirty="0"/>
              <a:t> </a:t>
            </a:r>
            <a:r>
              <a:rPr lang="ru-RU" sz="1100" dirty="0" err="1"/>
              <a:t>Қара</a:t>
            </a:r>
            <a:r>
              <a:rPr lang="ru-RU" sz="1100" dirty="0"/>
              <a:t> </a:t>
            </a:r>
            <a:r>
              <a:rPr lang="ru-RU" sz="1100" dirty="0" err="1"/>
              <a:t>теңізге</a:t>
            </a:r>
            <a:r>
              <a:rPr lang="ru-RU" sz="1100" dirty="0"/>
              <a:t> </a:t>
            </a:r>
            <a:r>
              <a:rPr lang="ru-RU" sz="1100" dirty="0" err="1"/>
              <a:t>дейін</a:t>
            </a:r>
            <a:endParaRPr lang="ru-RU" sz="1100" dirty="0"/>
          </a:p>
          <a:p>
            <a:r>
              <a:rPr lang="en-US" sz="1100" dirty="0"/>
              <a:t>E) </a:t>
            </a:r>
            <a:r>
              <a:rPr lang="ru-RU" sz="1100" dirty="0" err="1"/>
              <a:t>Қашғардан</a:t>
            </a:r>
            <a:r>
              <a:rPr lang="ru-RU" sz="1100" dirty="0"/>
              <a:t> </a:t>
            </a:r>
            <a:r>
              <a:rPr lang="ru-RU" sz="1100" dirty="0" err="1"/>
              <a:t>Кіші</a:t>
            </a:r>
            <a:r>
              <a:rPr lang="ru-RU" sz="1100" dirty="0"/>
              <a:t> </a:t>
            </a:r>
            <a:r>
              <a:rPr lang="ru-RU" sz="1100" dirty="0" err="1"/>
              <a:t>Азияға</a:t>
            </a:r>
            <a:r>
              <a:rPr lang="ru-RU" sz="1100" dirty="0"/>
              <a:t> </a:t>
            </a:r>
            <a:r>
              <a:rPr lang="ru-RU" sz="1100" dirty="0" err="1"/>
              <a:t>дейін</a:t>
            </a:r>
            <a:endParaRPr lang="ru-RU" sz="1100" dirty="0"/>
          </a:p>
          <a:p>
            <a:r>
              <a:rPr lang="ru-RU" sz="1100" dirty="0"/>
              <a:t>3. Прииск пен </a:t>
            </a:r>
            <a:r>
              <a:rPr lang="ru-RU" sz="1100" dirty="0" err="1"/>
              <a:t>А.Марцеллиннің</a:t>
            </a:r>
            <a:r>
              <a:rPr lang="ru-RU" sz="1100" dirty="0"/>
              <a:t> </a:t>
            </a:r>
            <a:r>
              <a:rPr lang="ru-RU" sz="1100" dirty="0" err="1"/>
              <a:t>деректеріндегі</a:t>
            </a:r>
            <a:r>
              <a:rPr lang="ru-RU" sz="1100" dirty="0"/>
              <a:t> </a:t>
            </a:r>
            <a:r>
              <a:rPr lang="ru-RU" sz="1100" dirty="0" err="1"/>
              <a:t>айырмашылық</a:t>
            </a:r>
            <a:r>
              <a:rPr lang="ru-RU" sz="1100" dirty="0"/>
              <a:t>:</a:t>
            </a:r>
          </a:p>
          <a:p>
            <a:r>
              <a:rPr lang="ru-RU" sz="1100" dirty="0"/>
              <a:t>А) </a:t>
            </a:r>
            <a:r>
              <a:rPr lang="ru-RU" sz="1100" dirty="0" err="1"/>
              <a:t>Діни</a:t>
            </a:r>
            <a:r>
              <a:rPr lang="ru-RU" sz="1100" dirty="0"/>
              <a:t> </a:t>
            </a:r>
            <a:r>
              <a:rPr lang="ru-RU" sz="1100" dirty="0" err="1"/>
              <a:t>нанымдарына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r>
              <a:rPr lang="ru-RU" sz="1100" dirty="0"/>
              <a:t> </a:t>
            </a:r>
            <a:r>
              <a:rPr lang="ru-RU" sz="1100" dirty="0" err="1"/>
              <a:t>деректер</a:t>
            </a:r>
            <a:r>
              <a:rPr lang="ru-RU" sz="1100" dirty="0"/>
              <a:t> </a:t>
            </a:r>
            <a:r>
              <a:rPr lang="ru-RU" sz="1100" dirty="0" err="1"/>
              <a:t>беріледі</a:t>
            </a:r>
            <a:endParaRPr lang="ru-RU" sz="1100" dirty="0"/>
          </a:p>
          <a:p>
            <a:r>
              <a:rPr lang="ru-RU" sz="1100" dirty="0"/>
              <a:t>В) </a:t>
            </a:r>
            <a:r>
              <a:rPr lang="ru-RU" sz="1100" dirty="0" err="1"/>
              <a:t>Орналасу</a:t>
            </a:r>
            <a:r>
              <a:rPr lang="ru-RU" sz="1100" dirty="0"/>
              <a:t> </a:t>
            </a:r>
            <a:r>
              <a:rPr lang="ru-RU" sz="1100" dirty="0" err="1"/>
              <a:t>аумағына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r>
              <a:rPr lang="ru-RU" sz="1100" dirty="0"/>
              <a:t> </a:t>
            </a:r>
            <a:r>
              <a:rPr lang="ru-RU" sz="1100" dirty="0" err="1"/>
              <a:t>мәліметтер</a:t>
            </a:r>
            <a:r>
              <a:rPr lang="ru-RU" sz="1100" dirty="0"/>
              <a:t> </a:t>
            </a:r>
            <a:r>
              <a:rPr lang="ru-RU" sz="1100" dirty="0" err="1"/>
              <a:t>келтіреді</a:t>
            </a:r>
            <a:endParaRPr lang="ru-RU" sz="1100" dirty="0"/>
          </a:p>
          <a:p>
            <a:r>
              <a:rPr lang="ru-RU" sz="1100" dirty="0"/>
              <a:t>С) </a:t>
            </a:r>
            <a:r>
              <a:rPr lang="ru-RU" sz="1100" dirty="0" err="1"/>
              <a:t>Әскери</a:t>
            </a:r>
            <a:r>
              <a:rPr lang="ru-RU" sz="1100" dirty="0"/>
              <a:t> </a:t>
            </a:r>
            <a:r>
              <a:rPr lang="ru-RU" sz="1100" dirty="0" err="1"/>
              <a:t>өнеріне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r>
              <a:rPr lang="ru-RU" sz="1100" dirty="0"/>
              <a:t> </a:t>
            </a:r>
            <a:r>
              <a:rPr lang="ru-RU" sz="1100" dirty="0" err="1"/>
              <a:t>жетістіктерді</a:t>
            </a:r>
            <a:r>
              <a:rPr lang="ru-RU" sz="1100" dirty="0"/>
              <a:t> </a:t>
            </a:r>
            <a:r>
              <a:rPr lang="ru-RU" sz="1100" dirty="0" err="1"/>
              <a:t>анықтайды</a:t>
            </a:r>
            <a:endParaRPr lang="ru-RU" sz="1100" dirty="0"/>
          </a:p>
          <a:p>
            <a:r>
              <a:rPr lang="en-US" sz="1100" dirty="0"/>
              <a:t>D) </a:t>
            </a:r>
            <a:r>
              <a:rPr lang="ru-RU" sz="1100" dirty="0" err="1"/>
              <a:t>Тұрмыс-тіршілігіне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r>
              <a:rPr lang="ru-RU" sz="1100" dirty="0"/>
              <a:t> </a:t>
            </a:r>
            <a:r>
              <a:rPr lang="ru-RU" sz="1100" dirty="0" err="1"/>
              <a:t>екі</a:t>
            </a:r>
            <a:r>
              <a:rPr lang="ru-RU" sz="1100" dirty="0"/>
              <a:t> </a:t>
            </a:r>
            <a:r>
              <a:rPr lang="ru-RU" sz="1100" dirty="0" err="1"/>
              <a:t>түрлі</a:t>
            </a:r>
            <a:r>
              <a:rPr lang="ru-RU" sz="1100" dirty="0"/>
              <a:t> </a:t>
            </a:r>
            <a:r>
              <a:rPr lang="ru-RU" sz="1100" dirty="0" err="1"/>
              <a:t>деректер</a:t>
            </a:r>
            <a:r>
              <a:rPr lang="ru-RU" sz="1100" dirty="0"/>
              <a:t> </a:t>
            </a:r>
            <a:r>
              <a:rPr lang="ru-RU" sz="1100" dirty="0" err="1"/>
              <a:t>беріледі</a:t>
            </a:r>
            <a:r>
              <a:rPr lang="ru-RU" sz="1100" dirty="0"/>
              <a:t> </a:t>
            </a:r>
          </a:p>
          <a:p>
            <a:r>
              <a:rPr lang="ru-RU" sz="1100" dirty="0"/>
              <a:t>Е) </a:t>
            </a:r>
            <a:r>
              <a:rPr lang="ru-RU" sz="1100" dirty="0" err="1"/>
              <a:t>Қоғамдық</a:t>
            </a:r>
            <a:r>
              <a:rPr lang="ru-RU" sz="1100" dirty="0"/>
              <a:t> </a:t>
            </a:r>
            <a:r>
              <a:rPr lang="ru-RU" sz="1100" dirty="0" err="1"/>
              <a:t>құрылысына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r>
              <a:rPr lang="ru-RU" sz="1100" dirty="0"/>
              <a:t> </a:t>
            </a:r>
            <a:r>
              <a:rPr lang="ru-RU" sz="1100" dirty="0" err="1"/>
              <a:t>екі</a:t>
            </a:r>
            <a:r>
              <a:rPr lang="ru-RU" sz="1100" dirty="0"/>
              <a:t> </a:t>
            </a:r>
            <a:r>
              <a:rPr lang="ru-RU" sz="1100" dirty="0" err="1"/>
              <a:t>түрлі</a:t>
            </a:r>
            <a:r>
              <a:rPr lang="ru-RU" sz="1100" dirty="0"/>
              <a:t> </a:t>
            </a:r>
            <a:r>
              <a:rPr lang="ru-RU" sz="1100" dirty="0" err="1"/>
              <a:t>мәліметтер</a:t>
            </a:r>
            <a:r>
              <a:rPr lang="ru-RU" sz="1100" dirty="0"/>
              <a:t> </a:t>
            </a:r>
            <a:r>
              <a:rPr lang="ru-RU" sz="1100" dirty="0" err="1"/>
              <a:t>айқындалады</a:t>
            </a:r>
            <a:endParaRPr lang="ru-RU" sz="1100" dirty="0"/>
          </a:p>
          <a:p>
            <a:r>
              <a:rPr lang="ru-RU" sz="1100" dirty="0"/>
              <a:t>4. </a:t>
            </a:r>
            <a:r>
              <a:rPr lang="ru-RU" sz="1100" dirty="0" err="1"/>
              <a:t>Ғұндар</a:t>
            </a:r>
            <a:r>
              <a:rPr lang="ru-RU" sz="1100" dirty="0"/>
              <a:t> </a:t>
            </a:r>
            <a:r>
              <a:rPr lang="ru-RU" sz="1100" dirty="0" err="1"/>
              <a:t>жорығының</a:t>
            </a:r>
            <a:r>
              <a:rPr lang="ru-RU" sz="1100" dirty="0"/>
              <a:t> </a:t>
            </a:r>
            <a:r>
              <a:rPr lang="ru-RU" sz="1100" dirty="0" err="1"/>
              <a:t>тарихи</a:t>
            </a:r>
            <a:r>
              <a:rPr lang="ru-RU" sz="1100" dirty="0"/>
              <a:t> </a:t>
            </a:r>
            <a:r>
              <a:rPr lang="ru-RU" sz="1100" dirty="0" err="1"/>
              <a:t>маңызы</a:t>
            </a:r>
            <a:endParaRPr lang="ru-RU" sz="1100" dirty="0"/>
          </a:p>
          <a:p>
            <a:r>
              <a:rPr lang="ru-RU" sz="1100" dirty="0"/>
              <a:t>А) </a:t>
            </a:r>
            <a:r>
              <a:rPr lang="ru-RU" sz="1100" dirty="0" err="1"/>
              <a:t>Еуропаны</a:t>
            </a:r>
            <a:r>
              <a:rPr lang="ru-RU" sz="1100" dirty="0"/>
              <a:t> Рим </a:t>
            </a:r>
            <a:r>
              <a:rPr lang="ru-RU" sz="1100" dirty="0" err="1"/>
              <a:t>үстемдігінен</a:t>
            </a:r>
            <a:r>
              <a:rPr lang="ru-RU" sz="1100" dirty="0"/>
              <a:t> </a:t>
            </a:r>
            <a:r>
              <a:rPr lang="ru-RU" sz="1100" dirty="0" err="1"/>
              <a:t>құтқаруға</a:t>
            </a:r>
            <a:r>
              <a:rPr lang="ru-RU" sz="1100" dirty="0"/>
              <a:t> </a:t>
            </a:r>
            <a:r>
              <a:rPr lang="ru-RU" sz="1100" dirty="0" err="1"/>
              <a:t>әсер</a:t>
            </a:r>
            <a:r>
              <a:rPr lang="ru-RU" sz="1100" dirty="0"/>
              <a:t> </a:t>
            </a:r>
            <a:r>
              <a:rPr lang="ru-RU" sz="1100" dirty="0" err="1"/>
              <a:t>етті</a:t>
            </a:r>
            <a:endParaRPr lang="ru-RU" sz="1100" dirty="0"/>
          </a:p>
          <a:p>
            <a:r>
              <a:rPr lang="ru-RU" sz="1100" dirty="0"/>
              <a:t>В) Мал </a:t>
            </a:r>
            <a:r>
              <a:rPr lang="ru-RU" sz="1100" dirty="0" err="1"/>
              <a:t>шаруашылығының</a:t>
            </a:r>
            <a:r>
              <a:rPr lang="ru-RU" sz="1100" dirty="0"/>
              <a:t> </a:t>
            </a:r>
            <a:r>
              <a:rPr lang="ru-RU" sz="1100" dirty="0" err="1"/>
              <a:t>таралуына</a:t>
            </a:r>
            <a:r>
              <a:rPr lang="ru-RU" sz="1100" dirty="0"/>
              <a:t> </a:t>
            </a:r>
            <a:r>
              <a:rPr lang="ru-RU" sz="1100" dirty="0" err="1"/>
              <a:t>ықпал</a:t>
            </a:r>
            <a:r>
              <a:rPr lang="ru-RU" sz="1100" dirty="0"/>
              <a:t> </a:t>
            </a:r>
            <a:r>
              <a:rPr lang="ru-RU" sz="1100" dirty="0" err="1"/>
              <a:t>етті</a:t>
            </a:r>
            <a:r>
              <a:rPr lang="ru-RU" sz="1100" dirty="0"/>
              <a:t> </a:t>
            </a:r>
          </a:p>
          <a:p>
            <a:r>
              <a:rPr lang="ru-RU" sz="1100" dirty="0"/>
              <a:t>С) </a:t>
            </a:r>
            <a:r>
              <a:rPr lang="ru-RU" sz="1100" dirty="0" err="1"/>
              <a:t>Құлдық</a:t>
            </a:r>
            <a:r>
              <a:rPr lang="ru-RU" sz="1100" dirty="0"/>
              <a:t> </a:t>
            </a:r>
            <a:r>
              <a:rPr lang="ru-RU" sz="1100" dirty="0" err="1"/>
              <a:t>қоғамның</a:t>
            </a:r>
            <a:r>
              <a:rPr lang="ru-RU" sz="1100" dirty="0"/>
              <a:t> </a:t>
            </a:r>
            <a:r>
              <a:rPr lang="ru-RU" sz="1100" dirty="0" err="1"/>
              <a:t>орнауына</a:t>
            </a:r>
            <a:r>
              <a:rPr lang="ru-RU" sz="1100" dirty="0"/>
              <a:t> </a:t>
            </a:r>
            <a:r>
              <a:rPr lang="ru-RU" sz="1100" dirty="0" err="1"/>
              <a:t>әсер</a:t>
            </a:r>
            <a:r>
              <a:rPr lang="ru-RU" sz="1100" dirty="0"/>
              <a:t> </a:t>
            </a:r>
            <a:r>
              <a:rPr lang="ru-RU" sz="1100" dirty="0" err="1"/>
              <a:t>етті</a:t>
            </a:r>
            <a:endParaRPr lang="ru-RU" sz="1100" dirty="0"/>
          </a:p>
          <a:p>
            <a:r>
              <a:rPr lang="en-US" sz="1100" dirty="0"/>
              <a:t>D) </a:t>
            </a:r>
            <a:r>
              <a:rPr lang="ru-RU" sz="1100" dirty="0" err="1"/>
              <a:t>Кресшілердің</a:t>
            </a:r>
            <a:r>
              <a:rPr lang="ru-RU" sz="1100" dirty="0"/>
              <a:t> </a:t>
            </a:r>
            <a:r>
              <a:rPr lang="ru-RU" sz="1100" dirty="0" err="1"/>
              <a:t>Азияға</a:t>
            </a:r>
            <a:r>
              <a:rPr lang="ru-RU" sz="1100" dirty="0"/>
              <a:t> </a:t>
            </a:r>
            <a:r>
              <a:rPr lang="ru-RU" sz="1100" dirty="0" err="1"/>
              <a:t>жорығын</a:t>
            </a:r>
            <a:r>
              <a:rPr lang="ru-RU" sz="1100" dirty="0"/>
              <a:t> </a:t>
            </a:r>
            <a:r>
              <a:rPr lang="ru-RU" sz="1100" dirty="0" err="1"/>
              <a:t>тоқтатты</a:t>
            </a:r>
            <a:endParaRPr lang="ru-RU" sz="1100" dirty="0"/>
          </a:p>
          <a:p>
            <a:r>
              <a:rPr lang="ru-RU" sz="1100" dirty="0"/>
              <a:t>Е) Ислам </a:t>
            </a:r>
            <a:r>
              <a:rPr lang="ru-RU" sz="1100" dirty="0" err="1"/>
              <a:t>дінінің</a:t>
            </a:r>
            <a:r>
              <a:rPr lang="ru-RU" sz="1100" dirty="0"/>
              <a:t> </a:t>
            </a:r>
            <a:r>
              <a:rPr lang="ru-RU" sz="1100" dirty="0" err="1"/>
              <a:t>Батысқа</a:t>
            </a:r>
            <a:r>
              <a:rPr lang="ru-RU" sz="1100" dirty="0"/>
              <a:t> </a:t>
            </a:r>
            <a:r>
              <a:rPr lang="ru-RU" sz="1100" dirty="0" err="1"/>
              <a:t>таралуына</a:t>
            </a:r>
            <a:r>
              <a:rPr lang="ru-RU" sz="1100" dirty="0"/>
              <a:t> </a:t>
            </a:r>
            <a:r>
              <a:rPr lang="ru-RU" sz="1100" dirty="0" err="1"/>
              <a:t>ықпал</a:t>
            </a:r>
            <a:r>
              <a:rPr lang="ru-RU" sz="1100" dirty="0"/>
              <a:t> </a:t>
            </a:r>
            <a:r>
              <a:rPr lang="ru-RU" sz="1100" dirty="0" err="1"/>
              <a:t>етті</a:t>
            </a:r>
            <a:endParaRPr lang="ru-RU" sz="1100" dirty="0"/>
          </a:p>
          <a:p>
            <a:r>
              <a:rPr lang="ru-RU" sz="1100" dirty="0"/>
              <a:t>5. </a:t>
            </a:r>
            <a:r>
              <a:rPr lang="ru-RU" sz="1100" dirty="0" err="1"/>
              <a:t>Мәтін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 </a:t>
            </a:r>
            <a:r>
              <a:rPr lang="ru-RU" sz="1100" dirty="0" err="1"/>
              <a:t>дұрыс</a:t>
            </a:r>
            <a:r>
              <a:rPr lang="ru-RU" sz="1100" dirty="0"/>
              <a:t> </a:t>
            </a:r>
            <a:r>
              <a:rPr lang="ru-RU" sz="1100" dirty="0" err="1"/>
              <a:t>дәйектерді</a:t>
            </a:r>
            <a:r>
              <a:rPr lang="ru-RU" sz="1100" dirty="0"/>
              <a:t> </a:t>
            </a:r>
            <a:r>
              <a:rPr lang="ru-RU" sz="1100" dirty="0" err="1"/>
              <a:t>анықтаңыз</a:t>
            </a:r>
            <a:r>
              <a:rPr lang="ru-RU" sz="1100" dirty="0"/>
              <a:t> </a:t>
            </a:r>
          </a:p>
          <a:p>
            <a:r>
              <a:rPr lang="en-US" sz="1100" dirty="0"/>
              <a:t>I. </a:t>
            </a:r>
            <a:r>
              <a:rPr lang="ru-RU" sz="1100" dirty="0" err="1"/>
              <a:t>Ғұндар</a:t>
            </a:r>
            <a:r>
              <a:rPr lang="ru-RU" sz="1100" dirty="0"/>
              <a:t> </a:t>
            </a:r>
            <a:r>
              <a:rPr lang="ru-RU" sz="1100" dirty="0" err="1"/>
              <a:t>империясы</a:t>
            </a:r>
            <a:r>
              <a:rPr lang="ru-RU" sz="1100" dirty="0"/>
              <a:t> </a:t>
            </a:r>
            <a:r>
              <a:rPr lang="ru-RU" sz="1100" dirty="0" err="1"/>
              <a:t>Манчжуриядан</a:t>
            </a:r>
            <a:r>
              <a:rPr lang="ru-RU" sz="1100" dirty="0"/>
              <a:t> </a:t>
            </a:r>
            <a:r>
              <a:rPr lang="ru-RU" sz="1100" dirty="0" err="1"/>
              <a:t>Босфорға</a:t>
            </a:r>
            <a:r>
              <a:rPr lang="ru-RU" sz="1100" dirty="0"/>
              <a:t> </a:t>
            </a:r>
            <a:r>
              <a:rPr lang="ru-RU" sz="1100" dirty="0" err="1"/>
              <a:t>дейін</a:t>
            </a:r>
            <a:r>
              <a:rPr lang="ru-RU" sz="1100" dirty="0"/>
              <a:t> </a:t>
            </a:r>
            <a:r>
              <a:rPr lang="ru-RU" sz="1100" dirty="0" err="1"/>
              <a:t>үстемдік</a:t>
            </a:r>
            <a:r>
              <a:rPr lang="ru-RU" sz="1100" dirty="0"/>
              <a:t> </a:t>
            </a:r>
            <a:r>
              <a:rPr lang="ru-RU" sz="1100" dirty="0" err="1"/>
              <a:t>етті</a:t>
            </a:r>
            <a:endParaRPr lang="ru-RU" sz="1100" dirty="0"/>
          </a:p>
          <a:p>
            <a:r>
              <a:rPr lang="en-US" sz="1100" dirty="0"/>
              <a:t>II. </a:t>
            </a:r>
            <a:r>
              <a:rPr lang="ru-RU" sz="1100" dirty="0" err="1"/>
              <a:t>Орталық</a:t>
            </a:r>
            <a:r>
              <a:rPr lang="ru-RU" sz="1100" dirty="0"/>
              <a:t> </a:t>
            </a:r>
            <a:r>
              <a:rPr lang="ru-RU" sz="1100" dirty="0" err="1"/>
              <a:t>Азияны</a:t>
            </a:r>
            <a:r>
              <a:rPr lang="ru-RU" sz="1100" dirty="0"/>
              <a:t> </a:t>
            </a:r>
            <a:r>
              <a:rPr lang="ru-RU" sz="1100" dirty="0" err="1"/>
              <a:t>жаулап</a:t>
            </a:r>
            <a:r>
              <a:rPr lang="ru-RU" sz="1100" dirty="0"/>
              <a:t> </a:t>
            </a:r>
            <a:r>
              <a:rPr lang="ru-RU" sz="1100" dirty="0" err="1"/>
              <a:t>алғаннан</a:t>
            </a:r>
            <a:r>
              <a:rPr lang="ru-RU" sz="1100" dirty="0"/>
              <a:t> </a:t>
            </a:r>
            <a:r>
              <a:rPr lang="ru-RU" sz="1100" dirty="0" err="1"/>
              <a:t>кейін</a:t>
            </a:r>
            <a:r>
              <a:rPr lang="ru-RU" sz="1100" dirty="0"/>
              <a:t> </a:t>
            </a:r>
            <a:r>
              <a:rPr lang="ru-RU" sz="1100" dirty="0" err="1"/>
              <a:t>Ұлы</a:t>
            </a:r>
            <a:r>
              <a:rPr lang="ru-RU" sz="1100" dirty="0"/>
              <a:t> </a:t>
            </a:r>
            <a:r>
              <a:rPr lang="ru-RU" sz="1100" dirty="0" err="1"/>
              <a:t>Жібек</a:t>
            </a:r>
            <a:r>
              <a:rPr lang="ru-RU" sz="1100" dirty="0"/>
              <a:t> </a:t>
            </a:r>
            <a:r>
              <a:rPr lang="ru-RU" sz="1100" dirty="0" err="1"/>
              <a:t>жолының</a:t>
            </a:r>
            <a:r>
              <a:rPr lang="ru-RU" sz="1100" dirty="0"/>
              <a:t> </a:t>
            </a:r>
            <a:r>
              <a:rPr lang="ru-RU" sz="1100" dirty="0" err="1"/>
              <a:t>едәуір</a:t>
            </a:r>
            <a:r>
              <a:rPr lang="ru-RU" sz="1100" dirty="0"/>
              <a:t> </a:t>
            </a:r>
            <a:r>
              <a:rPr lang="ru-RU" sz="1100" dirty="0" err="1"/>
              <a:t>бөлігіне</a:t>
            </a:r>
            <a:r>
              <a:rPr lang="ru-RU" sz="1100" dirty="0"/>
              <a:t> </a:t>
            </a:r>
            <a:r>
              <a:rPr lang="ru-RU" sz="1100" dirty="0" err="1"/>
              <a:t>ие</a:t>
            </a:r>
            <a:r>
              <a:rPr lang="ru-RU" sz="1100" dirty="0"/>
              <a:t> </a:t>
            </a:r>
            <a:r>
              <a:rPr lang="ru-RU" sz="1100" dirty="0" err="1"/>
              <a:t>болды</a:t>
            </a:r>
            <a:endParaRPr lang="ru-RU" sz="1100" dirty="0"/>
          </a:p>
          <a:p>
            <a:r>
              <a:rPr lang="en-US" sz="1100" dirty="0"/>
              <a:t>III. </a:t>
            </a:r>
            <a:r>
              <a:rPr lang="ru-RU" sz="1100" dirty="0" err="1"/>
              <a:t>Ғұндармен</a:t>
            </a:r>
            <a:r>
              <a:rPr lang="ru-RU" sz="1100" dirty="0"/>
              <a:t> </a:t>
            </a:r>
            <a:r>
              <a:rPr lang="ru-RU" sz="1100" dirty="0" err="1"/>
              <a:t>юэчжилер</a:t>
            </a:r>
            <a:r>
              <a:rPr lang="ru-RU" sz="1100" dirty="0"/>
              <a:t> </a:t>
            </a:r>
            <a:r>
              <a:rPr lang="ru-RU" sz="1100" dirty="0" err="1"/>
              <a:t>арасындағы</a:t>
            </a:r>
            <a:r>
              <a:rPr lang="ru-RU" sz="1100" dirty="0"/>
              <a:t> </a:t>
            </a:r>
            <a:r>
              <a:rPr lang="ru-RU" sz="1100" dirty="0" err="1"/>
              <a:t>соғыс</a:t>
            </a:r>
            <a:r>
              <a:rPr lang="ru-RU" sz="1100" dirty="0"/>
              <a:t> </a:t>
            </a:r>
            <a:r>
              <a:rPr lang="ru-RU" sz="1100" dirty="0" err="1"/>
              <a:t>ұзаққа</a:t>
            </a:r>
            <a:r>
              <a:rPr lang="ru-RU" sz="1100" dirty="0"/>
              <a:t> </a:t>
            </a:r>
            <a:r>
              <a:rPr lang="ru-RU" sz="1100" dirty="0" err="1"/>
              <a:t>созылды</a:t>
            </a:r>
            <a:r>
              <a:rPr lang="ru-RU" sz="1100" dirty="0"/>
              <a:t> </a:t>
            </a:r>
          </a:p>
          <a:p>
            <a:r>
              <a:rPr lang="en-US" sz="1100" dirty="0"/>
              <a:t>IV. </a:t>
            </a:r>
            <a:r>
              <a:rPr lang="ru-RU" sz="1100" dirty="0" err="1"/>
              <a:t>Б.з</a:t>
            </a:r>
            <a:r>
              <a:rPr lang="ru-RU" sz="1100" dirty="0"/>
              <a:t>. </a:t>
            </a:r>
            <a:r>
              <a:rPr lang="en-US" sz="1100" dirty="0"/>
              <a:t>IV </a:t>
            </a:r>
            <a:r>
              <a:rPr lang="ru-RU" sz="1100" dirty="0" err="1"/>
              <a:t>ғасырда</a:t>
            </a:r>
            <a:r>
              <a:rPr lang="ru-RU" sz="1100" dirty="0"/>
              <a:t> </a:t>
            </a:r>
            <a:r>
              <a:rPr lang="ru-RU" sz="1100" dirty="0" err="1"/>
              <a:t>ғұндар</a:t>
            </a:r>
            <a:r>
              <a:rPr lang="ru-RU" sz="1100" dirty="0"/>
              <a:t> </a:t>
            </a:r>
            <a:r>
              <a:rPr lang="ru-RU" sz="1100" dirty="0" err="1"/>
              <a:t>Орталық</a:t>
            </a:r>
            <a:r>
              <a:rPr lang="ru-RU" sz="1100" dirty="0"/>
              <a:t> </a:t>
            </a:r>
            <a:r>
              <a:rPr lang="ru-RU" sz="1100" dirty="0" err="1"/>
              <a:t>Қазақстанда</a:t>
            </a:r>
            <a:r>
              <a:rPr lang="ru-RU" sz="1100" dirty="0"/>
              <a:t> </a:t>
            </a:r>
            <a:r>
              <a:rPr lang="ru-RU" sz="1100" dirty="0" err="1"/>
              <a:t>Юэбань</a:t>
            </a:r>
            <a:r>
              <a:rPr lang="ru-RU" sz="1100" dirty="0"/>
              <a:t> </a:t>
            </a:r>
            <a:r>
              <a:rPr lang="ru-RU" sz="1100" dirty="0" err="1"/>
              <a:t>мемлекетін</a:t>
            </a:r>
            <a:r>
              <a:rPr lang="ru-RU" sz="1100" dirty="0"/>
              <a:t> </a:t>
            </a:r>
            <a:r>
              <a:rPr lang="ru-RU" sz="1100" dirty="0" err="1"/>
              <a:t>құрды</a:t>
            </a:r>
            <a:endParaRPr lang="ru-RU" sz="1100" dirty="0"/>
          </a:p>
          <a:p>
            <a:r>
              <a:rPr lang="en-US" sz="1100" dirty="0"/>
              <a:t>V. </a:t>
            </a:r>
            <a:r>
              <a:rPr lang="ru-RU" sz="1100" dirty="0" err="1"/>
              <a:t>Ғұндар</a:t>
            </a:r>
            <a:r>
              <a:rPr lang="ru-RU" sz="1100" dirty="0"/>
              <a:t> </a:t>
            </a:r>
            <a:r>
              <a:rPr lang="ru-RU" sz="1100" dirty="0" err="1"/>
              <a:t>жорығы</a:t>
            </a:r>
            <a:r>
              <a:rPr lang="ru-RU" sz="1100" dirty="0"/>
              <a:t> </a:t>
            </a:r>
            <a:r>
              <a:rPr lang="ru-RU" sz="1100" dirty="0" err="1"/>
              <a:t>өзге</a:t>
            </a:r>
            <a:r>
              <a:rPr lang="ru-RU" sz="1100" dirty="0"/>
              <a:t> </a:t>
            </a:r>
            <a:r>
              <a:rPr lang="ru-RU" sz="1100" dirty="0" err="1"/>
              <a:t>тайпалардың</a:t>
            </a:r>
            <a:r>
              <a:rPr lang="ru-RU" sz="1100" dirty="0"/>
              <a:t> </a:t>
            </a:r>
            <a:r>
              <a:rPr lang="ru-RU" sz="1100" dirty="0" err="1"/>
              <a:t>қозғалысына</a:t>
            </a:r>
            <a:r>
              <a:rPr lang="ru-RU" sz="1100" dirty="0"/>
              <a:t> </a:t>
            </a:r>
            <a:r>
              <a:rPr lang="ru-RU" sz="1100" dirty="0" err="1"/>
              <a:t>әсер</a:t>
            </a:r>
            <a:r>
              <a:rPr lang="ru-RU" sz="1100" dirty="0"/>
              <a:t> </a:t>
            </a:r>
            <a:r>
              <a:rPr lang="ru-RU" sz="1100" dirty="0" err="1"/>
              <a:t>етті</a:t>
            </a:r>
            <a:r>
              <a:rPr lang="ru-RU" sz="1100" dirty="0"/>
              <a:t> </a:t>
            </a:r>
          </a:p>
          <a:p>
            <a:r>
              <a:rPr lang="en-US" sz="1100" dirty="0"/>
              <a:t>VI. </a:t>
            </a:r>
            <a:r>
              <a:rPr lang="ru-RU" sz="1100" dirty="0" err="1"/>
              <a:t>Ғұндардың</a:t>
            </a:r>
            <a:r>
              <a:rPr lang="ru-RU" sz="1100" dirty="0"/>
              <a:t> </a:t>
            </a:r>
            <a:r>
              <a:rPr lang="ru-RU" sz="1100" dirty="0" err="1"/>
              <a:t>жеңу</a:t>
            </a:r>
            <a:r>
              <a:rPr lang="ru-RU" sz="1100" dirty="0"/>
              <a:t> </a:t>
            </a:r>
            <a:r>
              <a:rPr lang="ru-RU" sz="1100" dirty="0" err="1"/>
              <a:t>себептері</a:t>
            </a:r>
            <a:r>
              <a:rPr lang="ru-RU" sz="1100" dirty="0"/>
              <a:t> </a:t>
            </a:r>
            <a:r>
              <a:rPr lang="ru-RU" sz="1100" dirty="0" err="1"/>
              <a:t>әскери-техникалық</a:t>
            </a:r>
            <a:r>
              <a:rPr lang="ru-RU" sz="1100" dirty="0"/>
              <a:t> </a:t>
            </a:r>
            <a:r>
              <a:rPr lang="ru-RU" sz="1100" dirty="0" err="1"/>
              <a:t>басымдылығына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endParaRPr lang="ru-RU" sz="1100" dirty="0"/>
          </a:p>
          <a:p>
            <a:r>
              <a:rPr lang="ru-RU" sz="1100" dirty="0"/>
              <a:t>А) </a:t>
            </a:r>
            <a:r>
              <a:rPr lang="en-US" sz="1100" dirty="0"/>
              <a:t>III,V,VI</a:t>
            </a:r>
          </a:p>
          <a:p>
            <a:r>
              <a:rPr lang="ru-RU" sz="1100" dirty="0"/>
              <a:t>В) </a:t>
            </a:r>
            <a:r>
              <a:rPr lang="en-US" sz="1100" dirty="0"/>
              <a:t>V,II, III</a:t>
            </a:r>
          </a:p>
          <a:p>
            <a:r>
              <a:rPr lang="ru-RU" sz="1100" dirty="0"/>
              <a:t>С) </a:t>
            </a:r>
            <a:r>
              <a:rPr lang="en-US" sz="1100" dirty="0"/>
              <a:t>III,IV,I</a:t>
            </a:r>
          </a:p>
          <a:p>
            <a:r>
              <a:rPr lang="en-US" sz="1100" dirty="0"/>
              <a:t>D) I,II,IV</a:t>
            </a:r>
          </a:p>
          <a:p>
            <a:r>
              <a:rPr lang="ru-RU" sz="1100" dirty="0"/>
              <a:t>Е) </a:t>
            </a:r>
            <a:r>
              <a:rPr lang="en-US" sz="1100" dirty="0"/>
              <a:t>I,IV,V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" y="0"/>
            <a:ext cx="12204698" cy="830997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контекст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негізіндегі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тапсырмаларының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үлгісі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Тестілеудің уақыты мен үзілістер</a:t>
            </a: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17948"/>
              </p:ext>
            </p:extLst>
          </p:nvPr>
        </p:nvGraphicFramePr>
        <p:xfrm>
          <a:off x="165610" y="934510"/>
          <a:ext cx="11881320" cy="47104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ҰБТ форматы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dirty="0">
                          <a:effectLst/>
                          <a:latin typeface="Palatino Linotype" pitchFamily="18" charset="0"/>
                        </a:rPr>
                        <a:t>Тестілеу</a:t>
                      </a:r>
                      <a:r>
                        <a:rPr lang="kk-KZ" sz="1600" b="1" baseline="0" dirty="0">
                          <a:effectLst/>
                          <a:latin typeface="Palatino Linotype" pitchFamily="18" charset="0"/>
                        </a:rPr>
                        <a:t> уақыты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Үзілістер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3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5 </a:t>
                      </a:r>
                      <a:r>
                        <a:rPr lang="ru-RU" sz="1600" dirty="0" err="1">
                          <a:effectLst/>
                          <a:latin typeface="Palatino Linotype" pitchFamily="18" charset="0"/>
                        </a:rPr>
                        <a:t>пән</a:t>
                      </a: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/ </a:t>
                      </a:r>
                      <a:r>
                        <a:rPr lang="ru-RU" sz="1600" dirty="0" err="1">
                          <a:effectLst/>
                          <a:latin typeface="Palatino Linotype" pitchFamily="18" charset="0"/>
                        </a:rPr>
                        <a:t>Қазақстан</a:t>
                      </a: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Palatino Linotype" pitchFamily="18" charset="0"/>
                        </a:rPr>
                        <a:t>тарихы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,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математикалық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сауаттылық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,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оқу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сауаттылығы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және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екі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бейіндік</a:t>
                      </a:r>
                      <a:r>
                        <a:rPr lang="ru-RU" sz="16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600" baseline="0" dirty="0" err="1">
                          <a:effectLst/>
                          <a:latin typeface="Palatino Linotype" pitchFamily="18" charset="0"/>
                        </a:rPr>
                        <a:t>пән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240 минут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3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180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(3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- 3 мин.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7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Қазақстан тарихы мен оқу сауаттылығы</a:t>
                      </a:r>
                      <a:r>
                        <a:rPr lang="kk-KZ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0" algn="just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үзіліссіз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5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(IELTS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3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180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(3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- 3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87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кәсіптік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арнайы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14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арнайы пән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үзіліссіз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04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жалпы кәсіптік пән</a:t>
                      </a:r>
                      <a:r>
                        <a:rPr lang="kk-KZ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(IELTS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60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3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бейіндік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60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87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бейіндік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(IELTS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60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минуттан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– 2 мин.</a:t>
                      </a:r>
                    </a:p>
                  </a:txBody>
                  <a:tcPr marL="52350" marR="52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710" y="5743004"/>
            <a:ext cx="11593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Palatino Linotype" pitchFamily="18" charset="0"/>
            </a:endParaRPr>
          </a:p>
          <a:p>
            <a:pPr algn="just"/>
            <a:r>
              <a:rPr lang="ru-RU" sz="1600" b="1" dirty="0" err="1">
                <a:latin typeface="Palatino Linotype" pitchFamily="18" charset="0"/>
              </a:rPr>
              <a:t>Ескерту</a:t>
            </a:r>
            <a:r>
              <a:rPr lang="ru-RU" sz="1600" b="1" dirty="0">
                <a:latin typeface="Palatino Linotype" pitchFamily="18" charset="0"/>
              </a:rPr>
              <a:t>: </a:t>
            </a:r>
            <a:r>
              <a:rPr lang="ru-RU" sz="1600" dirty="0">
                <a:latin typeface="Palatino Linotype" pitchFamily="18" charset="0"/>
              </a:rPr>
              <a:t>1)</a:t>
            </a:r>
            <a:r>
              <a:rPr lang="ru-RU" sz="1600" b="1" dirty="0">
                <a:latin typeface="Palatino Linotype" pitchFamily="18" charset="0"/>
              </a:rPr>
              <a:t> 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Мүгедек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балалар</a:t>
            </a:r>
            <a:r>
              <a:rPr lang="ru-RU" sz="1600" dirty="0">
                <a:latin typeface="Palatino Linotype" pitchFamily="18" charset="0"/>
              </a:rPr>
              <a:t> мен </a:t>
            </a:r>
            <a:r>
              <a:rPr lang="ru-RU" sz="1600" dirty="0" err="1">
                <a:latin typeface="Palatino Linotype" pitchFamily="18" charset="0"/>
              </a:rPr>
              <a:t>мүгедектер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үшін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көру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есту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тірек-қимыл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аппаратының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функциялары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бұзылған</a:t>
            </a:r>
            <a:r>
              <a:rPr lang="ru-RU" sz="1600" dirty="0">
                <a:latin typeface="Palatino Linotype" pitchFamily="18" charset="0"/>
              </a:rPr>
              <a:t>) </a:t>
            </a:r>
            <a:r>
              <a:rPr lang="ru-RU" sz="1600" dirty="0" err="1">
                <a:latin typeface="Palatino Linotype" pitchFamily="18" charset="0"/>
              </a:rPr>
              <a:t>тестілеуге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қосымша</a:t>
            </a:r>
            <a:r>
              <a:rPr lang="ru-RU" sz="1600" dirty="0">
                <a:latin typeface="Palatino Linotype" pitchFamily="18" charset="0"/>
              </a:rPr>
              <a:t> 40 минут </a:t>
            </a:r>
            <a:r>
              <a:rPr lang="ru-RU" sz="1600" dirty="0" err="1">
                <a:latin typeface="Palatino Linotype" pitchFamily="18" charset="0"/>
              </a:rPr>
              <a:t>уақыт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беріледі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898525"/>
            <a:r>
              <a:rPr lang="ru-RU" sz="1600" dirty="0">
                <a:latin typeface="Palatino Linotype" pitchFamily="18" charset="0"/>
              </a:rPr>
              <a:t>2) </a:t>
            </a:r>
            <a:r>
              <a:rPr lang="ru-RU" sz="1600" dirty="0" err="1">
                <a:latin typeface="Palatino Linotype" pitchFamily="18" charset="0"/>
              </a:rPr>
              <a:t>Мазмұны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бойынша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апелляцияға</a:t>
            </a:r>
            <a:r>
              <a:rPr lang="ru-RU" sz="1600" dirty="0">
                <a:latin typeface="Palatino Linotype" pitchFamily="18" charset="0"/>
              </a:rPr>
              <a:t> 30 минут </a:t>
            </a:r>
            <a:r>
              <a:rPr lang="ru-RU" sz="1600" dirty="0" err="1">
                <a:latin typeface="Palatino Linotype" pitchFamily="18" charset="0"/>
              </a:rPr>
              <a:t>беріледі</a:t>
            </a:r>
            <a:r>
              <a:rPr lang="ru-RU" sz="1600" dirty="0">
                <a:latin typeface="Palatino Linotype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751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Тестілеуге кіргізу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97694" y="1166766"/>
            <a:ext cx="7344816" cy="2808312"/>
            <a:chOff x="197694" y="1166766"/>
            <a:chExt cx="7344816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694" y="1166766"/>
              <a:ext cx="7344816" cy="2808312"/>
            </a:xfrm>
            <a:prstGeom prst="round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427537" y="1422524"/>
              <a:ext cx="4805030" cy="2308325"/>
            </a:xfrm>
            <a:prstGeom prst="snip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449263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АТО-да </a:t>
              </a:r>
              <a:r>
                <a:rPr lang="ru-RU" sz="1800" dirty="0" err="1">
                  <a:solidFill>
                    <a:schemeClr val="tx1"/>
                  </a:solidFill>
                  <a:latin typeface="Palatino Linotype" pitchFamily="18" charset="0"/>
                </a:rPr>
                <a:t>тестіленушілер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Palatino Linotype" pitchFamily="18" charset="0"/>
                </a:rPr>
                <a:t>бір-бірден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Palatino Linotype" pitchFamily="18" charset="0"/>
                </a:rPr>
                <a:t>жіберіледі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, </a:t>
              </a:r>
            </a:p>
            <a:p>
              <a:pPr indent="449263" algn="just">
                <a:buFont typeface="Wingdings" pitchFamily="2" charset="2"/>
                <a:buChar char="Ø"/>
              </a:pPr>
              <a:r>
                <a:rPr lang="kk-KZ" sz="1800" dirty="0">
                  <a:latin typeface="Palatino Linotype" pitchFamily="18" charset="0"/>
                  <a:cs typeface="Times New Roman" pitchFamily="18" charset="0"/>
                </a:rPr>
                <a:t>жеке басын көлемді-кеңістіктік нысандағы сканер арқылы 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(</a:t>
              </a:r>
              <a:r>
                <a:rPr lang="ru-RU" sz="1800" b="1" dirty="0" err="1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Face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 ID) </a:t>
              </a:r>
              <a:r>
                <a:rPr lang="kk-KZ" sz="1800" dirty="0">
                  <a:latin typeface="Palatino Linotype" pitchFamily="18" charset="0"/>
                  <a:cs typeface="Times New Roman" pitchFamily="18" charset="0"/>
                </a:rPr>
                <a:t>сәйкестендіріліп кіргізіледі</a:t>
              </a:r>
            </a:p>
            <a:p>
              <a:pPr indent="449263" algn="just">
                <a:buFont typeface="Wingdings" pitchFamily="2" charset="2"/>
                <a:buChar char="Ø"/>
              </a:pPr>
              <a:r>
                <a:rPr lang="kk-KZ" sz="1800" dirty="0">
                  <a:latin typeface="Palatino Linotype" pitchFamily="18" charset="0"/>
                  <a:cs typeface="Times New Roman" pitchFamily="18" charset="0"/>
                </a:rPr>
                <a:t>жеке басын куәландыратын құжат негізінде сәйкестендіріліп кіргізіледі</a:t>
              </a:r>
              <a:endParaRPr lang="ru-RU" sz="18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endParaRPr>
            </a:p>
          </p:txBody>
        </p:sp>
        <p:pic>
          <p:nvPicPr>
            <p:cNvPr id="27" name="Picture 2" descr="C:\Users\a.khaidarova\Desktop\Рисунок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860" y="1638548"/>
              <a:ext cx="1752058" cy="2088232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41710" y="1253247"/>
              <a:ext cx="20858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600" b="1" i="1" dirty="0">
                  <a:solidFill>
                    <a:srgbClr val="7030A0"/>
                  </a:solidFill>
                  <a:latin typeface="Palatino Linotype" pitchFamily="18" charset="0"/>
                </a:rPr>
                <a:t>биометрик Face ID </a:t>
              </a:r>
              <a:endParaRPr lang="ru-RU" sz="1600" b="1" i="1" dirty="0">
                <a:solidFill>
                  <a:srgbClr val="7030A0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" y="4374852"/>
            <a:ext cx="191600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1" name="Выгнутая вправо стрелка 30"/>
          <p:cNvSpPr/>
          <p:nvPr/>
        </p:nvSpPr>
        <p:spPr>
          <a:xfrm>
            <a:off x="7544915" y="2304028"/>
            <a:ext cx="1365747" cy="379901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25660" y="4214294"/>
            <a:ext cx="5184576" cy="240356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Өзімен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бірге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болуы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Palatino Linotype" pitchFamily="18" charset="0"/>
                <a:cs typeface="Times New Roman" panose="02020603050405020304" pitchFamily="18" charset="0"/>
              </a:rPr>
              <a:t>тиіс</a:t>
            </a:r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800" b="1" dirty="0">
              <a:latin typeface="Palatino Linotyp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  <a:cs typeface="Times New Roman" panose="02020603050405020304" pitchFamily="18" charset="0"/>
              </a:rPr>
              <a:t>- </a:t>
            </a:r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жеке басын куәландыратын құжат </a:t>
            </a:r>
            <a:endParaRPr lang="ru-RU" sz="1800" dirty="0">
              <a:latin typeface="Palatino Linotyp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</a:rPr>
              <a:t>- 16 </a:t>
            </a:r>
            <a:r>
              <a:rPr lang="ru-RU" sz="1800" dirty="0" err="1">
                <a:latin typeface="Palatino Linotype" pitchFamily="18" charset="0"/>
              </a:rPr>
              <a:t>жасқа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толмаған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жеке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куәландыратын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құжаты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жоқ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тестіленушілер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білім</a:t>
            </a:r>
            <a:r>
              <a:rPr lang="ru-RU" sz="1800" dirty="0">
                <a:latin typeface="Palatino Linotype" pitchFamily="18" charset="0"/>
              </a:rPr>
              <a:t> беру </a:t>
            </a:r>
            <a:r>
              <a:rPr lang="ru-RU" sz="1800" dirty="0" err="1">
                <a:latin typeface="Palatino Linotype" pitchFamily="18" charset="0"/>
              </a:rPr>
              <a:t>ұйымының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бірінші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басшының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қолымен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мөрімен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расталған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білім</a:t>
            </a:r>
            <a:r>
              <a:rPr lang="ru-RU" sz="1800" dirty="0">
                <a:latin typeface="Palatino Linotype" pitchFamily="18" charset="0"/>
              </a:rPr>
              <a:t> беру </a:t>
            </a:r>
            <a:r>
              <a:rPr lang="ru-RU" sz="1800" dirty="0" err="1">
                <a:latin typeface="Palatino Linotype" pitchFamily="18" charset="0"/>
              </a:rPr>
              <a:t>ұйымынан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анықтама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және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туу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туралы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куәлік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болуы</a:t>
            </a: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err="1">
                <a:latin typeface="Palatino Linotype" pitchFamily="18" charset="0"/>
              </a:rPr>
              <a:t>тиіс</a:t>
            </a:r>
            <a:r>
              <a:rPr lang="ru-RU" sz="1800" dirty="0">
                <a:latin typeface="Palatino Linotype" pitchFamily="18" charset="0"/>
              </a:rPr>
              <a:t>. </a:t>
            </a:r>
            <a:endParaRPr lang="ru-RU" sz="18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26686" y="1161514"/>
            <a:ext cx="2808312" cy="5456344"/>
          </a:xfrm>
          <a:prstGeom prst="round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88" algn="just" defTabSz="268288">
              <a:buFont typeface="Wingdings" pitchFamily="2" charset="2"/>
              <a:buChar char="Ø"/>
            </a:pP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Тестілеу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барысында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өз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орнына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"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бөтен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тұлғаны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"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кіргізуге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талпынған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түсушілерге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ағымдағы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жыл</a:t>
            </a:r>
            <a:r>
              <a:rPr lang="kk-KZ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ғ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ы ҰБТ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тапсыруға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рұқсат</a:t>
            </a:r>
            <a:r>
              <a:rPr lang="en-US" sz="17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етілмейді</a:t>
            </a:r>
            <a:endParaRPr lang="kk-KZ" sz="17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indent="268288" algn="just" defTabSz="268288"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88" algn="just" defTabSz="268288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Металл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іздегішпен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аймағында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тыйым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заттар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акт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түсуші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тестілеуге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жіберілмейді</a:t>
            </a:r>
            <a:endParaRPr lang="ru-RU" sz="1600" dirty="0">
              <a:solidFill>
                <a:schemeClr val="tx1"/>
              </a:solidFill>
              <a:latin typeface="Palatino Linotype" pitchFamily="18" charset="0"/>
              <a:cs typeface="Times New Roman" panose="02020603050405020304" pitchFamily="18" charset="0"/>
            </a:endParaRPr>
          </a:p>
          <a:p>
            <a:pPr indent="268288" algn="just" defTabSz="268288"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marL="285750" indent="-285750" algn="just" defTabSz="268288">
              <a:buFontTx/>
              <a:buChar char="-"/>
            </a:pPr>
            <a:endParaRPr lang="ru-RU" sz="1600" dirty="0">
              <a:solidFill>
                <a:schemeClr val="tx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37" y="1161514"/>
            <a:ext cx="1106249" cy="131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  </a:t>
            </a:r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6086" y="926441"/>
            <a:ext cx="7428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Palatino Linotype" pitchFamily="18" charset="0"/>
              </a:rPr>
              <a:t>Тестілеуге алып өтуге тыйым салынған заттар: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3574" y="1325500"/>
            <a:ext cx="11961126" cy="5679038"/>
            <a:chOff x="57588" y="1465205"/>
            <a:chExt cx="11961126" cy="5679038"/>
          </a:xfrm>
        </p:grpSpPr>
        <p:sp>
          <p:nvSpPr>
            <p:cNvPr id="13" name="TextBox 12"/>
            <p:cNvSpPr txBox="1"/>
            <p:nvPr/>
          </p:nvSpPr>
          <p:spPr>
            <a:xfrm>
              <a:off x="1488707" y="2465139"/>
              <a:ext cx="7883495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НОУТБУКТЕР, ПЛЕЙЕРЛЕР, МОДЕМДЕР (МОБИЛЬДІ РОУТЕРЛЕР)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3" y="3304106"/>
              <a:ext cx="9829437" cy="62388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РАДИО-ЭЛЕКТРОНДЫҚ БАЙЛАНЫСТЫҢ КЕЗ-КЕЛГЕН ТҮРЛЕРІ (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WI-FI, BLUETOOTH, DECT, 3G, 4G</a:t>
              </a:r>
              <a:r>
                <a:rPr lang="kk-KZ" sz="1800" dirty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7883495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СЫМДЫ ЖӘНЕ СЫМСЫЗ ҚҰЛАҚҚАПТАР  МЕН Т.Б.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62388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ШПАРГАЛКАЛАР, ОҚУ-ӘДІСТЕМЕЛІК ӘДЕБИЕТТЕР, МЕНДЕЛЕЕВ КЕСТЕСІ ЖӘНЕ ТҰЗДАРДЫҢ ЕРІГІШТІГІ КЕСТЕСІ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9056" y="5597030"/>
              <a:ext cx="7225940" cy="154721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КАЛЬКУЛЯТОРЛАР </a:t>
              </a:r>
            </a:p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Бұл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ретте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тестілеу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өткізілетін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компьютердің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интерфейсіндегі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калькуляторларды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, Менделеев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кестесін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тұздардың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ерігіштігі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кестесін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пайдалануға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рұқсат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етіледі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58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ҰЯЛЫ БАЙЛАНЫС ҚҰРАЛДАРЫН (ПЕЙДЖЕР, ҰЯЛЫ ТЕЛЕФОНДАР, ПЛАНШЕТТЕР)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18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   </a:t>
            </a:r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638" y="896759"/>
            <a:ext cx="118563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>
                <a:solidFill>
                  <a:srgbClr val="C00000"/>
                </a:solidFill>
                <a:latin typeface="Palatino Linotype" pitchFamily="18" charset="0"/>
              </a:rPr>
              <a:t>Түсушіге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Palatino Linotype" pitchFamily="18" charset="0"/>
              </a:rPr>
              <a:t>рұқсат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Palatino Linotype" pitchFamily="18" charset="0"/>
              </a:rPr>
              <a:t>етілмейді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аудиториядан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компьютерлік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сыныптан</a:t>
            </a:r>
            <a:r>
              <a:rPr lang="ru-RU" sz="1600" dirty="0">
                <a:latin typeface="Palatino Linotype" pitchFamily="18" charset="0"/>
              </a:rPr>
              <a:t>) </a:t>
            </a:r>
            <a:r>
              <a:rPr lang="ru-RU" sz="1600" dirty="0" err="1">
                <a:latin typeface="Palatino Linotype" pitchFamily="18" charset="0"/>
              </a:rPr>
              <a:t>дәліз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кезекшісінің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функциясын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атқаратын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тестілеу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администраторының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рұқсатынсыз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алып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жүруінсіз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шығуға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аудиториядан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компьютерлік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сыныптан</a:t>
            </a:r>
            <a:r>
              <a:rPr lang="ru-RU" sz="1600" dirty="0">
                <a:latin typeface="Palatino Linotype" pitchFamily="18" charset="0"/>
              </a:rPr>
              <a:t>) 10 </a:t>
            </a:r>
            <a:r>
              <a:rPr lang="ru-RU" sz="1600" dirty="0" err="1">
                <a:latin typeface="Palatino Linotype" pitchFamily="18" charset="0"/>
              </a:rPr>
              <a:t>минуттан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артық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шығуға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сөйлесуге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орын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ауыстыруға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құжаттармен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түсушіге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жұмыс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үшін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берілген</a:t>
            </a:r>
            <a:r>
              <a:rPr lang="ru-RU" sz="1600" dirty="0">
                <a:latin typeface="Palatino Linotype" pitchFamily="18" charset="0"/>
              </a:rPr>
              <a:t> А4 </a:t>
            </a:r>
            <a:r>
              <a:rPr lang="ru-RU" sz="1600" dirty="0" err="1">
                <a:latin typeface="Palatino Linotype" pitchFamily="18" charset="0"/>
              </a:rPr>
              <a:t>форматындағы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парағымен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алмасуға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ғимаратқа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аудиторияға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компьютерлік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сыныпқа</a:t>
            </a:r>
            <a:r>
              <a:rPr lang="ru-RU" sz="1600" dirty="0">
                <a:latin typeface="Palatino Linotype" pitchFamily="18" charset="0"/>
              </a:rPr>
              <a:t>) </a:t>
            </a:r>
            <a:r>
              <a:rPr lang="ru-RU" sz="1600" dirty="0" err="1">
                <a:latin typeface="Palatino Linotype" pitchFamily="18" charset="0"/>
              </a:rPr>
              <a:t>оқу-әдістемелік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әдебиеттерді</a:t>
            </a:r>
            <a:r>
              <a:rPr lang="ru-RU" sz="1600" dirty="0">
                <a:latin typeface="Palatino Linotype" pitchFamily="18" charset="0"/>
              </a:rPr>
              <a:t>, Менделеев </a:t>
            </a:r>
            <a:r>
              <a:rPr lang="ru-RU" sz="1600" dirty="0" err="1">
                <a:latin typeface="Palatino Linotype" pitchFamily="18" charset="0"/>
              </a:rPr>
              <a:t>кестесін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тұздардың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ерігіштігі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кестесін</a:t>
            </a:r>
            <a:r>
              <a:rPr lang="ru-RU" sz="1600" dirty="0">
                <a:latin typeface="Palatino Linotype" pitchFamily="18" charset="0"/>
              </a:rPr>
              <a:t>, калькулятор, фотоаппарат, </a:t>
            </a:r>
            <a:r>
              <a:rPr lang="ru-RU" sz="1600" dirty="0" err="1">
                <a:latin typeface="Palatino Linotype" pitchFamily="18" charset="0"/>
              </a:rPr>
              <a:t>ақпараттарды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тасымалдау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функциясымен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жабдықталған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кез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келген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ұялы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байланыс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құралдарын</a:t>
            </a:r>
            <a:r>
              <a:rPr lang="ru-RU" sz="1600" dirty="0">
                <a:latin typeface="Palatino Linotype" pitchFamily="18" charset="0"/>
              </a:rPr>
              <a:t> (пейджер, </a:t>
            </a:r>
            <a:r>
              <a:rPr lang="ru-RU" sz="1600" dirty="0" err="1">
                <a:latin typeface="Palatino Linotype" pitchFamily="18" charset="0"/>
              </a:rPr>
              <a:t>ұялы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телефондар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планшеттер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en-US" sz="1600" dirty="0" err="1">
                <a:latin typeface="Palatino Linotype" pitchFamily="18" charset="0"/>
              </a:rPr>
              <a:t>iPad</a:t>
            </a:r>
            <a:r>
              <a:rPr lang="en-US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Айпад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en-US" sz="1600" dirty="0">
                <a:latin typeface="Palatino Linotype" pitchFamily="18" charset="0"/>
              </a:rPr>
              <a:t>iPod (</a:t>
            </a:r>
            <a:r>
              <a:rPr lang="ru-RU" sz="1600" dirty="0">
                <a:latin typeface="Palatino Linotype" pitchFamily="18" charset="0"/>
              </a:rPr>
              <a:t>Айпод), </a:t>
            </a:r>
            <a:r>
              <a:rPr lang="en-US" sz="1600" dirty="0" err="1">
                <a:latin typeface="Palatino Linotype" pitchFamily="18" charset="0"/>
              </a:rPr>
              <a:t>SmartPhone</a:t>
            </a:r>
            <a:r>
              <a:rPr lang="en-US" sz="1600" dirty="0">
                <a:latin typeface="Palatino Linotype" pitchFamily="18" charset="0"/>
              </a:rPr>
              <a:t> (</a:t>
            </a:r>
            <a:r>
              <a:rPr lang="ru-RU" sz="1600" dirty="0">
                <a:latin typeface="Palatino Linotype" pitchFamily="18" charset="0"/>
              </a:rPr>
              <a:t>Смартфон), </a:t>
            </a:r>
            <a:r>
              <a:rPr lang="ru-RU" sz="1600" dirty="0" err="1">
                <a:latin typeface="Palatino Linotype" pitchFamily="18" charset="0"/>
              </a:rPr>
              <a:t>рациялар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ноутбуктер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плейерлер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модемдер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мобильді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роутерлер</a:t>
            </a:r>
            <a:r>
              <a:rPr lang="ru-RU" sz="1600" dirty="0">
                <a:latin typeface="Palatino Linotype" pitchFamily="18" charset="0"/>
              </a:rPr>
              <a:t>), смарт </a:t>
            </a:r>
            <a:r>
              <a:rPr lang="ru-RU" sz="1600" dirty="0" err="1">
                <a:latin typeface="Palatino Linotype" pitchFamily="18" charset="0"/>
              </a:rPr>
              <a:t>сағаттар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сымды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сымсыз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құлаққаптар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басқа</a:t>
            </a:r>
            <a:r>
              <a:rPr lang="ru-RU" sz="1600" dirty="0">
                <a:latin typeface="Palatino Linotype" pitchFamily="18" charset="0"/>
              </a:rPr>
              <a:t> да </a:t>
            </a:r>
            <a:r>
              <a:rPr lang="ru-RU" sz="1600" dirty="0" err="1">
                <a:latin typeface="Palatino Linotype" pitchFamily="18" charset="0"/>
              </a:rPr>
              <a:t>микроқұлаққаптар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ru-RU" sz="1600" dirty="0" err="1">
                <a:latin typeface="Palatino Linotype" pitchFamily="18" charset="0"/>
              </a:rPr>
              <a:t>сымсыз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бейнекамераларды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en-US" sz="1600" dirty="0">
                <a:latin typeface="Palatino Linotype" pitchFamily="18" charset="0"/>
              </a:rPr>
              <a:t>GPS (</a:t>
            </a:r>
            <a:r>
              <a:rPr lang="ru-RU" sz="1600" dirty="0" err="1">
                <a:latin typeface="Palatino Linotype" pitchFamily="18" charset="0"/>
              </a:rPr>
              <a:t>ДжиПиЭс</a:t>
            </a:r>
            <a:r>
              <a:rPr lang="ru-RU" sz="1600" dirty="0">
                <a:latin typeface="Palatino Linotype" pitchFamily="18" charset="0"/>
              </a:rPr>
              <a:t>) </a:t>
            </a:r>
            <a:r>
              <a:rPr lang="ru-RU" sz="1600" dirty="0" err="1">
                <a:latin typeface="Palatino Linotype" pitchFamily="18" charset="0"/>
              </a:rPr>
              <a:t>навигаторларды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en-US" sz="1600" dirty="0">
                <a:latin typeface="Palatino Linotype" pitchFamily="18" charset="0"/>
              </a:rPr>
              <a:t>GPS (</a:t>
            </a:r>
            <a:r>
              <a:rPr lang="ru-RU" sz="1600" dirty="0" err="1">
                <a:latin typeface="Palatino Linotype" pitchFamily="18" charset="0"/>
              </a:rPr>
              <a:t>ДжиПиЭс</a:t>
            </a:r>
            <a:r>
              <a:rPr lang="ru-RU" sz="1600" dirty="0">
                <a:latin typeface="Palatino Linotype" pitchFamily="18" charset="0"/>
              </a:rPr>
              <a:t>) </a:t>
            </a:r>
            <a:r>
              <a:rPr lang="ru-RU" sz="1600" dirty="0" err="1">
                <a:latin typeface="Palatino Linotype" pitchFamily="18" charset="0"/>
              </a:rPr>
              <a:t>трекерлерді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қашықтан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басқару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құрылғыларын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сондай-ақ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келесі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стандарттарда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жұмыс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істейтін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басқа</a:t>
            </a:r>
            <a:r>
              <a:rPr lang="ru-RU" sz="1600" dirty="0">
                <a:latin typeface="Palatino Linotype" pitchFamily="18" charset="0"/>
              </a:rPr>
              <a:t> да </a:t>
            </a:r>
            <a:r>
              <a:rPr lang="ru-RU" sz="1600" dirty="0" err="1">
                <a:latin typeface="Palatino Linotype" pitchFamily="18" charset="0"/>
              </a:rPr>
              <a:t>ақпарат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алмасу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құрылғыларын</a:t>
            </a:r>
            <a:r>
              <a:rPr lang="ru-RU" sz="1600" dirty="0">
                <a:latin typeface="Palatino Linotype" pitchFamily="18" charset="0"/>
              </a:rPr>
              <a:t>: </a:t>
            </a:r>
            <a:r>
              <a:rPr lang="en-US" sz="1600" dirty="0">
                <a:latin typeface="Palatino Linotype" pitchFamily="18" charset="0"/>
              </a:rPr>
              <a:t>GSM (</a:t>
            </a:r>
            <a:r>
              <a:rPr lang="ru-RU" sz="1600" dirty="0" err="1">
                <a:latin typeface="Palatino Linotype" pitchFamily="18" charset="0"/>
              </a:rPr>
              <a:t>ДжиСиМ</a:t>
            </a:r>
            <a:r>
              <a:rPr lang="ru-RU" sz="1600" dirty="0">
                <a:latin typeface="Palatino Linotype" pitchFamily="18" charset="0"/>
              </a:rPr>
              <a:t>), 3</a:t>
            </a:r>
            <a:r>
              <a:rPr lang="en-US" sz="1600" dirty="0">
                <a:latin typeface="Palatino Linotype" pitchFamily="18" charset="0"/>
              </a:rPr>
              <a:t>G (3 </a:t>
            </a:r>
            <a:r>
              <a:rPr lang="ru-RU" sz="1600" dirty="0">
                <a:latin typeface="Palatino Linotype" pitchFamily="18" charset="0"/>
              </a:rPr>
              <a:t>Джи), 4</a:t>
            </a:r>
            <a:r>
              <a:rPr lang="en-US" sz="1600" dirty="0">
                <a:latin typeface="Palatino Linotype" pitchFamily="18" charset="0"/>
              </a:rPr>
              <a:t>G (4 </a:t>
            </a:r>
            <a:r>
              <a:rPr lang="ru-RU" sz="1600" dirty="0">
                <a:latin typeface="Palatino Linotype" pitchFamily="18" charset="0"/>
              </a:rPr>
              <a:t>Джи), 5</a:t>
            </a:r>
            <a:r>
              <a:rPr lang="en-US" sz="1600" dirty="0">
                <a:latin typeface="Palatino Linotype" pitchFamily="18" charset="0"/>
              </a:rPr>
              <a:t>G (5 </a:t>
            </a:r>
            <a:r>
              <a:rPr lang="ru-RU" sz="1600" dirty="0">
                <a:latin typeface="Palatino Linotype" pitchFamily="18" charset="0"/>
              </a:rPr>
              <a:t>Джи), </a:t>
            </a:r>
            <a:r>
              <a:rPr lang="en-US" sz="1600" dirty="0">
                <a:latin typeface="Palatino Linotype" pitchFamily="18" charset="0"/>
              </a:rPr>
              <a:t>VHF (</a:t>
            </a:r>
            <a:r>
              <a:rPr lang="ru-RU" sz="1600" dirty="0" err="1">
                <a:latin typeface="Palatino Linotype" pitchFamily="18" charset="0"/>
              </a:rPr>
              <a:t>ВиЭйчЭф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en-US" sz="1600" dirty="0">
                <a:latin typeface="Palatino Linotype" pitchFamily="18" charset="0"/>
              </a:rPr>
              <a:t>UHF (</a:t>
            </a:r>
            <a:r>
              <a:rPr lang="ru-RU" sz="1600" dirty="0" err="1">
                <a:latin typeface="Palatino Linotype" pitchFamily="18" charset="0"/>
              </a:rPr>
              <a:t>ЮЭйчЭф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en-US" sz="1600" dirty="0">
                <a:latin typeface="Palatino Linotype" pitchFamily="18" charset="0"/>
              </a:rPr>
              <a:t>Wi-Fi (</a:t>
            </a:r>
            <a:r>
              <a:rPr lang="ru-RU" sz="1600" dirty="0" err="1">
                <a:latin typeface="Palatino Linotype" pitchFamily="18" charset="0"/>
              </a:rPr>
              <a:t>Вай</a:t>
            </a:r>
            <a:r>
              <a:rPr lang="ru-RU" sz="1600" dirty="0">
                <a:latin typeface="Palatino Linotype" pitchFamily="18" charset="0"/>
              </a:rPr>
              <a:t>-фай), </a:t>
            </a:r>
            <a:r>
              <a:rPr lang="en-US" sz="1600" dirty="0">
                <a:latin typeface="Palatino Linotype" pitchFamily="18" charset="0"/>
              </a:rPr>
              <a:t>GPS (</a:t>
            </a:r>
            <a:r>
              <a:rPr lang="ru-RU" sz="1600" dirty="0" err="1">
                <a:latin typeface="Palatino Linotype" pitchFamily="18" charset="0"/>
              </a:rPr>
              <a:t>ДжиПиЭс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en-US" sz="1600" dirty="0">
                <a:latin typeface="Palatino Linotype" pitchFamily="18" charset="0"/>
              </a:rPr>
              <a:t>Bluetooth (</a:t>
            </a:r>
            <a:r>
              <a:rPr lang="ru-RU" sz="1600" dirty="0" err="1">
                <a:latin typeface="Palatino Linotype" pitchFamily="18" charset="0"/>
              </a:rPr>
              <a:t>Блютуз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en-US" sz="1600" dirty="0" err="1">
                <a:latin typeface="Palatino Linotype" pitchFamily="18" charset="0"/>
              </a:rPr>
              <a:t>Dect</a:t>
            </a:r>
            <a:r>
              <a:rPr lang="en-US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Дект</a:t>
            </a:r>
            <a:r>
              <a:rPr lang="ru-RU" sz="1600" dirty="0">
                <a:latin typeface="Palatino Linotype" pitchFamily="18" charset="0"/>
              </a:rPr>
              <a:t>)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тағы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басқалар</a:t>
            </a:r>
            <a:r>
              <a:rPr lang="ru-RU" sz="1600" dirty="0">
                <a:latin typeface="Palatino Linotype" pitchFamily="18" charset="0"/>
              </a:rPr>
              <a:t>, </a:t>
            </a:r>
            <a:r>
              <a:rPr lang="ru-RU" sz="1600" dirty="0" err="1">
                <a:latin typeface="Palatino Linotype" pitchFamily="18" charset="0"/>
              </a:rPr>
              <a:t>шпаргалкаларды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алып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кіруіне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қолдануына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рұқсат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етілмейді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тестілеу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алдында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немесе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тестілеу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кезінде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шулауға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тестілеу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басталар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алдында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берілген</a:t>
            </a:r>
            <a:r>
              <a:rPr lang="ru-RU" sz="1600" dirty="0">
                <a:latin typeface="Palatino Linotype" pitchFamily="18" charset="0"/>
              </a:rPr>
              <a:t> А4 </a:t>
            </a:r>
            <a:r>
              <a:rPr lang="ru-RU" sz="1600" dirty="0" err="1">
                <a:latin typeface="Palatino Linotype" pitchFamily="18" charset="0"/>
              </a:rPr>
              <a:t>форматындағы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қағаздарын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өзімен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бірге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алып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кетуге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тестілеу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тапсырмаларының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мазмұнын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талқылауға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жария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етуге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тестілеуге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пайдаланылатын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техникаға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қауіпсіздік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жүйесіне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қасақана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зиян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келтіруге</a:t>
            </a:r>
            <a:r>
              <a:rPr lang="ru-RU" sz="1600" dirty="0">
                <a:latin typeface="Palatino Linotype" pitchFamily="18" charset="0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err="1">
                <a:latin typeface="Palatino Linotype" pitchFamily="18" charset="0"/>
              </a:rPr>
              <a:t>тестілеу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жүйесіне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араласу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әрекетіне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және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тестілеуден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өтуге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байланысты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өзге</a:t>
            </a:r>
            <a:r>
              <a:rPr lang="ru-RU" sz="1600" dirty="0">
                <a:latin typeface="Palatino Linotype" pitchFamily="18" charset="0"/>
              </a:rPr>
              <a:t> де </a:t>
            </a:r>
            <a:r>
              <a:rPr lang="ru-RU" sz="1600" dirty="0" err="1">
                <a:latin typeface="Palatino Linotype" pitchFamily="18" charset="0"/>
              </a:rPr>
              <a:t>бұзушылықтарға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рұқсат</a:t>
            </a:r>
            <a:r>
              <a:rPr lang="ru-RU" sz="1600" dirty="0">
                <a:latin typeface="Palatino Linotype" pitchFamily="18" charset="0"/>
              </a:rPr>
              <a:t> </a:t>
            </a:r>
            <a:r>
              <a:rPr lang="ru-RU" sz="1600" dirty="0" err="1">
                <a:latin typeface="Palatino Linotype" pitchFamily="18" charset="0"/>
              </a:rPr>
              <a:t>етілмейді</a:t>
            </a:r>
            <a:r>
              <a:rPr lang="ru-RU" sz="1600" dirty="0">
                <a:latin typeface="Palatino Linotyp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05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62" y="984061"/>
            <a:ext cx="1140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Республика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бойынша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жоспарланған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 АТО-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лар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 саны - 43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1" y="1414948"/>
            <a:ext cx="99536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0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   </a:t>
            </a:r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24" y="910499"/>
            <a:ext cx="11015064" cy="408440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ctr" defTabSz="1084614"/>
            <a:r>
              <a:rPr lang="ru-RU" b="1" dirty="0">
                <a:solidFill>
                  <a:srgbClr val="FF0000"/>
                </a:solidFill>
                <a:latin typeface="Palatino Linotype" pitchFamily="18" charset="0"/>
                <a:cs typeface="Arial" panose="020B0604020202020204" pitchFamily="34" charset="0"/>
              </a:rPr>
              <a:t>САНИТАРЛЫҚ-ЭПИДЕМИОЛОГИЯЛЫҚ НОРМАЛАРДЫ ҚАТАҢ САҚТАУ </a:t>
            </a:r>
          </a:p>
        </p:txBody>
      </p:sp>
      <p:grpSp>
        <p:nvGrpSpPr>
          <p:cNvPr id="6" name="Группа 8"/>
          <p:cNvGrpSpPr/>
          <p:nvPr/>
        </p:nvGrpSpPr>
        <p:grpSpPr>
          <a:xfrm>
            <a:off x="982435" y="1934074"/>
            <a:ext cx="1297494" cy="1314580"/>
            <a:chOff x="4373951" y="2723231"/>
            <a:chExt cx="1015696" cy="1015538"/>
          </a:xfrm>
        </p:grpSpPr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0EDA86B4-187A-43BB-8C31-B00F924929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489194" y="2981197"/>
              <a:ext cx="785210" cy="49960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272">
              <a:extLst>
                <a:ext uri="{FF2B5EF4-FFF2-40B4-BE49-F238E27FC236}">
                  <a16:creationId xmlns:a16="http://schemas.microsoft.com/office/drawing/2014/main" id="{38EFAD17-92B7-4CD4-A2E2-A9AD64EC79E5}"/>
                </a:ext>
              </a:extLst>
            </p:cNvPr>
            <p:cNvSpPr/>
            <p:nvPr/>
          </p:nvSpPr>
          <p:spPr>
            <a:xfrm>
              <a:off x="4373951" y="2723231"/>
              <a:ext cx="1015696" cy="1015538"/>
            </a:xfrm>
            <a:custGeom>
              <a:avLst/>
              <a:gdLst>
                <a:gd name="connsiteX0" fmla="*/ 2394151 w 2394151"/>
                <a:gd name="connsiteY0" fmla="*/ 1150315 h 2393777"/>
                <a:gd name="connsiteX1" fmla="*/ 2393216 w 2394151"/>
                <a:gd name="connsiteY1" fmla="*/ 1143207 h 2393777"/>
                <a:gd name="connsiteX2" fmla="*/ 2387605 w 2394151"/>
                <a:gd name="connsiteY2" fmla="*/ 1050060 h 2393777"/>
                <a:gd name="connsiteX3" fmla="*/ 2338225 w 2394151"/>
                <a:gd name="connsiteY3" fmla="*/ 828788 h 2393777"/>
                <a:gd name="connsiteX4" fmla="*/ 2220762 w 2394151"/>
                <a:gd name="connsiteY4" fmla="*/ 574970 h 2393777"/>
                <a:gd name="connsiteX5" fmla="*/ 2053920 w 2394151"/>
                <a:gd name="connsiteY5" fmla="*/ 360993 h 2393777"/>
                <a:gd name="connsiteX6" fmla="*/ 1957219 w 2394151"/>
                <a:gd name="connsiteY6" fmla="*/ 272896 h 2393777"/>
                <a:gd name="connsiteX7" fmla="*/ 1640368 w 2394151"/>
                <a:gd name="connsiteY7" fmla="*/ 84356 h 2393777"/>
                <a:gd name="connsiteX8" fmla="*/ 1447713 w 2394151"/>
                <a:gd name="connsiteY8" fmla="*/ 24877 h 2393777"/>
                <a:gd name="connsiteX9" fmla="*/ 1258800 w 2394151"/>
                <a:gd name="connsiteY9" fmla="*/ 935 h 2393777"/>
                <a:gd name="connsiteX10" fmla="*/ 1258800 w 2394151"/>
                <a:gd name="connsiteY10" fmla="*/ 1496 h 2393777"/>
                <a:gd name="connsiteX11" fmla="*/ 1232614 w 2394151"/>
                <a:gd name="connsiteY11" fmla="*/ 0 h 2393777"/>
                <a:gd name="connsiteX12" fmla="*/ 1148444 w 2394151"/>
                <a:gd name="connsiteY12" fmla="*/ 0 h 2393777"/>
                <a:gd name="connsiteX13" fmla="*/ 1139466 w 2394151"/>
                <a:gd name="connsiteY13" fmla="*/ 935 h 2393777"/>
                <a:gd name="connsiteX14" fmla="*/ 1092893 w 2394151"/>
                <a:gd name="connsiteY14" fmla="*/ 2245 h 2393777"/>
                <a:gd name="connsiteX15" fmla="*/ 927921 w 2394151"/>
                <a:gd name="connsiteY15" fmla="*/ 28244 h 2393777"/>
                <a:gd name="connsiteX16" fmla="*/ 589373 w 2394151"/>
                <a:gd name="connsiteY16" fmla="*/ 164411 h 2393777"/>
                <a:gd name="connsiteX17" fmla="*/ 406258 w 2394151"/>
                <a:gd name="connsiteY17" fmla="*/ 298147 h 2393777"/>
                <a:gd name="connsiteX18" fmla="*/ 291974 w 2394151"/>
                <a:gd name="connsiteY18" fmla="*/ 413552 h 2393777"/>
                <a:gd name="connsiteX19" fmla="*/ 186482 w 2394151"/>
                <a:gd name="connsiteY19" fmla="*/ 555144 h 2393777"/>
                <a:gd name="connsiteX20" fmla="*/ 98385 w 2394151"/>
                <a:gd name="connsiteY20" fmla="*/ 719742 h 2393777"/>
                <a:gd name="connsiteX21" fmla="*/ 27682 w 2394151"/>
                <a:gd name="connsiteY21" fmla="*/ 934280 h 2393777"/>
                <a:gd name="connsiteX22" fmla="*/ 2057 w 2394151"/>
                <a:gd name="connsiteY22" fmla="*/ 1110662 h 2393777"/>
                <a:gd name="connsiteX23" fmla="*/ 0 w 2394151"/>
                <a:gd name="connsiteY23" fmla="*/ 1148444 h 2393777"/>
                <a:gd name="connsiteX24" fmla="*/ 0 w 2394151"/>
                <a:gd name="connsiteY24" fmla="*/ 1230743 h 2393777"/>
                <a:gd name="connsiteX25" fmla="*/ 1496 w 2394151"/>
                <a:gd name="connsiteY25" fmla="*/ 1257116 h 2393777"/>
                <a:gd name="connsiteX26" fmla="*/ 935 w 2394151"/>
                <a:gd name="connsiteY26" fmla="*/ 1257116 h 2393777"/>
                <a:gd name="connsiteX27" fmla="*/ 7295 w 2394151"/>
                <a:gd name="connsiteY27" fmla="*/ 1351386 h 2393777"/>
                <a:gd name="connsiteX28" fmla="*/ 55552 w 2394151"/>
                <a:gd name="connsiteY28" fmla="*/ 1565363 h 2393777"/>
                <a:gd name="connsiteX29" fmla="*/ 177317 w 2394151"/>
                <a:gd name="connsiteY29" fmla="*/ 1826475 h 2393777"/>
                <a:gd name="connsiteX30" fmla="*/ 326203 w 2394151"/>
                <a:gd name="connsiteY30" fmla="*/ 2019130 h 2393777"/>
                <a:gd name="connsiteX31" fmla="*/ 460313 w 2394151"/>
                <a:gd name="connsiteY31" fmla="*/ 2140708 h 2393777"/>
                <a:gd name="connsiteX32" fmla="*/ 716188 w 2394151"/>
                <a:gd name="connsiteY32" fmla="*/ 2294270 h 2393777"/>
                <a:gd name="connsiteX33" fmla="*/ 932223 w 2394151"/>
                <a:gd name="connsiteY33" fmla="*/ 2366095 h 2393777"/>
                <a:gd name="connsiteX34" fmla="*/ 1111223 w 2394151"/>
                <a:gd name="connsiteY34" fmla="*/ 2392094 h 2393777"/>
                <a:gd name="connsiteX35" fmla="*/ 1150128 w 2394151"/>
                <a:gd name="connsiteY35" fmla="*/ 2393777 h 2393777"/>
                <a:gd name="connsiteX36" fmla="*/ 1228686 w 2394151"/>
                <a:gd name="connsiteY36" fmla="*/ 2393777 h 2393777"/>
                <a:gd name="connsiteX37" fmla="*/ 1256929 w 2394151"/>
                <a:gd name="connsiteY37" fmla="*/ 2392094 h 2393777"/>
                <a:gd name="connsiteX38" fmla="*/ 1256742 w 2394151"/>
                <a:gd name="connsiteY38" fmla="*/ 2392655 h 2393777"/>
                <a:gd name="connsiteX39" fmla="*/ 1424894 w 2394151"/>
                <a:gd name="connsiteY39" fmla="*/ 2374138 h 2393777"/>
                <a:gd name="connsiteX40" fmla="*/ 1764003 w 2394151"/>
                <a:gd name="connsiteY40" fmla="*/ 2252185 h 2393777"/>
                <a:gd name="connsiteX41" fmla="*/ 2022309 w 2394151"/>
                <a:gd name="connsiteY41" fmla="*/ 2064020 h 2393777"/>
                <a:gd name="connsiteX42" fmla="*/ 2130046 w 2394151"/>
                <a:gd name="connsiteY42" fmla="*/ 1946183 h 2393777"/>
                <a:gd name="connsiteX43" fmla="*/ 2296141 w 2394151"/>
                <a:gd name="connsiteY43" fmla="*/ 1671978 h 2393777"/>
                <a:gd name="connsiteX44" fmla="*/ 2369274 w 2394151"/>
                <a:gd name="connsiteY44" fmla="*/ 1446404 h 2393777"/>
                <a:gd name="connsiteX45" fmla="*/ 2392281 w 2394151"/>
                <a:gd name="connsiteY45" fmla="*/ 1280123 h 2393777"/>
                <a:gd name="connsiteX46" fmla="*/ 2393777 w 2394151"/>
                <a:gd name="connsiteY46" fmla="*/ 1241218 h 2393777"/>
                <a:gd name="connsiteX47" fmla="*/ 2394151 w 2394151"/>
                <a:gd name="connsiteY47" fmla="*/ 1150315 h 2393777"/>
                <a:gd name="connsiteX48" fmla="*/ 1761759 w 2394151"/>
                <a:gd name="connsiteY48" fmla="*/ 1915508 h 2393777"/>
                <a:gd name="connsiteX49" fmla="*/ 1358120 w 2394151"/>
                <a:gd name="connsiteY49" fmla="*/ 2096004 h 2393777"/>
                <a:gd name="connsiteX50" fmla="*/ 993573 w 2394151"/>
                <a:gd name="connsiteY50" fmla="*/ 2087026 h 2393777"/>
                <a:gd name="connsiteX51" fmla="*/ 437307 w 2394151"/>
                <a:gd name="connsiteY51" fmla="*/ 1703401 h 2393777"/>
                <a:gd name="connsiteX52" fmla="*/ 293658 w 2394151"/>
                <a:gd name="connsiteY52" fmla="*/ 1335113 h 2393777"/>
                <a:gd name="connsiteX53" fmla="*/ 413178 w 2394151"/>
                <a:gd name="connsiteY53" fmla="*/ 732087 h 2393777"/>
                <a:gd name="connsiteX54" fmla="*/ 484254 w 2394151"/>
                <a:gd name="connsiteY54" fmla="*/ 631457 h 2393777"/>
                <a:gd name="connsiteX55" fmla="*/ 494542 w 2394151"/>
                <a:gd name="connsiteY55" fmla="*/ 631083 h 2393777"/>
                <a:gd name="connsiteX56" fmla="*/ 510066 w 2394151"/>
                <a:gd name="connsiteY56" fmla="*/ 647169 h 2393777"/>
                <a:gd name="connsiteX57" fmla="*/ 510066 w 2394151"/>
                <a:gd name="connsiteY57" fmla="*/ 647169 h 2393777"/>
                <a:gd name="connsiteX58" fmla="*/ 629587 w 2394151"/>
                <a:gd name="connsiteY58" fmla="*/ 766689 h 2393777"/>
                <a:gd name="connsiteX59" fmla="*/ 722173 w 2394151"/>
                <a:gd name="connsiteY59" fmla="*/ 860211 h 2393777"/>
                <a:gd name="connsiteX60" fmla="*/ 808400 w 2394151"/>
                <a:gd name="connsiteY60" fmla="*/ 946251 h 2393777"/>
                <a:gd name="connsiteX61" fmla="*/ 845435 w 2394151"/>
                <a:gd name="connsiteY61" fmla="*/ 984033 h 2393777"/>
                <a:gd name="connsiteX62" fmla="*/ 845435 w 2394151"/>
                <a:gd name="connsiteY62" fmla="*/ 984033 h 2393777"/>
                <a:gd name="connsiteX63" fmla="*/ 907907 w 2394151"/>
                <a:gd name="connsiteY63" fmla="*/ 1046880 h 2393777"/>
                <a:gd name="connsiteX64" fmla="*/ 956164 w 2394151"/>
                <a:gd name="connsiteY64" fmla="*/ 1094763 h 2393777"/>
                <a:gd name="connsiteX65" fmla="*/ 969631 w 2394151"/>
                <a:gd name="connsiteY65" fmla="*/ 1108978 h 2393777"/>
                <a:gd name="connsiteX66" fmla="*/ 985717 w 2394151"/>
                <a:gd name="connsiteY66" fmla="*/ 1124503 h 2393777"/>
                <a:gd name="connsiteX67" fmla="*/ 1516358 w 2394151"/>
                <a:gd name="connsiteY67" fmla="*/ 1656827 h 2393777"/>
                <a:gd name="connsiteX68" fmla="*/ 1522530 w 2394151"/>
                <a:gd name="connsiteY68" fmla="*/ 1663748 h 2393777"/>
                <a:gd name="connsiteX69" fmla="*/ 1577521 w 2394151"/>
                <a:gd name="connsiteY69" fmla="*/ 1718926 h 2393777"/>
                <a:gd name="connsiteX70" fmla="*/ 1577521 w 2394151"/>
                <a:gd name="connsiteY70" fmla="*/ 1718926 h 2393777"/>
                <a:gd name="connsiteX71" fmla="*/ 1585003 w 2394151"/>
                <a:gd name="connsiteY71" fmla="*/ 1725846 h 2393777"/>
                <a:gd name="connsiteX72" fmla="*/ 1761946 w 2394151"/>
                <a:gd name="connsiteY72" fmla="*/ 1903163 h 2393777"/>
                <a:gd name="connsiteX73" fmla="*/ 1761759 w 2394151"/>
                <a:gd name="connsiteY73" fmla="*/ 1915508 h 2393777"/>
                <a:gd name="connsiteX74" fmla="*/ 1911393 w 2394151"/>
                <a:gd name="connsiteY74" fmla="*/ 1764938 h 2393777"/>
                <a:gd name="connsiteX75" fmla="*/ 1901293 w 2394151"/>
                <a:gd name="connsiteY75" fmla="*/ 1766996 h 2393777"/>
                <a:gd name="connsiteX76" fmla="*/ 1734263 w 2394151"/>
                <a:gd name="connsiteY76" fmla="*/ 1599592 h 2393777"/>
                <a:gd name="connsiteX77" fmla="*/ 1731458 w 2394151"/>
                <a:gd name="connsiteY77" fmla="*/ 1596038 h 2393777"/>
                <a:gd name="connsiteX78" fmla="*/ 1731458 w 2394151"/>
                <a:gd name="connsiteY78" fmla="*/ 1596038 h 2393777"/>
                <a:gd name="connsiteX79" fmla="*/ 1681704 w 2394151"/>
                <a:gd name="connsiteY79" fmla="*/ 1546285 h 2393777"/>
                <a:gd name="connsiteX80" fmla="*/ 1676654 w 2394151"/>
                <a:gd name="connsiteY80" fmla="*/ 1542170 h 2393777"/>
                <a:gd name="connsiteX81" fmla="*/ 1490920 w 2394151"/>
                <a:gd name="connsiteY81" fmla="*/ 1356436 h 2393777"/>
                <a:gd name="connsiteX82" fmla="*/ 1487928 w 2394151"/>
                <a:gd name="connsiteY82" fmla="*/ 1352882 h 2393777"/>
                <a:gd name="connsiteX83" fmla="*/ 1414794 w 2394151"/>
                <a:gd name="connsiteY83" fmla="*/ 1280123 h 2393777"/>
                <a:gd name="connsiteX84" fmla="*/ 1406564 w 2394151"/>
                <a:gd name="connsiteY84" fmla="*/ 1271332 h 2393777"/>
                <a:gd name="connsiteX85" fmla="*/ 1406564 w 2394151"/>
                <a:gd name="connsiteY85" fmla="*/ 1271332 h 2393777"/>
                <a:gd name="connsiteX86" fmla="*/ 1401701 w 2394151"/>
                <a:gd name="connsiteY86" fmla="*/ 1267030 h 2393777"/>
                <a:gd name="connsiteX87" fmla="*/ 1142459 w 2394151"/>
                <a:gd name="connsiteY87" fmla="*/ 1007788 h 2393777"/>
                <a:gd name="connsiteX88" fmla="*/ 1136848 w 2394151"/>
                <a:gd name="connsiteY88" fmla="*/ 1001616 h 2393777"/>
                <a:gd name="connsiteX89" fmla="*/ 1090274 w 2394151"/>
                <a:gd name="connsiteY89" fmla="*/ 955042 h 2393777"/>
                <a:gd name="connsiteX90" fmla="*/ 1090274 w 2394151"/>
                <a:gd name="connsiteY90" fmla="*/ 955042 h 2393777"/>
                <a:gd name="connsiteX91" fmla="*/ 1004047 w 2394151"/>
                <a:gd name="connsiteY91" fmla="*/ 868628 h 2393777"/>
                <a:gd name="connsiteX92" fmla="*/ 1004047 w 2394151"/>
                <a:gd name="connsiteY92" fmla="*/ 868628 h 2393777"/>
                <a:gd name="connsiteX93" fmla="*/ 899490 w 2394151"/>
                <a:gd name="connsiteY93" fmla="*/ 763884 h 2393777"/>
                <a:gd name="connsiteX94" fmla="*/ 891821 w 2394151"/>
                <a:gd name="connsiteY94" fmla="*/ 756963 h 2393777"/>
                <a:gd name="connsiteX95" fmla="*/ 631270 w 2394151"/>
                <a:gd name="connsiteY95" fmla="*/ 496599 h 2393777"/>
                <a:gd name="connsiteX96" fmla="*/ 632018 w 2394151"/>
                <a:gd name="connsiteY96" fmla="*/ 484067 h 2393777"/>
                <a:gd name="connsiteX97" fmla="*/ 1039959 w 2394151"/>
                <a:gd name="connsiteY97" fmla="*/ 297398 h 2393777"/>
                <a:gd name="connsiteX98" fmla="*/ 1706955 w 2394151"/>
                <a:gd name="connsiteY98" fmla="*/ 440860 h 2393777"/>
                <a:gd name="connsiteX99" fmla="*/ 2086465 w 2394151"/>
                <a:gd name="connsiteY99" fmla="*/ 992076 h 2393777"/>
                <a:gd name="connsiteX100" fmla="*/ 1911393 w 2394151"/>
                <a:gd name="connsiteY100" fmla="*/ 1764938 h 2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94151" h="2393777">
                  <a:moveTo>
                    <a:pt x="2394151" y="1150315"/>
                  </a:moveTo>
                  <a:cubicBezTo>
                    <a:pt x="2392468" y="1148070"/>
                    <a:pt x="2393216" y="1145452"/>
                    <a:pt x="2393216" y="1143207"/>
                  </a:cubicBezTo>
                  <a:cubicBezTo>
                    <a:pt x="2393216" y="1111971"/>
                    <a:pt x="2391345" y="1081109"/>
                    <a:pt x="2387605" y="1050060"/>
                  </a:cubicBezTo>
                  <a:cubicBezTo>
                    <a:pt x="2378439" y="974681"/>
                    <a:pt x="2361980" y="900799"/>
                    <a:pt x="2338225" y="828788"/>
                  </a:cubicBezTo>
                  <a:cubicBezTo>
                    <a:pt x="2309047" y="739568"/>
                    <a:pt x="2269954" y="655025"/>
                    <a:pt x="2220762" y="574970"/>
                  </a:cubicBezTo>
                  <a:cubicBezTo>
                    <a:pt x="2173066" y="497347"/>
                    <a:pt x="2117140" y="426458"/>
                    <a:pt x="2053920" y="360993"/>
                  </a:cubicBezTo>
                  <a:cubicBezTo>
                    <a:pt x="2023619" y="329570"/>
                    <a:pt x="1990886" y="300765"/>
                    <a:pt x="1957219" y="272896"/>
                  </a:cubicBezTo>
                  <a:cubicBezTo>
                    <a:pt x="1861265" y="193590"/>
                    <a:pt x="1755586" y="131117"/>
                    <a:pt x="1640368" y="84356"/>
                  </a:cubicBezTo>
                  <a:cubicBezTo>
                    <a:pt x="1577895" y="58919"/>
                    <a:pt x="1513739" y="38905"/>
                    <a:pt x="1447713" y="24877"/>
                  </a:cubicBezTo>
                  <a:cubicBezTo>
                    <a:pt x="1385615" y="11597"/>
                    <a:pt x="1322956" y="1122"/>
                    <a:pt x="1258800" y="935"/>
                  </a:cubicBezTo>
                  <a:cubicBezTo>
                    <a:pt x="1258800" y="1122"/>
                    <a:pt x="1258800" y="1309"/>
                    <a:pt x="1258800" y="1496"/>
                  </a:cubicBezTo>
                  <a:cubicBezTo>
                    <a:pt x="1250196" y="1870"/>
                    <a:pt x="1241218" y="2806"/>
                    <a:pt x="1232614" y="0"/>
                  </a:cubicBezTo>
                  <a:cubicBezTo>
                    <a:pt x="1204557" y="0"/>
                    <a:pt x="1176501" y="0"/>
                    <a:pt x="1148444" y="0"/>
                  </a:cubicBezTo>
                  <a:cubicBezTo>
                    <a:pt x="1145639" y="1870"/>
                    <a:pt x="1142459" y="935"/>
                    <a:pt x="1139466" y="935"/>
                  </a:cubicBezTo>
                  <a:cubicBezTo>
                    <a:pt x="1123942" y="561"/>
                    <a:pt x="1108230" y="935"/>
                    <a:pt x="1092893" y="2245"/>
                  </a:cubicBezTo>
                  <a:cubicBezTo>
                    <a:pt x="1037341" y="6921"/>
                    <a:pt x="982350" y="15712"/>
                    <a:pt x="927921" y="28244"/>
                  </a:cubicBezTo>
                  <a:cubicBezTo>
                    <a:pt x="807839" y="55926"/>
                    <a:pt x="695239" y="101751"/>
                    <a:pt x="589373" y="164411"/>
                  </a:cubicBezTo>
                  <a:cubicBezTo>
                    <a:pt x="524095" y="203129"/>
                    <a:pt x="463119" y="247645"/>
                    <a:pt x="406258" y="298147"/>
                  </a:cubicBezTo>
                  <a:cubicBezTo>
                    <a:pt x="365669" y="334246"/>
                    <a:pt x="327325" y="372403"/>
                    <a:pt x="291974" y="413552"/>
                  </a:cubicBezTo>
                  <a:cubicBezTo>
                    <a:pt x="253443" y="458255"/>
                    <a:pt x="218279" y="505390"/>
                    <a:pt x="186482" y="555144"/>
                  </a:cubicBezTo>
                  <a:cubicBezTo>
                    <a:pt x="152814" y="607890"/>
                    <a:pt x="123448" y="662694"/>
                    <a:pt x="98385" y="719742"/>
                  </a:cubicBezTo>
                  <a:cubicBezTo>
                    <a:pt x="68084" y="788948"/>
                    <a:pt x="43955" y="860398"/>
                    <a:pt x="27682" y="934280"/>
                  </a:cubicBezTo>
                  <a:cubicBezTo>
                    <a:pt x="14963" y="992450"/>
                    <a:pt x="4489" y="1050995"/>
                    <a:pt x="2057" y="1110662"/>
                  </a:cubicBezTo>
                  <a:cubicBezTo>
                    <a:pt x="1122" y="1123194"/>
                    <a:pt x="2432" y="1135912"/>
                    <a:pt x="0" y="1148444"/>
                  </a:cubicBezTo>
                  <a:cubicBezTo>
                    <a:pt x="0" y="1175940"/>
                    <a:pt x="0" y="1203248"/>
                    <a:pt x="0" y="1230743"/>
                  </a:cubicBezTo>
                  <a:cubicBezTo>
                    <a:pt x="2993" y="1239347"/>
                    <a:pt x="2057" y="1248325"/>
                    <a:pt x="1496" y="1257116"/>
                  </a:cubicBezTo>
                  <a:lnTo>
                    <a:pt x="935" y="1257116"/>
                  </a:lnTo>
                  <a:cubicBezTo>
                    <a:pt x="748" y="1288727"/>
                    <a:pt x="3180" y="1320150"/>
                    <a:pt x="7295" y="1351386"/>
                  </a:cubicBezTo>
                  <a:cubicBezTo>
                    <a:pt x="16834" y="1424146"/>
                    <a:pt x="32733" y="1495596"/>
                    <a:pt x="55552" y="1565363"/>
                  </a:cubicBezTo>
                  <a:cubicBezTo>
                    <a:pt x="85666" y="1657201"/>
                    <a:pt x="126254" y="1744176"/>
                    <a:pt x="177317" y="1826475"/>
                  </a:cubicBezTo>
                  <a:cubicBezTo>
                    <a:pt x="220337" y="1895868"/>
                    <a:pt x="270277" y="1959837"/>
                    <a:pt x="326203" y="2019130"/>
                  </a:cubicBezTo>
                  <a:cubicBezTo>
                    <a:pt x="367727" y="2063085"/>
                    <a:pt x="412617" y="2103486"/>
                    <a:pt x="460313" y="2140708"/>
                  </a:cubicBezTo>
                  <a:cubicBezTo>
                    <a:pt x="539245" y="2202432"/>
                    <a:pt x="624724" y="2253495"/>
                    <a:pt x="716188" y="2294270"/>
                  </a:cubicBezTo>
                  <a:cubicBezTo>
                    <a:pt x="785768" y="2325319"/>
                    <a:pt x="857967" y="2349261"/>
                    <a:pt x="932223" y="2366095"/>
                  </a:cubicBezTo>
                  <a:cubicBezTo>
                    <a:pt x="991141" y="2379562"/>
                    <a:pt x="1050621" y="2389849"/>
                    <a:pt x="1111223" y="2392094"/>
                  </a:cubicBezTo>
                  <a:cubicBezTo>
                    <a:pt x="1124129" y="2392655"/>
                    <a:pt x="1137222" y="2391158"/>
                    <a:pt x="1150128" y="2393777"/>
                  </a:cubicBezTo>
                  <a:cubicBezTo>
                    <a:pt x="1176314" y="2393777"/>
                    <a:pt x="1202500" y="2393777"/>
                    <a:pt x="1228686" y="2393777"/>
                  </a:cubicBezTo>
                  <a:cubicBezTo>
                    <a:pt x="1238038" y="2390784"/>
                    <a:pt x="1247390" y="2391719"/>
                    <a:pt x="1256929" y="2392094"/>
                  </a:cubicBezTo>
                  <a:cubicBezTo>
                    <a:pt x="1256929" y="2392281"/>
                    <a:pt x="1256742" y="2392468"/>
                    <a:pt x="1256742" y="2392655"/>
                  </a:cubicBezTo>
                  <a:cubicBezTo>
                    <a:pt x="1313416" y="2392842"/>
                    <a:pt x="1369342" y="2384986"/>
                    <a:pt x="1424894" y="2374138"/>
                  </a:cubicBezTo>
                  <a:cubicBezTo>
                    <a:pt x="1544040" y="2350757"/>
                    <a:pt x="1657014" y="2310169"/>
                    <a:pt x="1764003" y="2252185"/>
                  </a:cubicBezTo>
                  <a:cubicBezTo>
                    <a:pt x="1858647" y="2200936"/>
                    <a:pt x="1944313" y="2137715"/>
                    <a:pt x="2022309" y="2064020"/>
                  </a:cubicBezTo>
                  <a:cubicBezTo>
                    <a:pt x="2061027" y="2027547"/>
                    <a:pt x="2096753" y="1987706"/>
                    <a:pt x="2130046" y="1946183"/>
                  </a:cubicBezTo>
                  <a:cubicBezTo>
                    <a:pt x="2197382" y="1862014"/>
                    <a:pt x="2253121" y="1770924"/>
                    <a:pt x="2296141" y="1671978"/>
                  </a:cubicBezTo>
                  <a:cubicBezTo>
                    <a:pt x="2327938" y="1599218"/>
                    <a:pt x="2352440" y="1524027"/>
                    <a:pt x="2369274" y="1446404"/>
                  </a:cubicBezTo>
                  <a:cubicBezTo>
                    <a:pt x="2381058" y="1391600"/>
                    <a:pt x="2390410" y="1336423"/>
                    <a:pt x="2392281" y="1280123"/>
                  </a:cubicBezTo>
                  <a:cubicBezTo>
                    <a:pt x="2392655" y="1267217"/>
                    <a:pt x="2391158" y="1254124"/>
                    <a:pt x="2393777" y="1241218"/>
                  </a:cubicBezTo>
                  <a:cubicBezTo>
                    <a:pt x="2394151" y="1211478"/>
                    <a:pt x="2394151" y="1180803"/>
                    <a:pt x="2394151" y="1150315"/>
                  </a:cubicBezTo>
                  <a:close/>
                  <a:moveTo>
                    <a:pt x="1761759" y="1915508"/>
                  </a:moveTo>
                  <a:cubicBezTo>
                    <a:pt x="1641116" y="2006972"/>
                    <a:pt x="1507380" y="2068883"/>
                    <a:pt x="1358120" y="2096004"/>
                  </a:cubicBezTo>
                  <a:cubicBezTo>
                    <a:pt x="1236168" y="2118076"/>
                    <a:pt x="1114216" y="2116018"/>
                    <a:pt x="993573" y="2087026"/>
                  </a:cubicBezTo>
                  <a:cubicBezTo>
                    <a:pt x="758834" y="2030914"/>
                    <a:pt x="573287" y="1902602"/>
                    <a:pt x="437307" y="1703401"/>
                  </a:cubicBezTo>
                  <a:cubicBezTo>
                    <a:pt x="361180" y="1591923"/>
                    <a:pt x="313484" y="1468662"/>
                    <a:pt x="293658" y="1335113"/>
                  </a:cubicBezTo>
                  <a:cubicBezTo>
                    <a:pt x="261673" y="1120014"/>
                    <a:pt x="301513" y="918942"/>
                    <a:pt x="413178" y="732087"/>
                  </a:cubicBezTo>
                  <a:cubicBezTo>
                    <a:pt x="434314" y="696735"/>
                    <a:pt x="458443" y="663442"/>
                    <a:pt x="484254" y="631457"/>
                  </a:cubicBezTo>
                  <a:cubicBezTo>
                    <a:pt x="488369" y="626407"/>
                    <a:pt x="490614" y="626407"/>
                    <a:pt x="494542" y="631083"/>
                  </a:cubicBezTo>
                  <a:cubicBezTo>
                    <a:pt x="499405" y="636695"/>
                    <a:pt x="504829" y="641932"/>
                    <a:pt x="510066" y="647169"/>
                  </a:cubicBezTo>
                  <a:cubicBezTo>
                    <a:pt x="510066" y="647169"/>
                    <a:pt x="510066" y="647169"/>
                    <a:pt x="510066" y="647169"/>
                  </a:cubicBezTo>
                  <a:cubicBezTo>
                    <a:pt x="549907" y="687009"/>
                    <a:pt x="589747" y="726849"/>
                    <a:pt x="629587" y="766689"/>
                  </a:cubicBezTo>
                  <a:cubicBezTo>
                    <a:pt x="660449" y="797739"/>
                    <a:pt x="691311" y="828975"/>
                    <a:pt x="722173" y="860211"/>
                  </a:cubicBezTo>
                  <a:cubicBezTo>
                    <a:pt x="750978" y="888829"/>
                    <a:pt x="779782" y="917446"/>
                    <a:pt x="808400" y="946251"/>
                  </a:cubicBezTo>
                  <a:cubicBezTo>
                    <a:pt x="820932" y="958783"/>
                    <a:pt x="833090" y="971502"/>
                    <a:pt x="845435" y="984033"/>
                  </a:cubicBezTo>
                  <a:lnTo>
                    <a:pt x="845435" y="984033"/>
                  </a:lnTo>
                  <a:cubicBezTo>
                    <a:pt x="866757" y="1004608"/>
                    <a:pt x="887332" y="1025744"/>
                    <a:pt x="907907" y="1046880"/>
                  </a:cubicBezTo>
                  <a:cubicBezTo>
                    <a:pt x="923806" y="1062966"/>
                    <a:pt x="939891" y="1079051"/>
                    <a:pt x="956164" y="1094763"/>
                  </a:cubicBezTo>
                  <a:cubicBezTo>
                    <a:pt x="960840" y="1099252"/>
                    <a:pt x="965142" y="1104115"/>
                    <a:pt x="969631" y="1108978"/>
                  </a:cubicBezTo>
                  <a:cubicBezTo>
                    <a:pt x="975055" y="1114216"/>
                    <a:pt x="980480" y="1119266"/>
                    <a:pt x="985717" y="1124503"/>
                  </a:cubicBezTo>
                  <a:cubicBezTo>
                    <a:pt x="1162660" y="1302007"/>
                    <a:pt x="1339602" y="1479324"/>
                    <a:pt x="1516358" y="1656827"/>
                  </a:cubicBezTo>
                  <a:cubicBezTo>
                    <a:pt x="1518603" y="1659072"/>
                    <a:pt x="1520473" y="1661503"/>
                    <a:pt x="1522530" y="1663748"/>
                  </a:cubicBezTo>
                  <a:cubicBezTo>
                    <a:pt x="1541422" y="1681517"/>
                    <a:pt x="1559752" y="1700034"/>
                    <a:pt x="1577521" y="1718926"/>
                  </a:cubicBezTo>
                  <a:lnTo>
                    <a:pt x="1577521" y="1718926"/>
                  </a:lnTo>
                  <a:cubicBezTo>
                    <a:pt x="1579953" y="1721170"/>
                    <a:pt x="1582758" y="1723415"/>
                    <a:pt x="1585003" y="1725846"/>
                  </a:cubicBezTo>
                  <a:cubicBezTo>
                    <a:pt x="1643921" y="1784952"/>
                    <a:pt x="1702840" y="1844245"/>
                    <a:pt x="1761946" y="1903163"/>
                  </a:cubicBezTo>
                  <a:cubicBezTo>
                    <a:pt x="1767557" y="1908400"/>
                    <a:pt x="1767931" y="1910832"/>
                    <a:pt x="1761759" y="1915508"/>
                  </a:cubicBezTo>
                  <a:close/>
                  <a:moveTo>
                    <a:pt x="1911393" y="1764938"/>
                  </a:moveTo>
                  <a:cubicBezTo>
                    <a:pt x="1908587" y="1768679"/>
                    <a:pt x="1907091" y="1772794"/>
                    <a:pt x="1901293" y="1766996"/>
                  </a:cubicBezTo>
                  <a:cubicBezTo>
                    <a:pt x="1845741" y="1710883"/>
                    <a:pt x="1790002" y="1655331"/>
                    <a:pt x="1734263" y="1599592"/>
                  </a:cubicBezTo>
                  <a:cubicBezTo>
                    <a:pt x="1733141" y="1598470"/>
                    <a:pt x="1732393" y="1597161"/>
                    <a:pt x="1731458" y="1596038"/>
                  </a:cubicBezTo>
                  <a:cubicBezTo>
                    <a:pt x="1731458" y="1596038"/>
                    <a:pt x="1731458" y="1596038"/>
                    <a:pt x="1731458" y="1596038"/>
                  </a:cubicBezTo>
                  <a:cubicBezTo>
                    <a:pt x="1714250" y="1580140"/>
                    <a:pt x="1697603" y="1563493"/>
                    <a:pt x="1681704" y="1546285"/>
                  </a:cubicBezTo>
                  <a:cubicBezTo>
                    <a:pt x="1680021" y="1544976"/>
                    <a:pt x="1678337" y="1543666"/>
                    <a:pt x="1676654" y="1542170"/>
                  </a:cubicBezTo>
                  <a:cubicBezTo>
                    <a:pt x="1614743" y="1480259"/>
                    <a:pt x="1552831" y="1418347"/>
                    <a:pt x="1490920" y="1356436"/>
                  </a:cubicBezTo>
                  <a:cubicBezTo>
                    <a:pt x="1489798" y="1355314"/>
                    <a:pt x="1488863" y="1354005"/>
                    <a:pt x="1487928" y="1352882"/>
                  </a:cubicBezTo>
                  <a:cubicBezTo>
                    <a:pt x="1463612" y="1328567"/>
                    <a:pt x="1439109" y="1304438"/>
                    <a:pt x="1414794" y="1280123"/>
                  </a:cubicBezTo>
                  <a:cubicBezTo>
                    <a:pt x="1411988" y="1277317"/>
                    <a:pt x="1409369" y="1274324"/>
                    <a:pt x="1406564" y="1271332"/>
                  </a:cubicBezTo>
                  <a:cubicBezTo>
                    <a:pt x="1406564" y="1271332"/>
                    <a:pt x="1406564" y="1271332"/>
                    <a:pt x="1406564" y="1271332"/>
                  </a:cubicBezTo>
                  <a:cubicBezTo>
                    <a:pt x="1404880" y="1269835"/>
                    <a:pt x="1403197" y="1268526"/>
                    <a:pt x="1401701" y="1267030"/>
                  </a:cubicBezTo>
                  <a:cubicBezTo>
                    <a:pt x="1315287" y="1180616"/>
                    <a:pt x="1228873" y="1094202"/>
                    <a:pt x="1142459" y="1007788"/>
                  </a:cubicBezTo>
                  <a:cubicBezTo>
                    <a:pt x="1140402" y="1005731"/>
                    <a:pt x="1138718" y="1003673"/>
                    <a:pt x="1136848" y="1001616"/>
                  </a:cubicBezTo>
                  <a:cubicBezTo>
                    <a:pt x="1121323" y="986091"/>
                    <a:pt x="1105799" y="970566"/>
                    <a:pt x="1090274" y="955042"/>
                  </a:cubicBezTo>
                  <a:cubicBezTo>
                    <a:pt x="1090274" y="955042"/>
                    <a:pt x="1090274" y="955042"/>
                    <a:pt x="1090274" y="955042"/>
                  </a:cubicBezTo>
                  <a:cubicBezTo>
                    <a:pt x="1060908" y="926798"/>
                    <a:pt x="1032104" y="897994"/>
                    <a:pt x="1004047" y="868628"/>
                  </a:cubicBezTo>
                  <a:lnTo>
                    <a:pt x="1004047" y="868628"/>
                  </a:lnTo>
                  <a:cubicBezTo>
                    <a:pt x="968696" y="834212"/>
                    <a:pt x="933719" y="799422"/>
                    <a:pt x="899490" y="763884"/>
                  </a:cubicBezTo>
                  <a:cubicBezTo>
                    <a:pt x="896871" y="761639"/>
                    <a:pt x="894253" y="759395"/>
                    <a:pt x="891821" y="756963"/>
                  </a:cubicBezTo>
                  <a:cubicBezTo>
                    <a:pt x="805033" y="670175"/>
                    <a:pt x="718245" y="583200"/>
                    <a:pt x="631270" y="496599"/>
                  </a:cubicBezTo>
                  <a:cubicBezTo>
                    <a:pt x="625659" y="491175"/>
                    <a:pt x="626407" y="488743"/>
                    <a:pt x="632018" y="484067"/>
                  </a:cubicBezTo>
                  <a:cubicBezTo>
                    <a:pt x="751352" y="385309"/>
                    <a:pt x="887519" y="322836"/>
                    <a:pt x="1039959" y="297398"/>
                  </a:cubicBezTo>
                  <a:cubicBezTo>
                    <a:pt x="1280871" y="257184"/>
                    <a:pt x="1504574" y="303945"/>
                    <a:pt x="1706955" y="440860"/>
                  </a:cubicBezTo>
                  <a:cubicBezTo>
                    <a:pt x="1904659" y="574596"/>
                    <a:pt x="2034093" y="758834"/>
                    <a:pt x="2086465" y="992076"/>
                  </a:cubicBezTo>
                  <a:cubicBezTo>
                    <a:pt x="2150247" y="1276008"/>
                    <a:pt x="2087587" y="1533940"/>
                    <a:pt x="1911393" y="1764938"/>
                  </a:cubicBezTo>
                  <a:close/>
                </a:path>
              </a:pathLst>
            </a:custGeom>
            <a:solidFill>
              <a:srgbClr val="C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87510" y="1934074"/>
            <a:ext cx="5333232" cy="1762657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 defTabSz="1084614"/>
            <a:r>
              <a:rPr lang="ru-RU" dirty="0">
                <a:solidFill>
                  <a:prstClr val="black"/>
                </a:solidFill>
                <a:latin typeface="Palatino Linotype" pitchFamily="18" charset="0"/>
                <a:cs typeface="Arial" panose="020B0604020202020204" pitchFamily="34" charset="0"/>
              </a:rPr>
              <a:t>ҰБТ ӨТКІЗУ ПУНКТІНІҢ АУМАҒЫНДА АТА-АНАЛАРДЫҢ, МҰҒАЛІМДЕРДІҢ ЖӘНЕ БАСҚА ДА АДАМДАРДЫҢ ШОҒЫРЛАНУЫНА ЖОЛ БЕРМЕУ</a:t>
            </a: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C8034D2E-9CFA-4509-B68B-BE6B4CA768D9}"/>
              </a:ext>
            </a:extLst>
          </p:cNvPr>
          <p:cNvGrpSpPr/>
          <p:nvPr/>
        </p:nvGrpSpPr>
        <p:grpSpPr>
          <a:xfrm>
            <a:off x="1579506" y="3903329"/>
            <a:ext cx="2515968" cy="1184353"/>
            <a:chOff x="5714789" y="4152439"/>
            <a:chExt cx="2832766" cy="1392256"/>
          </a:xfrm>
          <a:solidFill>
            <a:schemeClr val="accent5">
              <a:lumMod val="75000"/>
            </a:schemeClr>
          </a:solidFill>
        </p:grpSpPr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C12C0D21-4BDB-417B-B3A2-8045C81DEFE8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grpFill/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4D3300F3-FEFE-4F93-89E5-C7098A957AC5}"/>
                </a:ext>
              </a:extLst>
            </p:cNvPr>
            <p:cNvSpPr/>
            <p:nvPr/>
          </p:nvSpPr>
          <p:spPr>
            <a:xfrm>
              <a:off x="7489431" y="4208099"/>
              <a:ext cx="1058124" cy="1336596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grpFill/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Arrow: Up-Down 36">
              <a:extLst>
                <a:ext uri="{FF2B5EF4-FFF2-40B4-BE49-F238E27FC236}">
                  <a16:creationId xmlns:a16="http://schemas.microsoft.com/office/drawing/2014/main" id="{F4D796C2-CEE1-4724-8175-0DEA3971406A}"/>
                </a:ext>
              </a:extLst>
            </p:cNvPr>
            <p:cNvSpPr/>
            <p:nvPr/>
          </p:nvSpPr>
          <p:spPr>
            <a:xfrm rot="5400000">
              <a:off x="7031898" y="4765816"/>
              <a:ext cx="315667" cy="910947"/>
            </a:xfrm>
            <a:prstGeom prst="up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CE7AE-2347-4D6C-B16E-B62AF3EC2577}"/>
                </a:ext>
              </a:extLst>
            </p:cNvPr>
            <p:cNvSpPr txBox="1"/>
            <p:nvPr/>
          </p:nvSpPr>
          <p:spPr>
            <a:xfrm>
              <a:off x="6846463" y="4578853"/>
              <a:ext cx="679936" cy="5065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ko-KR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9056" y="3783453"/>
            <a:ext cx="5876434" cy="1424103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 defTabSz="1084614"/>
            <a:r>
              <a:rPr lang="ru-RU" dirty="0">
                <a:solidFill>
                  <a:prstClr val="black"/>
                </a:solidFill>
                <a:latin typeface="Palatino Linotype" pitchFamily="18" charset="0"/>
                <a:cs typeface="Arial" panose="020B0604020202020204" pitchFamily="34" charset="0"/>
              </a:rPr>
              <a:t>ҰБТ-ДА КІРГІЗУ 1 МЕТР ҚАШЫҚТЫҚТЫ САҚТАЙ ОТЫРЫП, КЕЗЕК БОЙЫНША БАРРИКАДАЛЫҚ ЛЕНТАЛАР АРҚЫЛЫ ЖҮРГІЗІЛЕДІ</a:t>
            </a:r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833442" y="5507591"/>
            <a:ext cx="395730" cy="104627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4293993" y="5507589"/>
            <a:ext cx="445063" cy="104627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760526" y="5507591"/>
            <a:ext cx="395730" cy="104627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9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221077" y="5507589"/>
            <a:ext cx="445063" cy="104627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5780" y="5507589"/>
            <a:ext cx="5767210" cy="746994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/>
            <a:r>
              <a:rPr lang="ru-RU" dirty="0">
                <a:latin typeface="Palatino Linotype" pitchFamily="18" charset="0"/>
                <a:cs typeface="Arial" panose="020B0604020202020204" pitchFamily="34" charset="0"/>
              </a:rPr>
              <a:t>ТЕСТІЛЕНУШІЛЕРДІҢ АРАСЫНДАҒЫ ҚАШЫҚТЫҚ КЕМІНДЕ 1 МЕТР</a:t>
            </a:r>
          </a:p>
        </p:txBody>
      </p:sp>
    </p:spTree>
    <p:extLst>
      <p:ext uri="{BB962C8B-B14F-4D97-AF65-F5344CB8AC3E}">
        <p14:creationId xmlns:p14="http://schemas.microsoft.com/office/powerpoint/2010/main" val="28484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5" name="Группа 3"/>
          <p:cNvGrpSpPr/>
          <p:nvPr/>
        </p:nvGrpSpPr>
        <p:grpSpPr>
          <a:xfrm>
            <a:off x="1209968" y="1742919"/>
            <a:ext cx="9896283" cy="5113033"/>
            <a:chOff x="647372" y="1325893"/>
            <a:chExt cx="6300892" cy="3636404"/>
          </a:xfrm>
        </p:grpSpPr>
        <p:cxnSp>
          <p:nvCxnSpPr>
            <p:cNvPr id="6" name="Straight Connector 12">
              <a:extLst>
                <a:ext uri="{FF2B5EF4-FFF2-40B4-BE49-F238E27FC236}">
                  <a16:creationId xmlns:a16="http://schemas.microsoft.com/office/drawing/2014/main" id="{763FF770-D07E-46E3-97C8-FA60C0FBC24F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1835696" y="3026348"/>
              <a:ext cx="1301687" cy="519537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>
              <a:extLst>
                <a:ext uri="{FF2B5EF4-FFF2-40B4-BE49-F238E27FC236}">
                  <a16:creationId xmlns:a16="http://schemas.microsoft.com/office/drawing/2014/main" id="{D091E1CB-AF1A-44F1-BCDF-A00FF26F121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835696" y="3026348"/>
              <a:ext cx="791360" cy="1145629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BAF2BB7B-E4D0-4096-AA3B-E5609030CBBB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V="1">
              <a:off x="1691680" y="2164135"/>
              <a:ext cx="987350" cy="99093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11C47881-1B3D-4EDC-9D84-1BFDB488EDB2}"/>
                </a:ext>
              </a:extLst>
            </p:cNvPr>
            <p:cNvSpPr/>
            <p:nvPr/>
          </p:nvSpPr>
          <p:spPr>
            <a:xfrm rot="18431">
              <a:off x="2546550" y="1383625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D141ED69-69D6-4DB7-BF68-54354C998A3D}"/>
                </a:ext>
              </a:extLst>
            </p:cNvPr>
            <p:cNvSpPr/>
            <p:nvPr/>
          </p:nvSpPr>
          <p:spPr>
            <a:xfrm rot="19897436">
              <a:off x="3115706" y="3183634"/>
              <a:ext cx="916465" cy="10069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C6F34BD2-7E1B-465A-ADF3-1DB133917A7F}"/>
                </a:ext>
              </a:extLst>
            </p:cNvPr>
            <p:cNvSpPr/>
            <p:nvPr/>
          </p:nvSpPr>
          <p:spPr>
            <a:xfrm rot="86702">
              <a:off x="2484569" y="4045832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3562422" y="1325893"/>
              <a:ext cx="2845590" cy="50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dirty="0">
                  <a:latin typeface="Palatino Linotype" pitchFamily="18" charset="0"/>
                  <a:cs typeface="Segoe UI" pitchFamily="34" charset="0"/>
                </a:rPr>
                <a:t>АЯҚ КИІМДІ АРНАЙЫ КІЛЕММЕН ӨҢДЕУ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4DC165-AC17-4BB5-9BC8-4E1F4B59A8DE}"/>
                </a:ext>
              </a:extLst>
            </p:cNvPr>
            <p:cNvSpPr txBox="1"/>
            <p:nvPr/>
          </p:nvSpPr>
          <p:spPr>
            <a:xfrm>
              <a:off x="4175646" y="2409571"/>
              <a:ext cx="2484586" cy="50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dirty="0">
                  <a:latin typeface="Palatino Linotype" pitchFamily="18" charset="0"/>
                  <a:cs typeface="Segoe UI" pitchFamily="34" charset="0"/>
                </a:rPr>
                <a:t>ҚОЛДЫ </a:t>
              </a:r>
            </a:p>
            <a:p>
              <a:r>
                <a:rPr lang="ru-RU" altLang="ko-KR" sz="2000" dirty="0">
                  <a:latin typeface="Palatino Linotype" pitchFamily="18" charset="0"/>
                  <a:cs typeface="Segoe UI" pitchFamily="34" charset="0"/>
                </a:rPr>
                <a:t>САНИТАЙЗЕРМЕН ӨҢДЕУ</a:t>
              </a:r>
            </a:p>
          </p:txBody>
        </p: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BAF2BB7B-E4D0-4096-AA3B-E5609030CBBB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1835696" y="2697596"/>
              <a:ext cx="1301446" cy="32875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11C47881-1B3D-4EDC-9D84-1BFDB488EDB2}"/>
                </a:ext>
              </a:extLst>
            </p:cNvPr>
            <p:cNvSpPr/>
            <p:nvPr/>
          </p:nvSpPr>
          <p:spPr>
            <a:xfrm rot="21401727">
              <a:off x="3136380" y="2212949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2E16D446-9E8C-405B-BD09-6E062FB899BA}"/>
                </a:ext>
              </a:extLst>
            </p:cNvPr>
            <p:cNvSpPr/>
            <p:nvPr/>
          </p:nvSpPr>
          <p:spPr>
            <a:xfrm>
              <a:off x="837303" y="2261634"/>
              <a:ext cx="1861382" cy="1841235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4AAF47-F283-459B-8A7A-88449814E8C5}"/>
                </a:ext>
              </a:extLst>
            </p:cNvPr>
            <p:cNvSpPr txBox="1"/>
            <p:nvPr/>
          </p:nvSpPr>
          <p:spPr>
            <a:xfrm>
              <a:off x="647372" y="3007736"/>
              <a:ext cx="2268444" cy="3721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1400" b="1" dirty="0">
                  <a:latin typeface="Palatino Linotype" pitchFamily="18" charset="0"/>
                  <a:cs typeface="Arial" panose="020B0604020202020204" pitchFamily="34" charset="0"/>
                </a:rPr>
                <a:t>4 КЕЗЕҢДІ</a:t>
              </a:r>
            </a:p>
            <a:p>
              <a:pPr algn="ctr"/>
              <a:r>
                <a:rPr lang="kk-KZ" altLang="ko-KR" sz="1400" b="1" dirty="0">
                  <a:latin typeface="Palatino Linotype" pitchFamily="18" charset="0"/>
                  <a:cs typeface="Arial" panose="020B0604020202020204" pitchFamily="34" charset="0"/>
                </a:rPr>
                <a:t>ДЕЗИНФЕКЦИЯ</a:t>
              </a:r>
              <a:endParaRPr lang="ko-KR" altLang="en-US" sz="1400" b="1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699" y="1500771"/>
              <a:ext cx="686525" cy="6865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</p:pic>
        <p:grpSp>
          <p:nvGrpSpPr>
            <p:cNvPr id="19" name="Graphic 82">
              <a:extLst>
                <a:ext uri="{FF2B5EF4-FFF2-40B4-BE49-F238E27FC236}">
                  <a16:creationId xmlns:a16="http://schemas.microsoft.com/office/drawing/2014/main" id="{8DB502B4-CEEE-4173-8877-9FFDE9D9CBAB}"/>
                </a:ext>
              </a:extLst>
            </p:cNvPr>
            <p:cNvGrpSpPr/>
            <p:nvPr/>
          </p:nvGrpSpPr>
          <p:grpSpPr>
            <a:xfrm>
              <a:off x="3407289" y="2344628"/>
              <a:ext cx="452898" cy="653105"/>
              <a:chOff x="3450274" y="4170970"/>
              <a:chExt cx="1474646" cy="2153688"/>
            </a:xfrm>
            <a:solidFill>
              <a:schemeClr val="tx2"/>
            </a:solidFill>
          </p:grpSpPr>
          <p:sp>
            <p:nvSpPr>
              <p:cNvPr id="38" name="Freeform: Shape 3">
                <a:extLst>
                  <a:ext uri="{FF2B5EF4-FFF2-40B4-BE49-F238E27FC236}">
                    <a16:creationId xmlns:a16="http://schemas.microsoft.com/office/drawing/2014/main" id="{9A1D3CA7-8530-40CE-B485-1456C1BA2117}"/>
                  </a:ext>
                </a:extLst>
              </p:cNvPr>
              <p:cNvSpPr/>
              <p:nvPr/>
            </p:nvSpPr>
            <p:spPr>
              <a:xfrm>
                <a:off x="3853627" y="4170970"/>
                <a:ext cx="945476" cy="136918"/>
              </a:xfrm>
              <a:custGeom>
                <a:avLst/>
                <a:gdLst>
                  <a:gd name="connsiteX0" fmla="*/ 891819 w 945476"/>
                  <a:gd name="connsiteY0" fmla="*/ 136918 h 136918"/>
                  <a:gd name="connsiteX1" fmla="*/ 53657 w 945476"/>
                  <a:gd name="connsiteY1" fmla="*/ 136918 h 136918"/>
                  <a:gd name="connsiteX2" fmla="*/ 0 w 945476"/>
                  <a:gd name="connsiteY2" fmla="*/ 83261 h 136918"/>
                  <a:gd name="connsiteX3" fmla="*/ 0 w 945476"/>
                  <a:gd name="connsiteY3" fmla="*/ 53657 h 136918"/>
                  <a:gd name="connsiteX4" fmla="*/ 53657 w 945476"/>
                  <a:gd name="connsiteY4" fmla="*/ 0 h 136918"/>
                  <a:gd name="connsiteX5" fmla="*/ 891819 w 945476"/>
                  <a:gd name="connsiteY5" fmla="*/ 0 h 136918"/>
                  <a:gd name="connsiteX6" fmla="*/ 945477 w 945476"/>
                  <a:gd name="connsiteY6" fmla="*/ 53657 h 136918"/>
                  <a:gd name="connsiteX7" fmla="*/ 945477 w 945476"/>
                  <a:gd name="connsiteY7" fmla="*/ 81411 h 136918"/>
                  <a:gd name="connsiteX8" fmla="*/ 891819 w 945476"/>
                  <a:gd name="connsiteY8" fmla="*/ 136918 h 1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5476" h="136918">
                    <a:moveTo>
                      <a:pt x="891819" y="136918"/>
                    </a:moveTo>
                    <a:lnTo>
                      <a:pt x="53657" y="136918"/>
                    </a:lnTo>
                    <a:cubicBezTo>
                      <a:pt x="24053" y="136918"/>
                      <a:pt x="0" y="112865"/>
                      <a:pt x="0" y="83261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891819" y="0"/>
                    </a:lnTo>
                    <a:cubicBezTo>
                      <a:pt x="921423" y="0"/>
                      <a:pt x="945477" y="24053"/>
                      <a:pt x="945477" y="53657"/>
                    </a:cubicBezTo>
                    <a:lnTo>
                      <a:pt x="945477" y="81411"/>
                    </a:lnTo>
                    <a:cubicBezTo>
                      <a:pt x="945477" y="111015"/>
                      <a:pt x="921423" y="136918"/>
                      <a:pt x="891819" y="13691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">
                <a:extLst>
                  <a:ext uri="{FF2B5EF4-FFF2-40B4-BE49-F238E27FC236}">
                    <a16:creationId xmlns:a16="http://schemas.microsoft.com/office/drawing/2014/main" id="{F8E3DE57-F137-43E4-AE70-70D4938D4065}"/>
                  </a:ext>
                </a:extLst>
              </p:cNvPr>
              <p:cNvSpPr/>
              <p:nvPr/>
            </p:nvSpPr>
            <p:spPr>
              <a:xfrm>
                <a:off x="3450274" y="4874064"/>
                <a:ext cx="1154600" cy="1450594"/>
              </a:xfrm>
              <a:custGeom>
                <a:avLst/>
                <a:gdLst>
                  <a:gd name="connsiteX0" fmla="*/ 1036139 w 1154600"/>
                  <a:gd name="connsiteY0" fmla="*/ 1450594 h 1450594"/>
                  <a:gd name="connsiteX1" fmla="*/ 120266 w 1154600"/>
                  <a:gd name="connsiteY1" fmla="*/ 1450594 h 1450594"/>
                  <a:gd name="connsiteX2" fmla="*/ 0 w 1154600"/>
                  <a:gd name="connsiteY2" fmla="*/ 1330328 h 1450594"/>
                  <a:gd name="connsiteX3" fmla="*/ 0 w 1154600"/>
                  <a:gd name="connsiteY3" fmla="*/ 53657 h 1450594"/>
                  <a:gd name="connsiteX4" fmla="*/ 51807 w 1154600"/>
                  <a:gd name="connsiteY4" fmla="*/ 0 h 1450594"/>
                  <a:gd name="connsiteX5" fmla="*/ 1102748 w 1154600"/>
                  <a:gd name="connsiteY5" fmla="*/ 0 h 1450594"/>
                  <a:gd name="connsiteX6" fmla="*/ 1154555 w 1154600"/>
                  <a:gd name="connsiteY6" fmla="*/ 51807 h 1450594"/>
                  <a:gd name="connsiteX7" fmla="*/ 1154555 w 1154600"/>
                  <a:gd name="connsiteY7" fmla="*/ 1328478 h 1450594"/>
                  <a:gd name="connsiteX8" fmla="*/ 1036139 w 1154600"/>
                  <a:gd name="connsiteY8" fmla="*/ 1450594 h 145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00" h="1450594">
                    <a:moveTo>
                      <a:pt x="1036139" y="1450594"/>
                    </a:moveTo>
                    <a:lnTo>
                      <a:pt x="120266" y="1450594"/>
                    </a:lnTo>
                    <a:cubicBezTo>
                      <a:pt x="53657" y="1450594"/>
                      <a:pt x="0" y="1396937"/>
                      <a:pt x="0" y="1330328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1807" y="0"/>
                    </a:cubicBezTo>
                    <a:lnTo>
                      <a:pt x="1102748" y="0"/>
                    </a:lnTo>
                    <a:cubicBezTo>
                      <a:pt x="1132352" y="0"/>
                      <a:pt x="1154555" y="24053"/>
                      <a:pt x="1154555" y="51807"/>
                    </a:cubicBezTo>
                    <a:lnTo>
                      <a:pt x="1154555" y="1328478"/>
                    </a:lnTo>
                    <a:cubicBezTo>
                      <a:pt x="1156405" y="1395087"/>
                      <a:pt x="1102748" y="1450594"/>
                      <a:pt x="1036139" y="145059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5">
                <a:extLst>
                  <a:ext uri="{FF2B5EF4-FFF2-40B4-BE49-F238E27FC236}">
                    <a16:creationId xmlns:a16="http://schemas.microsoft.com/office/drawing/2014/main" id="{E2AF82A8-8089-4900-AC95-2FFA074CCD4F}"/>
                  </a:ext>
                </a:extLst>
              </p:cNvPr>
              <p:cNvSpPr/>
              <p:nvPr/>
            </p:nvSpPr>
            <p:spPr>
              <a:xfrm>
                <a:off x="3515077" y="5142586"/>
                <a:ext cx="1024994" cy="1099045"/>
              </a:xfrm>
              <a:custGeom>
                <a:avLst/>
                <a:gdLst>
                  <a:gd name="connsiteX0" fmla="*/ 971380 w 1088126"/>
                  <a:gd name="connsiteY0" fmla="*/ 1235965 h 1235965"/>
                  <a:gd name="connsiteX1" fmla="*/ 120266 w 1088126"/>
                  <a:gd name="connsiteY1" fmla="*/ 1235965 h 1235965"/>
                  <a:gd name="connsiteX2" fmla="*/ 0 w 1088126"/>
                  <a:gd name="connsiteY2" fmla="*/ 1115699 h 1235965"/>
                  <a:gd name="connsiteX3" fmla="*/ 0 w 1088126"/>
                  <a:gd name="connsiteY3" fmla="*/ 51807 h 1235965"/>
                  <a:gd name="connsiteX4" fmla="*/ 51807 w 1088126"/>
                  <a:gd name="connsiteY4" fmla="*/ 0 h 1235965"/>
                  <a:gd name="connsiteX5" fmla="*/ 1036139 w 1088126"/>
                  <a:gd name="connsiteY5" fmla="*/ 0 h 1235965"/>
                  <a:gd name="connsiteX6" fmla="*/ 1087946 w 1088126"/>
                  <a:gd name="connsiteY6" fmla="*/ 51807 h 1235965"/>
                  <a:gd name="connsiteX7" fmla="*/ 1087946 w 1088126"/>
                  <a:gd name="connsiteY7" fmla="*/ 1115699 h 1235965"/>
                  <a:gd name="connsiteX8" fmla="*/ 971380 w 1088126"/>
                  <a:gd name="connsiteY8" fmla="*/ 1235965 h 12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126" h="1235965">
                    <a:moveTo>
                      <a:pt x="971380" y="1235965"/>
                    </a:moveTo>
                    <a:lnTo>
                      <a:pt x="120266" y="1235965"/>
                    </a:lnTo>
                    <a:cubicBezTo>
                      <a:pt x="53657" y="1235965"/>
                      <a:pt x="0" y="1182308"/>
                      <a:pt x="0" y="1115699"/>
                    </a:cubicBezTo>
                    <a:lnTo>
                      <a:pt x="0" y="51807"/>
                    </a:lnTo>
                    <a:cubicBezTo>
                      <a:pt x="0" y="22203"/>
                      <a:pt x="24053" y="0"/>
                      <a:pt x="51807" y="0"/>
                    </a:cubicBezTo>
                    <a:lnTo>
                      <a:pt x="1036139" y="0"/>
                    </a:lnTo>
                    <a:cubicBezTo>
                      <a:pt x="1065743" y="0"/>
                      <a:pt x="1087946" y="24053"/>
                      <a:pt x="1087946" y="51807"/>
                    </a:cubicBezTo>
                    <a:lnTo>
                      <a:pt x="1087946" y="1115699"/>
                    </a:lnTo>
                    <a:cubicBezTo>
                      <a:pt x="1091646" y="1182308"/>
                      <a:pt x="1037989" y="1235965"/>
                      <a:pt x="971380" y="123596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8">
                <a:extLst>
                  <a:ext uri="{FF2B5EF4-FFF2-40B4-BE49-F238E27FC236}">
                    <a16:creationId xmlns:a16="http://schemas.microsoft.com/office/drawing/2014/main" id="{4E013B82-F087-4CE2-B94B-244785F24AB0}"/>
                  </a:ext>
                </a:extLst>
              </p:cNvPr>
              <p:cNvSpPr/>
              <p:nvPr/>
            </p:nvSpPr>
            <p:spPr>
              <a:xfrm>
                <a:off x="3727811" y="4565072"/>
                <a:ext cx="603180" cy="310841"/>
              </a:xfrm>
              <a:custGeom>
                <a:avLst/>
                <a:gdLst>
                  <a:gd name="connsiteX0" fmla="*/ 601330 w 603180"/>
                  <a:gd name="connsiteY0" fmla="*/ 310842 h 310841"/>
                  <a:gd name="connsiteX1" fmla="*/ 0 w 603180"/>
                  <a:gd name="connsiteY1" fmla="*/ 310842 h 310841"/>
                  <a:gd name="connsiteX2" fmla="*/ 0 w 603180"/>
                  <a:gd name="connsiteY2" fmla="*/ 53657 h 310841"/>
                  <a:gd name="connsiteX3" fmla="*/ 53657 w 603180"/>
                  <a:gd name="connsiteY3" fmla="*/ 0 h 310841"/>
                  <a:gd name="connsiteX4" fmla="*/ 549524 w 603180"/>
                  <a:gd name="connsiteY4" fmla="*/ 0 h 310841"/>
                  <a:gd name="connsiteX5" fmla="*/ 603181 w 603180"/>
                  <a:gd name="connsiteY5" fmla="*/ 53657 h 310841"/>
                  <a:gd name="connsiteX6" fmla="*/ 603181 w 603180"/>
                  <a:gd name="connsiteY6" fmla="*/ 310842 h 31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180" h="310841">
                    <a:moveTo>
                      <a:pt x="601330" y="310842"/>
                    </a:moveTo>
                    <a:lnTo>
                      <a:pt x="0" y="310842"/>
                    </a:ln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549524" y="0"/>
                    </a:lnTo>
                    <a:cubicBezTo>
                      <a:pt x="579128" y="0"/>
                      <a:pt x="603181" y="24053"/>
                      <a:pt x="603181" y="53657"/>
                    </a:cubicBezTo>
                    <a:lnTo>
                      <a:pt x="603181" y="31084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9">
                <a:extLst>
                  <a:ext uri="{FF2B5EF4-FFF2-40B4-BE49-F238E27FC236}">
                    <a16:creationId xmlns:a16="http://schemas.microsoft.com/office/drawing/2014/main" id="{F43082CD-EFFB-448A-92A2-F4D2A2BB99B7}"/>
                  </a:ext>
                </a:extLst>
              </p:cNvPr>
              <p:cNvSpPr/>
              <p:nvPr/>
            </p:nvSpPr>
            <p:spPr>
              <a:xfrm>
                <a:off x="3955391" y="4307888"/>
                <a:ext cx="146169" cy="259034"/>
              </a:xfrm>
              <a:custGeom>
                <a:avLst/>
                <a:gdLst>
                  <a:gd name="connsiteX0" fmla="*/ 0 w 146169"/>
                  <a:gd name="connsiteY0" fmla="*/ 0 h 259034"/>
                  <a:gd name="connsiteX1" fmla="*/ 146170 w 146169"/>
                  <a:gd name="connsiteY1" fmla="*/ 0 h 259034"/>
                  <a:gd name="connsiteX2" fmla="*/ 146170 w 146169"/>
                  <a:gd name="connsiteY2" fmla="*/ 259035 h 259034"/>
                  <a:gd name="connsiteX3" fmla="*/ 0 w 146169"/>
                  <a:gd name="connsiteY3" fmla="*/ 259035 h 2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169" h="259034">
                    <a:moveTo>
                      <a:pt x="0" y="0"/>
                    </a:moveTo>
                    <a:lnTo>
                      <a:pt x="146170" y="0"/>
                    </a:lnTo>
                    <a:lnTo>
                      <a:pt x="146170" y="259035"/>
                    </a:lnTo>
                    <a:lnTo>
                      <a:pt x="0" y="259035"/>
                    </a:ln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0">
                <a:extLst>
                  <a:ext uri="{FF2B5EF4-FFF2-40B4-BE49-F238E27FC236}">
                    <a16:creationId xmlns:a16="http://schemas.microsoft.com/office/drawing/2014/main" id="{E8C8A41B-D298-4098-A2F0-3234C925C692}"/>
                  </a:ext>
                </a:extLst>
              </p:cNvPr>
              <p:cNvSpPr/>
              <p:nvPr/>
            </p:nvSpPr>
            <p:spPr>
              <a:xfrm>
                <a:off x="4621480" y="4370796"/>
                <a:ext cx="303440" cy="444059"/>
              </a:xfrm>
              <a:custGeom>
                <a:avLst/>
                <a:gdLst>
                  <a:gd name="connsiteX0" fmla="*/ 303441 w 303440"/>
                  <a:gd name="connsiteY0" fmla="*/ 292339 h 444059"/>
                  <a:gd name="connsiteX1" fmla="*/ 151720 w 303440"/>
                  <a:gd name="connsiteY1" fmla="*/ 444059 h 444059"/>
                  <a:gd name="connsiteX2" fmla="*/ 0 w 303440"/>
                  <a:gd name="connsiteY2" fmla="*/ 292339 h 444059"/>
                  <a:gd name="connsiteX3" fmla="*/ 151720 w 303440"/>
                  <a:gd name="connsiteY3" fmla="*/ 0 h 444059"/>
                  <a:gd name="connsiteX4" fmla="*/ 303441 w 303440"/>
                  <a:gd name="connsiteY4" fmla="*/ 292339 h 44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40" h="444059">
                    <a:moveTo>
                      <a:pt x="303441" y="292339"/>
                    </a:moveTo>
                    <a:cubicBezTo>
                      <a:pt x="303441" y="375600"/>
                      <a:pt x="234981" y="444059"/>
                      <a:pt x="151720" y="444059"/>
                    </a:cubicBezTo>
                    <a:cubicBezTo>
                      <a:pt x="68459" y="444059"/>
                      <a:pt x="0" y="375600"/>
                      <a:pt x="0" y="292339"/>
                    </a:cubicBezTo>
                    <a:cubicBezTo>
                      <a:pt x="0" y="209078"/>
                      <a:pt x="88812" y="79561"/>
                      <a:pt x="151720" y="0"/>
                    </a:cubicBezTo>
                    <a:cubicBezTo>
                      <a:pt x="227580" y="85111"/>
                      <a:pt x="303441" y="207228"/>
                      <a:pt x="303441" y="29233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1">
                <a:extLst>
                  <a:ext uri="{FF2B5EF4-FFF2-40B4-BE49-F238E27FC236}">
                    <a16:creationId xmlns:a16="http://schemas.microsoft.com/office/drawing/2014/main" id="{A5548528-3A81-41BF-A3D6-39F4F7D9EF0B}"/>
                  </a:ext>
                </a:extLst>
              </p:cNvPr>
              <p:cNvSpPr/>
              <p:nvPr/>
            </p:nvSpPr>
            <p:spPr>
              <a:xfrm>
                <a:off x="4655435" y="4603927"/>
                <a:ext cx="98845" cy="162821"/>
              </a:xfrm>
              <a:custGeom>
                <a:avLst/>
                <a:gdLst>
                  <a:gd name="connsiteX0" fmla="*/ 88162 w 98845"/>
                  <a:gd name="connsiteY0" fmla="*/ 101764 h 162821"/>
                  <a:gd name="connsiteX1" fmla="*/ 60408 w 98845"/>
                  <a:gd name="connsiteY1" fmla="*/ 162822 h 162821"/>
                  <a:gd name="connsiteX2" fmla="*/ 6751 w 98845"/>
                  <a:gd name="connsiteY2" fmla="*/ 120266 h 162821"/>
                  <a:gd name="connsiteX3" fmla="*/ 17852 w 98845"/>
                  <a:gd name="connsiteY3" fmla="*/ 0 h 162821"/>
                  <a:gd name="connsiteX4" fmla="*/ 88162 w 98845"/>
                  <a:gd name="connsiteY4" fmla="*/ 101764 h 16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45" h="162821">
                    <a:moveTo>
                      <a:pt x="88162" y="101764"/>
                    </a:moveTo>
                    <a:cubicBezTo>
                      <a:pt x="114065" y="133218"/>
                      <a:pt x="88162" y="162822"/>
                      <a:pt x="60408" y="162822"/>
                    </a:cubicBezTo>
                    <a:cubicBezTo>
                      <a:pt x="32654" y="162822"/>
                      <a:pt x="16002" y="144319"/>
                      <a:pt x="6751" y="120266"/>
                    </a:cubicBezTo>
                    <a:cubicBezTo>
                      <a:pt x="-4351" y="90662"/>
                      <a:pt x="-2500" y="61058"/>
                      <a:pt x="17852" y="0"/>
                    </a:cubicBezTo>
                    <a:cubicBezTo>
                      <a:pt x="32654" y="68459"/>
                      <a:pt x="69659" y="79561"/>
                      <a:pt x="88162" y="10176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4DC165-AC17-4BB5-9BC8-4E1F4B59A8DE}"/>
                </a:ext>
              </a:extLst>
            </p:cNvPr>
            <p:cNvSpPr txBox="1"/>
            <p:nvPr/>
          </p:nvSpPr>
          <p:spPr>
            <a:xfrm>
              <a:off x="4176018" y="3445273"/>
              <a:ext cx="2772246" cy="50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dirty="0">
                  <a:latin typeface="Palatino Linotype" pitchFamily="18" charset="0"/>
                  <a:cs typeface="Segoe UI" pitchFamily="34" charset="0"/>
                </a:rPr>
                <a:t>ДЕНЕ ҚЫЗУЫН </a:t>
              </a:r>
            </a:p>
            <a:p>
              <a:r>
                <a:rPr lang="ru-RU" altLang="ko-KR" sz="2000" dirty="0">
                  <a:latin typeface="Palatino Linotype" pitchFamily="18" charset="0"/>
                  <a:cs typeface="Segoe UI" pitchFamily="34" charset="0"/>
                </a:rPr>
                <a:t>ӨЛШЕУ</a:t>
              </a:r>
            </a:p>
          </p:txBody>
        </p:sp>
        <p:grpSp>
          <p:nvGrpSpPr>
            <p:cNvPr id="21" name="Graphic 32">
              <a:extLst>
                <a:ext uri="{FF2B5EF4-FFF2-40B4-BE49-F238E27FC236}">
                  <a16:creationId xmlns:a16="http://schemas.microsoft.com/office/drawing/2014/main" id="{C284A3F7-03C5-48F3-BB33-7F5EEBA244E7}"/>
                </a:ext>
              </a:extLst>
            </p:cNvPr>
            <p:cNvGrpSpPr/>
            <p:nvPr/>
          </p:nvGrpSpPr>
          <p:grpSpPr>
            <a:xfrm>
              <a:off x="2698690" y="4215483"/>
              <a:ext cx="492502" cy="615709"/>
              <a:chOff x="7758099" y="3688091"/>
              <a:chExt cx="2147488" cy="3023530"/>
            </a:xfrm>
          </p:grpSpPr>
          <p:sp>
            <p:nvSpPr>
              <p:cNvPr id="24" name="Freeform: Shape 427">
                <a:extLst>
                  <a:ext uri="{FF2B5EF4-FFF2-40B4-BE49-F238E27FC236}">
                    <a16:creationId xmlns:a16="http://schemas.microsoft.com/office/drawing/2014/main" id="{670BC390-4EC5-4070-9D84-6BB86B30BDF1}"/>
                  </a:ext>
                </a:extLst>
              </p:cNvPr>
              <p:cNvSpPr/>
              <p:nvPr/>
            </p:nvSpPr>
            <p:spPr>
              <a:xfrm>
                <a:off x="7758080" y="3688046"/>
                <a:ext cx="2148264" cy="3023803"/>
              </a:xfrm>
              <a:custGeom>
                <a:avLst/>
                <a:gdLst>
                  <a:gd name="connsiteX0" fmla="*/ 2147270 w 2148264"/>
                  <a:gd name="connsiteY0" fmla="*/ 1373063 h 3023803"/>
                  <a:gd name="connsiteX1" fmla="*/ 2123120 w 2148264"/>
                  <a:gd name="connsiteY1" fmla="*/ 1288537 h 3023803"/>
                  <a:gd name="connsiteX2" fmla="*/ 2067006 w 2148264"/>
                  <a:gd name="connsiteY2" fmla="*/ 1253495 h 3023803"/>
                  <a:gd name="connsiteX3" fmla="*/ 2023203 w 2148264"/>
                  <a:gd name="connsiteY3" fmla="*/ 1266044 h 3023803"/>
                  <a:gd name="connsiteX4" fmla="*/ 1978928 w 2148264"/>
                  <a:gd name="connsiteY4" fmla="*/ 1240236 h 3023803"/>
                  <a:gd name="connsiteX5" fmla="*/ 1978691 w 2148264"/>
                  <a:gd name="connsiteY5" fmla="*/ 1238105 h 3023803"/>
                  <a:gd name="connsiteX6" fmla="*/ 1984847 w 2148264"/>
                  <a:gd name="connsiteY6" fmla="*/ 1184122 h 3023803"/>
                  <a:gd name="connsiteX7" fmla="*/ 2007103 w 2148264"/>
                  <a:gd name="connsiteY7" fmla="*/ 1041824 h 3023803"/>
                  <a:gd name="connsiteX8" fmla="*/ 2014680 w 2148264"/>
                  <a:gd name="connsiteY8" fmla="*/ 817368 h 3023803"/>
                  <a:gd name="connsiteX9" fmla="*/ 1986268 w 2148264"/>
                  <a:gd name="connsiteY9" fmla="*/ 641686 h 3023803"/>
                  <a:gd name="connsiteX10" fmla="*/ 1882563 w 2148264"/>
                  <a:gd name="connsiteY10" fmla="*/ 423149 h 3023803"/>
                  <a:gd name="connsiteX11" fmla="*/ 1664736 w 2148264"/>
                  <a:gd name="connsiteY11" fmla="*/ 188985 h 3023803"/>
                  <a:gd name="connsiteX12" fmla="*/ 1370670 w 2148264"/>
                  <a:gd name="connsiteY12" fmla="*/ 42426 h 3023803"/>
                  <a:gd name="connsiteX13" fmla="*/ 989473 w 2148264"/>
                  <a:gd name="connsiteY13" fmla="*/ 5490 h 3023803"/>
                  <a:gd name="connsiteX14" fmla="*/ 589098 w 2148264"/>
                  <a:gd name="connsiteY14" fmla="*/ 144236 h 3023803"/>
                  <a:gd name="connsiteX15" fmla="*/ 300714 w 2148264"/>
                  <a:gd name="connsiteY15" fmla="*/ 405865 h 3023803"/>
                  <a:gd name="connsiteX16" fmla="*/ 171202 w 2148264"/>
                  <a:gd name="connsiteY16" fmla="*/ 649263 h 3023803"/>
                  <a:gd name="connsiteX17" fmla="*/ 132372 w 2148264"/>
                  <a:gd name="connsiteY17" fmla="*/ 904499 h 3023803"/>
                  <a:gd name="connsiteX18" fmla="*/ 136397 w 2148264"/>
                  <a:gd name="connsiteY18" fmla="*/ 1067632 h 3023803"/>
                  <a:gd name="connsiteX19" fmla="*/ 146341 w 2148264"/>
                  <a:gd name="connsiteY19" fmla="*/ 1228161 h 3023803"/>
                  <a:gd name="connsiteX20" fmla="*/ 124559 w 2148264"/>
                  <a:gd name="connsiteY20" fmla="*/ 1272910 h 3023803"/>
                  <a:gd name="connsiteX21" fmla="*/ 115325 w 2148264"/>
                  <a:gd name="connsiteY21" fmla="*/ 1257994 h 3023803"/>
                  <a:gd name="connsiteX22" fmla="*/ 98751 w 2148264"/>
                  <a:gd name="connsiteY22" fmla="*/ 1235027 h 3023803"/>
                  <a:gd name="connsiteX23" fmla="*/ 43584 w 2148264"/>
                  <a:gd name="connsiteY23" fmla="*/ 1234554 h 3023803"/>
                  <a:gd name="connsiteX24" fmla="*/ 729 w 2148264"/>
                  <a:gd name="connsiteY24" fmla="*/ 1358857 h 3023803"/>
                  <a:gd name="connsiteX25" fmla="*/ 24643 w 2148264"/>
                  <a:gd name="connsiteY25" fmla="*/ 1437701 h 3023803"/>
                  <a:gd name="connsiteX26" fmla="*/ 101829 w 2148264"/>
                  <a:gd name="connsiteY26" fmla="*/ 1765388 h 3023803"/>
                  <a:gd name="connsiteX27" fmla="*/ 108695 w 2148264"/>
                  <a:gd name="connsiteY27" fmla="*/ 1844232 h 3023803"/>
                  <a:gd name="connsiteX28" fmla="*/ 163862 w 2148264"/>
                  <a:gd name="connsiteY28" fmla="*/ 1919761 h 3023803"/>
                  <a:gd name="connsiteX29" fmla="*/ 211453 w 2148264"/>
                  <a:gd name="connsiteY29" fmla="*/ 1927337 h 3023803"/>
                  <a:gd name="connsiteX30" fmla="*/ 290770 w 2148264"/>
                  <a:gd name="connsiteY30" fmla="*/ 1993159 h 3023803"/>
                  <a:gd name="connsiteX31" fmla="*/ 294322 w 2148264"/>
                  <a:gd name="connsiteY31" fmla="*/ 2076738 h 3023803"/>
                  <a:gd name="connsiteX32" fmla="*/ 307817 w 2148264"/>
                  <a:gd name="connsiteY32" fmla="*/ 2238924 h 3023803"/>
                  <a:gd name="connsiteX33" fmla="*/ 367483 w 2148264"/>
                  <a:gd name="connsiteY33" fmla="*/ 2435442 h 3023803"/>
                  <a:gd name="connsiteX34" fmla="*/ 498889 w 2148264"/>
                  <a:gd name="connsiteY34" fmla="*/ 2667001 h 3023803"/>
                  <a:gd name="connsiteX35" fmla="*/ 532984 w 2148264"/>
                  <a:gd name="connsiteY35" fmla="*/ 2708909 h 3023803"/>
                  <a:gd name="connsiteX36" fmla="*/ 672914 w 2148264"/>
                  <a:gd name="connsiteY36" fmla="*/ 2855942 h 3023803"/>
                  <a:gd name="connsiteX37" fmla="*/ 886716 w 2148264"/>
                  <a:gd name="connsiteY37" fmla="*/ 2986638 h 3023803"/>
                  <a:gd name="connsiteX38" fmla="*/ 1123247 w 2148264"/>
                  <a:gd name="connsiteY38" fmla="*/ 3020733 h 3023803"/>
                  <a:gd name="connsiteX39" fmla="*/ 1352676 w 2148264"/>
                  <a:gd name="connsiteY39" fmla="*/ 2942836 h 3023803"/>
                  <a:gd name="connsiteX40" fmla="*/ 1525043 w 2148264"/>
                  <a:gd name="connsiteY40" fmla="*/ 2801959 h 3023803"/>
                  <a:gd name="connsiteX41" fmla="*/ 1662842 w 2148264"/>
                  <a:gd name="connsiteY41" fmla="*/ 2629355 h 3023803"/>
                  <a:gd name="connsiteX42" fmla="*/ 1761101 w 2148264"/>
                  <a:gd name="connsiteY42" fmla="*/ 2462907 h 3023803"/>
                  <a:gd name="connsiteX43" fmla="*/ 1867173 w 2148264"/>
                  <a:gd name="connsiteY43" fmla="*/ 2139008 h 3023803"/>
                  <a:gd name="connsiteX44" fmla="*/ 1892744 w 2148264"/>
                  <a:gd name="connsiteY44" fmla="*/ 1986293 h 3023803"/>
                  <a:gd name="connsiteX45" fmla="*/ 1908608 w 2148264"/>
                  <a:gd name="connsiteY45" fmla="*/ 1949594 h 3023803"/>
                  <a:gd name="connsiteX46" fmla="*/ 1946490 w 2148264"/>
                  <a:gd name="connsiteY46" fmla="*/ 1943438 h 3023803"/>
                  <a:gd name="connsiteX47" fmla="*/ 1967089 w 2148264"/>
                  <a:gd name="connsiteY47" fmla="*/ 1959301 h 3023803"/>
                  <a:gd name="connsiteX48" fmla="*/ 2013733 w 2148264"/>
                  <a:gd name="connsiteY48" fmla="*/ 1950304 h 3023803"/>
                  <a:gd name="connsiteX49" fmla="*/ 2037883 w 2148264"/>
                  <a:gd name="connsiteY49" fmla="*/ 1890165 h 3023803"/>
                  <a:gd name="connsiteX50" fmla="*/ 2063928 w 2148264"/>
                  <a:gd name="connsiteY50" fmla="*/ 1669970 h 3023803"/>
                  <a:gd name="connsiteX51" fmla="*/ 2107966 w 2148264"/>
                  <a:gd name="connsiteY51" fmla="*/ 1507547 h 3023803"/>
                  <a:gd name="connsiteX52" fmla="*/ 2147270 w 2148264"/>
                  <a:gd name="connsiteY52" fmla="*/ 1373063 h 30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148264" h="3023803">
                    <a:moveTo>
                      <a:pt x="2147270" y="1373063"/>
                    </a:moveTo>
                    <a:cubicBezTo>
                      <a:pt x="2143955" y="1343230"/>
                      <a:pt x="2138273" y="1314581"/>
                      <a:pt x="2123120" y="1288537"/>
                    </a:cubicBezTo>
                    <a:cubicBezTo>
                      <a:pt x="2110571" y="1267228"/>
                      <a:pt x="2093050" y="1252311"/>
                      <a:pt x="2067006" y="1253495"/>
                    </a:cubicBezTo>
                    <a:cubicBezTo>
                      <a:pt x="2051616" y="1254205"/>
                      <a:pt x="2036936" y="1258941"/>
                      <a:pt x="2023203" y="1266044"/>
                    </a:cubicBezTo>
                    <a:cubicBezTo>
                      <a:pt x="1999527" y="1282618"/>
                      <a:pt x="1975850" y="1276225"/>
                      <a:pt x="1978928" y="1240236"/>
                    </a:cubicBezTo>
                    <a:cubicBezTo>
                      <a:pt x="1978928" y="1239526"/>
                      <a:pt x="1978928" y="1238815"/>
                      <a:pt x="1978691" y="1238105"/>
                    </a:cubicBezTo>
                    <a:cubicBezTo>
                      <a:pt x="1979165" y="1219874"/>
                      <a:pt x="1981059" y="1201880"/>
                      <a:pt x="1984847" y="1184122"/>
                    </a:cubicBezTo>
                    <a:cubicBezTo>
                      <a:pt x="1994555" y="1137005"/>
                      <a:pt x="2005209" y="1090125"/>
                      <a:pt x="2007103" y="1041824"/>
                    </a:cubicBezTo>
                    <a:cubicBezTo>
                      <a:pt x="2010181" y="967005"/>
                      <a:pt x="2014680" y="892187"/>
                      <a:pt x="2014680" y="817368"/>
                    </a:cubicBezTo>
                    <a:cubicBezTo>
                      <a:pt x="2014680" y="757229"/>
                      <a:pt x="2004025" y="698984"/>
                      <a:pt x="1986268" y="641686"/>
                    </a:cubicBezTo>
                    <a:cubicBezTo>
                      <a:pt x="1962117" y="564026"/>
                      <a:pt x="1925418" y="492048"/>
                      <a:pt x="1882563" y="423149"/>
                    </a:cubicBezTo>
                    <a:cubicBezTo>
                      <a:pt x="1825028" y="331046"/>
                      <a:pt x="1752340" y="253149"/>
                      <a:pt x="1664736" y="188985"/>
                    </a:cubicBezTo>
                    <a:cubicBezTo>
                      <a:pt x="1575238" y="123164"/>
                      <a:pt x="1476979" y="74389"/>
                      <a:pt x="1370670" y="42426"/>
                    </a:cubicBezTo>
                    <a:cubicBezTo>
                      <a:pt x="1245893" y="5016"/>
                      <a:pt x="1118985" y="-8716"/>
                      <a:pt x="989473" y="5490"/>
                    </a:cubicBezTo>
                    <a:cubicBezTo>
                      <a:pt x="845518" y="21353"/>
                      <a:pt x="712218" y="68707"/>
                      <a:pt x="589098" y="144236"/>
                    </a:cubicBezTo>
                    <a:cubicBezTo>
                      <a:pt x="476396" y="213135"/>
                      <a:pt x="380032" y="300266"/>
                      <a:pt x="300714" y="405865"/>
                    </a:cubicBezTo>
                    <a:cubicBezTo>
                      <a:pt x="244837" y="480210"/>
                      <a:pt x="200798" y="560948"/>
                      <a:pt x="171202" y="649263"/>
                    </a:cubicBezTo>
                    <a:cubicBezTo>
                      <a:pt x="143500" y="731895"/>
                      <a:pt x="134977" y="817841"/>
                      <a:pt x="132372" y="904499"/>
                    </a:cubicBezTo>
                    <a:cubicBezTo>
                      <a:pt x="130715" y="958955"/>
                      <a:pt x="132372" y="1013175"/>
                      <a:pt x="136397" y="1067632"/>
                    </a:cubicBezTo>
                    <a:cubicBezTo>
                      <a:pt x="140422" y="1121142"/>
                      <a:pt x="143974" y="1174414"/>
                      <a:pt x="146341" y="1228161"/>
                    </a:cubicBezTo>
                    <a:cubicBezTo>
                      <a:pt x="149656" y="1308899"/>
                      <a:pt x="137818" y="1288300"/>
                      <a:pt x="124559" y="1272910"/>
                    </a:cubicBezTo>
                    <a:cubicBezTo>
                      <a:pt x="121244" y="1267938"/>
                      <a:pt x="118166" y="1262966"/>
                      <a:pt x="115325" y="1257994"/>
                    </a:cubicBezTo>
                    <a:cubicBezTo>
                      <a:pt x="110589" y="1249944"/>
                      <a:pt x="105381" y="1241893"/>
                      <a:pt x="98751" y="1235027"/>
                    </a:cubicBezTo>
                    <a:cubicBezTo>
                      <a:pt x="80283" y="1216086"/>
                      <a:pt x="61815" y="1214902"/>
                      <a:pt x="43584" y="1234554"/>
                    </a:cubicBezTo>
                    <a:cubicBezTo>
                      <a:pt x="10910" y="1269122"/>
                      <a:pt x="-3533" y="1311030"/>
                      <a:pt x="729" y="1358857"/>
                    </a:cubicBezTo>
                    <a:cubicBezTo>
                      <a:pt x="3097" y="1386796"/>
                      <a:pt x="12804" y="1412840"/>
                      <a:pt x="24643" y="1437701"/>
                    </a:cubicBezTo>
                    <a:cubicBezTo>
                      <a:pt x="74127" y="1541405"/>
                      <a:pt x="100882" y="1650082"/>
                      <a:pt x="101829" y="1765388"/>
                    </a:cubicBezTo>
                    <a:cubicBezTo>
                      <a:pt x="102066" y="1791669"/>
                      <a:pt x="103723" y="1818187"/>
                      <a:pt x="108695" y="1844232"/>
                    </a:cubicBezTo>
                    <a:cubicBezTo>
                      <a:pt x="115088" y="1878326"/>
                      <a:pt x="129768" y="1906028"/>
                      <a:pt x="163862" y="1919761"/>
                    </a:cubicBezTo>
                    <a:cubicBezTo>
                      <a:pt x="179015" y="1925917"/>
                      <a:pt x="195352" y="1928521"/>
                      <a:pt x="211453" y="1927337"/>
                    </a:cubicBezTo>
                    <a:cubicBezTo>
                      <a:pt x="256202" y="1924023"/>
                      <a:pt x="284614" y="1958117"/>
                      <a:pt x="290770" y="1993159"/>
                    </a:cubicBezTo>
                    <a:cubicBezTo>
                      <a:pt x="295742" y="2020861"/>
                      <a:pt x="296216" y="2048563"/>
                      <a:pt x="294322" y="2076738"/>
                    </a:cubicBezTo>
                    <a:cubicBezTo>
                      <a:pt x="292191" y="2108228"/>
                      <a:pt x="306870" y="2235846"/>
                      <a:pt x="307817" y="2238924"/>
                    </a:cubicBezTo>
                    <a:cubicBezTo>
                      <a:pt x="323681" y="2305693"/>
                      <a:pt x="343096" y="2371514"/>
                      <a:pt x="367483" y="2435442"/>
                    </a:cubicBezTo>
                    <a:cubicBezTo>
                      <a:pt x="399447" y="2519258"/>
                      <a:pt x="446327" y="2594787"/>
                      <a:pt x="498889" y="2667001"/>
                    </a:cubicBezTo>
                    <a:cubicBezTo>
                      <a:pt x="509544" y="2681444"/>
                      <a:pt x="532984" y="2708909"/>
                      <a:pt x="532984" y="2708909"/>
                    </a:cubicBezTo>
                    <a:cubicBezTo>
                      <a:pt x="534641" y="2710567"/>
                      <a:pt x="622956" y="2813324"/>
                      <a:pt x="672914" y="2855942"/>
                    </a:cubicBezTo>
                    <a:cubicBezTo>
                      <a:pt x="737315" y="2910873"/>
                      <a:pt x="806688" y="2957279"/>
                      <a:pt x="886716" y="2986638"/>
                    </a:cubicBezTo>
                    <a:cubicBezTo>
                      <a:pt x="963192" y="3014814"/>
                      <a:pt x="1041562" y="3030914"/>
                      <a:pt x="1123247" y="3020733"/>
                    </a:cubicBezTo>
                    <a:cubicBezTo>
                      <a:pt x="1204932" y="3010552"/>
                      <a:pt x="1281409" y="2983797"/>
                      <a:pt x="1352676" y="2942836"/>
                    </a:cubicBezTo>
                    <a:cubicBezTo>
                      <a:pt x="1417787" y="2905427"/>
                      <a:pt x="1473901" y="2856889"/>
                      <a:pt x="1525043" y="2801959"/>
                    </a:cubicBezTo>
                    <a:cubicBezTo>
                      <a:pt x="1575711" y="2747976"/>
                      <a:pt x="1621645" y="2690441"/>
                      <a:pt x="1662842" y="2629355"/>
                    </a:cubicBezTo>
                    <a:cubicBezTo>
                      <a:pt x="1684625" y="2596918"/>
                      <a:pt x="1751630" y="2482322"/>
                      <a:pt x="1761101" y="2462907"/>
                    </a:cubicBezTo>
                    <a:cubicBezTo>
                      <a:pt x="1815084" y="2353283"/>
                      <a:pt x="1855335" y="2232532"/>
                      <a:pt x="1867173" y="2139008"/>
                    </a:cubicBezTo>
                    <a:cubicBezTo>
                      <a:pt x="1873803" y="2087866"/>
                      <a:pt x="1880195" y="2036487"/>
                      <a:pt x="1892744" y="1986293"/>
                    </a:cubicBezTo>
                    <a:cubicBezTo>
                      <a:pt x="1896059" y="1973270"/>
                      <a:pt x="1900321" y="1960485"/>
                      <a:pt x="1908608" y="1949594"/>
                    </a:cubicBezTo>
                    <a:cubicBezTo>
                      <a:pt x="1919499" y="1935151"/>
                      <a:pt x="1931811" y="1933020"/>
                      <a:pt x="1946490" y="1943438"/>
                    </a:cubicBezTo>
                    <a:cubicBezTo>
                      <a:pt x="1953593" y="1948410"/>
                      <a:pt x="1959986" y="1954329"/>
                      <a:pt x="1967089" y="1959301"/>
                    </a:cubicBezTo>
                    <a:cubicBezTo>
                      <a:pt x="1985557" y="1971850"/>
                      <a:pt x="2000947" y="1968535"/>
                      <a:pt x="2013733" y="1950304"/>
                    </a:cubicBezTo>
                    <a:cubicBezTo>
                      <a:pt x="2026518" y="1932073"/>
                      <a:pt x="2032437" y="1911237"/>
                      <a:pt x="2037883" y="1890165"/>
                    </a:cubicBezTo>
                    <a:cubicBezTo>
                      <a:pt x="2055877" y="1817950"/>
                      <a:pt x="2065585" y="1744789"/>
                      <a:pt x="2063928" y="1669970"/>
                    </a:cubicBezTo>
                    <a:cubicBezTo>
                      <a:pt x="2062507" y="1611725"/>
                      <a:pt x="2078134" y="1557269"/>
                      <a:pt x="2107966" y="1507547"/>
                    </a:cubicBezTo>
                    <a:cubicBezTo>
                      <a:pt x="2133537" y="1465876"/>
                      <a:pt x="2152952" y="1423495"/>
                      <a:pt x="2147270" y="137306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28">
                <a:extLst>
                  <a:ext uri="{FF2B5EF4-FFF2-40B4-BE49-F238E27FC236}">
                    <a16:creationId xmlns:a16="http://schemas.microsoft.com/office/drawing/2014/main" id="{7FFE1716-74AD-4810-8EE5-D9C4EB423DEF}"/>
                  </a:ext>
                </a:extLst>
              </p:cNvPr>
              <p:cNvSpPr/>
              <p:nvPr/>
            </p:nvSpPr>
            <p:spPr>
              <a:xfrm>
                <a:off x="8148523" y="5253734"/>
                <a:ext cx="1360796" cy="1458352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rgbClr val="F3F3F3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429">
                <a:extLst>
                  <a:ext uri="{FF2B5EF4-FFF2-40B4-BE49-F238E27FC236}">
                    <a16:creationId xmlns:a16="http://schemas.microsoft.com/office/drawing/2014/main" id="{6B433015-C729-4763-B13D-F144E9EB8606}"/>
                  </a:ext>
                </a:extLst>
              </p:cNvPr>
              <p:cNvSpPr/>
              <p:nvPr/>
            </p:nvSpPr>
            <p:spPr>
              <a:xfrm>
                <a:off x="8447964" y="5387134"/>
                <a:ext cx="739990" cy="240771"/>
              </a:xfrm>
              <a:custGeom>
                <a:avLst/>
                <a:gdLst>
                  <a:gd name="connsiteX0" fmla="*/ 376539 w 739990"/>
                  <a:gd name="connsiteY0" fmla="*/ 5 h 240771"/>
                  <a:gd name="connsiteX1" fmla="*/ 433126 w 739990"/>
                  <a:gd name="connsiteY1" fmla="*/ 22498 h 240771"/>
                  <a:gd name="connsiteX2" fmla="*/ 694992 w 739990"/>
                  <a:gd name="connsiteY2" fmla="*/ 181369 h 240771"/>
                  <a:gd name="connsiteX3" fmla="*/ 733112 w 739990"/>
                  <a:gd name="connsiteY3" fmla="*/ 202442 h 240771"/>
                  <a:gd name="connsiteX4" fmla="*/ 730981 w 739990"/>
                  <a:gd name="connsiteY4" fmla="*/ 227302 h 240771"/>
                  <a:gd name="connsiteX5" fmla="*/ 684101 w 739990"/>
                  <a:gd name="connsiteY5" fmla="*/ 230380 h 240771"/>
                  <a:gd name="connsiteX6" fmla="*/ 430285 w 739990"/>
                  <a:gd name="connsiteY6" fmla="*/ 66773 h 240771"/>
                  <a:gd name="connsiteX7" fmla="*/ 331553 w 739990"/>
                  <a:gd name="connsiteY7" fmla="*/ 65826 h 240771"/>
                  <a:gd name="connsiteX8" fmla="*/ 75370 w 739990"/>
                  <a:gd name="connsiteY8" fmla="*/ 227302 h 240771"/>
                  <a:gd name="connsiteX9" fmla="*/ 28253 w 739990"/>
                  <a:gd name="connsiteY9" fmla="*/ 240561 h 240771"/>
                  <a:gd name="connsiteX10" fmla="*/ 11679 w 739990"/>
                  <a:gd name="connsiteY10" fmla="*/ 235352 h 240771"/>
                  <a:gd name="connsiteX11" fmla="*/ 10022 w 739990"/>
                  <a:gd name="connsiteY11" fmla="*/ 203389 h 240771"/>
                  <a:gd name="connsiteX12" fmla="*/ 32041 w 739990"/>
                  <a:gd name="connsiteY12" fmla="*/ 192261 h 240771"/>
                  <a:gd name="connsiteX13" fmla="*/ 305745 w 739990"/>
                  <a:gd name="connsiteY13" fmla="*/ 34573 h 240771"/>
                  <a:gd name="connsiteX14" fmla="*/ 376539 w 739990"/>
                  <a:gd name="connsiteY14" fmla="*/ 5 h 24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9990" h="240771">
                    <a:moveTo>
                      <a:pt x="376539" y="5"/>
                    </a:moveTo>
                    <a:cubicBezTo>
                      <a:pt x="397848" y="-232"/>
                      <a:pt x="412764" y="8528"/>
                      <a:pt x="433126" y="22498"/>
                    </a:cubicBezTo>
                    <a:cubicBezTo>
                      <a:pt x="490424" y="54461"/>
                      <a:pt x="661134" y="166453"/>
                      <a:pt x="694992" y="181369"/>
                    </a:cubicBezTo>
                    <a:cubicBezTo>
                      <a:pt x="708251" y="187288"/>
                      <a:pt x="721984" y="192734"/>
                      <a:pt x="733112" y="202442"/>
                    </a:cubicBezTo>
                    <a:cubicBezTo>
                      <a:pt x="743056" y="210965"/>
                      <a:pt x="742109" y="220673"/>
                      <a:pt x="730981" y="227302"/>
                    </a:cubicBezTo>
                    <a:cubicBezTo>
                      <a:pt x="719379" y="234169"/>
                      <a:pt x="700438" y="236299"/>
                      <a:pt x="684101" y="230380"/>
                    </a:cubicBezTo>
                    <a:cubicBezTo>
                      <a:pt x="640062" y="213806"/>
                      <a:pt x="436915" y="71509"/>
                      <a:pt x="430285" y="66773"/>
                    </a:cubicBezTo>
                    <a:cubicBezTo>
                      <a:pt x="397611" y="43097"/>
                      <a:pt x="364700" y="42623"/>
                      <a:pt x="331553" y="65826"/>
                    </a:cubicBezTo>
                    <a:cubicBezTo>
                      <a:pt x="305272" y="84057"/>
                      <a:pt x="134088" y="191077"/>
                      <a:pt x="75370" y="227302"/>
                    </a:cubicBezTo>
                    <a:cubicBezTo>
                      <a:pt x="61164" y="236063"/>
                      <a:pt x="45774" y="241982"/>
                      <a:pt x="28253" y="240561"/>
                    </a:cubicBezTo>
                    <a:cubicBezTo>
                      <a:pt x="22097" y="240088"/>
                      <a:pt x="16651" y="238667"/>
                      <a:pt x="11679" y="235352"/>
                    </a:cubicBezTo>
                    <a:cubicBezTo>
                      <a:pt x="-3237" y="225645"/>
                      <a:pt x="-3948" y="214280"/>
                      <a:pt x="10022" y="203389"/>
                    </a:cubicBezTo>
                    <a:cubicBezTo>
                      <a:pt x="16651" y="198180"/>
                      <a:pt x="24465" y="195338"/>
                      <a:pt x="32041" y="192261"/>
                    </a:cubicBezTo>
                    <a:cubicBezTo>
                      <a:pt x="73476" y="175687"/>
                      <a:pt x="237319" y="82163"/>
                      <a:pt x="305745" y="34573"/>
                    </a:cubicBezTo>
                    <a:cubicBezTo>
                      <a:pt x="318294" y="29838"/>
                      <a:pt x="363753" y="5"/>
                      <a:pt x="376539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430">
                <a:extLst>
                  <a:ext uri="{FF2B5EF4-FFF2-40B4-BE49-F238E27FC236}">
                    <a16:creationId xmlns:a16="http://schemas.microsoft.com/office/drawing/2014/main" id="{503F0D52-B39F-4616-AD85-E3001701B1BF}"/>
                  </a:ext>
                </a:extLst>
              </p:cNvPr>
              <p:cNvSpPr/>
              <p:nvPr/>
            </p:nvSpPr>
            <p:spPr>
              <a:xfrm>
                <a:off x="8411579" y="6142666"/>
                <a:ext cx="813535" cy="105701"/>
              </a:xfrm>
              <a:custGeom>
                <a:avLst/>
                <a:gdLst>
                  <a:gd name="connsiteX0" fmla="*/ 813536 w 813535"/>
                  <a:gd name="connsiteY0" fmla="*/ 3789 h 105701"/>
                  <a:gd name="connsiteX1" fmla="*/ 791280 w 813535"/>
                  <a:gd name="connsiteY1" fmla="*/ 21072 h 105701"/>
                  <a:gd name="connsiteX2" fmla="*/ 554038 w 813535"/>
                  <a:gd name="connsiteY2" fmla="*/ 95181 h 105701"/>
                  <a:gd name="connsiteX3" fmla="*/ 92340 w 813535"/>
                  <a:gd name="connsiteY3" fmla="*/ 45460 h 105701"/>
                  <a:gd name="connsiteX4" fmla="*/ 14443 w 813535"/>
                  <a:gd name="connsiteY4" fmla="*/ 11128 h 105701"/>
                  <a:gd name="connsiteX5" fmla="*/ 0 w 813535"/>
                  <a:gd name="connsiteY5" fmla="*/ 0 h 105701"/>
                  <a:gd name="connsiteX6" fmla="*/ 406531 w 813535"/>
                  <a:gd name="connsiteY6" fmla="*/ 72451 h 105701"/>
                  <a:gd name="connsiteX7" fmla="*/ 813536 w 813535"/>
                  <a:gd name="connsiteY7" fmla="*/ 3789 h 1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3535" h="105701">
                    <a:moveTo>
                      <a:pt x="813536" y="3789"/>
                    </a:moveTo>
                    <a:cubicBezTo>
                      <a:pt x="807853" y="12786"/>
                      <a:pt x="799566" y="17047"/>
                      <a:pt x="791280" y="21072"/>
                    </a:cubicBezTo>
                    <a:cubicBezTo>
                      <a:pt x="716461" y="59429"/>
                      <a:pt x="636670" y="82395"/>
                      <a:pt x="554038" y="95181"/>
                    </a:cubicBezTo>
                    <a:cubicBezTo>
                      <a:pt x="395877" y="119805"/>
                      <a:pt x="242214" y="100390"/>
                      <a:pt x="92340" y="45460"/>
                    </a:cubicBezTo>
                    <a:cubicBezTo>
                      <a:pt x="65585" y="35752"/>
                      <a:pt x="39540" y="24387"/>
                      <a:pt x="14443" y="11128"/>
                    </a:cubicBezTo>
                    <a:cubicBezTo>
                      <a:pt x="9234" y="8287"/>
                      <a:pt x="4499" y="5209"/>
                      <a:pt x="0" y="0"/>
                    </a:cubicBezTo>
                    <a:cubicBezTo>
                      <a:pt x="132353" y="43329"/>
                      <a:pt x="266838" y="71267"/>
                      <a:pt x="406531" y="72451"/>
                    </a:cubicBezTo>
                    <a:cubicBezTo>
                      <a:pt x="546461" y="73635"/>
                      <a:pt x="680945" y="46407"/>
                      <a:pt x="813536" y="3789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431">
                <a:extLst>
                  <a:ext uri="{FF2B5EF4-FFF2-40B4-BE49-F238E27FC236}">
                    <a16:creationId xmlns:a16="http://schemas.microsoft.com/office/drawing/2014/main" id="{B6CCD5C4-9338-4BB5-8C76-FCE762A65D08}"/>
                  </a:ext>
                </a:extLst>
              </p:cNvPr>
              <p:cNvSpPr/>
              <p:nvPr/>
            </p:nvSpPr>
            <p:spPr>
              <a:xfrm>
                <a:off x="8445673" y="5999658"/>
                <a:ext cx="757184" cy="106177"/>
              </a:xfrm>
              <a:custGeom>
                <a:avLst/>
                <a:gdLst>
                  <a:gd name="connsiteX0" fmla="*/ 757185 w 757184"/>
                  <a:gd name="connsiteY0" fmla="*/ 4735 h 106177"/>
                  <a:gd name="connsiteX1" fmla="*/ 711962 w 757184"/>
                  <a:gd name="connsiteY1" fmla="*/ 34805 h 106177"/>
                  <a:gd name="connsiteX2" fmla="*/ 460751 w 757184"/>
                  <a:gd name="connsiteY2" fmla="*/ 102994 h 106177"/>
                  <a:gd name="connsiteX3" fmla="*/ 107256 w 757184"/>
                  <a:gd name="connsiteY3" fmla="*/ 54220 h 106177"/>
                  <a:gd name="connsiteX4" fmla="*/ 21783 w 757184"/>
                  <a:gd name="connsiteY4" fmla="*/ 16337 h 106177"/>
                  <a:gd name="connsiteX5" fmla="*/ 0 w 757184"/>
                  <a:gd name="connsiteY5" fmla="*/ 0 h 106177"/>
                  <a:gd name="connsiteX6" fmla="*/ 378356 w 757184"/>
                  <a:gd name="connsiteY6" fmla="*/ 73161 h 106177"/>
                  <a:gd name="connsiteX7" fmla="*/ 757185 w 757184"/>
                  <a:gd name="connsiteY7" fmla="*/ 4735 h 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184" h="106177">
                    <a:moveTo>
                      <a:pt x="757185" y="4735"/>
                    </a:moveTo>
                    <a:cubicBezTo>
                      <a:pt x="744399" y="18941"/>
                      <a:pt x="728062" y="27228"/>
                      <a:pt x="711962" y="34805"/>
                    </a:cubicBezTo>
                    <a:cubicBezTo>
                      <a:pt x="632408" y="72451"/>
                      <a:pt x="548355" y="95181"/>
                      <a:pt x="460751" y="102994"/>
                    </a:cubicBezTo>
                    <a:cubicBezTo>
                      <a:pt x="339289" y="114122"/>
                      <a:pt x="221615" y="95654"/>
                      <a:pt x="107256" y="54220"/>
                    </a:cubicBezTo>
                    <a:cubicBezTo>
                      <a:pt x="77897" y="43565"/>
                      <a:pt x="49485" y="31017"/>
                      <a:pt x="21783" y="16337"/>
                    </a:cubicBezTo>
                    <a:cubicBezTo>
                      <a:pt x="13969" y="12075"/>
                      <a:pt x="6156" y="7577"/>
                      <a:pt x="0" y="0"/>
                    </a:cubicBezTo>
                    <a:cubicBezTo>
                      <a:pt x="122409" y="44276"/>
                      <a:pt x="247660" y="71978"/>
                      <a:pt x="378356" y="73161"/>
                    </a:cubicBezTo>
                    <a:cubicBezTo>
                      <a:pt x="509052" y="74345"/>
                      <a:pt x="634302" y="47354"/>
                      <a:pt x="757185" y="4735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432">
                <a:extLst>
                  <a:ext uri="{FF2B5EF4-FFF2-40B4-BE49-F238E27FC236}">
                    <a16:creationId xmlns:a16="http://schemas.microsoft.com/office/drawing/2014/main" id="{ADECCAD1-BF1A-4F3F-8FFE-D5C55135E7E0}"/>
                  </a:ext>
                </a:extLst>
              </p:cNvPr>
              <p:cNvSpPr/>
              <p:nvPr/>
            </p:nvSpPr>
            <p:spPr>
              <a:xfrm>
                <a:off x="8444490" y="6284017"/>
                <a:ext cx="747714" cy="107499"/>
              </a:xfrm>
              <a:custGeom>
                <a:avLst/>
                <a:gdLst>
                  <a:gd name="connsiteX0" fmla="*/ 747714 w 747714"/>
                  <a:gd name="connsiteY0" fmla="*/ 4262 h 107499"/>
                  <a:gd name="connsiteX1" fmla="*/ 733271 w 747714"/>
                  <a:gd name="connsiteY1" fmla="*/ 18941 h 107499"/>
                  <a:gd name="connsiteX2" fmla="*/ 549302 w 747714"/>
                  <a:gd name="connsiteY2" fmla="*/ 88788 h 107499"/>
                  <a:gd name="connsiteX3" fmla="*/ 387590 w 747714"/>
                  <a:gd name="connsiteY3" fmla="*/ 107493 h 107499"/>
                  <a:gd name="connsiteX4" fmla="*/ 159108 w 747714"/>
                  <a:gd name="connsiteY4" fmla="*/ 72924 h 107499"/>
                  <a:gd name="connsiteX5" fmla="*/ 12075 w 747714"/>
                  <a:gd name="connsiteY5" fmla="*/ 11838 h 107499"/>
                  <a:gd name="connsiteX6" fmla="*/ 0 w 747714"/>
                  <a:gd name="connsiteY6" fmla="*/ 0 h 107499"/>
                  <a:gd name="connsiteX7" fmla="*/ 747714 w 747714"/>
                  <a:gd name="connsiteY7" fmla="*/ 4262 h 10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714" h="107499">
                    <a:moveTo>
                      <a:pt x="747714" y="4262"/>
                    </a:moveTo>
                    <a:cubicBezTo>
                      <a:pt x="745347" y="13022"/>
                      <a:pt x="738954" y="15627"/>
                      <a:pt x="733271" y="18941"/>
                    </a:cubicBezTo>
                    <a:cubicBezTo>
                      <a:pt x="675973" y="52562"/>
                      <a:pt x="613703" y="73398"/>
                      <a:pt x="549302" y="88788"/>
                    </a:cubicBezTo>
                    <a:cubicBezTo>
                      <a:pt x="496029" y="101574"/>
                      <a:pt x="442046" y="107730"/>
                      <a:pt x="387590" y="107493"/>
                    </a:cubicBezTo>
                    <a:cubicBezTo>
                      <a:pt x="309930" y="107019"/>
                      <a:pt x="233690" y="95654"/>
                      <a:pt x="159108" y="72924"/>
                    </a:cubicBezTo>
                    <a:cubicBezTo>
                      <a:pt x="107966" y="57298"/>
                      <a:pt x="58245" y="38593"/>
                      <a:pt x="12075" y="11838"/>
                    </a:cubicBezTo>
                    <a:cubicBezTo>
                      <a:pt x="7577" y="9234"/>
                      <a:pt x="2368" y="7103"/>
                      <a:pt x="0" y="0"/>
                    </a:cubicBezTo>
                    <a:cubicBezTo>
                      <a:pt x="248607" y="96601"/>
                      <a:pt x="497450" y="100153"/>
                      <a:pt x="747714" y="4262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433">
                <a:extLst>
                  <a:ext uri="{FF2B5EF4-FFF2-40B4-BE49-F238E27FC236}">
                    <a16:creationId xmlns:a16="http://schemas.microsoft.com/office/drawing/2014/main" id="{B135241F-D3D8-4970-8FAB-01CC9F5EFBF9}"/>
                  </a:ext>
                </a:extLst>
              </p:cNvPr>
              <p:cNvSpPr/>
              <p:nvPr/>
            </p:nvSpPr>
            <p:spPr>
              <a:xfrm>
                <a:off x="8454671" y="6390326"/>
                <a:ext cx="716934" cy="108755"/>
              </a:xfrm>
              <a:custGeom>
                <a:avLst/>
                <a:gdLst>
                  <a:gd name="connsiteX0" fmla="*/ 1421 w 716934"/>
                  <a:gd name="connsiteY0" fmla="*/ 0 h 108755"/>
                  <a:gd name="connsiteX1" fmla="*/ 716934 w 716934"/>
                  <a:gd name="connsiteY1" fmla="*/ 3315 h 108755"/>
                  <a:gd name="connsiteX2" fmla="*/ 704386 w 716934"/>
                  <a:gd name="connsiteY2" fmla="*/ 18704 h 108755"/>
                  <a:gd name="connsiteX3" fmla="*/ 555932 w 716934"/>
                  <a:gd name="connsiteY3" fmla="*/ 82158 h 108755"/>
                  <a:gd name="connsiteX4" fmla="*/ 349233 w 716934"/>
                  <a:gd name="connsiteY4" fmla="*/ 108203 h 108755"/>
                  <a:gd name="connsiteX5" fmla="*/ 19415 w 716934"/>
                  <a:gd name="connsiteY5" fmla="*/ 17284 h 108755"/>
                  <a:gd name="connsiteX6" fmla="*/ 0 w 716934"/>
                  <a:gd name="connsiteY6" fmla="*/ 4735 h 108755"/>
                  <a:gd name="connsiteX7" fmla="*/ 1421 w 716934"/>
                  <a:gd name="connsiteY7" fmla="*/ 0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6934" h="108755">
                    <a:moveTo>
                      <a:pt x="1421" y="0"/>
                    </a:moveTo>
                    <a:cubicBezTo>
                      <a:pt x="238662" y="97785"/>
                      <a:pt x="476378" y="101337"/>
                      <a:pt x="716934" y="3315"/>
                    </a:cubicBezTo>
                    <a:cubicBezTo>
                      <a:pt x="714093" y="13732"/>
                      <a:pt x="708647" y="16100"/>
                      <a:pt x="704386" y="18704"/>
                    </a:cubicBezTo>
                    <a:cubicBezTo>
                      <a:pt x="658216" y="47590"/>
                      <a:pt x="608021" y="67242"/>
                      <a:pt x="555932" y="82158"/>
                    </a:cubicBezTo>
                    <a:cubicBezTo>
                      <a:pt x="488216" y="101337"/>
                      <a:pt x="419317" y="111281"/>
                      <a:pt x="349233" y="108203"/>
                    </a:cubicBezTo>
                    <a:cubicBezTo>
                      <a:pt x="232506" y="102994"/>
                      <a:pt x="121936" y="74345"/>
                      <a:pt x="19415" y="17284"/>
                    </a:cubicBezTo>
                    <a:cubicBezTo>
                      <a:pt x="12785" y="13496"/>
                      <a:pt x="6393" y="8760"/>
                      <a:pt x="0" y="4735"/>
                    </a:cubicBezTo>
                    <a:cubicBezTo>
                      <a:pt x="237" y="3078"/>
                      <a:pt x="710" y="1421"/>
                      <a:pt x="1421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434">
                <a:extLst>
                  <a:ext uri="{FF2B5EF4-FFF2-40B4-BE49-F238E27FC236}">
                    <a16:creationId xmlns:a16="http://schemas.microsoft.com/office/drawing/2014/main" id="{1E69AEE7-05A2-49A4-9106-D7028628DF02}"/>
                  </a:ext>
                </a:extLst>
              </p:cNvPr>
              <p:cNvSpPr/>
              <p:nvPr/>
            </p:nvSpPr>
            <p:spPr>
              <a:xfrm>
                <a:off x="8500130" y="6519153"/>
                <a:ext cx="626015" cy="105385"/>
              </a:xfrm>
              <a:custGeom>
                <a:avLst/>
                <a:gdLst>
                  <a:gd name="connsiteX0" fmla="*/ 626015 w 626015"/>
                  <a:gd name="connsiteY0" fmla="*/ 6368 h 105385"/>
                  <a:gd name="connsiteX1" fmla="*/ 343551 w 626015"/>
                  <a:gd name="connsiteY1" fmla="*/ 104863 h 105385"/>
                  <a:gd name="connsiteX2" fmla="*/ 0 w 626015"/>
                  <a:gd name="connsiteY2" fmla="*/ 449 h 105385"/>
                  <a:gd name="connsiteX3" fmla="*/ 15627 w 626015"/>
                  <a:gd name="connsiteY3" fmla="*/ 4237 h 105385"/>
                  <a:gd name="connsiteX4" fmla="*/ 219247 w 626015"/>
                  <a:gd name="connsiteY4" fmla="*/ 64613 h 105385"/>
                  <a:gd name="connsiteX5" fmla="*/ 510709 w 626015"/>
                  <a:gd name="connsiteY5" fmla="*/ 44014 h 105385"/>
                  <a:gd name="connsiteX6" fmla="*/ 609678 w 626015"/>
                  <a:gd name="connsiteY6" fmla="*/ 8262 h 105385"/>
                  <a:gd name="connsiteX7" fmla="*/ 626015 w 626015"/>
                  <a:gd name="connsiteY7" fmla="*/ 6368 h 10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015" h="105385">
                    <a:moveTo>
                      <a:pt x="626015" y="6368"/>
                    </a:moveTo>
                    <a:cubicBezTo>
                      <a:pt x="542436" y="69111"/>
                      <a:pt x="447255" y="99654"/>
                      <a:pt x="343551" y="104863"/>
                    </a:cubicBezTo>
                    <a:cubicBezTo>
                      <a:pt x="193203" y="112203"/>
                      <a:pt x="39304" y="40462"/>
                      <a:pt x="0" y="449"/>
                    </a:cubicBezTo>
                    <a:cubicBezTo>
                      <a:pt x="6393" y="-1209"/>
                      <a:pt x="11128" y="2106"/>
                      <a:pt x="15627" y="4237"/>
                    </a:cubicBezTo>
                    <a:cubicBezTo>
                      <a:pt x="80975" y="33122"/>
                      <a:pt x="148454" y="53958"/>
                      <a:pt x="219247" y="64613"/>
                    </a:cubicBezTo>
                    <a:cubicBezTo>
                      <a:pt x="317980" y="79529"/>
                      <a:pt x="415055" y="71716"/>
                      <a:pt x="510709" y="44014"/>
                    </a:cubicBezTo>
                    <a:cubicBezTo>
                      <a:pt x="544567" y="34306"/>
                      <a:pt x="577004" y="21284"/>
                      <a:pt x="609678" y="8262"/>
                    </a:cubicBezTo>
                    <a:cubicBezTo>
                      <a:pt x="614650" y="6368"/>
                      <a:pt x="619386" y="3290"/>
                      <a:pt x="626015" y="6368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435">
                <a:extLst>
                  <a:ext uri="{FF2B5EF4-FFF2-40B4-BE49-F238E27FC236}">
                    <a16:creationId xmlns:a16="http://schemas.microsoft.com/office/drawing/2014/main" id="{1227C159-C61A-4AC7-A544-6CAD257CA64D}"/>
                  </a:ext>
                </a:extLst>
              </p:cNvPr>
              <p:cNvSpPr/>
              <p:nvPr/>
            </p:nvSpPr>
            <p:spPr>
              <a:xfrm>
                <a:off x="8521913" y="5849784"/>
                <a:ext cx="605416" cy="106478"/>
              </a:xfrm>
              <a:custGeom>
                <a:avLst/>
                <a:gdLst>
                  <a:gd name="connsiteX0" fmla="*/ 605416 w 605416"/>
                  <a:gd name="connsiteY0" fmla="*/ 8997 h 106478"/>
                  <a:gd name="connsiteX1" fmla="*/ 321531 w 605416"/>
                  <a:gd name="connsiteY1" fmla="*/ 106309 h 106478"/>
                  <a:gd name="connsiteX2" fmla="*/ 0 w 605416"/>
                  <a:gd name="connsiteY2" fmla="*/ 0 h 106478"/>
                  <a:gd name="connsiteX3" fmla="*/ 300932 w 605416"/>
                  <a:gd name="connsiteY3" fmla="*/ 73398 h 106478"/>
                  <a:gd name="connsiteX4" fmla="*/ 603522 w 605416"/>
                  <a:gd name="connsiteY4" fmla="*/ 2841 h 106478"/>
                  <a:gd name="connsiteX5" fmla="*/ 605416 w 605416"/>
                  <a:gd name="connsiteY5" fmla="*/ 8997 h 1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416" h="106478">
                    <a:moveTo>
                      <a:pt x="605416" y="8997"/>
                    </a:moveTo>
                    <a:cubicBezTo>
                      <a:pt x="521837" y="72451"/>
                      <a:pt x="425946" y="103231"/>
                      <a:pt x="321531" y="106309"/>
                    </a:cubicBezTo>
                    <a:cubicBezTo>
                      <a:pt x="190835" y="110097"/>
                      <a:pt x="50432" y="49721"/>
                      <a:pt x="0" y="0"/>
                    </a:cubicBezTo>
                    <a:cubicBezTo>
                      <a:pt x="95654" y="43802"/>
                      <a:pt x="195334" y="72214"/>
                      <a:pt x="300932" y="73398"/>
                    </a:cubicBezTo>
                    <a:cubicBezTo>
                      <a:pt x="407241" y="74582"/>
                      <a:pt x="507394" y="47354"/>
                      <a:pt x="603522" y="2841"/>
                    </a:cubicBezTo>
                    <a:cubicBezTo>
                      <a:pt x="604233" y="4735"/>
                      <a:pt x="604706" y="6866"/>
                      <a:pt x="605416" y="8997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436">
                <a:extLst>
                  <a:ext uri="{FF2B5EF4-FFF2-40B4-BE49-F238E27FC236}">
                    <a16:creationId xmlns:a16="http://schemas.microsoft.com/office/drawing/2014/main" id="{660880CA-9849-45C4-B201-9E579582204A}"/>
                  </a:ext>
                </a:extLst>
              </p:cNvPr>
              <p:cNvSpPr/>
              <p:nvPr/>
            </p:nvSpPr>
            <p:spPr>
              <a:xfrm>
                <a:off x="8557665" y="5711985"/>
                <a:ext cx="519469" cy="108323"/>
              </a:xfrm>
              <a:custGeom>
                <a:avLst/>
                <a:gdLst>
                  <a:gd name="connsiteX0" fmla="*/ 0 w 519469"/>
                  <a:gd name="connsiteY0" fmla="*/ 0 h 108323"/>
                  <a:gd name="connsiteX1" fmla="*/ 519469 w 519469"/>
                  <a:gd name="connsiteY1" fmla="*/ 6156 h 108323"/>
                  <a:gd name="connsiteX2" fmla="*/ 503606 w 519469"/>
                  <a:gd name="connsiteY2" fmla="*/ 26755 h 108323"/>
                  <a:gd name="connsiteX3" fmla="*/ 297144 w 519469"/>
                  <a:gd name="connsiteY3" fmla="*/ 107256 h 108323"/>
                  <a:gd name="connsiteX4" fmla="*/ 11128 w 519469"/>
                  <a:gd name="connsiteY4" fmla="*/ 15627 h 108323"/>
                  <a:gd name="connsiteX5" fmla="*/ 0 w 519469"/>
                  <a:gd name="connsiteY5" fmla="*/ 0 h 1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9469" h="108323">
                    <a:moveTo>
                      <a:pt x="0" y="0"/>
                    </a:moveTo>
                    <a:cubicBezTo>
                      <a:pt x="173788" y="97785"/>
                      <a:pt x="346155" y="101574"/>
                      <a:pt x="519469" y="6156"/>
                    </a:cubicBezTo>
                    <a:cubicBezTo>
                      <a:pt x="517102" y="16811"/>
                      <a:pt x="509999" y="21783"/>
                      <a:pt x="503606" y="26755"/>
                    </a:cubicBezTo>
                    <a:cubicBezTo>
                      <a:pt x="442520" y="72925"/>
                      <a:pt x="374094" y="101574"/>
                      <a:pt x="297144" y="107256"/>
                    </a:cubicBezTo>
                    <a:cubicBezTo>
                      <a:pt x="189651" y="115069"/>
                      <a:pt x="95891" y="79554"/>
                      <a:pt x="11128" y="15627"/>
                    </a:cubicBezTo>
                    <a:cubicBezTo>
                      <a:pt x="7340" y="12786"/>
                      <a:pt x="2841" y="9708"/>
                      <a:pt x="0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437">
                <a:extLst>
                  <a:ext uri="{FF2B5EF4-FFF2-40B4-BE49-F238E27FC236}">
                    <a16:creationId xmlns:a16="http://schemas.microsoft.com/office/drawing/2014/main" id="{7834C8FA-96EB-4AF9-9692-A74A0BAB9CF0}"/>
                  </a:ext>
                </a:extLst>
              </p:cNvPr>
              <p:cNvSpPr/>
              <p:nvPr/>
            </p:nvSpPr>
            <p:spPr>
              <a:xfrm>
                <a:off x="9347521" y="5871226"/>
                <a:ext cx="48502" cy="126757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438">
                <a:extLst>
                  <a:ext uri="{FF2B5EF4-FFF2-40B4-BE49-F238E27FC236}">
                    <a16:creationId xmlns:a16="http://schemas.microsoft.com/office/drawing/2014/main" id="{6EB5E92E-4178-4F2D-8F3F-FA1F0B1B98F5}"/>
                  </a:ext>
                </a:extLst>
              </p:cNvPr>
              <p:cNvSpPr/>
              <p:nvPr/>
            </p:nvSpPr>
            <p:spPr>
              <a:xfrm>
                <a:off x="8252489" y="5871134"/>
                <a:ext cx="48039" cy="126806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439">
                <a:extLst>
                  <a:ext uri="{FF2B5EF4-FFF2-40B4-BE49-F238E27FC236}">
                    <a16:creationId xmlns:a16="http://schemas.microsoft.com/office/drawing/2014/main" id="{21EB015E-DB4D-4B72-9452-B8F811F1F0A2}"/>
                  </a:ext>
                </a:extLst>
              </p:cNvPr>
              <p:cNvSpPr/>
              <p:nvPr/>
            </p:nvSpPr>
            <p:spPr>
              <a:xfrm>
                <a:off x="7891517" y="4928993"/>
                <a:ext cx="393192" cy="1038747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3192" h="1038747">
                    <a:moveTo>
                      <a:pt x="201845" y="730904"/>
                    </a:moveTo>
                    <a:cubicBezTo>
                      <a:pt x="154255" y="637854"/>
                      <a:pt x="121107" y="540068"/>
                      <a:pt x="99561" y="437784"/>
                    </a:cubicBezTo>
                    <a:cubicBezTo>
                      <a:pt x="84408" y="366754"/>
                      <a:pt x="-3670" y="58955"/>
                      <a:pt x="119" y="47354"/>
                    </a:cubicBezTo>
                    <a:cubicBezTo>
                      <a:pt x="8169" y="35515"/>
                      <a:pt x="11010" y="1894"/>
                      <a:pt x="14088" y="0"/>
                    </a:cubicBezTo>
                    <a:cubicBezTo>
                      <a:pt x="39896" y="26281"/>
                      <a:pt x="119923" y="402269"/>
                      <a:pt x="138628" y="464066"/>
                    </a:cubicBezTo>
                    <a:cubicBezTo>
                      <a:pt x="180773" y="604469"/>
                      <a:pt x="228837" y="727352"/>
                      <a:pt x="305076" y="853549"/>
                    </a:cubicBezTo>
                    <a:cubicBezTo>
                      <a:pt x="305786" y="854497"/>
                      <a:pt x="350772" y="933814"/>
                      <a:pt x="374212" y="963883"/>
                    </a:cubicBezTo>
                    <a:cubicBezTo>
                      <a:pt x="389839" y="981404"/>
                      <a:pt x="393628" y="992059"/>
                      <a:pt x="393154" y="1003897"/>
                    </a:cubicBezTo>
                    <a:cubicBezTo>
                      <a:pt x="392917" y="1017867"/>
                      <a:pt x="387472" y="1016209"/>
                      <a:pt x="366636" y="1027574"/>
                    </a:cubicBezTo>
                    <a:cubicBezTo>
                      <a:pt x="334909" y="1039649"/>
                      <a:pt x="302235" y="1041543"/>
                      <a:pt x="269087" y="1035151"/>
                    </a:cubicBezTo>
                    <a:cubicBezTo>
                      <a:pt x="210606" y="1019050"/>
                      <a:pt x="181957" y="997741"/>
                      <a:pt x="157333" y="981404"/>
                    </a:cubicBezTo>
                    <a:cubicBezTo>
                      <a:pt x="147862" y="974064"/>
                      <a:pt x="140522" y="934051"/>
                      <a:pt x="159937" y="938076"/>
                    </a:cubicBezTo>
                    <a:cubicBezTo>
                      <a:pt x="188586" y="947073"/>
                      <a:pt x="220076" y="971934"/>
                      <a:pt x="245647" y="986140"/>
                    </a:cubicBezTo>
                    <a:cubicBezTo>
                      <a:pt x="255355" y="991585"/>
                      <a:pt x="288976" y="998925"/>
                      <a:pt x="304839" y="1000819"/>
                    </a:cubicBezTo>
                    <a:cubicBezTo>
                      <a:pt x="328279" y="1003661"/>
                      <a:pt x="330884" y="983772"/>
                      <a:pt x="326859" y="967909"/>
                    </a:cubicBezTo>
                    <a:cubicBezTo>
                      <a:pt x="318098" y="949677"/>
                      <a:pt x="231915" y="789859"/>
                      <a:pt x="201845" y="7309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40">
                <a:extLst>
                  <a:ext uri="{FF2B5EF4-FFF2-40B4-BE49-F238E27FC236}">
                    <a16:creationId xmlns:a16="http://schemas.microsoft.com/office/drawing/2014/main" id="{1EC32A84-4D77-4D76-9C72-94654F4670A5}"/>
                  </a:ext>
                </a:extLst>
              </p:cNvPr>
              <p:cNvSpPr/>
              <p:nvPr/>
            </p:nvSpPr>
            <p:spPr>
              <a:xfrm>
                <a:off x="9364296" y="4924257"/>
                <a:ext cx="390828" cy="1043482"/>
              </a:xfrm>
              <a:custGeom>
                <a:avLst/>
                <a:gdLst>
                  <a:gd name="connsiteX0" fmla="*/ 191584 w 390828"/>
                  <a:gd name="connsiteY0" fmla="*/ 735639 h 1043482"/>
                  <a:gd name="connsiteX1" fmla="*/ 293868 w 390828"/>
                  <a:gd name="connsiteY1" fmla="*/ 442520 h 1043482"/>
                  <a:gd name="connsiteX2" fmla="*/ 390706 w 390828"/>
                  <a:gd name="connsiteY2" fmla="*/ 47354 h 1043482"/>
                  <a:gd name="connsiteX3" fmla="*/ 376736 w 390828"/>
                  <a:gd name="connsiteY3" fmla="*/ 0 h 1043482"/>
                  <a:gd name="connsiteX4" fmla="*/ 254564 w 390828"/>
                  <a:gd name="connsiteY4" fmla="*/ 468801 h 1043482"/>
                  <a:gd name="connsiteX5" fmla="*/ 88116 w 390828"/>
                  <a:gd name="connsiteY5" fmla="*/ 858285 h 1043482"/>
                  <a:gd name="connsiteX6" fmla="*/ 18980 w 390828"/>
                  <a:gd name="connsiteY6" fmla="*/ 968619 h 1043482"/>
                  <a:gd name="connsiteX7" fmla="*/ 38 w 390828"/>
                  <a:gd name="connsiteY7" fmla="*/ 1008633 h 1043482"/>
                  <a:gd name="connsiteX8" fmla="*/ 26556 w 390828"/>
                  <a:gd name="connsiteY8" fmla="*/ 1032309 h 1043482"/>
                  <a:gd name="connsiteX9" fmla="*/ 124105 w 390828"/>
                  <a:gd name="connsiteY9" fmla="*/ 1039886 h 1043482"/>
                  <a:gd name="connsiteX10" fmla="*/ 252433 w 390828"/>
                  <a:gd name="connsiteY10" fmla="*/ 981404 h 1043482"/>
                  <a:gd name="connsiteX11" fmla="*/ 254564 w 390828"/>
                  <a:gd name="connsiteY11" fmla="*/ 938076 h 1043482"/>
                  <a:gd name="connsiteX12" fmla="*/ 147545 w 390828"/>
                  <a:gd name="connsiteY12" fmla="*/ 990875 h 1043482"/>
                  <a:gd name="connsiteX13" fmla="*/ 88353 w 390828"/>
                  <a:gd name="connsiteY13" fmla="*/ 1005555 h 1043482"/>
                  <a:gd name="connsiteX14" fmla="*/ 66333 w 390828"/>
                  <a:gd name="connsiteY14" fmla="*/ 972644 h 1043482"/>
                  <a:gd name="connsiteX15" fmla="*/ 191584 w 390828"/>
                  <a:gd name="connsiteY15" fmla="*/ 735639 h 10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828" h="1043482">
                    <a:moveTo>
                      <a:pt x="191584" y="735639"/>
                    </a:moveTo>
                    <a:cubicBezTo>
                      <a:pt x="239174" y="642589"/>
                      <a:pt x="272322" y="544804"/>
                      <a:pt x="293868" y="442520"/>
                    </a:cubicBezTo>
                    <a:cubicBezTo>
                      <a:pt x="309021" y="371489"/>
                      <a:pt x="394494" y="58719"/>
                      <a:pt x="390706" y="47354"/>
                    </a:cubicBezTo>
                    <a:cubicBezTo>
                      <a:pt x="382656" y="35515"/>
                      <a:pt x="379814" y="1894"/>
                      <a:pt x="376736" y="0"/>
                    </a:cubicBezTo>
                    <a:cubicBezTo>
                      <a:pt x="350929" y="26281"/>
                      <a:pt x="273269" y="407005"/>
                      <a:pt x="254564" y="468801"/>
                    </a:cubicBezTo>
                    <a:cubicBezTo>
                      <a:pt x="212419" y="609205"/>
                      <a:pt x="164355" y="732087"/>
                      <a:pt x="88116" y="858285"/>
                    </a:cubicBezTo>
                    <a:cubicBezTo>
                      <a:pt x="87406" y="859232"/>
                      <a:pt x="42420" y="938549"/>
                      <a:pt x="18980" y="968619"/>
                    </a:cubicBezTo>
                    <a:cubicBezTo>
                      <a:pt x="3353" y="986140"/>
                      <a:pt x="-435" y="996794"/>
                      <a:pt x="38" y="1008633"/>
                    </a:cubicBezTo>
                    <a:cubicBezTo>
                      <a:pt x="275" y="1022602"/>
                      <a:pt x="5721" y="1020945"/>
                      <a:pt x="26556" y="1032309"/>
                    </a:cubicBezTo>
                    <a:cubicBezTo>
                      <a:pt x="58283" y="1044385"/>
                      <a:pt x="90957" y="1046279"/>
                      <a:pt x="124105" y="1039886"/>
                    </a:cubicBezTo>
                    <a:cubicBezTo>
                      <a:pt x="182587" y="1023786"/>
                      <a:pt x="227809" y="997741"/>
                      <a:pt x="252433" y="981404"/>
                    </a:cubicBezTo>
                    <a:cubicBezTo>
                      <a:pt x="261904" y="974064"/>
                      <a:pt x="273979" y="934051"/>
                      <a:pt x="254564" y="938076"/>
                    </a:cubicBezTo>
                    <a:cubicBezTo>
                      <a:pt x="225915" y="947073"/>
                      <a:pt x="173116" y="976669"/>
                      <a:pt x="147545" y="990875"/>
                    </a:cubicBezTo>
                    <a:cubicBezTo>
                      <a:pt x="137837" y="996321"/>
                      <a:pt x="104216" y="1003661"/>
                      <a:pt x="88353" y="1005555"/>
                    </a:cubicBezTo>
                    <a:cubicBezTo>
                      <a:pt x="64913" y="1008396"/>
                      <a:pt x="62308" y="988507"/>
                      <a:pt x="66333" y="972644"/>
                    </a:cubicBezTo>
                    <a:cubicBezTo>
                      <a:pt x="75331" y="954413"/>
                      <a:pt x="161514" y="794594"/>
                      <a:pt x="191584" y="73563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4DC165-AC17-4BB5-9BC8-4E1F4B59A8DE}"/>
                </a:ext>
              </a:extLst>
            </p:cNvPr>
            <p:cNvSpPr txBox="1"/>
            <p:nvPr/>
          </p:nvSpPr>
          <p:spPr>
            <a:xfrm>
              <a:off x="3543381" y="4308067"/>
              <a:ext cx="2553000" cy="50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dirty="0">
                  <a:latin typeface="Palatino Linotype" pitchFamily="18" charset="0"/>
                  <a:cs typeface="Segoe UI" pitchFamily="34" charset="0"/>
                </a:rPr>
                <a:t>МАСКАМЕН ҚАМТАМАСЫЗ ЕТУ</a:t>
              </a:r>
            </a:p>
          </p:txBody>
        </p:sp>
        <p:pic>
          <p:nvPicPr>
            <p:cNvPr id="23" name="Picture 4" descr="C:\Users\a.kasenaeva\Downloads\21-Measure_the_fever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279" y="3337823"/>
              <a:ext cx="618955" cy="618955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45" name="TextBox 44"/>
          <p:cNvSpPr txBox="1"/>
          <p:nvPr/>
        </p:nvSpPr>
        <p:spPr>
          <a:xfrm>
            <a:off x="594123" y="970814"/>
            <a:ext cx="1100217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alatino Linotype" pitchFamily="18" charset="0"/>
                <a:cs typeface="Arial" panose="020B0604020202020204" pitchFamily="34" charset="0"/>
              </a:rPr>
              <a:t>КОРОНАВИРУСТЫҚ ИНФЕКЦИЯНЫҢ ТАРАЛУ ҚАУПІН АЗАЙТУ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Palatino Linotype" pitchFamily="18" charset="0"/>
                <a:cs typeface="Arial" panose="020B0604020202020204" pitchFamily="34" charset="0"/>
              </a:rPr>
              <a:t>ШАРАЛАРЫ</a:t>
            </a:r>
          </a:p>
        </p:txBody>
      </p:sp>
      <p:grpSp>
        <p:nvGrpSpPr>
          <p:cNvPr id="46" name="Group 33">
            <a:extLst>
              <a:ext uri="{FF2B5EF4-FFF2-40B4-BE49-F238E27FC236}">
                <a16:creationId xmlns:a16="http://schemas.microsoft.com/office/drawing/2014/main" id="{C8034D2E-9CFA-4509-B68B-BE6B4CA768D9}"/>
              </a:ext>
            </a:extLst>
          </p:cNvPr>
          <p:cNvGrpSpPr/>
          <p:nvPr/>
        </p:nvGrpSpPr>
        <p:grpSpPr>
          <a:xfrm>
            <a:off x="9571467" y="2386542"/>
            <a:ext cx="2292326" cy="1167226"/>
            <a:chOff x="5714789" y="4152439"/>
            <a:chExt cx="2760519" cy="1392256"/>
          </a:xfrm>
          <a:solidFill>
            <a:srgbClr val="235079"/>
          </a:solidFill>
        </p:grpSpPr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id="{C12C0D21-4BDB-417B-B3A2-8045C81DEFE8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48" name="Freeform: Shape 35">
              <a:extLst>
                <a:ext uri="{FF2B5EF4-FFF2-40B4-BE49-F238E27FC236}">
                  <a16:creationId xmlns:a16="http://schemas.microsoft.com/office/drawing/2014/main" id="{4D3300F3-FEFE-4F93-89E5-C7098A957AC5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49" name="Arrow: Up-Down 36">
              <a:extLst>
                <a:ext uri="{FF2B5EF4-FFF2-40B4-BE49-F238E27FC236}">
                  <a16:creationId xmlns:a16="http://schemas.microsoft.com/office/drawing/2014/main" id="{F4D796C2-CEE1-4724-8175-0DEA3971406A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FCE7AE-2347-4D6C-B16E-B62AF3EC2577}"/>
                </a:ext>
              </a:extLst>
            </p:cNvPr>
            <p:cNvSpPr txBox="1"/>
            <p:nvPr/>
          </p:nvSpPr>
          <p:spPr>
            <a:xfrm>
              <a:off x="6690851" y="4693674"/>
              <a:ext cx="878955" cy="4084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16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sz="16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ko-KR" altLang="en-US" sz="16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9410293" y="4058238"/>
            <a:ext cx="2487139" cy="192304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9" tIns="37139" rIns="74279" bIns="37139"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ТЕСТІЛЕНУШІЛЕРДІ КІРГІЗУ ЖӘНЕ ОТЫРҒЫЗУ КЕЗІНДЕ АРАСЫНДАҒЫ ҚАШЫҚТЫҚ </a:t>
            </a:r>
            <a:r>
              <a:rPr lang="ru-RU" sz="1300" b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КЕМІНДЕ 1 МЕТР  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БОЛУ КЕРЕК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ӘР ТЕСТІЛЕНУШІНІҢ ОРНЫ ЖЕКЕ ОРГШЫНЫМЕН  ҚОРШАЛҒАН</a:t>
            </a:r>
          </a:p>
        </p:txBody>
      </p:sp>
    </p:spTree>
    <p:extLst>
      <p:ext uri="{BB962C8B-B14F-4D97-AF65-F5344CB8AC3E}">
        <p14:creationId xmlns:p14="http://schemas.microsoft.com/office/powerpoint/2010/main" val="419661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562" y="1341224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Өткен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жылғы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бастаманы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жалғастыру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мақсатында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2021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жылдың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8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желтоқсанынан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бастап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Ұлттық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тестілеу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орталығы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білім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беру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орталықтарымен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бірлесіп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,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тікелей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эфирде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әрбір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пән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бойынша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ҰБТ-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ға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дайындалу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үшін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тегін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онлайн-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сабақтар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өткізуде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883" y="4472105"/>
            <a:ext cx="112190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2020 жылы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LIVE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режимінде 2 білім беру орталығы ("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QAZBILIM", "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EduCon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") 1000-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нан астам адамды қамти отырып, 376 эфир (22 560 минут) өткізді.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2021 жылы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LIVE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режимінде 6 білім беру орталығы 200-ден астам адамды қамти отырып, 27 эфир (1650 минут) өткізді. Ағымдағы жылғы 23 желтоқсандағы жағдайы бойынша қаралымдар саны  26 000 құрады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5882" y="5764767"/>
            <a:ext cx="11219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>
                <a:latin typeface="Palatino Linotype" pitchFamily="18" charset="0"/>
                <a:cs typeface="Arial" pitchFamily="34" charset="0"/>
              </a:rPr>
              <a:t>Онлайн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сабақтар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білім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беру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орталықтарының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Palatino Linotype" pitchFamily="18" charset="0"/>
                <a:cs typeface="Arial" pitchFamily="34" charset="0"/>
              </a:rPr>
              <a:t>Youtube</a:t>
            </a:r>
            <a:r>
              <a:rPr lang="en-US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каналында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өткізіледі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,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барлық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сабақтар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сақталады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,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сонымен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қатар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тікелей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эфир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кезінде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сұрақ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қою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мүмкіндігі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бар.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Апта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сайын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онлайн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сабақтар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кестесі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жасалады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,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сондай-ақ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күн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сайын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ҰТО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және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білім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беру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орталықтарының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әлеуметтік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желілерінде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хабарландырулар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Palatino Linotype" pitchFamily="18" charset="0"/>
                <a:cs typeface="Arial" pitchFamily="34" charset="0"/>
              </a:rPr>
              <a:t>жарияланады</a:t>
            </a:r>
            <a:r>
              <a:rPr lang="ru-RU" sz="1800" dirty="0">
                <a:latin typeface="Palatino Linotype" pitchFamily="18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742" y="879559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ҰБТ-ҒА ДАЙЫНДАЛУ ҮШІН ТЕГІН ОНЛАЙН-САБАҚТАР</a:t>
            </a:r>
          </a:p>
        </p:txBody>
      </p:sp>
      <p:pic>
        <p:nvPicPr>
          <p:cNvPr id="8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5196" y="2570834"/>
            <a:ext cx="1728192" cy="54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422" y="2532251"/>
            <a:ext cx="792088" cy="69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442" y="2532251"/>
            <a:ext cx="1327426" cy="55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5937" y="3490552"/>
            <a:ext cx="1304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0541" y="3343543"/>
            <a:ext cx="922969" cy="74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a.tulepbergenova\Desktop\сабақ кестесі\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29" y="3059275"/>
            <a:ext cx="1726650" cy="17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-17635"/>
            <a:ext cx="12222484" cy="984885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400" b="1" dirty="0">
                <a:latin typeface="Palatino Linotype" pitchFamily="18" charset="0"/>
              </a:rPr>
              <a:t>Ұлттық бірыңғай тестілеу - 2022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3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804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90" y="1062484"/>
            <a:ext cx="117733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b="1" dirty="0">
                <a:latin typeface="Palatino Linotype" pitchFamily="18" charset="0"/>
              </a:rPr>
              <a:t>«</a:t>
            </a:r>
            <a:r>
              <a:rPr lang="ru-RU" sz="2400" dirty="0" err="1">
                <a:latin typeface="Palatino Linotype" pitchFamily="18" charset="0"/>
              </a:rPr>
              <a:t>Ұлттық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бірыңғай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тестілеу</a:t>
            </a:r>
            <a:r>
              <a:rPr lang="ru-RU" sz="2400" dirty="0">
                <a:latin typeface="Palatino Linotype" pitchFamily="18" charset="0"/>
              </a:rPr>
              <a:t> – </a:t>
            </a:r>
            <a:r>
              <a:rPr lang="ru-RU" sz="2400" dirty="0" err="1">
                <a:latin typeface="Palatino Linotype" pitchFamily="18" charset="0"/>
              </a:rPr>
              <a:t>жоғары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және</a:t>
            </a:r>
            <a:r>
              <a:rPr lang="ru-RU" sz="2400" dirty="0">
                <a:latin typeface="Palatino Linotype" pitchFamily="18" charset="0"/>
              </a:rPr>
              <a:t> (</a:t>
            </a:r>
            <a:r>
              <a:rPr lang="ru-RU" sz="2400" dirty="0" err="1">
                <a:latin typeface="Palatino Linotype" pitchFamily="18" charset="0"/>
              </a:rPr>
              <a:t>немесе</a:t>
            </a:r>
            <a:r>
              <a:rPr lang="ru-RU" sz="2400" dirty="0">
                <a:latin typeface="Palatino Linotype" pitchFamily="18" charset="0"/>
              </a:rPr>
              <a:t>) </a:t>
            </a:r>
            <a:r>
              <a:rPr lang="ru-RU" sz="2400" dirty="0" err="1">
                <a:latin typeface="Palatino Linotype" pitchFamily="18" charset="0"/>
              </a:rPr>
              <a:t>жоғары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орнынан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кейінгі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білім</a:t>
            </a:r>
            <a:r>
              <a:rPr lang="ru-RU" sz="2400" dirty="0">
                <a:latin typeface="Palatino Linotype" pitchFamily="18" charset="0"/>
              </a:rPr>
              <a:t> беру </a:t>
            </a:r>
            <a:r>
              <a:rPr lang="ru-RU" sz="2400" dirty="0" err="1">
                <a:latin typeface="Palatino Linotype" pitchFamily="18" charset="0"/>
              </a:rPr>
              <a:t>ұйымдарына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түсуге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арналған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іріктеу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емтихандарының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нысаны</a:t>
            </a:r>
            <a:r>
              <a:rPr lang="ru-RU" sz="2400" dirty="0">
                <a:latin typeface="Palatino Linotype" pitchFamily="18" charset="0"/>
              </a:rPr>
              <a:t>»</a:t>
            </a:r>
          </a:p>
          <a:p>
            <a:pPr indent="531813" algn="r" defTabSz="190500">
              <a:tabLst>
                <a:tab pos="7797800" algn="l"/>
              </a:tabLst>
            </a:pPr>
            <a:r>
              <a:rPr lang="ru-RU" i="1" dirty="0">
                <a:latin typeface="Palatino Linotype" pitchFamily="18" charset="0"/>
              </a:rPr>
              <a:t>(ҚР «</a:t>
            </a:r>
            <a:r>
              <a:rPr lang="ru-RU" i="1" dirty="0" err="1">
                <a:latin typeface="Palatino Linotype" pitchFamily="18" charset="0"/>
              </a:rPr>
              <a:t>Білім</a:t>
            </a:r>
            <a:r>
              <a:rPr lang="ru-RU" i="1" dirty="0">
                <a:latin typeface="Palatino Linotype" pitchFamily="18" charset="0"/>
              </a:rPr>
              <a:t> </a:t>
            </a:r>
            <a:r>
              <a:rPr lang="ru-RU" i="1" dirty="0" err="1">
                <a:latin typeface="Palatino Linotype" pitchFamily="18" charset="0"/>
              </a:rPr>
              <a:t>туралы</a:t>
            </a:r>
            <a:r>
              <a:rPr lang="ru-RU" i="1" dirty="0">
                <a:latin typeface="Palatino Linotype" pitchFamily="18" charset="0"/>
              </a:rPr>
              <a:t>» </a:t>
            </a:r>
            <a:r>
              <a:rPr lang="ru-RU" i="1" dirty="0" err="1">
                <a:latin typeface="Palatino Linotype" pitchFamily="18" charset="0"/>
              </a:rPr>
              <a:t>Заңы</a:t>
            </a:r>
            <a:endParaRPr lang="ru-RU" i="1" dirty="0">
              <a:latin typeface="Palatino Linotype" pitchFamily="18" charset="0"/>
            </a:endParaRPr>
          </a:p>
          <a:p>
            <a:pPr indent="531813" algn="ctr"/>
            <a:r>
              <a:rPr lang="ru-RU" i="1" dirty="0">
                <a:latin typeface="Palatino Linotype" pitchFamily="18" charset="0"/>
              </a:rPr>
              <a:t>                                                                                                                                        1 б., 56 т.) </a:t>
            </a:r>
            <a:endParaRPr lang="ru-RU" sz="3000" dirty="0">
              <a:latin typeface="Palatino Linotype" pitchFamily="18" charset="0"/>
            </a:endParaRPr>
          </a:p>
          <a:p>
            <a:pPr indent="531813" algn="just"/>
            <a:endParaRPr lang="ru-RU" sz="3000" dirty="0">
              <a:latin typeface="Palatino Linotype" pitchFamily="18" charset="0"/>
            </a:endParaRPr>
          </a:p>
          <a:p>
            <a:pPr indent="531813" algn="just"/>
            <a:r>
              <a:rPr lang="ru-RU" sz="2400" dirty="0">
                <a:latin typeface="Palatino Linotype" pitchFamily="18" charset="0"/>
              </a:rPr>
              <a:t>ҰБТ </a:t>
            </a:r>
            <a:r>
              <a:rPr lang="ru-RU" sz="2400" dirty="0" err="1">
                <a:latin typeface="Palatino Linotype" pitchFamily="18" charset="0"/>
              </a:rPr>
              <a:t>өткізу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пункттерінде</a:t>
            </a:r>
            <a:r>
              <a:rPr lang="ru-RU" sz="2400" dirty="0">
                <a:latin typeface="Palatino Linotype" pitchFamily="18" charset="0"/>
              </a:rPr>
              <a:t> (ҰБТӨП) "</a:t>
            </a:r>
            <a:r>
              <a:rPr lang="ru-RU" sz="2400" b="1" dirty="0">
                <a:latin typeface="Palatino Linotype" pitchFamily="18" charset="0"/>
              </a:rPr>
              <a:t>1 </a:t>
            </a:r>
            <a:r>
              <a:rPr lang="ru-RU" sz="2400" b="1" dirty="0" err="1">
                <a:latin typeface="Palatino Linotype" pitchFamily="18" charset="0"/>
              </a:rPr>
              <a:t>тестіленуші</a:t>
            </a:r>
            <a:r>
              <a:rPr lang="ru-RU" sz="2400" b="1" dirty="0">
                <a:latin typeface="Palatino Linotype" pitchFamily="18" charset="0"/>
              </a:rPr>
              <a:t> – 1 компьютер – 1 камера</a:t>
            </a:r>
            <a:r>
              <a:rPr lang="ru-RU" sz="2400" dirty="0">
                <a:latin typeface="Palatino Linotype" pitchFamily="18" charset="0"/>
              </a:rPr>
              <a:t>" </a:t>
            </a:r>
            <a:r>
              <a:rPr lang="ru-RU" sz="2400" dirty="0" err="1">
                <a:latin typeface="Palatino Linotype" pitchFamily="18" charset="0"/>
              </a:rPr>
              <a:t>қағидаты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бойынша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электрондық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форматта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өткізіледі</a:t>
            </a:r>
            <a:r>
              <a:rPr lang="ru-RU" sz="2400" dirty="0">
                <a:latin typeface="Palatino Linotype" pitchFamily="18" charset="0"/>
              </a:rPr>
              <a:t>.</a:t>
            </a:r>
          </a:p>
          <a:p>
            <a:pPr indent="531813" algn="just"/>
            <a:endParaRPr lang="kk-KZ" sz="2400" dirty="0">
              <a:latin typeface="Palatino Linotype" pitchFamily="18" charset="0"/>
            </a:endParaRPr>
          </a:p>
          <a:p>
            <a:pPr indent="531813" algn="just"/>
            <a:endParaRPr lang="kk-KZ" sz="2400" dirty="0">
              <a:latin typeface="Palatino Linotype" pitchFamily="18" charset="0"/>
            </a:endParaRPr>
          </a:p>
          <a:p>
            <a:pPr indent="531813" algn="just"/>
            <a:r>
              <a:rPr lang="kk-KZ" sz="2400" dirty="0">
                <a:latin typeface="Palatino Linotype" pitchFamily="18" charset="0"/>
              </a:rPr>
              <a:t>Аймақтық тестілеу орталықтарында (АТО)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барлық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санитарлық-эпидемиологиялық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талаптарды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сақтай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отырып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карантиндік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шектеулер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сақталады</a:t>
            </a:r>
            <a:endParaRPr lang="ru-RU" sz="2400" dirty="0">
              <a:latin typeface="Palatino Linotype" pitchFamily="18" charset="0"/>
            </a:endParaRPr>
          </a:p>
          <a:p>
            <a:pPr algn="just"/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5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82407"/>
              </p:ext>
            </p:extLst>
          </p:nvPr>
        </p:nvGraphicFramePr>
        <p:xfrm>
          <a:off x="386606" y="1062484"/>
          <a:ext cx="11449272" cy="517030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Мектепке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дейінгі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оқыту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тәрбиелеу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Бастауышта оқыту педагогикасы мен әдістемесі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Бастапқы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әскери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дайындық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Дене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шынықтыру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Музыка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Көркем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еңбек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сызу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Құқық және экономика негіздері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Информатика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 </a:t>
                      </a:r>
                      <a:r>
                        <a:rPr lang="ru-RU" sz="1200" spc="10" dirty="0" err="1">
                          <a:effectLst/>
                        </a:rPr>
                        <a:t>мұғалімдерін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даярлау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Гуманитарлық пәндер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Қазақ тілі мен әдебиеті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әдебиеті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Орыс тілі мен әдебиеті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әдебиеті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 тілі мұғалімдерін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Әлеуметтік педагогика және өзін-өзі тану мамандарын даярлау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Арнайы</a:t>
                      </a:r>
                      <a:r>
                        <a:rPr lang="ru-RU" sz="1200" spc="10" dirty="0">
                          <a:effectLst/>
                        </a:rPr>
                        <a:t> педагогика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4" marR="20584" marT="12351" marB="12351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-17635"/>
            <a:ext cx="12222485" cy="630942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err="1"/>
              <a:t>Ұлттық</a:t>
            </a:r>
            <a:r>
              <a:rPr lang="ru-RU" sz="2400" b="1" dirty="0"/>
              <a:t> </a:t>
            </a:r>
            <a:r>
              <a:rPr lang="ru-RU" sz="2400" b="1" dirty="0" err="1"/>
              <a:t>бірыңғай</a:t>
            </a:r>
            <a:r>
              <a:rPr lang="ru-RU" sz="2400" b="1" dirty="0"/>
              <a:t> </a:t>
            </a:r>
            <a:r>
              <a:rPr lang="ru-RU" sz="2400" b="1" dirty="0" err="1"/>
              <a:t>тестілеудің</a:t>
            </a:r>
            <a:r>
              <a:rPr lang="ru-RU" sz="2400" b="1" dirty="0"/>
              <a:t> </a:t>
            </a:r>
            <a:r>
              <a:rPr lang="ru-RU" sz="2400" b="1" dirty="0" err="1"/>
              <a:t>бейіндік</a:t>
            </a:r>
            <a:r>
              <a:rPr lang="ru-RU" sz="2400" b="1" dirty="0"/>
              <a:t> </a:t>
            </a:r>
            <a:r>
              <a:rPr lang="ru-RU" sz="2400" b="1" dirty="0" err="1"/>
              <a:t>пәндері</a:t>
            </a:r>
            <a:r>
              <a:rPr lang="ru-RU" sz="2400" b="1" dirty="0"/>
              <a:t> </a:t>
            </a:r>
            <a:r>
              <a:rPr lang="ru-RU" sz="2400" b="1" dirty="0" err="1"/>
              <a:t>көрсетілген</a:t>
            </a:r>
            <a:r>
              <a:rPr lang="ru-RU" sz="2400" b="1" dirty="0"/>
              <a:t> ББТ </a:t>
            </a:r>
            <a:r>
              <a:rPr lang="ru-RU" sz="2400" b="1" dirty="0" err="1"/>
              <a:t>топтарының</a:t>
            </a:r>
            <a:r>
              <a:rPr lang="ru-RU" sz="2400" b="1" dirty="0"/>
              <a:t> </a:t>
            </a:r>
            <a:r>
              <a:rPr lang="ru-RU" sz="2400" b="1" dirty="0" err="1"/>
              <a:t>тізбесі</a:t>
            </a:r>
            <a:endParaRPr lang="ru-RU" sz="2400" b="1" dirty="0"/>
          </a:p>
          <a:p>
            <a:pPr algn="ctr" fontAlgn="base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81587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72406"/>
              </p:ext>
            </p:extLst>
          </p:nvPr>
        </p:nvGraphicFramePr>
        <p:xfrm>
          <a:off x="278594" y="918468"/>
          <a:ext cx="11665296" cy="51448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3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Орындаушылық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өнер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Музыкатану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Режиссура, арт-менеджмент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Өнертану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Дирижирлеу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Композиция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Театр өнері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Хореография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Аудиовизуалды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құрылғылар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медиа </a:t>
                      </a:r>
                      <a:r>
                        <a:rPr lang="ru-RU" sz="1200" spc="10" dirty="0" err="1">
                          <a:effectLst/>
                        </a:rPr>
                        <a:t>өндіріс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Бейнелеу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өнері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Сән</a:t>
                      </a:r>
                      <a:r>
                        <a:rPr lang="ru-RU" sz="1200" spc="10" dirty="0">
                          <a:effectLst/>
                        </a:rPr>
                        <a:t>, дизайн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Философия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этика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Дінтану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теология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Тарих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археология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Түркітану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шығыстану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Шетел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Аударма ісі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Филология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/</a:t>
                      </a: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Қазақ</a:t>
                      </a:r>
                      <a:r>
                        <a:rPr lang="ru-RU" sz="1200" spc="10" dirty="0">
                          <a:effectLst/>
                        </a:rPr>
                        <a:t>/</a:t>
                      </a:r>
                      <a:r>
                        <a:rPr lang="ru-RU" sz="1200" spc="10" dirty="0" err="1">
                          <a:effectLst/>
                        </a:rPr>
                        <a:t>Орыс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әдебиеті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Әлеуметтану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Мәдениеттану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63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Саясаттану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Дүниежүзі тарихы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22" marR="19622" marT="11773" marB="11773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5"/>
            <a:ext cx="12222485" cy="461665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err="1"/>
              <a:t>Ұлттық</a:t>
            </a:r>
            <a:r>
              <a:rPr lang="ru-RU" sz="2400" b="1" dirty="0"/>
              <a:t> </a:t>
            </a:r>
            <a:r>
              <a:rPr lang="ru-RU" sz="2400" b="1" dirty="0" err="1"/>
              <a:t>бірыңғай</a:t>
            </a:r>
            <a:r>
              <a:rPr lang="ru-RU" sz="2400" b="1" dirty="0"/>
              <a:t> </a:t>
            </a:r>
            <a:r>
              <a:rPr lang="ru-RU" sz="2400" b="1" dirty="0" err="1"/>
              <a:t>тестілеудің</a:t>
            </a:r>
            <a:r>
              <a:rPr lang="ru-RU" sz="2400" b="1" dirty="0"/>
              <a:t> </a:t>
            </a:r>
            <a:r>
              <a:rPr lang="ru-RU" sz="2400" b="1" dirty="0" err="1"/>
              <a:t>бейіндік</a:t>
            </a:r>
            <a:r>
              <a:rPr lang="ru-RU" sz="2400" b="1" dirty="0"/>
              <a:t> </a:t>
            </a:r>
            <a:r>
              <a:rPr lang="ru-RU" sz="2400" b="1" dirty="0" err="1"/>
              <a:t>пәндері</a:t>
            </a:r>
            <a:r>
              <a:rPr lang="ru-RU" sz="2400" b="1" dirty="0"/>
              <a:t> </a:t>
            </a:r>
            <a:r>
              <a:rPr lang="ru-RU" sz="2400" b="1" dirty="0" err="1"/>
              <a:t>көрсетілген</a:t>
            </a:r>
            <a:r>
              <a:rPr lang="ru-RU" sz="2400" b="1" dirty="0"/>
              <a:t> ББТ </a:t>
            </a:r>
            <a:r>
              <a:rPr lang="ru-RU" sz="2400" b="1" dirty="0" err="1"/>
              <a:t>топтарының</a:t>
            </a:r>
            <a:r>
              <a:rPr lang="ru-RU" sz="2400" b="1" dirty="0"/>
              <a:t> </a:t>
            </a:r>
            <a:r>
              <a:rPr lang="ru-RU" sz="2400" b="1" dirty="0" err="1"/>
              <a:t>тізбесі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751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22598"/>
              </p:ext>
            </p:extLst>
          </p:nvPr>
        </p:nvGraphicFramePr>
        <p:xfrm>
          <a:off x="440828" y="774452"/>
          <a:ext cx="11305257" cy="544161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3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1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41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Халықаралық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қатынастар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дипломатия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Шетел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тілі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Журналистика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репортер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Кітапхана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ақпараттарды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өңдеу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мұрағат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Қазақ/Орыс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Қазақ/Орыс әдебиеті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Менеджмент және басқару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Аудит және салық салу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Қаржы, экономика, банк және сақтандыру ісі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Маркетинг және жарнама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Еңбек дағдылары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Құқық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Құқық негіздері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Биологиялық және сабақтас ғылымдар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Қоршаған</a:t>
                      </a:r>
                      <a:r>
                        <a:rPr lang="ru-RU" sz="1200" spc="10" dirty="0">
                          <a:effectLst/>
                        </a:rPr>
                        <a:t> орта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Жер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туралы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ғылым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статистика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Механика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Ақпараттық технологиялар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Ақпараттық қауіпсіздік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Коммуникациялар және коммуникациялық технологиялар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Химиялық инженерия және процестер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99" marR="21899" marT="13140" marB="1314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785" y="0"/>
            <a:ext cx="12222485" cy="461665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err="1"/>
              <a:t>Ұлттық</a:t>
            </a:r>
            <a:r>
              <a:rPr lang="ru-RU" sz="2400" b="1" dirty="0"/>
              <a:t> </a:t>
            </a:r>
            <a:r>
              <a:rPr lang="ru-RU" sz="2400" b="1" dirty="0" err="1"/>
              <a:t>бірыңғай</a:t>
            </a:r>
            <a:r>
              <a:rPr lang="ru-RU" sz="2400" b="1" dirty="0"/>
              <a:t> </a:t>
            </a:r>
            <a:r>
              <a:rPr lang="ru-RU" sz="2400" b="1" dirty="0" err="1"/>
              <a:t>тестілеудің</a:t>
            </a:r>
            <a:r>
              <a:rPr lang="ru-RU" sz="2400" b="1" dirty="0"/>
              <a:t> </a:t>
            </a:r>
            <a:r>
              <a:rPr lang="ru-RU" sz="2400" b="1" dirty="0" err="1"/>
              <a:t>бейіндік</a:t>
            </a:r>
            <a:r>
              <a:rPr lang="ru-RU" sz="2400" b="1" dirty="0"/>
              <a:t> </a:t>
            </a:r>
            <a:r>
              <a:rPr lang="ru-RU" sz="2400" b="1" dirty="0" err="1"/>
              <a:t>пәндері</a:t>
            </a:r>
            <a:r>
              <a:rPr lang="ru-RU" sz="2400" b="1" dirty="0"/>
              <a:t> </a:t>
            </a:r>
            <a:r>
              <a:rPr lang="ru-RU" sz="2400" b="1" dirty="0" err="1"/>
              <a:t>көрсетілген</a:t>
            </a:r>
            <a:r>
              <a:rPr lang="ru-RU" sz="2400" b="1" dirty="0"/>
              <a:t> ББТ </a:t>
            </a:r>
            <a:r>
              <a:rPr lang="ru-RU" sz="2400" b="1" dirty="0" err="1"/>
              <a:t>топтарының</a:t>
            </a:r>
            <a:r>
              <a:rPr lang="ru-RU" sz="2400" b="1" dirty="0"/>
              <a:t> </a:t>
            </a:r>
            <a:r>
              <a:rPr lang="ru-RU" sz="2400" b="1" dirty="0" err="1"/>
              <a:t>тізбесі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7983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53523"/>
              </p:ext>
            </p:extLst>
          </p:nvPr>
        </p:nvGraphicFramePr>
        <p:xfrm>
          <a:off x="350602" y="774452"/>
          <a:ext cx="11521279" cy="52083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0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26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Материалтану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технологиялар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 </a:t>
                      </a:r>
                      <a:r>
                        <a:rPr lang="ru-RU" sz="1200" spc="10" dirty="0" err="1">
                          <a:effectLst/>
                        </a:rPr>
                        <a:t>техникасы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энергетика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 </a:t>
                      </a:r>
                      <a:r>
                        <a:rPr lang="ru-RU" sz="1200" spc="10" dirty="0" err="1">
                          <a:effectLst/>
                        </a:rPr>
                        <a:t>техникасы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автоматтандыру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Механика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металл </a:t>
                      </a:r>
                      <a:r>
                        <a:rPr lang="ru-RU" sz="1200" spc="10" dirty="0" err="1">
                          <a:effectLst/>
                        </a:rPr>
                        <a:t>өңдеу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Автокөлік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құралдары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В165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Магистральды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желілер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инфрақұрылым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Теңіз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көлігі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технологиялары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Көліктік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имараттар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Әуе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көлігі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технологиялары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Ұшу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аппараттары</a:t>
                      </a:r>
                      <a:r>
                        <a:rPr lang="ru-RU" sz="1200" spc="10" dirty="0">
                          <a:effectLst/>
                        </a:rPr>
                        <a:t> мен </a:t>
                      </a:r>
                      <a:r>
                        <a:rPr lang="ru-RU" sz="1200" spc="10" dirty="0" err="1">
                          <a:effectLst/>
                        </a:rPr>
                        <a:t>қозғалтқыштарды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ұшуда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пайдалану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Азық-түлік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өнімдерінің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Материалдар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өндірісі</a:t>
                      </a:r>
                      <a:r>
                        <a:rPr lang="ru-RU" sz="1200" spc="10" dirty="0">
                          <a:effectLst/>
                        </a:rPr>
                        <a:t> (</a:t>
                      </a:r>
                      <a:r>
                        <a:rPr lang="ru-RU" sz="1200" spc="10" dirty="0" err="1">
                          <a:effectLst/>
                        </a:rPr>
                        <a:t>шыны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қағаз</a:t>
                      </a:r>
                      <a:r>
                        <a:rPr lang="ru-RU" sz="1200" spc="10" dirty="0">
                          <a:effectLst/>
                        </a:rPr>
                        <a:t>, пластик, </a:t>
                      </a:r>
                      <a:r>
                        <a:rPr lang="ru-RU" sz="1200" spc="10" dirty="0" err="1">
                          <a:effectLst/>
                        </a:rPr>
                        <a:t>ағаш</a:t>
                      </a:r>
                      <a:r>
                        <a:rPr lang="ru-RU" sz="1200" spc="1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Тоқыма</a:t>
                      </a:r>
                      <a:r>
                        <a:rPr lang="ru-RU" sz="1200" spc="10" dirty="0">
                          <a:effectLst/>
                        </a:rPr>
                        <a:t>: </a:t>
                      </a:r>
                      <a:r>
                        <a:rPr lang="ru-RU" sz="1200" spc="10" dirty="0" err="1">
                          <a:effectLst/>
                        </a:rPr>
                        <a:t>киім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аяқ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киім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былғары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бұйымдары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Тау-</a:t>
                      </a:r>
                      <a:r>
                        <a:rPr lang="ru-RU" sz="1200" spc="10" dirty="0" err="1">
                          <a:effectLst/>
                        </a:rPr>
                        <a:t>кен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пайдалы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қазбаларды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Фармацевтикалық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өндіріс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технологиясы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Сәулет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Қала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құрылысы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құрылыс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жұмыстары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азаматтық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құрылыс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Кадастр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жерге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орналастыру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Стандарттау</a:t>
                      </a:r>
                      <a:r>
                        <a:rPr lang="ru-RU" sz="1200" spc="10" dirty="0">
                          <a:effectLst/>
                        </a:rPr>
                        <a:t>, </a:t>
                      </a:r>
                      <a:r>
                        <a:rPr lang="ru-RU" sz="1200" spc="10" dirty="0" err="1">
                          <a:effectLst/>
                        </a:rPr>
                        <a:t>сертификаттау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метрология (сала </a:t>
                      </a:r>
                      <a:r>
                        <a:rPr lang="ru-RU" sz="1200" spc="10" dirty="0" err="1">
                          <a:effectLst/>
                        </a:rPr>
                        <a:t>бойынша</a:t>
                      </a:r>
                      <a:r>
                        <a:rPr lang="ru-RU" sz="1200" spc="1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Өсімдік шаруашылығы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24" marR="22024" marT="13215" marB="13215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5"/>
            <a:ext cx="12222485" cy="461665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err="1"/>
              <a:t>Ұлттық</a:t>
            </a:r>
            <a:r>
              <a:rPr lang="ru-RU" sz="2400" b="1" dirty="0"/>
              <a:t> </a:t>
            </a:r>
            <a:r>
              <a:rPr lang="ru-RU" sz="2400" b="1" dirty="0" err="1"/>
              <a:t>бірыңғай</a:t>
            </a:r>
            <a:r>
              <a:rPr lang="ru-RU" sz="2400" b="1" dirty="0"/>
              <a:t> </a:t>
            </a:r>
            <a:r>
              <a:rPr lang="ru-RU" sz="2400" b="1" dirty="0" err="1"/>
              <a:t>тестілеудің</a:t>
            </a:r>
            <a:r>
              <a:rPr lang="ru-RU" sz="2400" b="1" dirty="0"/>
              <a:t> </a:t>
            </a:r>
            <a:r>
              <a:rPr lang="ru-RU" sz="2400" b="1" dirty="0" err="1"/>
              <a:t>бейіндік</a:t>
            </a:r>
            <a:r>
              <a:rPr lang="ru-RU" sz="2400" b="1" dirty="0"/>
              <a:t> </a:t>
            </a:r>
            <a:r>
              <a:rPr lang="ru-RU" sz="2400" b="1" dirty="0" err="1"/>
              <a:t>пәндері</a:t>
            </a:r>
            <a:r>
              <a:rPr lang="ru-RU" sz="2400" b="1" dirty="0"/>
              <a:t> </a:t>
            </a:r>
            <a:r>
              <a:rPr lang="ru-RU" sz="2400" b="1" dirty="0" err="1"/>
              <a:t>көрсетілген</a:t>
            </a:r>
            <a:r>
              <a:rPr lang="ru-RU" sz="2400" b="1" dirty="0"/>
              <a:t> ББТ </a:t>
            </a:r>
            <a:r>
              <a:rPr lang="ru-RU" sz="2400" b="1" dirty="0" err="1"/>
              <a:t>топтарының</a:t>
            </a:r>
            <a:r>
              <a:rPr lang="ru-RU" sz="2400" b="1" dirty="0"/>
              <a:t> </a:t>
            </a:r>
            <a:r>
              <a:rPr lang="ru-RU" sz="2400" b="1" dirty="0" err="1"/>
              <a:t>тізбесі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698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63598"/>
              </p:ext>
            </p:extLst>
          </p:nvPr>
        </p:nvGraphicFramePr>
        <p:xfrm>
          <a:off x="400162" y="774452"/>
          <a:ext cx="11422159" cy="56010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2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spc="10" dirty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айындау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бағытының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және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нөмірі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Білім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беру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бағдарламалары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тобы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solidFill>
                            <a:schemeClr val="bg1"/>
                          </a:solidFill>
                          <a:effectLst/>
                        </a:rPr>
                        <a:t>пәндер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бейіндік</a:t>
                      </a: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spc="10" dirty="0" err="1">
                          <a:solidFill>
                            <a:schemeClr val="bg1"/>
                          </a:solidFill>
                          <a:effectLst/>
                        </a:rPr>
                        <a:t>пән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Мал шаруашылығы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Орман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шаруашылығы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Балық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шаруашылығы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Жерге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орналастыру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Агроинженерия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Су </a:t>
                      </a:r>
                      <a:r>
                        <a:rPr lang="ru-RU" sz="1200" spc="10" dirty="0" err="1">
                          <a:effectLst/>
                        </a:rPr>
                        <a:t>ресурстары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және</a:t>
                      </a:r>
                      <a:r>
                        <a:rPr lang="ru-RU" sz="1200" spc="10" dirty="0">
                          <a:effectLst/>
                        </a:rPr>
                        <a:t> суды </a:t>
                      </a:r>
                      <a:r>
                        <a:rPr lang="ru-RU" sz="1200" spc="10" dirty="0" err="1">
                          <a:effectLst/>
                        </a:rPr>
                        <a:t>пайдалану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Ветеринария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Мейіргер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Фармация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Жалпы медицина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Стоматология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Қоғамдық денсаулық сақтау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Әлеуметтік жұмыс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Туризм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Шетел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Тынығу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Шығармашылық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емтихан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Шығармашылық емтихан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Мейрамхана ісі және мейманхана бизнесі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Шетел тілі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Санитарлық-профилактикалық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іс-шаралар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Көлік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қызметтері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Құқық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қорғау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қызметі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Дүниежүзі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тарихы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Құқық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негіздері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Өрт қауіпсіздігі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5" marR="27675" marT="16605" marB="16605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5"/>
            <a:ext cx="12222485" cy="461665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err="1"/>
              <a:t>Ұлттық</a:t>
            </a:r>
            <a:r>
              <a:rPr lang="ru-RU" sz="2400" b="1" dirty="0"/>
              <a:t> </a:t>
            </a:r>
            <a:r>
              <a:rPr lang="ru-RU" sz="2400" b="1" dirty="0" err="1"/>
              <a:t>бірыңғай</a:t>
            </a:r>
            <a:r>
              <a:rPr lang="ru-RU" sz="2400" b="1" dirty="0"/>
              <a:t> </a:t>
            </a:r>
            <a:r>
              <a:rPr lang="ru-RU" sz="2400" b="1" dirty="0" err="1"/>
              <a:t>тестілеудің</a:t>
            </a:r>
            <a:r>
              <a:rPr lang="ru-RU" sz="2400" b="1" dirty="0"/>
              <a:t> </a:t>
            </a:r>
            <a:r>
              <a:rPr lang="ru-RU" sz="2400" b="1" dirty="0" err="1"/>
              <a:t>бейіндік</a:t>
            </a:r>
            <a:r>
              <a:rPr lang="ru-RU" sz="2400" b="1" dirty="0"/>
              <a:t> </a:t>
            </a:r>
            <a:r>
              <a:rPr lang="ru-RU" sz="2400" b="1" dirty="0" err="1"/>
              <a:t>пәндері</a:t>
            </a:r>
            <a:r>
              <a:rPr lang="ru-RU" sz="2400" b="1" dirty="0"/>
              <a:t> </a:t>
            </a:r>
            <a:r>
              <a:rPr lang="ru-RU" sz="2400" b="1" dirty="0" err="1"/>
              <a:t>көрсетілген</a:t>
            </a:r>
            <a:r>
              <a:rPr lang="ru-RU" sz="2400" b="1" dirty="0"/>
              <a:t> ББТ </a:t>
            </a:r>
            <a:r>
              <a:rPr lang="ru-RU" sz="2400" b="1" dirty="0" err="1"/>
              <a:t>топтарының</a:t>
            </a:r>
            <a:r>
              <a:rPr lang="ru-RU" sz="2400" b="1" dirty="0"/>
              <a:t> </a:t>
            </a:r>
            <a:r>
              <a:rPr lang="ru-RU" sz="2400" b="1" dirty="0" err="1"/>
              <a:t>тізбесі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96695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9257" y="1165913"/>
            <a:ext cx="6846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kk-KZ" sz="2200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ҰБТ сұрақтары бойынша интернет-ресурстар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1349822" y="1815671"/>
            <a:ext cx="1021771" cy="677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5635291" y="2686464"/>
            <a:ext cx="837361" cy="93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1349645" y="3648966"/>
            <a:ext cx="1021948" cy="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5635291" y="4591538"/>
            <a:ext cx="748893" cy="82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1349929" y="5683718"/>
            <a:ext cx="1021948" cy="97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3958" y="1992509"/>
            <a:ext cx="2591863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8418" y="2947790"/>
            <a:ext cx="5213287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sz="2200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3958" y="3904809"/>
            <a:ext cx="5424883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sz="2200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8418" y="4786267"/>
            <a:ext cx="3571812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7168" y="5886564"/>
            <a:ext cx="869077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br>
              <a:rPr lang="ru-RU" sz="2200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sz="22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7575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837" y="1350516"/>
            <a:ext cx="11665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dirty="0" err="1">
                <a:latin typeface="Palatino Linotype" pitchFamily="18" charset="0"/>
              </a:rPr>
              <a:t>Түсушілер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тестілеу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күнін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уақытын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және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орнын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өз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бетінше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таңдай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алады</a:t>
            </a:r>
            <a:endParaRPr lang="ru-RU" sz="2400" dirty="0">
              <a:latin typeface="Palatino Linotype" pitchFamily="18" charset="0"/>
            </a:endParaRPr>
          </a:p>
          <a:p>
            <a:pPr indent="531813" algn="just"/>
            <a:endParaRPr lang="ru-RU" sz="2400" dirty="0">
              <a:latin typeface="Palatino Linotype" pitchFamily="18" charset="0"/>
            </a:endParaRPr>
          </a:p>
          <a:p>
            <a:pPr indent="531813" algn="just"/>
            <a:r>
              <a:rPr lang="ru-RU" sz="2400" dirty="0">
                <a:latin typeface="Palatino Linotype" pitchFamily="18" charset="0"/>
              </a:rPr>
              <a:t>Б</a:t>
            </a:r>
            <a:r>
              <a:rPr lang="kk-KZ" sz="2400" dirty="0">
                <a:latin typeface="Palatino Linotype" pitchFamily="18" charset="0"/>
              </a:rPr>
              <a:t>ір және бірнеше дұрыс жауабы бар </a:t>
            </a:r>
            <a:r>
              <a:rPr lang="kk-KZ" sz="2400" b="1" dirty="0">
                <a:latin typeface="Palatino Linotype" pitchFamily="18" charset="0"/>
              </a:rPr>
              <a:t>тест тапсырмалар (ТТ)</a:t>
            </a:r>
            <a:r>
              <a:rPr lang="kk-KZ" sz="2400" dirty="0">
                <a:latin typeface="Palatino Linotype" pitchFamily="18" charset="0"/>
              </a:rPr>
              <a:t> қолданылады </a:t>
            </a:r>
          </a:p>
          <a:p>
            <a:pPr indent="531813" algn="just"/>
            <a:endParaRPr lang="ru-RU" sz="2400" dirty="0">
              <a:latin typeface="Palatino Linotype" pitchFamily="18" charset="0"/>
            </a:endParaRPr>
          </a:p>
          <a:p>
            <a:pPr indent="531813" algn="just"/>
            <a:r>
              <a:rPr lang="ru-RU" sz="2400" dirty="0" err="1">
                <a:latin typeface="Palatino Linotype" pitchFamily="18" charset="0"/>
              </a:rPr>
              <a:t>Тестілеу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нәтижесі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тестілеу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аяқталған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соң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бірден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беріледі</a:t>
            </a:r>
            <a:endParaRPr lang="ru-RU" sz="2400" dirty="0">
              <a:latin typeface="Palatino Linotype" pitchFamily="18" charset="0"/>
            </a:endParaRPr>
          </a:p>
          <a:p>
            <a:pPr indent="531813" algn="just"/>
            <a:endParaRPr lang="ru-RU" sz="2400" dirty="0">
              <a:latin typeface="Palatino Linotype" pitchFamily="18" charset="0"/>
            </a:endParaRPr>
          </a:p>
          <a:p>
            <a:pPr indent="531813" algn="just"/>
            <a:r>
              <a:rPr lang="ru-RU" sz="2400" dirty="0" err="1">
                <a:latin typeface="Palatino Linotype" pitchFamily="18" charset="0"/>
              </a:rPr>
              <a:t>Апелляцияға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i="1" dirty="0" err="1">
                <a:latin typeface="Palatino Linotype" pitchFamily="18" charset="0"/>
              </a:rPr>
              <a:t>мазмұны</a:t>
            </a:r>
            <a:r>
              <a:rPr lang="ru-RU" sz="2400" i="1" dirty="0">
                <a:latin typeface="Palatino Linotype" pitchFamily="18" charset="0"/>
              </a:rPr>
              <a:t> </a:t>
            </a:r>
            <a:r>
              <a:rPr lang="ru-RU" sz="2400" i="1" dirty="0" err="1">
                <a:latin typeface="Palatino Linotype" pitchFamily="18" charset="0"/>
              </a:rPr>
              <a:t>бойынша</a:t>
            </a:r>
            <a:r>
              <a:rPr lang="ru-RU" sz="2400" i="1" dirty="0">
                <a:latin typeface="Palatino Linotype" pitchFamily="18" charset="0"/>
              </a:rPr>
              <a:t> </a:t>
            </a:r>
            <a:r>
              <a:rPr lang="ru-RU" sz="2400" i="1" dirty="0" err="1">
                <a:latin typeface="Palatino Linotype" pitchFamily="18" charset="0"/>
              </a:rPr>
              <a:t>өтініштер</a:t>
            </a:r>
            <a:r>
              <a:rPr lang="ru-RU" sz="2400" i="1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тестілеу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аяқталғаннан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кейін</a:t>
            </a:r>
            <a:r>
              <a:rPr lang="ru-RU" sz="2400" dirty="0">
                <a:latin typeface="Palatino Linotype" pitchFamily="18" charset="0"/>
              </a:rPr>
              <a:t> 30 минут </a:t>
            </a:r>
            <a:r>
              <a:rPr lang="ru-RU" sz="2400" dirty="0" err="1">
                <a:latin typeface="Palatino Linotype" pitchFamily="18" charset="0"/>
              </a:rPr>
              <a:t>ішінде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беріледі</a:t>
            </a:r>
            <a:endParaRPr lang="ru-RU" sz="2400" dirty="0">
              <a:latin typeface="Palatino Linotype" pitchFamily="18" charset="0"/>
            </a:endParaRPr>
          </a:p>
          <a:p>
            <a:pPr indent="531813" algn="just"/>
            <a:r>
              <a:rPr lang="ru-RU" sz="2400" b="1" dirty="0">
                <a:latin typeface="Palatino Linotype" pitchFamily="18" charset="0"/>
              </a:rPr>
              <a:t>*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i="1" dirty="0" err="1">
                <a:latin typeface="Palatino Linotype" pitchFamily="18" charset="0"/>
              </a:rPr>
              <a:t>техникалық</a:t>
            </a:r>
            <a:r>
              <a:rPr lang="ru-RU" sz="2400" i="1" dirty="0">
                <a:latin typeface="Palatino Linotype" pitchFamily="18" charset="0"/>
              </a:rPr>
              <a:t> </a:t>
            </a:r>
            <a:r>
              <a:rPr lang="ru-RU" sz="2400" i="1" dirty="0" err="1">
                <a:latin typeface="Palatino Linotype" pitchFamily="18" charset="0"/>
              </a:rPr>
              <a:t>себептер</a:t>
            </a:r>
            <a:r>
              <a:rPr lang="ru-RU" sz="2400" i="1" dirty="0">
                <a:latin typeface="Palatino Linotype" pitchFamily="18" charset="0"/>
              </a:rPr>
              <a:t> </a:t>
            </a:r>
            <a:r>
              <a:rPr lang="ru-RU" sz="2400" i="1" dirty="0" err="1">
                <a:latin typeface="Palatino Linotype" pitchFamily="18" charset="0"/>
              </a:rPr>
              <a:t>бойынша</a:t>
            </a:r>
            <a:r>
              <a:rPr lang="ru-RU" sz="2400" i="1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өтініштер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тестілеу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барысында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беріледі</a:t>
            </a:r>
            <a:endParaRPr lang="ru-RU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0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Ұлттық бірыңғай тестілеу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1742" y="918364"/>
            <a:ext cx="9954969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жылы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ҰБТ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форматында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күтілуде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6578" y="1400034"/>
            <a:ext cx="116652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1) </a:t>
            </a:r>
            <a:r>
              <a:rPr lang="kk-KZ" sz="1800" dirty="0">
                <a:latin typeface="Palatino Linotype" pitchFamily="18" charset="0"/>
              </a:rPr>
              <a:t>Тестілеу "</a:t>
            </a:r>
            <a:r>
              <a:rPr lang="kk-KZ" sz="1800" b="1" dirty="0">
                <a:latin typeface="Palatino Linotype" pitchFamily="18" charset="0"/>
              </a:rPr>
              <a:t>бір тестіленуші – бір компьютер – бір камера</a:t>
            </a:r>
            <a:r>
              <a:rPr lang="kk-KZ" sz="1800" dirty="0">
                <a:latin typeface="Palatino Linotype" pitchFamily="18" charset="0"/>
              </a:rPr>
              <a:t>" қағидаты бойынша өткізіледі (бұған дейін бір камера). </a:t>
            </a:r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Түсуші тестілеу жүйесіне әрбір кіру және шығу кезінде, компьютерде орнатылған фронтальды камера арқылы адам бетінің көлемдік-кеңістіктік формасының сканері арқылы авторизациялаудан өтеді;</a:t>
            </a:r>
            <a:endParaRPr lang="ru-RU" sz="1800" dirty="0">
              <a:latin typeface="Palatino Linotype" pitchFamily="18" charset="0"/>
            </a:endParaRPr>
          </a:p>
          <a:p>
            <a:pPr indent="542925" algn="just"/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2) Тестілеу кезінде электр қуаты ажыратылған жағдайда немесе тестілеу жазбасы жүргізілмейтін басқа да форс-мажорлық жағдайларда, тестілеуді тоқтата тұру және ауыстыру туралы акт жасалады; </a:t>
            </a:r>
          </a:p>
          <a:p>
            <a:pPr indent="542885" algn="just"/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indent="542885" algn="just"/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3) Мүгедек балалар және мүгедектер (көру, есту, тірек-қимыл аппаратының функциялары бұзылған) тестілеуге қосымша 40 минут уақыт беріледі;</a:t>
            </a:r>
          </a:p>
          <a:p>
            <a:pPr indent="542885" algn="just"/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4) </a:t>
            </a:r>
            <a:r>
              <a:rPr lang="kk-KZ" sz="1800" dirty="0">
                <a:ln w="0"/>
                <a:latin typeface="Palatino Linotype" pitchFamily="18" charset="0"/>
                <a:cs typeface="Times New Roman" pitchFamily="18" charset="0"/>
              </a:rPr>
              <a:t>Қазақстан тарихы пәні тест тапсырмаларының құрамына контекс мәндегі тест тапсырмалар енгізілді (</a:t>
            </a:r>
            <a:r>
              <a:rPr lang="ru-RU" sz="1800" dirty="0">
                <a:ln w="0"/>
                <a:latin typeface="Palatino Linotype" pitchFamily="18" charset="0"/>
                <a:cs typeface="Times New Roman" pitchFamily="18" charset="0"/>
              </a:rPr>
              <a:t>2021 </a:t>
            </a:r>
            <a:r>
              <a:rPr lang="ru-RU" sz="1800" dirty="0" err="1">
                <a:ln w="0"/>
                <a:latin typeface="Palatino Linotype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n w="0"/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n w="0"/>
                <a:latin typeface="Palatino Linotype" pitchFamily="18" charset="0"/>
                <a:cs typeface="Times New Roman" pitchFamily="18" charset="0"/>
              </a:rPr>
              <a:t>олар</a:t>
            </a:r>
            <a:r>
              <a:rPr lang="ru-RU" sz="1800" dirty="0">
                <a:ln w="0"/>
                <a:latin typeface="Palatino Linotype" pitchFamily="18" charset="0"/>
                <a:cs typeface="Times New Roman" pitchFamily="18" charset="0"/>
              </a:rPr>
              <a:t> тек </a:t>
            </a:r>
            <a:r>
              <a:rPr lang="ru-RU" sz="1800" dirty="0" err="1">
                <a:ln w="0"/>
                <a:latin typeface="Palatino Linotype" pitchFamily="18" charset="0"/>
                <a:cs typeface="Times New Roman" pitchFamily="18" charset="0"/>
              </a:rPr>
              <a:t>бейіндік</a:t>
            </a:r>
            <a:r>
              <a:rPr lang="ru-RU" sz="1800" dirty="0">
                <a:ln w="0"/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n w="0"/>
                <a:latin typeface="Palatino Linotype" pitchFamily="18" charset="0"/>
                <a:cs typeface="Times New Roman" pitchFamily="18" charset="0"/>
              </a:rPr>
              <a:t>пәндерде</a:t>
            </a:r>
            <a:r>
              <a:rPr lang="ru-RU" sz="1800" dirty="0">
                <a:ln w="0"/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n w="0"/>
                <a:latin typeface="Palatino Linotype" pitchFamily="18" charset="0"/>
                <a:cs typeface="Times New Roman" pitchFamily="18" charset="0"/>
              </a:rPr>
              <a:t>болды</a:t>
            </a:r>
            <a:r>
              <a:rPr lang="kk-KZ" sz="1800" dirty="0">
                <a:ln w="0"/>
                <a:latin typeface="Palatino Linotype" pitchFamily="18" charset="0"/>
                <a:cs typeface="Times New Roman" pitchFamily="18" charset="0"/>
              </a:rPr>
              <a:t>);</a:t>
            </a:r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5) Шығармашылық дайындықты талап ететін білім беру бағдарламалары тобына түсушілер үшін тестілеу ұзақтығы өзгертілді, тестілеу уақыты - 70 минут (бұрын 65 минут);</a:t>
            </a:r>
          </a:p>
          <a:p>
            <a:pPr indent="542885" algn="just"/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Тестілеудің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бейнебақылау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жазбаларын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іс-қимыл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журналын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логтарды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күнтізбелік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соңына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асырылады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87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18587" y="1827075"/>
            <a:ext cx="11408407" cy="4347298"/>
            <a:chOff x="598600" y="1683738"/>
            <a:chExt cx="11408407" cy="43472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1677C4D-31CB-46E4-840F-FFB1E9F94DF3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B3F5F77-901D-4B75-94D9-F00F782AFAD4}"/>
                </a:ext>
              </a:extLst>
            </p:cNvPr>
            <p:cNvSpPr/>
            <p:nvPr/>
          </p:nvSpPr>
          <p:spPr>
            <a:xfrm>
              <a:off x="2661966" y="1683738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6357792-F684-454D-A20E-BED8CC060EBC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EDD2178-EDF2-4208-ACF1-7E1FA6C72305}"/>
                </a:ext>
              </a:extLst>
            </p:cNvPr>
            <p:cNvSpPr/>
            <p:nvPr/>
          </p:nvSpPr>
          <p:spPr>
            <a:xfrm rot="10800000">
              <a:off x="5123407" y="1683738"/>
              <a:ext cx="1587207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24111A75-B887-4F63-98BF-DEA7BFA5984C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6832BE3-E19D-4B15-A260-7ECC801A4C0B}"/>
                </a:ext>
              </a:extLst>
            </p:cNvPr>
            <p:cNvSpPr/>
            <p:nvPr/>
          </p:nvSpPr>
          <p:spPr>
            <a:xfrm>
              <a:off x="7561339" y="1736639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E02E2CBC-F5BA-4D46-B41D-1FCAE5016061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ABBFD423-70AC-4EF1-873E-6B1B527A4382}"/>
                </a:ext>
              </a:extLst>
            </p:cNvPr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214841-4BCD-4536-9F5B-4A8700FA0F48}"/>
                </a:ext>
              </a:extLst>
            </p:cNvPr>
            <p:cNvSpPr txBox="1"/>
            <p:nvPr/>
          </p:nvSpPr>
          <p:spPr>
            <a:xfrm>
              <a:off x="598600" y="2094197"/>
              <a:ext cx="1693512" cy="110884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>
                  <a:latin typeface="Palatino Linotype" pitchFamily="18" charset="0"/>
                </a:rPr>
                <a:t>Өтініштер беру мерзімі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A9132C-0C04-4407-825D-EDAF2B2DF487}"/>
                </a:ext>
              </a:extLst>
            </p:cNvPr>
            <p:cNvSpPr txBox="1"/>
            <p:nvPr/>
          </p:nvSpPr>
          <p:spPr>
            <a:xfrm>
              <a:off x="2690065" y="2722496"/>
              <a:ext cx="1587207" cy="163206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24 желтоқсан мен 5 қаңтар аралығы*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D2084E-9BC9-4C25-B539-F649709962B4}"/>
                </a:ext>
              </a:extLst>
            </p:cNvPr>
            <p:cNvSpPr txBox="1"/>
            <p:nvPr/>
          </p:nvSpPr>
          <p:spPr>
            <a:xfrm>
              <a:off x="5065025" y="2722861"/>
              <a:ext cx="1775694" cy="1324285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20 ақпан мен 10 наурыз аралығы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7B26A5-67E7-41D2-BA52-867A10CBA9EB}"/>
                </a:ext>
              </a:extLst>
            </p:cNvPr>
            <p:cNvSpPr txBox="1"/>
            <p:nvPr/>
          </p:nvSpPr>
          <p:spPr>
            <a:xfrm>
              <a:off x="7578015" y="2722496"/>
              <a:ext cx="1587207" cy="1324285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1 мамыр мен 10 маусым аралығы*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D81940-F95C-4585-B41E-4D6FD28FD3EA}"/>
                </a:ext>
              </a:extLst>
            </p:cNvPr>
            <p:cNvSpPr txBox="1"/>
            <p:nvPr/>
          </p:nvSpPr>
          <p:spPr>
            <a:xfrm>
              <a:off x="10000918" y="2791073"/>
              <a:ext cx="1587206" cy="1016509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15 – 30 шілде аралығы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D22B41-83FA-47F4-A2C3-3B9FE411154C}"/>
                </a:ext>
              </a:extLst>
            </p:cNvPr>
            <p:cNvSpPr txBox="1"/>
            <p:nvPr/>
          </p:nvSpPr>
          <p:spPr>
            <a:xfrm>
              <a:off x="598600" y="4072675"/>
              <a:ext cx="1965139" cy="770288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>
                  <a:latin typeface="Palatino Linotype" pitchFamily="18" charset="0"/>
                </a:rPr>
                <a:t>Тестілеудің мерзімі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16B0F4-8D67-4777-A102-5BA9A3DBCD95}"/>
                </a:ext>
              </a:extLst>
            </p:cNvPr>
            <p:cNvSpPr txBox="1"/>
            <p:nvPr/>
          </p:nvSpPr>
          <p:spPr>
            <a:xfrm>
              <a:off x="2382467" y="4824876"/>
              <a:ext cx="2202404" cy="1016509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10 қаңтар мен 10 ақпан аралығы*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4A9327-38BB-4DF4-9F9E-0AE5F1EC6F2D}"/>
                </a:ext>
              </a:extLst>
            </p:cNvPr>
            <p:cNvSpPr txBox="1"/>
            <p:nvPr/>
          </p:nvSpPr>
          <p:spPr>
            <a:xfrm>
              <a:off x="2050008" y="1736639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7014D56-A298-42DA-9BE7-FF8A8A3E7900}"/>
                </a:ext>
              </a:extLst>
            </p:cNvPr>
            <p:cNvSpPr txBox="1"/>
            <p:nvPr/>
          </p:nvSpPr>
          <p:spPr>
            <a:xfrm>
              <a:off x="4807790" y="4978765"/>
              <a:ext cx="2180039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1 - 31 наурыз аралығы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B3654B-B7F2-4961-BAB4-3F761A4F8DF1}"/>
                </a:ext>
              </a:extLst>
            </p:cNvPr>
            <p:cNvSpPr txBox="1"/>
            <p:nvPr/>
          </p:nvSpPr>
          <p:spPr>
            <a:xfrm>
              <a:off x="4509493" y="1723444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378034-6DF5-445D-9E97-943CEABF5E8D}"/>
                </a:ext>
              </a:extLst>
            </p:cNvPr>
            <p:cNvSpPr txBox="1"/>
            <p:nvPr/>
          </p:nvSpPr>
          <p:spPr>
            <a:xfrm>
              <a:off x="7292934" y="4978765"/>
              <a:ext cx="2157371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1 - 30 маусым аралығы*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3E2530-0660-4F97-B095-DF83F5F21259}"/>
                </a:ext>
              </a:extLst>
            </p:cNvPr>
            <p:cNvSpPr txBox="1"/>
            <p:nvPr/>
          </p:nvSpPr>
          <p:spPr>
            <a:xfrm>
              <a:off x="7005808" y="1761887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66E1F5-65D7-443F-94BF-E6E5D2AAB83E}"/>
                </a:ext>
              </a:extLst>
            </p:cNvPr>
            <p:cNvSpPr txBox="1"/>
            <p:nvPr/>
          </p:nvSpPr>
          <p:spPr>
            <a:xfrm>
              <a:off x="9665974" y="4978765"/>
              <a:ext cx="2341033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sz="2000" b="1" dirty="0">
                  <a:latin typeface="Palatino Linotype" pitchFamily="18" charset="0"/>
                </a:rPr>
                <a:t>10 - 20 тамыз аралығы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72C2E3-5D5B-4DA0-8587-328279AC3BC6}"/>
                </a:ext>
              </a:extLst>
            </p:cNvPr>
            <p:cNvSpPr txBox="1"/>
            <p:nvPr/>
          </p:nvSpPr>
          <p:spPr>
            <a:xfrm>
              <a:off x="9388208" y="1767068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12204700" cy="9183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46166" y="205844"/>
            <a:ext cx="34660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Palatino Linotype" pitchFamily="18" charset="0"/>
              </a:rPr>
              <a:t>ҰБТ-</a:t>
            </a:r>
            <a:r>
              <a:rPr lang="ru-RU" sz="3000" b="1" dirty="0" err="1">
                <a:latin typeface="Palatino Linotype" pitchFamily="18" charset="0"/>
              </a:rPr>
              <a:t>ның</a:t>
            </a:r>
            <a:r>
              <a:rPr lang="ru-RU" sz="3000" b="1" dirty="0">
                <a:latin typeface="Palatino Linotype" pitchFamily="18" charset="0"/>
              </a:rPr>
              <a:t> </a:t>
            </a:r>
            <a:r>
              <a:rPr lang="ru-RU" sz="3000" b="1" dirty="0" err="1">
                <a:latin typeface="Palatino Linotype" pitchFamily="18" charset="0"/>
              </a:rPr>
              <a:t>мерзімі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845766" y="6302062"/>
            <a:ext cx="11397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>
                <a:latin typeface="Palatino Linotype" pitchFamily="18" charset="0"/>
              </a:rPr>
              <a:t>Ескертпе</a:t>
            </a:r>
            <a:r>
              <a:rPr lang="ru-RU" i="1" dirty="0">
                <a:latin typeface="Palatino Linotype" pitchFamily="18" charset="0"/>
              </a:rPr>
              <a:t>: * </a:t>
            </a:r>
            <a:r>
              <a:rPr lang="ru-RU" dirty="0" err="1">
                <a:latin typeface="Palatino Linotype" pitchFamily="18" charset="0"/>
              </a:rPr>
              <a:t>көрсетілген</a:t>
            </a:r>
            <a:r>
              <a:rPr lang="ru-RU" dirty="0">
                <a:latin typeface="Palatino Linotype" pitchFamily="18" charset="0"/>
              </a:rPr>
              <a:t> ҰБТ </a:t>
            </a:r>
            <a:r>
              <a:rPr lang="ru-RU" dirty="0" err="1">
                <a:latin typeface="Palatino Linotype" pitchFamily="18" charset="0"/>
              </a:rPr>
              <a:t>мерзімдері</a:t>
            </a:r>
            <a:r>
              <a:rPr lang="ru-RU" dirty="0">
                <a:latin typeface="Palatino Linotype" pitchFamily="18" charset="0"/>
              </a:rPr>
              <a:t> (</a:t>
            </a:r>
            <a:r>
              <a:rPr lang="ru-RU" dirty="0" err="1">
                <a:latin typeface="Palatino Linotype" pitchFamily="18" charset="0"/>
              </a:rPr>
              <a:t>қаңтар</a:t>
            </a:r>
            <a:r>
              <a:rPr lang="ru-RU" dirty="0">
                <a:latin typeface="Palatino Linotype" pitchFamily="18" charset="0"/>
              </a:rPr>
              <a:t>, </a:t>
            </a:r>
            <a:r>
              <a:rPr lang="ru-RU" dirty="0" err="1">
                <a:latin typeface="Palatino Linotype" pitchFamily="18" charset="0"/>
              </a:rPr>
              <a:t>маусым</a:t>
            </a:r>
            <a:r>
              <a:rPr lang="ru-RU" dirty="0">
                <a:latin typeface="Palatino Linotype" pitchFamily="18" charset="0"/>
              </a:rPr>
              <a:t>) </a:t>
            </a:r>
            <a:r>
              <a:rPr lang="ru-RU" dirty="0" err="1">
                <a:latin typeface="Palatino Linotype" pitchFamily="18" charset="0"/>
              </a:rPr>
              <a:t>өзгеруі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мүмкін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1650" y="1134492"/>
            <a:ext cx="4684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Palatino Linotype" pitchFamily="18" charset="0"/>
              </a:rPr>
              <a:t>ҰБТ </a:t>
            </a:r>
            <a:r>
              <a:rPr lang="ru-RU" sz="2400" b="1" dirty="0" err="1">
                <a:latin typeface="Palatino Linotype" pitchFamily="18" charset="0"/>
              </a:rPr>
              <a:t>жылына</a:t>
            </a:r>
            <a:r>
              <a:rPr lang="ru-RU" sz="2400" b="1" dirty="0">
                <a:latin typeface="Palatino Linotype" pitchFamily="18" charset="0"/>
              </a:rPr>
              <a:t> 4 </a:t>
            </a:r>
            <a:r>
              <a:rPr lang="ru-RU" sz="2400" b="1" dirty="0" err="1">
                <a:latin typeface="Palatino Linotype" pitchFamily="18" charset="0"/>
              </a:rPr>
              <a:t>рет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өткізіледі</a:t>
            </a:r>
            <a:r>
              <a:rPr lang="ru-RU" sz="2400" b="1" dirty="0">
                <a:latin typeface="Palatino Linotyp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56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 Тестілеудің қатысушылары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97694" y="802018"/>
            <a:ext cx="11881320" cy="6180511"/>
            <a:chOff x="245952" y="558428"/>
            <a:chExt cx="11881320" cy="6180511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45952" y="558428"/>
              <a:ext cx="11881320" cy="6048671"/>
              <a:chOff x="245952" y="558428"/>
              <a:chExt cx="11881320" cy="604867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45952" y="558428"/>
                <a:ext cx="11881320" cy="6048671"/>
                <a:chOff x="125686" y="839427"/>
                <a:chExt cx="11881320" cy="6048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125687" y="1988158"/>
                  <a:ext cx="11089230" cy="4899940"/>
                  <a:chOff x="125688" y="2072041"/>
                  <a:chExt cx="10981597" cy="489994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25688" y="2072042"/>
                    <a:ext cx="2852363" cy="4899939"/>
                    <a:chOff x="431901" y="1236779"/>
                    <a:chExt cx="3346330" cy="318239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445696" y="1236779"/>
                      <a:ext cx="3196473" cy="318238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431901" y="1244492"/>
                      <a:ext cx="3346330" cy="3174677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lvl="0" algn="l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sz="2200" kern="1200" dirty="0"/>
                    </a:p>
                  </p:txBody>
                </p: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886498" y="2082471"/>
                    <a:ext cx="2880320" cy="4889510"/>
                    <a:chOff x="431900" y="1244492"/>
                    <a:chExt cx="3379129" cy="3175617"/>
                  </a:xfrm>
                </p:grpSpPr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431900" y="1244492"/>
                      <a:ext cx="3162929" cy="31756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431900" y="1244492"/>
                      <a:ext cx="3379129" cy="307799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lvl="0" algn="l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sz="2200" kern="1200" dirty="0"/>
                    </a:p>
                  </p:txBody>
                </p:sp>
              </p:grp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611124" y="2072041"/>
                    <a:ext cx="2759774" cy="4899939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8382658" y="2095793"/>
                    <a:ext cx="2724627" cy="4876188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125686" y="839427"/>
                  <a:ext cx="11881320" cy="1597824"/>
                  <a:chOff x="431900" y="0"/>
                  <a:chExt cx="10971198" cy="1597824"/>
                </a:xfrm>
              </p:grpSpPr>
              <p:sp>
                <p:nvSpPr>
                  <p:cNvPr id="20" name="Стрелка вправо 19"/>
                  <p:cNvSpPr/>
                  <p:nvPr/>
                </p:nvSpPr>
                <p:spPr>
                  <a:xfrm>
                    <a:off x="431900" y="0"/>
                    <a:ext cx="10971198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Стрелка вправо 4"/>
                  <p:cNvSpPr/>
                  <p:nvPr/>
                </p:nvSpPr>
                <p:spPr>
                  <a:xfrm>
                    <a:off x="444007" y="399456"/>
                    <a:ext cx="1057174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ҰБТ_Қаңтар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2913555" y="1384374"/>
                  <a:ext cx="9093450" cy="1597824"/>
                  <a:chOff x="3733049" y="544947"/>
                  <a:chExt cx="7670049" cy="1597824"/>
                </a:xfrm>
              </p:grpSpPr>
              <p:sp>
                <p:nvSpPr>
                  <p:cNvPr id="16" name="Стрелка вправо 15"/>
                  <p:cNvSpPr/>
                  <p:nvPr/>
                </p:nvSpPr>
                <p:spPr>
                  <a:xfrm>
                    <a:off x="3811029" y="544947"/>
                    <a:ext cx="7592069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Стрелка вправо 8"/>
                  <p:cNvSpPr/>
                  <p:nvPr/>
                </p:nvSpPr>
                <p:spPr>
                  <a:xfrm>
                    <a:off x="3733049" y="944403"/>
                    <a:ext cx="727059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ҰБТ_Наурыз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5664887" y="1815257"/>
                  <a:ext cx="6342119" cy="1597824"/>
                  <a:chOff x="7210261" y="1077555"/>
                  <a:chExt cx="4192837" cy="1597824"/>
                </a:xfrm>
              </p:grpSpPr>
              <p:sp>
                <p:nvSpPr>
                  <p:cNvPr id="12" name="Стрелка вправо 11"/>
                  <p:cNvSpPr/>
                  <p:nvPr/>
                </p:nvSpPr>
                <p:spPr>
                  <a:xfrm>
                    <a:off x="7241574" y="1077555"/>
                    <a:ext cx="4161524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Стрелка вправо 12"/>
                  <p:cNvSpPr/>
                  <p:nvPr/>
                </p:nvSpPr>
                <p:spPr>
                  <a:xfrm>
                    <a:off x="7210261" y="1477011"/>
                    <a:ext cx="3793381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ҰБТ_Маусым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</p:grpSp>
          <p:sp>
            <p:nvSpPr>
              <p:cNvPr id="61" name="Стрелка вправо 60"/>
              <p:cNvSpPr/>
              <p:nvPr/>
            </p:nvSpPr>
            <p:spPr>
              <a:xfrm>
                <a:off x="8560069" y="2286620"/>
                <a:ext cx="3567203" cy="159782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2275" tIns="46139" rIns="92275" bIns="46139" rtlCol="0" anchor="ctr">
                <a:noAutofit/>
              </a:bodyPr>
              <a:lstStyle/>
              <a:p>
                <a:r>
                  <a:rPr lang="ru-RU" b="1" dirty="0" err="1">
                    <a:solidFill>
                      <a:schemeClr val="tx1"/>
                    </a:solidFill>
                    <a:latin typeface="Palatino Linotype" pitchFamily="18" charset="0"/>
                  </a:rPr>
                  <a:t>ҰБТ_Тамыз</a:t>
                </a:r>
                <a:endParaRPr lang="ru-RU" b="1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59063" y="2333170"/>
              <a:ext cx="2750096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11 (12) </a:t>
              </a:r>
              <a:r>
                <a:rPr lang="ru-RU" sz="1100" dirty="0" err="1">
                  <a:latin typeface="Palatino Linotype" pitchFamily="18" charset="0"/>
                </a:rPr>
                <a:t>сынып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</a:t>
              </a:r>
              <a:r>
                <a:rPr lang="ru-RU" sz="1100" dirty="0" err="1">
                  <a:latin typeface="Palatino Linotype" pitchFamily="18" charset="0"/>
                </a:rPr>
                <a:t>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академиялық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кезеңге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шартты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түрде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);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kk-KZ" sz="1100" dirty="0">
                  <a:latin typeface="Palatino Linotype" pitchFamily="18" charset="0"/>
                </a:rPr>
                <a:t>ЖОО-да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шығармашылық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дайындықты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талап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ететін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білім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беру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бағдарламалары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kk-KZ" sz="1100" dirty="0">
                  <a:latin typeface="Palatino Linotype" pitchFamily="18" charset="0"/>
                </a:rPr>
                <a:t>(БББ) </a:t>
              </a:r>
              <a:r>
                <a:rPr lang="en-US" sz="1100" dirty="0" err="1">
                  <a:latin typeface="Palatino Linotype" pitchFamily="18" charset="0"/>
                </a:rPr>
                <a:t>тобы</a:t>
              </a:r>
              <a:r>
                <a:rPr lang="kk-KZ" sz="1100" dirty="0">
                  <a:latin typeface="Palatino Linotype" pitchFamily="18" charset="0"/>
                </a:rPr>
                <a:t>ның студенттері </a:t>
              </a:r>
              <a:r>
                <a:rPr lang="en-US" sz="1100" dirty="0" err="1">
                  <a:latin typeface="Palatino Linotype" pitchFamily="18" charset="0"/>
                </a:rPr>
                <a:t>және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басқа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kk-KZ" sz="1100" dirty="0">
                  <a:latin typeface="Palatino Linotype" pitchFamily="18" charset="0"/>
                </a:rPr>
                <a:t>БББ </a:t>
              </a:r>
              <a:r>
                <a:rPr lang="en-US" sz="1100" dirty="0" err="1">
                  <a:latin typeface="Palatino Linotype" pitchFamily="18" charset="0"/>
                </a:rPr>
                <a:t>тобына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ауысуға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ниет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en-US" sz="1100" dirty="0" err="1">
                  <a:latin typeface="Palatino Linotype" pitchFamily="18" charset="0"/>
                </a:rPr>
                <a:t>білдірген</a:t>
              </a:r>
              <a:r>
                <a:rPr lang="en-US" sz="1100" dirty="0">
                  <a:latin typeface="Palatino Linotype" pitchFamily="18" charset="0"/>
                </a:rPr>
                <a:t> </a:t>
              </a:r>
              <a:r>
                <a:rPr lang="kk-KZ" sz="1100" dirty="0">
                  <a:latin typeface="Palatino Linotype" pitchFamily="18" charset="0"/>
                </a:rPr>
                <a:t>студенттер</a:t>
              </a:r>
              <a:r>
                <a:rPr lang="en-US" sz="1100" dirty="0">
                  <a:latin typeface="Palatino Linotype" pitchFamily="18" charset="0"/>
                </a:rPr>
                <a:t>;</a:t>
              </a:r>
              <a:endParaRPr lang="kk-KZ" sz="1100" dirty="0">
                <a:latin typeface="Palatino Linotype" pitchFamily="18" charset="0"/>
              </a:endParaRPr>
            </a:p>
            <a:p>
              <a:pPr indent="273050" algn="just">
                <a:buFont typeface="Wingdings" pitchFamily="2" charset="2"/>
                <a:buChar char="Ø"/>
              </a:pPr>
              <a:r>
                <a:rPr lang="kk-KZ" sz="1100" dirty="0">
                  <a:latin typeface="Palatino Linotype" pitchFamily="18" charset="0"/>
                </a:rPr>
                <a:t>ЖОО-да басқа БББ тобында оқып, педагогикалық БББ тобына ауысуға ниет білдірген тұлғалар. </a:t>
              </a:r>
              <a:endParaRPr lang="ru-RU" sz="1100" dirty="0">
                <a:latin typeface="Palatino Linotype" pitchFamily="18" charset="0"/>
              </a:endParaRPr>
            </a:p>
            <a:p>
              <a:pPr indent="273050" algn="just">
                <a:buFont typeface="Wingdings" pitchFamily="2" charset="2"/>
                <a:buChar char="Ø"/>
              </a:pPr>
              <a:endParaRPr lang="ru-RU" sz="1100" dirty="0">
                <a:latin typeface="Palatino Linotype" pitchFamily="18" charset="0"/>
              </a:endParaRPr>
            </a:p>
            <a:p>
              <a:pPr algn="just"/>
              <a:endParaRPr lang="ru-RU" sz="1100" dirty="0">
                <a:latin typeface="Palatino Linotype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64178" y="2822615"/>
              <a:ext cx="2688046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11 (12) </a:t>
              </a:r>
              <a:r>
                <a:rPr lang="ru-RU" sz="1100" dirty="0" err="1">
                  <a:latin typeface="Palatino Linotype" pitchFamily="18" charset="0"/>
                </a:rPr>
                <a:t>сынып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мектептің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өткен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жылғы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мен </a:t>
              </a:r>
              <a:r>
                <a:rPr lang="ru-RU" sz="1100" dirty="0" err="1">
                  <a:latin typeface="Palatino Linotype" pitchFamily="18" charset="0"/>
                </a:rPr>
                <a:t>техникалық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және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кәсіптік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немесе</a:t>
              </a:r>
              <a:r>
                <a:rPr lang="ru-RU" sz="1100" dirty="0">
                  <a:latin typeface="Palatino Linotype" pitchFamily="18" charset="0"/>
                </a:rPr>
                <a:t> орта </a:t>
              </a:r>
              <a:r>
                <a:rPr lang="ru-RU" sz="1100" dirty="0" err="1">
                  <a:latin typeface="Palatino Linotype" pitchFamily="18" charset="0"/>
                </a:rPr>
                <a:t>білімнен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кейінгі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беру </a:t>
              </a:r>
              <a:r>
                <a:rPr lang="ru-RU" sz="1100" dirty="0" err="1">
                  <a:latin typeface="Palatino Linotype" pitchFamily="18" charset="0"/>
                </a:rPr>
                <a:t>ұйымдарының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шетелде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білім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алған</a:t>
              </a:r>
              <a:r>
                <a:rPr lang="ru-RU" sz="1100" dirty="0">
                  <a:latin typeface="Palatino Linotype" pitchFamily="18" charset="0"/>
                </a:rPr>
                <a:t> 11 (12) </a:t>
              </a:r>
              <a:r>
                <a:rPr lang="ru-RU" sz="1100" dirty="0" err="1">
                  <a:latin typeface="Palatino Linotype" pitchFamily="18" charset="0"/>
                </a:rPr>
                <a:t>сынып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бітірушілері</a:t>
              </a:r>
              <a:r>
                <a:rPr lang="ru-RU" sz="1100" dirty="0">
                  <a:latin typeface="Palatino Linotype" pitchFamily="18" charset="0"/>
                </a:rPr>
                <a:t>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err="1">
                  <a:latin typeface="Palatino Linotype" pitchFamily="18" charset="0"/>
                </a:rPr>
                <a:t>Қазақстан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Республикасының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азаматы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болып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табылмайтын</a:t>
              </a:r>
              <a:r>
                <a:rPr lang="ru-RU" sz="1100" dirty="0">
                  <a:latin typeface="Palatino Linotype" pitchFamily="18" charset="0"/>
                </a:rPr>
                <a:t>, </a:t>
              </a:r>
              <a:r>
                <a:rPr lang="ru-RU" sz="1100" dirty="0" err="1">
                  <a:latin typeface="Palatino Linotype" pitchFamily="18" charset="0"/>
                </a:rPr>
                <a:t>ұлты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қазақ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адамдар</a:t>
              </a:r>
              <a:r>
                <a:rPr lang="ru-RU" sz="1100" dirty="0">
                  <a:latin typeface="Palatino Linotype" pitchFamily="18" charset="0"/>
                </a:rPr>
                <a:t> (диаспора </a:t>
              </a:r>
              <a:r>
                <a:rPr lang="ru-RU" sz="1100" dirty="0" err="1">
                  <a:latin typeface="Palatino Linotype" pitchFamily="18" charset="0"/>
                </a:rPr>
                <a:t>толық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оқу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нысаны</a:t>
              </a:r>
              <a:r>
                <a:rPr lang="ru-RU" sz="1100" dirty="0">
                  <a:latin typeface="Palatino Linotype" pitchFamily="18" charset="0"/>
                </a:rPr>
                <a:t>);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ЖОО-</a:t>
              </a:r>
              <a:r>
                <a:rPr lang="ru-RU" sz="1100" dirty="0" err="1">
                  <a:latin typeface="Palatino Linotype" pitchFamily="18" charset="0"/>
                </a:rPr>
                <a:t>ға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академиялық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кезеңге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студенттер</a:t>
              </a:r>
              <a:r>
                <a:rPr lang="ru-RU" sz="1100" dirty="0">
                  <a:latin typeface="Palatino Linotype" pitchFamily="18" charset="0"/>
                </a:rPr>
                <a:t> (</a:t>
              </a:r>
              <a:r>
                <a:rPr lang="ru-RU" sz="1100" dirty="0" err="1">
                  <a:latin typeface="Palatino Linotype" pitchFamily="18" charset="0"/>
                </a:rPr>
                <a:t>шартты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түрде</a:t>
              </a: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err="1">
                  <a:latin typeface="Palatino Linotype" pitchFamily="18" charset="0"/>
                </a:rPr>
                <a:t>қабылданған</a:t>
              </a:r>
              <a:r>
                <a:rPr lang="ru-RU" sz="1100" dirty="0">
                  <a:latin typeface="Palatino Linotype" pitchFamily="18" charset="0"/>
                </a:rPr>
                <a:t>). 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740036" y="2952252"/>
              <a:ext cx="2820033" cy="3654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мектептің</a:t>
              </a:r>
              <a:r>
                <a:rPr lang="ru-RU" sz="1050" dirty="0">
                  <a:latin typeface="Palatino Linotype" pitchFamily="18" charset="0"/>
                </a:rPr>
                <a:t> 11 (12) </a:t>
              </a:r>
              <a:r>
                <a:rPr lang="ru-RU" sz="1050" dirty="0" err="1">
                  <a:latin typeface="Palatino Linotype" pitchFamily="18" charset="0"/>
                </a:rPr>
                <a:t>сынып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 err="1">
                  <a:latin typeface="Palatino Linotype" pitchFamily="18" charset="0"/>
                </a:rPr>
                <a:t>мектептің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өткен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жылғы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 мен </a:t>
              </a:r>
              <a:r>
                <a:rPr lang="ru-RU" sz="1050" dirty="0" err="1">
                  <a:latin typeface="Palatino Linotype" pitchFamily="18" charset="0"/>
                </a:rPr>
                <a:t>техникалық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және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кәсіптік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немесе</a:t>
              </a:r>
              <a:r>
                <a:rPr lang="ru-RU" sz="1050" dirty="0">
                  <a:latin typeface="Palatino Linotype" pitchFamily="18" charset="0"/>
                </a:rPr>
                <a:t> орта </a:t>
              </a:r>
              <a:r>
                <a:rPr lang="ru-RU" sz="1050" dirty="0" err="1">
                  <a:latin typeface="Palatino Linotype" pitchFamily="18" charset="0"/>
                </a:rPr>
                <a:t>білімнен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кейінгі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білім</a:t>
              </a:r>
              <a:r>
                <a:rPr lang="ru-RU" sz="1050" dirty="0">
                  <a:latin typeface="Palatino Linotype" pitchFamily="18" charset="0"/>
                </a:rPr>
                <a:t> беру </a:t>
              </a:r>
              <a:r>
                <a:rPr lang="ru-RU" sz="1050" dirty="0" err="1">
                  <a:latin typeface="Palatino Linotype" pitchFamily="18" charset="0"/>
                </a:rPr>
                <a:t>ұйымдарының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 (</a:t>
              </a:r>
              <a:r>
                <a:rPr lang="ru-RU" sz="1050" dirty="0" err="1">
                  <a:latin typeface="Palatino Linotype" pitchFamily="18" charset="0"/>
                </a:rPr>
                <a:t>толық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оқу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нысаны</a:t>
              </a:r>
              <a:r>
                <a:rPr lang="ru-RU" sz="1050" dirty="0">
                  <a:latin typeface="Palatino Linotype" pitchFamily="18" charset="0"/>
                </a:rPr>
                <a:t>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 err="1">
                  <a:latin typeface="Palatino Linotype" pitchFamily="18" charset="0"/>
                </a:rPr>
                <a:t>техникалық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және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кәсіптік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немесе</a:t>
              </a:r>
              <a:r>
                <a:rPr lang="ru-RU" sz="1050" dirty="0">
                  <a:latin typeface="Palatino Linotype" pitchFamily="18" charset="0"/>
                </a:rPr>
                <a:t> орта </a:t>
              </a:r>
              <a:r>
                <a:rPr lang="ru-RU" sz="1050" dirty="0" err="1">
                  <a:latin typeface="Palatino Linotype" pitchFamily="18" charset="0"/>
                </a:rPr>
                <a:t>білімнен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кейінгі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білім</a:t>
              </a:r>
              <a:r>
                <a:rPr lang="ru-RU" sz="1050" dirty="0">
                  <a:latin typeface="Palatino Linotype" pitchFamily="18" charset="0"/>
                </a:rPr>
                <a:t> беру </a:t>
              </a:r>
              <a:r>
                <a:rPr lang="ru-RU" sz="1050" dirty="0" err="1">
                  <a:latin typeface="Palatino Linotype" pitchFamily="18" charset="0"/>
                </a:rPr>
                <a:t>ұйымдарының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 (</a:t>
              </a:r>
              <a:r>
                <a:rPr lang="ru-RU" sz="1050" dirty="0" err="1">
                  <a:latin typeface="Palatino Linotype" pitchFamily="18" charset="0"/>
                </a:rPr>
                <a:t>қысқартылған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оқу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нысаны</a:t>
              </a:r>
              <a:r>
                <a:rPr lang="ru-RU" sz="1050" dirty="0">
                  <a:latin typeface="Palatino Linotype" pitchFamily="18" charset="0"/>
                </a:rPr>
                <a:t>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  </a:t>
              </a:r>
              <a:r>
                <a:rPr lang="ru-RU" sz="1050" dirty="0" err="1">
                  <a:latin typeface="Palatino Linotype" pitchFamily="18" charset="0"/>
                </a:rPr>
                <a:t>шетелде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білім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алған</a:t>
              </a:r>
              <a:r>
                <a:rPr lang="ru-RU" sz="1050" dirty="0">
                  <a:latin typeface="Palatino Linotype" pitchFamily="18" charset="0"/>
                </a:rPr>
                <a:t> 11 (12) </a:t>
              </a:r>
              <a:r>
                <a:rPr lang="ru-RU" sz="1050" dirty="0" err="1">
                  <a:latin typeface="Palatino Linotype" pitchFamily="18" charset="0"/>
                </a:rPr>
                <a:t>сынып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ҚР </a:t>
              </a:r>
              <a:r>
                <a:rPr lang="ru-RU" sz="1050" dirty="0" err="1">
                  <a:latin typeface="Palatino Linotype" pitchFamily="18" charset="0"/>
                </a:rPr>
                <a:t>азаматы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болып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табылмайтын</a:t>
              </a:r>
              <a:r>
                <a:rPr lang="ru-RU" sz="1050" dirty="0">
                  <a:latin typeface="Palatino Linotype" pitchFamily="18" charset="0"/>
                </a:rPr>
                <a:t>, </a:t>
              </a:r>
              <a:r>
                <a:rPr lang="ru-RU" sz="1050" dirty="0" err="1">
                  <a:latin typeface="Palatino Linotype" pitchFamily="18" charset="0"/>
                </a:rPr>
                <a:t>ұлты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қазақ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адамдар</a:t>
              </a:r>
              <a:r>
                <a:rPr lang="ru-RU" sz="1050" dirty="0">
                  <a:latin typeface="Palatino Linotype" pitchFamily="18" charset="0"/>
                </a:rPr>
                <a:t> (диаспора - </a:t>
              </a:r>
              <a:r>
                <a:rPr lang="ru-RU" sz="1050" dirty="0" err="1">
                  <a:latin typeface="Palatino Linotype" pitchFamily="18" charset="0"/>
                </a:rPr>
                <a:t>толық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оқу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нысаны</a:t>
              </a:r>
              <a:r>
                <a:rPr lang="ru-RU" sz="1050" dirty="0">
                  <a:latin typeface="Palatino Linotype" pitchFamily="18" charset="0"/>
                </a:rPr>
                <a:t>);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ҚР </a:t>
              </a:r>
              <a:r>
                <a:rPr lang="ru-RU" sz="1050" dirty="0" err="1">
                  <a:latin typeface="Palatino Linotype" pitchFamily="18" charset="0"/>
                </a:rPr>
                <a:t>азаматы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болып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табылмайтын</a:t>
              </a:r>
              <a:r>
                <a:rPr lang="ru-RU" sz="1050" dirty="0">
                  <a:latin typeface="Palatino Linotype" pitchFamily="18" charset="0"/>
                </a:rPr>
                <a:t>, </a:t>
              </a:r>
              <a:r>
                <a:rPr lang="ru-RU" sz="1050" dirty="0" err="1">
                  <a:latin typeface="Palatino Linotype" pitchFamily="18" charset="0"/>
                </a:rPr>
                <a:t>ұлты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қазақ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адамдар</a:t>
              </a:r>
              <a:r>
                <a:rPr lang="ru-RU" sz="1050" dirty="0">
                  <a:latin typeface="Palatino Linotype" pitchFamily="18" charset="0"/>
                </a:rPr>
                <a:t> (диаспора - </a:t>
              </a:r>
              <a:r>
                <a:rPr lang="ru-RU" sz="1050" dirty="0" err="1">
                  <a:latin typeface="Palatino Linotype" pitchFamily="18" charset="0"/>
                </a:rPr>
                <a:t>қысқартылған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оқу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нысаны</a:t>
              </a:r>
              <a:r>
                <a:rPr lang="ru-RU" sz="1050" dirty="0">
                  <a:latin typeface="Palatino Linotype" pitchFamily="18" charset="0"/>
                </a:rPr>
                <a:t>);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ЖОО-</a:t>
              </a:r>
              <a:r>
                <a:rPr lang="ru-RU" sz="1050" dirty="0" err="1">
                  <a:latin typeface="Palatino Linotype" pitchFamily="18" charset="0"/>
                </a:rPr>
                <a:t>ға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академиялық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кезеңге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қабылданған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студенттер</a:t>
              </a:r>
              <a:r>
                <a:rPr lang="ru-RU" sz="1050" dirty="0">
                  <a:latin typeface="Palatino Linotype" pitchFamily="18" charset="0"/>
                </a:rPr>
                <a:t> (</a:t>
              </a:r>
              <a:r>
                <a:rPr lang="ru-RU" sz="1050" dirty="0" err="1">
                  <a:latin typeface="Palatino Linotype" pitchFamily="18" charset="0"/>
                </a:rPr>
                <a:t>шартты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түрде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қабылданған</a:t>
              </a:r>
              <a:r>
                <a:rPr lang="ru-RU" sz="1050" dirty="0">
                  <a:latin typeface="Palatino Linotype" pitchFamily="18" charset="0"/>
                </a:rPr>
                <a:t>).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560069" y="3414952"/>
              <a:ext cx="2870873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 err="1">
                  <a:latin typeface="Palatino Linotype" pitchFamily="18" charset="0"/>
                </a:rPr>
                <a:t>мектептің</a:t>
              </a:r>
              <a:r>
                <a:rPr lang="ru-RU" sz="1050" dirty="0">
                  <a:latin typeface="Palatino Linotype" pitchFamily="18" charset="0"/>
                </a:rPr>
                <a:t> 11 (12) </a:t>
              </a:r>
              <a:r>
                <a:rPr lang="ru-RU" sz="1050" dirty="0" err="1">
                  <a:latin typeface="Palatino Linotype" pitchFamily="18" charset="0"/>
                </a:rPr>
                <a:t>сынып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 err="1">
                  <a:latin typeface="Palatino Linotype" pitchFamily="18" charset="0"/>
                </a:rPr>
                <a:t>мектептің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өткен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жылғы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 мен </a:t>
              </a:r>
              <a:r>
                <a:rPr lang="ru-RU" sz="1050" dirty="0" err="1">
                  <a:latin typeface="Palatino Linotype" pitchFamily="18" charset="0"/>
                </a:rPr>
                <a:t>техникалық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және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кәсіптік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немесе</a:t>
              </a:r>
              <a:r>
                <a:rPr lang="ru-RU" sz="1050" dirty="0">
                  <a:latin typeface="Palatino Linotype" pitchFamily="18" charset="0"/>
                </a:rPr>
                <a:t> орта </a:t>
              </a:r>
              <a:r>
                <a:rPr lang="ru-RU" sz="1050" dirty="0" err="1">
                  <a:latin typeface="Palatino Linotype" pitchFamily="18" charset="0"/>
                </a:rPr>
                <a:t>білімнен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кейінгі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білім</a:t>
              </a:r>
              <a:r>
                <a:rPr lang="ru-RU" sz="1050" dirty="0">
                  <a:latin typeface="Palatino Linotype" pitchFamily="18" charset="0"/>
                </a:rPr>
                <a:t> беру </a:t>
              </a:r>
              <a:r>
                <a:rPr lang="ru-RU" sz="1050" dirty="0" err="1">
                  <a:latin typeface="Palatino Linotype" pitchFamily="18" charset="0"/>
                </a:rPr>
                <a:t>ұйымдарының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 (</a:t>
              </a:r>
              <a:r>
                <a:rPr lang="ru-RU" sz="1050" dirty="0" err="1">
                  <a:latin typeface="Palatino Linotype" pitchFamily="18" charset="0"/>
                </a:rPr>
                <a:t>толық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оқу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нысаны</a:t>
              </a:r>
              <a:r>
                <a:rPr lang="ru-RU" sz="1050" dirty="0">
                  <a:latin typeface="Palatino Linotype" pitchFamily="18" charset="0"/>
                </a:rPr>
                <a:t>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 err="1">
                  <a:latin typeface="Palatino Linotype" pitchFamily="18" charset="0"/>
                </a:rPr>
                <a:t>шетелде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білім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алған</a:t>
              </a:r>
              <a:r>
                <a:rPr lang="ru-RU" sz="1050" dirty="0">
                  <a:latin typeface="Palatino Linotype" pitchFamily="18" charset="0"/>
                </a:rPr>
                <a:t> 11 (12) </a:t>
              </a:r>
              <a:r>
                <a:rPr lang="ru-RU" sz="1050" dirty="0" err="1">
                  <a:latin typeface="Palatino Linotype" pitchFamily="18" charset="0"/>
                </a:rPr>
                <a:t>сынып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бітірушілері</a:t>
              </a:r>
              <a:r>
                <a:rPr lang="ru-RU" sz="1050" dirty="0">
                  <a:latin typeface="Palatino Linotype" pitchFamily="18" charset="0"/>
                </a:rPr>
                <a:t>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ҚР </a:t>
              </a:r>
              <a:r>
                <a:rPr lang="ru-RU" sz="1050" dirty="0" err="1">
                  <a:latin typeface="Palatino Linotype" pitchFamily="18" charset="0"/>
                </a:rPr>
                <a:t>азаматы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болып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табылмайтын</a:t>
              </a:r>
              <a:r>
                <a:rPr lang="ru-RU" sz="1050" dirty="0">
                  <a:latin typeface="Palatino Linotype" pitchFamily="18" charset="0"/>
                </a:rPr>
                <a:t>, </a:t>
              </a:r>
              <a:r>
                <a:rPr lang="ru-RU" sz="1050" dirty="0" err="1">
                  <a:latin typeface="Palatino Linotype" pitchFamily="18" charset="0"/>
                </a:rPr>
                <a:t>ұлты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қазақ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адамдар</a:t>
              </a:r>
              <a:r>
                <a:rPr lang="ru-RU" sz="1050" dirty="0">
                  <a:latin typeface="Palatino Linotype" pitchFamily="18" charset="0"/>
                </a:rPr>
                <a:t> (диаспора - </a:t>
              </a:r>
              <a:r>
                <a:rPr lang="ru-RU" sz="1050" dirty="0" err="1">
                  <a:latin typeface="Palatino Linotype" pitchFamily="18" charset="0"/>
                </a:rPr>
                <a:t>толық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оқу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нысаны</a:t>
              </a:r>
              <a:r>
                <a:rPr lang="ru-RU" sz="1050" dirty="0">
                  <a:latin typeface="Palatino Linotype" pitchFamily="18" charset="0"/>
                </a:rPr>
                <a:t>);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ЖОО-</a:t>
              </a:r>
              <a:r>
                <a:rPr lang="ru-RU" sz="1050" dirty="0" err="1">
                  <a:latin typeface="Palatino Linotype" pitchFamily="18" charset="0"/>
                </a:rPr>
                <a:t>ға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академиялық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кезеңге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қабылданған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студенттер</a:t>
              </a:r>
              <a:r>
                <a:rPr lang="ru-RU" sz="1050" dirty="0">
                  <a:latin typeface="Palatino Linotype" pitchFamily="18" charset="0"/>
                </a:rPr>
                <a:t> (</a:t>
              </a:r>
              <a:r>
                <a:rPr lang="ru-RU" sz="1050" dirty="0" err="1">
                  <a:latin typeface="Palatino Linotype" pitchFamily="18" charset="0"/>
                </a:rPr>
                <a:t>шартты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түрде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қабылданған</a:t>
              </a:r>
              <a:r>
                <a:rPr lang="ru-RU" sz="1050" dirty="0">
                  <a:latin typeface="Palatino Linotype" pitchFamily="18" charset="0"/>
                </a:rPr>
                <a:t>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ЖОО-да </a:t>
              </a:r>
              <a:r>
                <a:rPr lang="ru-RU" sz="1050" dirty="0" err="1">
                  <a:latin typeface="Palatino Linotype" pitchFamily="18" charset="0"/>
                </a:rPr>
                <a:t>шығармашылық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дайындықты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талап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ететін</a:t>
              </a:r>
              <a:r>
                <a:rPr lang="ru-RU" sz="1050" dirty="0">
                  <a:latin typeface="Palatino Linotype" pitchFamily="18" charset="0"/>
                </a:rPr>
                <a:t> БББ </a:t>
              </a:r>
              <a:r>
                <a:rPr lang="ru-RU" sz="1050" dirty="0" err="1">
                  <a:latin typeface="Palatino Linotype" pitchFamily="18" charset="0"/>
                </a:rPr>
                <a:t>тобының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студенттері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және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басқа</a:t>
              </a:r>
              <a:r>
                <a:rPr lang="ru-RU" sz="1050" dirty="0">
                  <a:latin typeface="Palatino Linotype" pitchFamily="18" charset="0"/>
                </a:rPr>
                <a:t> БББ </a:t>
              </a:r>
              <a:r>
                <a:rPr lang="ru-RU" sz="1050" dirty="0" err="1">
                  <a:latin typeface="Palatino Linotype" pitchFamily="18" charset="0"/>
                </a:rPr>
                <a:t>тобына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ауысуға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ниет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білдірген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студенттер</a:t>
              </a:r>
              <a:r>
                <a:rPr lang="ru-RU" sz="105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050" dirty="0">
                  <a:latin typeface="Palatino Linotype" pitchFamily="18" charset="0"/>
                </a:rPr>
                <a:t>ЖОО-да </a:t>
              </a:r>
              <a:r>
                <a:rPr lang="ru-RU" sz="1050" dirty="0" err="1">
                  <a:latin typeface="Palatino Linotype" pitchFamily="18" charset="0"/>
                </a:rPr>
                <a:t>басқа</a:t>
              </a:r>
              <a:r>
                <a:rPr lang="ru-RU" sz="1050" dirty="0">
                  <a:latin typeface="Palatino Linotype" pitchFamily="18" charset="0"/>
                </a:rPr>
                <a:t> БББ </a:t>
              </a:r>
              <a:r>
                <a:rPr lang="ru-RU" sz="1050" dirty="0" err="1">
                  <a:latin typeface="Palatino Linotype" pitchFamily="18" charset="0"/>
                </a:rPr>
                <a:t>тобында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оқып</a:t>
              </a:r>
              <a:r>
                <a:rPr lang="ru-RU" sz="1050" dirty="0">
                  <a:latin typeface="Palatino Linotype" pitchFamily="18" charset="0"/>
                </a:rPr>
                <a:t>, </a:t>
              </a:r>
              <a:r>
                <a:rPr lang="ru-RU" sz="1050" dirty="0" err="1">
                  <a:latin typeface="Palatino Linotype" pitchFamily="18" charset="0"/>
                </a:rPr>
                <a:t>педагогикалық</a:t>
              </a:r>
              <a:r>
                <a:rPr lang="ru-RU" sz="1050" dirty="0">
                  <a:latin typeface="Palatino Linotype" pitchFamily="18" charset="0"/>
                </a:rPr>
                <a:t> БББ </a:t>
              </a:r>
              <a:r>
                <a:rPr lang="ru-RU" sz="1050" dirty="0" err="1">
                  <a:latin typeface="Palatino Linotype" pitchFamily="18" charset="0"/>
                </a:rPr>
                <a:t>тобына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ауысуға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ниет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білдірген</a:t>
              </a:r>
              <a:r>
                <a:rPr lang="ru-RU" sz="1050" dirty="0">
                  <a:latin typeface="Palatino Linotype" pitchFamily="18" charset="0"/>
                </a:rPr>
                <a:t> </a:t>
              </a:r>
              <a:r>
                <a:rPr lang="ru-RU" sz="1050" dirty="0" err="1">
                  <a:latin typeface="Palatino Linotype" pitchFamily="18" charset="0"/>
                </a:rPr>
                <a:t>тұлғалар</a:t>
              </a:r>
              <a:r>
                <a:rPr lang="ru-RU" sz="1050" dirty="0">
                  <a:latin typeface="Palatino Linotype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70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3" y="2"/>
            <a:ext cx="12204700" cy="9058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ҰБТ-ҒА ӨТІНІШ БЕРУ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433" y="2453098"/>
            <a:ext cx="2530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latin typeface="Palatino Linotype" pitchFamily="18" charset="0"/>
              </a:rPr>
              <a:t>Өтініштерді</a:t>
            </a:r>
            <a:r>
              <a:rPr lang="ru-RU" i="1" dirty="0">
                <a:latin typeface="Palatino Linotype" pitchFamily="18" charset="0"/>
              </a:rPr>
              <a:t> ҰТО </a:t>
            </a:r>
            <a:r>
              <a:rPr lang="ru-RU" i="1" dirty="0" err="1">
                <a:latin typeface="Palatino Linotype" pitchFamily="18" charset="0"/>
              </a:rPr>
              <a:t>сайтындағы</a:t>
            </a:r>
            <a:r>
              <a:rPr lang="ru-RU" i="1" dirty="0">
                <a:latin typeface="Palatino Linotype" pitchFamily="18" charset="0"/>
              </a:rPr>
              <a:t> </a:t>
            </a:r>
            <a:r>
              <a:rPr lang="ru-RU" i="1" dirty="0" err="1">
                <a:latin typeface="Palatino Linotype" pitchFamily="18" charset="0"/>
              </a:rPr>
              <a:t>жеке</a:t>
            </a:r>
            <a:r>
              <a:rPr lang="ru-RU" i="1" dirty="0">
                <a:latin typeface="Palatino Linotype" pitchFamily="18" charset="0"/>
              </a:rPr>
              <a:t> кабинет </a:t>
            </a:r>
            <a:r>
              <a:rPr lang="ru-RU" i="1" dirty="0" err="1">
                <a:latin typeface="Palatino Linotype" pitchFamily="18" charset="0"/>
              </a:rPr>
              <a:t>арқылы</a:t>
            </a:r>
            <a:r>
              <a:rPr lang="ru-RU" i="1" dirty="0">
                <a:latin typeface="Palatino Linotype" pitchFamily="18" charset="0"/>
              </a:rPr>
              <a:t> онлайн </a:t>
            </a:r>
            <a:r>
              <a:rPr lang="ru-RU" i="1" dirty="0" err="1">
                <a:latin typeface="Palatino Linotype" pitchFamily="18" charset="0"/>
              </a:rPr>
              <a:t>режимде</a:t>
            </a:r>
            <a:r>
              <a:rPr lang="ru-RU" i="1" dirty="0">
                <a:latin typeface="Palatino Linotype" pitchFamily="18" charset="0"/>
              </a:rPr>
              <a:t> беру </a:t>
            </a:r>
            <a:r>
              <a:rPr lang="ru-RU" i="1" dirty="0" err="1">
                <a:latin typeface="Palatino Linotype" pitchFamily="18" charset="0"/>
              </a:rPr>
              <a:t>жүзеге</a:t>
            </a:r>
            <a:r>
              <a:rPr lang="ru-RU" i="1" dirty="0">
                <a:latin typeface="Palatino Linotype" pitchFamily="18" charset="0"/>
              </a:rPr>
              <a:t> </a:t>
            </a:r>
            <a:r>
              <a:rPr lang="ru-RU" i="1" dirty="0" err="1">
                <a:latin typeface="Palatino Linotype" pitchFamily="18" charset="0"/>
              </a:rPr>
              <a:t>асырылады</a:t>
            </a:r>
            <a:endParaRPr lang="ru-RU" dirty="0">
              <a:latin typeface="Palatino Linotyp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231" y="925210"/>
            <a:ext cx="11929830" cy="6110985"/>
            <a:chOff x="180231" y="925210"/>
            <a:chExt cx="11929830" cy="611098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231" y="925210"/>
              <a:ext cx="11929830" cy="6110985"/>
              <a:chOff x="180231" y="925210"/>
              <a:chExt cx="11929830" cy="611098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80231" y="925210"/>
                <a:ext cx="11929830" cy="6110985"/>
                <a:chOff x="180231" y="925210"/>
                <a:chExt cx="11929830" cy="6110985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80231" y="925210"/>
                  <a:ext cx="11929830" cy="6110985"/>
                  <a:chOff x="180231" y="925210"/>
                  <a:chExt cx="11929830" cy="6110985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03038" y="925210"/>
                    <a:ext cx="7569701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АВТОРИЗАЦИЯДАН ӨТУ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және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жеке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кабинетін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ашу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электронды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поштаның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және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ЖСН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көмегімен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kk-KZ" sz="1600" dirty="0">
                        <a:latin typeface="Palatino Linotype" pitchFamily="18" charset="0"/>
                        <a:hlinkClick r:id="rId3"/>
                      </a:rPr>
                      <a:t>https://app.testcenter.kz/</a:t>
                    </a:r>
                    <a:r>
                      <a:rPr lang="kk-KZ" sz="1600" dirty="0">
                        <a:latin typeface="Palatino Linotype" pitchFamily="18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жүйесінде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тіркелу</a:t>
                    </a:r>
                    <a:endParaRPr lang="ru-RU" sz="1400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76115" y="1760088"/>
                    <a:ext cx="8146440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Дербес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өңдеуге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КЕЛІСІМІН БЕРУ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және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кезінде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тәртіп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сақтау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ережелерімен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ТАНЫСУ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20269" y="2593354"/>
                    <a:ext cx="7111644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 ҰБДҚ-дан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алынады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берушілер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ЖСН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көрсеткен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кезде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Т.А.Ә.,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ұлты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азаматтығы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оқу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орны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ҰБДҚ-дан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таңдалады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</a:t>
                    </a:r>
                  </a:p>
                </p:txBody>
              </p: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0231" y="954177"/>
                    <a:ext cx="7970332" cy="4864639"/>
                    <a:chOff x="53678" y="918468"/>
                    <a:chExt cx="7970332" cy="4864639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 rot="16200000">
                      <a:off x="630563" y="853689"/>
                      <a:ext cx="221123" cy="79292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53678" y="1059351"/>
                      <a:ext cx="360422" cy="368498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400" dirty="0">
                          <a:latin typeface="Palatino Linotype" pitchFamily="18" charset="0"/>
                        </a:rPr>
                        <a:t>1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 rot="10800000">
                      <a:off x="1251078" y="1552943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1065496" y="918468"/>
                      <a:ext cx="648759" cy="663296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 rot="16200000">
                      <a:off x="1765924" y="1610411"/>
                      <a:ext cx="221123" cy="901055"/>
                    </a:xfrm>
                    <a:prstGeom prst="rect">
                      <a:avLst/>
                    </a:prstGeom>
                    <a:solidFill>
                      <a:srgbClr val="CAF5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179005" y="1888498"/>
                      <a:ext cx="468548" cy="479047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2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 rot="10800000">
                      <a:off x="2507344" y="2318915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291067" y="1729327"/>
                      <a:ext cx="648759" cy="663296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200000">
                      <a:off x="2991495" y="2421197"/>
                      <a:ext cx="221123" cy="901055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2404279" y="2687474"/>
                      <a:ext cx="468548" cy="479047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3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10800000">
                      <a:off x="3732915" y="3129701"/>
                      <a:ext cx="216277" cy="405348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516638" y="2540113"/>
                      <a:ext cx="648759" cy="663296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 rot="16200000">
                      <a:off x="4361250" y="3305690"/>
                      <a:ext cx="221123" cy="901055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588730" y="3498240"/>
                      <a:ext cx="468548" cy="479047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4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 rot="10800000">
                      <a:off x="5030578" y="4014195"/>
                      <a:ext cx="216277" cy="405348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4814301" y="3424606"/>
                      <a:ext cx="648759" cy="663296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Прямоугольник 53"/>
                    <p:cNvSpPr/>
                    <p:nvPr/>
                  </p:nvSpPr>
                  <p:spPr>
                    <a:xfrm rot="16200000">
                      <a:off x="5586821" y="4190184"/>
                      <a:ext cx="221123" cy="901055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Овал 54"/>
                    <p:cNvSpPr/>
                    <p:nvPr/>
                  </p:nvSpPr>
                  <p:spPr>
                    <a:xfrm>
                      <a:off x="4886393" y="4382734"/>
                      <a:ext cx="468548" cy="479047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5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/>
                    <p:nvPr/>
                  </p:nvSpPr>
                  <p:spPr>
                    <a:xfrm rot="10800000">
                      <a:off x="6256148" y="4898688"/>
                      <a:ext cx="216277" cy="405348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6039871" y="4309026"/>
                      <a:ext cx="648759" cy="6632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/>
                    <p:cNvSpPr/>
                    <p:nvPr/>
                  </p:nvSpPr>
                  <p:spPr>
                    <a:xfrm rot="16200000">
                      <a:off x="6884484" y="5000970"/>
                      <a:ext cx="221123" cy="901055"/>
                    </a:xfrm>
                    <a:prstGeom prst="rect">
                      <a:avLst/>
                    </a:prstGeom>
                    <a:solidFill>
                      <a:srgbClr val="8FAF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6111964" y="5193520"/>
                      <a:ext cx="468548" cy="47904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6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7375251" y="5119811"/>
                      <a:ext cx="648759" cy="66329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2" name="Picture 2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duotone>
                        <a:schemeClr val="accent4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209681" y="1139591"/>
                      <a:ext cx="376955" cy="2948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436189" y="1868490"/>
                      <a:ext cx="391191" cy="37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12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983392" y="3498241"/>
                      <a:ext cx="263463" cy="4897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21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6111964" y="4456443"/>
                      <a:ext cx="526222" cy="3685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915965" y="4252578"/>
                    <a:ext cx="519409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 ДЕРЕКТЕРІ (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берушілер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тапсыру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тілін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бейіндік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пәндерді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тапсыру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орындары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мен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уақытын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таңдайды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488640" y="5958127"/>
                    <a:ext cx="2618081" cy="1078068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Барлық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мәліметтер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берушінің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жеке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кабинетінде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қолжетімді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болады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84255" y="3340577"/>
                    <a:ext cx="6425806" cy="1078068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ҚОСЫМША ДЕРЕКТЕР (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өтініш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берушілер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ұялы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телефон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нөмірлерін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халықаралық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сертификаттар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бойынша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(бар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болса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мүгедектігі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туралы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деректерді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(бар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болса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толтырады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</a:t>
                    </a: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 rot="10800000">
                    <a:off x="7721210" y="5816997"/>
                    <a:ext cx="216277" cy="405348"/>
                  </a:xfrm>
                  <a:prstGeom prst="rect">
                    <a:avLst/>
                  </a:prstGeom>
                  <a:solidFill>
                    <a:srgbClr val="B8D0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 rot="16200000">
                    <a:off x="8275431" y="5879415"/>
                    <a:ext cx="221123" cy="901055"/>
                  </a:xfrm>
                  <a:prstGeom prst="rect">
                    <a:avLst/>
                  </a:prstGeom>
                  <a:solidFill>
                    <a:srgbClr val="8FA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Овал 77"/>
                  <p:cNvSpPr/>
                  <p:nvPr/>
                </p:nvSpPr>
                <p:spPr>
                  <a:xfrm>
                    <a:off x="7578018" y="6103044"/>
                    <a:ext cx="468548" cy="479047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r>
                      <a:rPr lang="ru-RU" sz="1600" dirty="0">
                        <a:latin typeface="Palatino Linotype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79" name="Овал 78"/>
                  <p:cNvSpPr/>
                  <p:nvPr/>
                </p:nvSpPr>
                <p:spPr>
                  <a:xfrm>
                    <a:off x="8763825" y="6003455"/>
                    <a:ext cx="648759" cy="66329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302828" y="5225133"/>
                    <a:ext cx="3807233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ТӨЛЕМ,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тестілеу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құны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- 5640 </a:t>
                    </a:r>
                    <a:r>
                      <a:rPr lang="ru-RU" sz="1600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теңге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(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төлем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1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сағаттың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ішінде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жасалуы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</a:t>
                    </a:r>
                    <a:r>
                      <a:rPr lang="ru-RU" sz="1600" b="1" dirty="0" err="1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тиіс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)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83" name="Picture 26"/>
                <p:cNvPicPr>
                  <a:picLocks noChangeAspect="1"/>
                </p:cNvPicPr>
                <p:nvPr/>
              </p:nvPicPr>
              <p:blipFill>
                <a:blip r:embed="rId8" cstate="print">
                  <a:biLevel thresh="50000"/>
                </a:blip>
                <a:srcRect/>
                <a:stretch>
                  <a:fillRect/>
                </a:stretch>
              </p:blipFill>
              <p:spPr>
                <a:xfrm>
                  <a:off x="3783660" y="2748885"/>
                  <a:ext cx="367819" cy="36853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3" t="47496" r="46045" b="45340"/>
              <a:stretch/>
            </p:blipFill>
            <p:spPr bwMode="auto">
              <a:xfrm>
                <a:off x="7663022" y="5277278"/>
                <a:ext cx="329057" cy="370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69708" r="45965" b="22963"/>
            <a:stretch/>
          </p:blipFill>
          <p:spPr bwMode="auto">
            <a:xfrm>
              <a:off x="8897158" y="6094687"/>
              <a:ext cx="362435" cy="46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54903" y="5587220"/>
            <a:ext cx="6242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Ескерту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мүгедек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мүгедектер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тірек-қимыл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аппаратының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функциялары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бұзылған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мүгедектікті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 құжаты бар болған жағдайда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құжатты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ҰБТ-ға өтініш беру бағдарламалық жасақтамасына жүктейді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545" y="4576756"/>
            <a:ext cx="61023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k-KZ" sz="1800" b="1" u="sng" dirty="0">
                <a:latin typeface="Times New Roman" pitchFamily="18" charset="0"/>
                <a:cs typeface="Times New Roman" pitchFamily="18" charset="0"/>
              </a:rPr>
              <a:t>Тестіленушінің назарына:</a:t>
            </a:r>
          </a:p>
          <a:p>
            <a:pPr algn="just"/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* тіркелуден алдын Ереже және нұсқаулықпен танысу;</a:t>
            </a:r>
          </a:p>
          <a:p>
            <a:pPr algn="just"/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* өтініш берген соң логин және құпия сөзді сақтап алу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3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 fontScale="90000"/>
          </a:bodyPr>
          <a:lstStyle/>
          <a:p>
            <a:br>
              <a:rPr lang="kk-KZ" sz="3000" b="1" dirty="0">
                <a:latin typeface="Palatino Linotype" pitchFamily="18" charset="0"/>
              </a:rPr>
            </a:br>
            <a:r>
              <a:rPr lang="kk-KZ" sz="3000" b="1" dirty="0">
                <a:latin typeface="Palatino Linotype" pitchFamily="18" charset="0"/>
              </a:rPr>
              <a:t>ҰБТ-ның форматы</a:t>
            </a:r>
            <a:r>
              <a:rPr lang="en-US" sz="3000" b="1" dirty="0">
                <a:latin typeface="Palatino Linotype" pitchFamily="18" charset="0"/>
              </a:rPr>
              <a:t> - 2022</a:t>
            </a:r>
            <a:br>
              <a:rPr lang="kk-KZ" sz="3000" b="1" dirty="0">
                <a:latin typeface="Palatino Linotype" pitchFamily="18" charset="0"/>
              </a:rPr>
            </a:b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420393" y="1385650"/>
            <a:ext cx="9433048" cy="4777018"/>
            <a:chOff x="1385826" y="1122248"/>
            <a:chExt cx="9433048" cy="477701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7" name="TextBox 13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601850" y="1313401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78" name="TextBox 14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2323367" y="1434770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5491719" y="1426059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2" name="TextBox 18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750050" y="1434769"/>
              <a:ext cx="1942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3" name="TextBox 19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ҚАЗАҚСТАН ТАРИХЫ</a:t>
              </a:r>
            </a:p>
          </p:txBody>
        </p:sp>
        <p:sp>
          <p:nvSpPr>
            <p:cNvPr id="84" name="TextBox 20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0" y="3452735"/>
              <a:ext cx="2953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Tx/>
                <a:buChar char="-"/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МАТЕМАТИКАЛЫҚ САУАТТЫЛЫҚ</a:t>
              </a:r>
            </a:p>
          </p:txBody>
        </p:sp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ОҚУ САУАТТЫЛЫҒЫ</a:t>
              </a:r>
            </a:p>
          </p:txBody>
        </p:sp>
        <p:sp>
          <p:nvSpPr>
            <p:cNvPr id="86" name="TextBox 22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- 1-ШІ БЕЙІНДІК 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ПӘН</a:t>
              </a:r>
            </a:p>
          </p:txBody>
        </p:sp>
        <p:sp>
          <p:nvSpPr>
            <p:cNvPr id="87" name="TextBox 23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- 2-ШІ БЕЙІНДІК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ПӘН</a:t>
              </a:r>
            </a:p>
          </p:txBody>
        </p:sp>
        <p:sp>
          <p:nvSpPr>
            <p:cNvPr id="88" name="TextBox 24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1" y="5129825"/>
              <a:ext cx="2993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000" b="1" dirty="0">
                  <a:solidFill>
                    <a:srgbClr val="7030A0"/>
                  </a:solidFill>
                  <a:latin typeface="Palatino Linotype" pitchFamily="18" charset="0"/>
                  <a:cs typeface="Segoe UI" pitchFamily="34" charset="0"/>
                </a:rPr>
                <a:t>БАРЛЫҒЫ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0" name="TextBox 26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554367" y="5170475"/>
              <a:ext cx="1944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 ТАПСЫРМАЛАР</a:t>
              </a:r>
            </a:p>
          </p:txBody>
        </p:sp>
        <p:sp>
          <p:nvSpPr>
            <p:cNvPr id="91" name="TextBox 27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3" name="TextBox 29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</a:t>
              </a:r>
            </a:p>
          </p:txBody>
        </p:sp>
        <p:sp>
          <p:nvSpPr>
            <p:cNvPr id="94" name="TextBox 30">
              <a:extLst>
                <a:ext uri="{FF2B5EF4-FFF2-40B4-BE49-F238E27FC236}">
                  <a16:creationId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74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 fontScale="90000"/>
          </a:bodyPr>
          <a:lstStyle/>
          <a:p>
            <a:br>
              <a:rPr lang="kk-KZ" sz="3000" b="1" dirty="0">
                <a:latin typeface="Palatino Linotype" pitchFamily="18" charset="0"/>
              </a:rPr>
            </a:br>
            <a:r>
              <a:rPr lang="kk-KZ" sz="3000" b="1" dirty="0">
                <a:latin typeface="Palatino Linotype" pitchFamily="18" charset="0"/>
              </a:rPr>
              <a:t>Тестілеу тапсырмаларының нысаны</a:t>
            </a:r>
            <a:br>
              <a:rPr lang="kk-KZ" sz="3000" b="1" dirty="0">
                <a:latin typeface="Palatino Linotype" pitchFamily="18" charset="0"/>
              </a:rPr>
            </a:b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39194"/>
              </p:ext>
            </p:extLst>
          </p:nvPr>
        </p:nvGraphicFramePr>
        <p:xfrm>
          <a:off x="294305" y="1134492"/>
          <a:ext cx="11642238" cy="5423008"/>
        </p:xfrm>
        <a:graphic>
          <a:graphicData uri="http://schemas.openxmlformats.org/drawingml/2006/table">
            <a:tbl>
              <a:tblPr firstRow="1" firstCol="1" bandCol="1">
                <a:tableStyleId>{5940675A-B579-460E-94D1-54222C63F5DA}</a:tableStyleId>
              </a:tblPr>
              <a:tblGrid>
                <a:gridCol w="264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0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r>
                        <a:rPr lang="ru-RU" sz="2000" b="1" dirty="0" err="1">
                          <a:effectLst/>
                          <a:latin typeface="Palatino Linotype" pitchFamily="18" charset="0"/>
                        </a:rPr>
                        <a:t>Пәндер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Palatino Linotype" pitchFamily="18" charset="0"/>
                        </a:rPr>
                        <a:t>Тапсырмалар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Palatino Linotype" pitchFamily="18" charset="0"/>
                        </a:rPr>
                        <a:t>Тапсырмалар</a:t>
                      </a:r>
                      <a:r>
                        <a:rPr lang="ru-RU" sz="2000" b="1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Palatino Linotype" pitchFamily="18" charset="0"/>
                        </a:rPr>
                        <a:t>нысаны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73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Palatino Linotype" pitchFamily="18" charset="0"/>
                        </a:rPr>
                        <a:t>Қазақстан</a:t>
                      </a:r>
                      <a:r>
                        <a:rPr lang="ru-RU" sz="20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baseline="0" dirty="0" err="1">
                          <a:effectLst/>
                          <a:latin typeface="Palatino Linotype" pitchFamily="18" charset="0"/>
                        </a:rPr>
                        <a:t>тарихы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1 -</a:t>
                      </a:r>
                      <a:r>
                        <a:rPr lang="ru-RU" sz="2000" kern="12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10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бес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2000" kern="1200" dirty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8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11 - 15 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бес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2000" kern="1200" dirty="0">
                        <a:effectLst/>
                        <a:latin typeface="Palatino Linotype" pitchFamily="18" charset="0"/>
                      </a:endParaRP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контекс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негізінде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42"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effectLst/>
                          <a:latin typeface="Palatino Linotype" pitchFamily="18" charset="0"/>
                        </a:rPr>
                        <a:t>Математикалық</a:t>
                      </a:r>
                      <a:r>
                        <a:rPr lang="ru-RU" sz="20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Palatino Linotype" pitchFamily="18" charset="0"/>
                        </a:rPr>
                        <a:t>сауаттылық</a:t>
                      </a: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effectLst/>
                          <a:latin typeface="Palatino Linotype" pitchFamily="18" charset="0"/>
                        </a:rPr>
                        <a:t>Оқу</a:t>
                      </a:r>
                      <a:r>
                        <a:rPr lang="ru-RU" sz="20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Palatino Linotype" pitchFamily="18" charset="0"/>
                        </a:rPr>
                        <a:t>сауаттылығы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тапсырмалар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бес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2000" kern="1200" dirty="0">
                        <a:effectLst/>
                        <a:latin typeface="Palatino Linotype" pitchFamily="18" charset="0"/>
                      </a:endParaRPr>
                    </a:p>
                    <a:p>
                      <a:pPr algn="just"/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85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Әр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бейіндік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пән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пән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algn="l" defTabSz="109856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 по 20</a:t>
                      </a: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бес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2000" kern="1200" dirty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с 21 по 25 </a:t>
                      </a: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ұсынылған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бес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жауаптан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бір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дұрыс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жауапты</a:t>
                      </a:r>
                      <a:r>
                        <a:rPr lang="ru-RU" sz="2000" kern="12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kern="1200" dirty="0" err="1">
                          <a:effectLst/>
                          <a:latin typeface="Palatino Linotype" pitchFamily="18" charset="0"/>
                        </a:rPr>
                        <a:t>таңдау</a:t>
                      </a:r>
                      <a:endParaRPr lang="ru-RU" sz="2000" kern="1200" dirty="0">
                        <a:effectLst/>
                        <a:latin typeface="Palatino Linotype" pitchFamily="18" charset="0"/>
                      </a:endParaRP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контекс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негізінде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Palatino Linotype" pitchFamily="18" charset="0"/>
                        </a:rPr>
                        <a:t>с 26 по 35</a:t>
                      </a: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Ұсынылған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көп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жауаптан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бір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немесе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бірнеше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дұрыс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жауапты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таңдау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39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6181</TotalTime>
  <Words>3360</Words>
  <Application>Microsoft Office PowerPoint</Application>
  <PresentationFormat>Произвольный</PresentationFormat>
  <Paragraphs>773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Palatino Linotype</vt:lpstr>
      <vt:lpstr>Segoe UI</vt:lpstr>
      <vt:lpstr>Times New Roman</vt:lpstr>
      <vt:lpstr>Wingdings</vt:lpstr>
      <vt:lpstr>Тема Office</vt:lpstr>
      <vt:lpstr>Презентация PowerPoint</vt:lpstr>
      <vt:lpstr>Ұлттық бірыңғай тестілеу - 2022</vt:lpstr>
      <vt:lpstr>Ұлттық бірыңғай тестілеу - 2022</vt:lpstr>
      <vt:lpstr>Ұлттық бірыңғай тестілеу - 2022</vt:lpstr>
      <vt:lpstr>Презентация PowerPoint</vt:lpstr>
      <vt:lpstr> Тестілеудің қатысушылары</vt:lpstr>
      <vt:lpstr>Презентация PowerPoint</vt:lpstr>
      <vt:lpstr> ҰБТ-ның форматы - 2022 </vt:lpstr>
      <vt:lpstr> Тестілеу тапсырмаларының нысаны </vt:lpstr>
      <vt:lpstr>Ұлттық бірыңғай тестілеу - 2022</vt:lpstr>
      <vt:lpstr>Презентация PowerPoint</vt:lpstr>
      <vt:lpstr>Тестілеудің уақыты мен үзілістер</vt:lpstr>
      <vt:lpstr>Тестілеуге кіргізу</vt:lpstr>
      <vt:lpstr>  Ұлттық бірыңғай тестілеу</vt:lpstr>
      <vt:lpstr>   Ұлттық бірыңғай тестілеу - 2022</vt:lpstr>
      <vt:lpstr>Ұлттық бірыңғай тестілеу - 2022</vt:lpstr>
      <vt:lpstr>   Ұлттық бірыңғай тестілеу - 2022</vt:lpstr>
      <vt:lpstr>Ұлттық бірыңғай тестілеу - 2022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Ұлттық бірыңғай тестілеу - 2022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Администратор</cp:lastModifiedBy>
  <cp:revision>191</cp:revision>
  <cp:lastPrinted>2022-01-25T08:56:41Z</cp:lastPrinted>
  <dcterms:created xsi:type="dcterms:W3CDTF">2021-11-19T05:52:33Z</dcterms:created>
  <dcterms:modified xsi:type="dcterms:W3CDTF">2022-02-16T10:21:52Z</dcterms:modified>
</cp:coreProperties>
</file>