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66" r:id="rId4"/>
    <p:sldId id="265" r:id="rId5"/>
    <p:sldId id="268" r:id="rId6"/>
    <p:sldId id="271" r:id="rId7"/>
    <p:sldId id="269" r:id="rId8"/>
    <p:sldId id="278" r:id="rId9"/>
    <p:sldId id="277" r:id="rId10"/>
    <p:sldId id="282" r:id="rId11"/>
    <p:sldId id="283" r:id="rId12"/>
    <p:sldId id="284" r:id="rId13"/>
    <p:sldId id="270" r:id="rId14"/>
    <p:sldId id="285" r:id="rId15"/>
    <p:sldId id="286" r:id="rId16"/>
    <p:sldId id="279" r:id="rId17"/>
    <p:sldId id="280" r:id="rId18"/>
    <p:sldId id="281" r:id="rId19"/>
    <p:sldId id="273" r:id="rId20"/>
    <p:sldId id="274" r:id="rId21"/>
  </p:sldIdLst>
  <p:sldSz cx="12169775" cy="7164388"/>
  <p:notesSz cx="9874250" cy="6797675"/>
  <p:defaultTextStyle>
    <a:defPPr>
      <a:defRPr lang="ru-RU"/>
    </a:defPPr>
    <a:lvl1pPr marL="0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3738" autoAdjust="0"/>
  </p:normalViewPr>
  <p:slideViewPr>
    <p:cSldViewPr>
      <p:cViewPr>
        <p:scale>
          <a:sx n="77" d="100"/>
          <a:sy n="77" d="100"/>
        </p:scale>
        <p:origin x="-2022" y="-630"/>
      </p:cViewPr>
      <p:guideLst>
        <p:guide orient="horz" pos="2257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027" y="1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E1BDE-64D1-40B2-8418-E0E2D64D29E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90850" y="850900"/>
            <a:ext cx="3892550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965" y="3271667"/>
            <a:ext cx="7900322" cy="267602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78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027" y="6456378"/>
            <a:ext cx="4279918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FBA4-CB6C-4178-959A-5123D12D08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59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4" y="2225605"/>
            <a:ext cx="10344309" cy="15357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7" y="4059821"/>
            <a:ext cx="8518843" cy="18308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6908"/>
            <a:ext cx="2738199" cy="611294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88" y="286908"/>
            <a:ext cx="8011769" cy="611294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9" y="4603785"/>
            <a:ext cx="10344309" cy="1422927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9" y="3036575"/>
            <a:ext cx="10344309" cy="1567209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4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8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34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79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23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68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1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5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90" y="1671692"/>
            <a:ext cx="5374984" cy="472816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71692"/>
            <a:ext cx="5374984" cy="472816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3697"/>
            <a:ext cx="5377098" cy="66834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48" indent="0">
              <a:buNone/>
              <a:defRPr sz="2700" b="1"/>
            </a:lvl2pPr>
            <a:lvl3pPr marL="1218895" indent="0">
              <a:buNone/>
              <a:defRPr sz="2400" b="1"/>
            </a:lvl3pPr>
            <a:lvl4pPr marL="1828343" indent="0">
              <a:buNone/>
              <a:defRPr sz="2100" b="1"/>
            </a:lvl4pPr>
            <a:lvl5pPr marL="2437790" indent="0">
              <a:buNone/>
              <a:defRPr sz="2100" b="1"/>
            </a:lvl5pPr>
            <a:lvl6pPr marL="3047238" indent="0">
              <a:buNone/>
              <a:defRPr sz="2100" b="1"/>
            </a:lvl6pPr>
            <a:lvl7pPr marL="3656686" indent="0">
              <a:buNone/>
              <a:defRPr sz="2100" b="1"/>
            </a:lvl7pPr>
            <a:lvl8pPr marL="4266133" indent="0">
              <a:buNone/>
              <a:defRPr sz="2100" b="1"/>
            </a:lvl8pPr>
            <a:lvl9pPr marL="4875581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72039"/>
            <a:ext cx="5377098" cy="412781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9" y="1603697"/>
            <a:ext cx="5379210" cy="66834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48" indent="0">
              <a:buNone/>
              <a:defRPr sz="2700" b="1"/>
            </a:lvl2pPr>
            <a:lvl3pPr marL="1218895" indent="0">
              <a:buNone/>
              <a:defRPr sz="2400" b="1"/>
            </a:lvl3pPr>
            <a:lvl4pPr marL="1828343" indent="0">
              <a:buNone/>
              <a:defRPr sz="2100" b="1"/>
            </a:lvl4pPr>
            <a:lvl5pPr marL="2437790" indent="0">
              <a:buNone/>
              <a:defRPr sz="2100" b="1"/>
            </a:lvl5pPr>
            <a:lvl6pPr marL="3047238" indent="0">
              <a:buNone/>
              <a:defRPr sz="2100" b="1"/>
            </a:lvl6pPr>
            <a:lvl7pPr marL="3656686" indent="0">
              <a:buNone/>
              <a:defRPr sz="2100" b="1"/>
            </a:lvl7pPr>
            <a:lvl8pPr marL="4266133" indent="0">
              <a:buNone/>
              <a:defRPr sz="2100" b="1"/>
            </a:lvl8pPr>
            <a:lvl9pPr marL="4875581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9" y="2272039"/>
            <a:ext cx="5379210" cy="412781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90" y="285248"/>
            <a:ext cx="4003772" cy="1213966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85251"/>
            <a:ext cx="6803242" cy="6114607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90" y="1499217"/>
            <a:ext cx="4003772" cy="4900641"/>
          </a:xfrm>
        </p:spPr>
        <p:txBody>
          <a:bodyPr/>
          <a:lstStyle>
            <a:lvl1pPr marL="0" indent="0">
              <a:buNone/>
              <a:defRPr sz="1900"/>
            </a:lvl1pPr>
            <a:lvl2pPr marL="609448" indent="0">
              <a:buNone/>
              <a:defRPr sz="1600"/>
            </a:lvl2pPr>
            <a:lvl3pPr marL="1218895" indent="0">
              <a:buNone/>
              <a:defRPr sz="1300"/>
            </a:lvl3pPr>
            <a:lvl4pPr marL="1828343" indent="0">
              <a:buNone/>
              <a:defRPr sz="1200"/>
            </a:lvl4pPr>
            <a:lvl5pPr marL="2437790" indent="0">
              <a:buNone/>
              <a:defRPr sz="1200"/>
            </a:lvl5pPr>
            <a:lvl6pPr marL="3047238" indent="0">
              <a:buNone/>
              <a:defRPr sz="1200"/>
            </a:lvl6pPr>
            <a:lvl7pPr marL="3656686" indent="0">
              <a:buNone/>
              <a:defRPr sz="1200"/>
            </a:lvl7pPr>
            <a:lvl8pPr marL="4266133" indent="0">
              <a:buNone/>
              <a:defRPr sz="1200"/>
            </a:lvl8pPr>
            <a:lvl9pPr marL="4875581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5015072"/>
            <a:ext cx="7301865" cy="592058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40152"/>
            <a:ext cx="7301865" cy="4298633"/>
          </a:xfrm>
        </p:spPr>
        <p:txBody>
          <a:bodyPr/>
          <a:lstStyle>
            <a:lvl1pPr marL="0" indent="0">
              <a:buNone/>
              <a:defRPr sz="4300"/>
            </a:lvl1pPr>
            <a:lvl2pPr marL="609448" indent="0">
              <a:buNone/>
              <a:defRPr sz="3700"/>
            </a:lvl2pPr>
            <a:lvl3pPr marL="1218895" indent="0">
              <a:buNone/>
              <a:defRPr sz="3200"/>
            </a:lvl3pPr>
            <a:lvl4pPr marL="1828343" indent="0">
              <a:buNone/>
              <a:defRPr sz="2700"/>
            </a:lvl4pPr>
            <a:lvl5pPr marL="2437790" indent="0">
              <a:buNone/>
              <a:defRPr sz="2700"/>
            </a:lvl5pPr>
            <a:lvl6pPr marL="3047238" indent="0">
              <a:buNone/>
              <a:defRPr sz="2700"/>
            </a:lvl6pPr>
            <a:lvl7pPr marL="3656686" indent="0">
              <a:buNone/>
              <a:defRPr sz="2700"/>
            </a:lvl7pPr>
            <a:lvl8pPr marL="4266133" indent="0">
              <a:buNone/>
              <a:defRPr sz="2700"/>
            </a:lvl8pPr>
            <a:lvl9pPr marL="4875581" indent="0">
              <a:buNone/>
              <a:defRPr sz="2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607130"/>
            <a:ext cx="7301865" cy="840821"/>
          </a:xfrm>
        </p:spPr>
        <p:txBody>
          <a:bodyPr/>
          <a:lstStyle>
            <a:lvl1pPr marL="0" indent="0">
              <a:buNone/>
              <a:defRPr sz="1900"/>
            </a:lvl1pPr>
            <a:lvl2pPr marL="609448" indent="0">
              <a:buNone/>
              <a:defRPr sz="1600"/>
            </a:lvl2pPr>
            <a:lvl3pPr marL="1218895" indent="0">
              <a:buNone/>
              <a:defRPr sz="1300"/>
            </a:lvl3pPr>
            <a:lvl4pPr marL="1828343" indent="0">
              <a:buNone/>
              <a:defRPr sz="1200"/>
            </a:lvl4pPr>
            <a:lvl5pPr marL="2437790" indent="0">
              <a:buNone/>
              <a:defRPr sz="1200"/>
            </a:lvl5pPr>
            <a:lvl6pPr marL="3047238" indent="0">
              <a:buNone/>
              <a:defRPr sz="1200"/>
            </a:lvl6pPr>
            <a:lvl7pPr marL="3656686" indent="0">
              <a:buNone/>
              <a:defRPr sz="1200"/>
            </a:lvl7pPr>
            <a:lvl8pPr marL="4266133" indent="0">
              <a:buNone/>
              <a:defRPr sz="1200"/>
            </a:lvl8pPr>
            <a:lvl9pPr marL="4875581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90" y="286909"/>
            <a:ext cx="10952798" cy="1194065"/>
          </a:xfrm>
          <a:prstGeom prst="rect">
            <a:avLst/>
          </a:prstGeom>
        </p:spPr>
        <p:txBody>
          <a:bodyPr vert="horz" lIns="121890" tIns="60945" rIns="121890" bIns="609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90" y="1671692"/>
            <a:ext cx="10952798" cy="4728165"/>
          </a:xfrm>
          <a:prstGeom prst="rect">
            <a:avLst/>
          </a:prstGeom>
        </p:spPr>
        <p:txBody>
          <a:bodyPr vert="horz" lIns="121890" tIns="60945" rIns="121890" bIns="609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640327"/>
            <a:ext cx="2839614" cy="381438"/>
          </a:xfrm>
          <a:prstGeom prst="rect">
            <a:avLst/>
          </a:prstGeom>
        </p:spPr>
        <p:txBody>
          <a:bodyPr vert="horz" lIns="121890" tIns="60945" rIns="121890" bIns="6094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8" y="6640327"/>
            <a:ext cx="3853762" cy="381438"/>
          </a:xfrm>
          <a:prstGeom prst="rect">
            <a:avLst/>
          </a:prstGeom>
        </p:spPr>
        <p:txBody>
          <a:bodyPr vert="horz" lIns="121890" tIns="60945" rIns="121890" bIns="6094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640327"/>
            <a:ext cx="2839614" cy="381438"/>
          </a:xfrm>
          <a:prstGeom prst="rect">
            <a:avLst/>
          </a:prstGeom>
        </p:spPr>
        <p:txBody>
          <a:bodyPr vert="horz" lIns="121890" tIns="60945" rIns="121890" bIns="6094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889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218895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352" indent="-380905" algn="l" defTabSz="1218895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619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067" indent="-304724" algn="l" defTabSz="1218895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4" indent="-304724" algn="l" defTabSz="1218895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2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409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57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5" indent="-304724" algn="l" defTabSz="12188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48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95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3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0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38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86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3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1" algn="l" defTabSz="12188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testcenter.kz/" TargetMode="External"/><Relationship Id="rId2" Type="http://schemas.openxmlformats.org/officeDocument/2006/relationships/hyperlink" Target="https://certificate.testcenter.kz/search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kaz/docs/V1800017565" TargetMode="External"/><Relationship Id="rId2" Type="http://schemas.openxmlformats.org/officeDocument/2006/relationships/hyperlink" Target="http://testcenter.kz/shkolnikam/ent/edinoe-natsionalnoe-testirovanie-ent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esuvo.platonus.kz/#/register/education_progra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testcenter.kz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testcenter.kz/" TargetMode="External"/><Relationship Id="rId2" Type="http://schemas.openxmlformats.org/officeDocument/2006/relationships/hyperlink" Target="mailto:info@testcenter.kz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CF8CFC6-334F-4785-9438-ACD92A176958}"/>
              </a:ext>
            </a:extLst>
          </p:cNvPr>
          <p:cNvSpPr txBox="1"/>
          <p:nvPr/>
        </p:nvSpPr>
        <p:spPr>
          <a:xfrm>
            <a:off x="975667" y="1926010"/>
            <a:ext cx="10637757" cy="2400627"/>
          </a:xfrm>
          <a:prstGeom prst="rect">
            <a:avLst/>
          </a:prstGeom>
          <a:noFill/>
        </p:spPr>
        <p:txBody>
          <a:bodyPr wrap="square" lIns="121890" tIns="60945" rIns="121890" bIns="60945" rtlCol="0">
            <a:spAutoFit/>
          </a:bodyPr>
          <a:lstStyle/>
          <a:p>
            <a:pPr algn="ctr"/>
            <a:endParaRPr lang="kk-KZ" sz="3700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kk-KZ" sz="37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Электрондық форматтағы Ұлттық бірыңғай тестілеуді ұйымдастыру және өткізу </a:t>
            </a:r>
            <a:r>
              <a:rPr lang="kk-KZ" sz="37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бойынша</a:t>
            </a:r>
            <a:endParaRPr lang="kk-KZ" sz="3700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Подзаголовок 3"/>
          <p:cNvSpPr txBox="1">
            <a:spLocks noGrp="1"/>
          </p:cNvSpPr>
          <p:nvPr>
            <p:ph type="subTitle" idx="1"/>
          </p:nvPr>
        </p:nvSpPr>
        <p:spPr>
          <a:xfrm>
            <a:off x="3" y="2"/>
            <a:ext cx="12169774" cy="97439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>
            <a:noAutofit/>
          </a:bodyPr>
          <a:lstStyle/>
          <a:p>
            <a:pPr>
              <a:spcBef>
                <a:spcPts val="800"/>
              </a:spcBef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ҚАЗАҚСТАН РЕСПУБЛИКАСЫ БІЛІМ ЖӘНЕ ҒЫЛЫМ МИНИСТРЛІГІ</a:t>
            </a:r>
          </a:p>
          <a:p>
            <a:pPr>
              <a:spcBef>
                <a:spcPts val="800"/>
              </a:spcBef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«ҰЛТТЫҚ ТЕСТІЛЕУ ОРТАЛЫҒЫ»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26532" y="6089695"/>
            <a:ext cx="2779233" cy="4924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0943" tIns="60945" rIns="60943" bIns="60945">
            <a:spAutoFit/>
          </a:bodyPr>
          <a:lstStyle>
            <a:lvl1pPr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kk-KZ" sz="2400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</a:rPr>
              <a:t>Нұр-Сұлтан, 2021</a:t>
            </a:r>
            <a:endParaRPr sz="2400" dirty="0">
              <a:solidFill>
                <a:schemeClr val="accent2">
                  <a:lumMod val="50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315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</a:rPr>
              <a:t>ға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ӨТІНІШ БЕРУ БОЙЫНША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87369" y="911997"/>
            <a:ext cx="11957457" cy="1200329"/>
            <a:chOff x="100335" y="924304"/>
            <a:chExt cx="12060194" cy="1200329"/>
          </a:xfrm>
        </p:grpSpPr>
        <p:sp>
          <p:nvSpPr>
            <p:cNvPr id="12" name="TextBox 1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Тіркелгеннен кейін ЖСН-н, НОБД-дан шыққан мәліметті, электрондық поштаны  өзгертуге бола ма?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ЖОҚ!</a:t>
              </a:r>
              <a:endParaRPr lang="ru-RU" dirty="0"/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4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5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6" name="Группа 15"/>
          <p:cNvGrpSpPr/>
          <p:nvPr/>
        </p:nvGrpSpPr>
        <p:grpSpPr>
          <a:xfrm>
            <a:off x="106162" y="3551967"/>
            <a:ext cx="11957457" cy="2308324"/>
            <a:chOff x="100335" y="924304"/>
            <a:chExt cx="12060194" cy="2308324"/>
          </a:xfrm>
        </p:grpSpPr>
        <p:sp>
          <p:nvSpPr>
            <p:cNvPr id="17" name="TextBox 16"/>
            <p:cNvSpPr txBox="1"/>
            <p:nvPr/>
          </p:nvSpPr>
          <p:spPr>
            <a:xfrm>
              <a:off x="963073" y="924304"/>
              <a:ext cx="111974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Егер 1-ші мүмкіндікте мамырды белгілеген болса және 2-ші мүмкіндікте маусымды таңдағысы келсе тестілеудің бос орындары бола ма?</a:t>
              </a:r>
              <a:r>
                <a:rPr lang="kk-KZ" dirty="0" smtClean="0">
                  <a:solidFill>
                    <a:srgbClr val="FF0000"/>
                  </a:solidFill>
                </a:rPr>
                <a:t>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- 2-ші мүмкіндікте бос орындар болған жағдайда таңдай аласыз, егер болмаған жағдайда бос қалған мерзімді таңдауға тура келеді;</a:t>
              </a:r>
            </a:p>
            <a:p>
              <a:r>
                <a:rPr lang="kk-KZ" dirty="0" smtClean="0"/>
                <a:t>- Сізге тағы да жақын маңдағы тестілеу өткізу пункттерінде маусымға орын болған жағдайда сол пунктті таңдауға болады.</a:t>
              </a:r>
              <a:endParaRPr lang="ru-RU" dirty="0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9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" name="Группа 20"/>
          <p:cNvGrpSpPr/>
          <p:nvPr/>
        </p:nvGrpSpPr>
        <p:grpSpPr>
          <a:xfrm>
            <a:off x="93805" y="2222351"/>
            <a:ext cx="11957457" cy="1200329"/>
            <a:chOff x="100335" y="924304"/>
            <a:chExt cx="12060194" cy="1200329"/>
          </a:xfrm>
        </p:grpSpPr>
        <p:sp>
          <p:nvSpPr>
            <p:cNvPr id="22" name="TextBox 2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Колледж бітірушілер және ЖОО-дағы қысқартылған оқу мерзімін таңдағандар қашан өтініш бере алады?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Өтініш </a:t>
              </a:r>
              <a:r>
                <a:rPr lang="kk-KZ" dirty="0"/>
                <a:t>беру тетігі 26.04-нен кейін іске қосылады</a:t>
              </a:r>
              <a:r>
                <a:rPr lang="kk-KZ" dirty="0" smtClean="0"/>
                <a:t>.</a:t>
              </a:r>
              <a:endParaRPr lang="ru-RU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7" name="Группа 26"/>
          <p:cNvGrpSpPr/>
          <p:nvPr/>
        </p:nvGrpSpPr>
        <p:grpSpPr>
          <a:xfrm>
            <a:off x="106162" y="5842594"/>
            <a:ext cx="11957457" cy="1200329"/>
            <a:chOff x="100335" y="924304"/>
            <a:chExt cx="12060194" cy="1200329"/>
          </a:xfrm>
        </p:grpSpPr>
        <p:sp>
          <p:nvSpPr>
            <p:cNvPr id="28" name="TextBox 27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Оқушы</a:t>
              </a:r>
              <a:r>
                <a:rPr lang="kk-KZ" dirty="0" smtClean="0">
                  <a:solidFill>
                    <a:srgbClr val="FF0000"/>
                  </a:solidFill>
                </a:rPr>
                <a:t> </a:t>
              </a:r>
              <a:r>
                <a:rPr lang="kk-KZ" dirty="0" smtClean="0"/>
                <a:t>НОБД базасында жоқ болса не істеу керек?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/>
                <a:t>НОБД базасында </a:t>
              </a:r>
              <a:r>
                <a:rPr lang="kk-KZ" dirty="0" smtClean="0"/>
                <a:t>жоқ, </a:t>
              </a:r>
              <a:r>
                <a:rPr lang="kk-KZ" dirty="0"/>
                <a:t>ағымдағы жылғы оқушылар тізімін (ТАӘ және ЖСН) </a:t>
              </a:r>
              <a:r>
                <a:rPr lang="kk-KZ" dirty="0" smtClean="0"/>
                <a:t>ҰТО </a:t>
              </a:r>
              <a:r>
                <a:rPr lang="kk-KZ" dirty="0"/>
                <a:t>филиалы </a:t>
              </a:r>
              <a:r>
                <a:rPr lang="kk-KZ" dirty="0" smtClean="0"/>
                <a:t>қызметшілеріне жіберу және сол арқылы ҰТО-ға жолдау.</a:t>
              </a:r>
              <a:endParaRPr lang="ru-RU" dirty="0"/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0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147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</a:rPr>
              <a:t>ға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ӨТІНІШ БЕРУ БОЙЫНША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04094" y="4980033"/>
            <a:ext cx="11957457" cy="1938992"/>
            <a:chOff x="100335" y="924304"/>
            <a:chExt cx="12060194" cy="1938992"/>
          </a:xfrm>
        </p:grpSpPr>
        <p:sp>
          <p:nvSpPr>
            <p:cNvPr id="17" name="TextBox 16"/>
            <p:cNvSpPr txBox="1"/>
            <p:nvPr/>
          </p:nvSpPr>
          <p:spPr>
            <a:xfrm>
              <a:off x="963073" y="924304"/>
              <a:ext cx="1119745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Колледж бітірген және толық немесе қысқартылған оқу мерзімін әлі де болса таңдамаған өтініш беруші екі түрлі форматтағы ҰБТ-ны тапсыруына болады ма?</a:t>
              </a:r>
              <a:r>
                <a:rPr lang="kk-KZ" dirty="0" smtClean="0">
                  <a:solidFill>
                    <a:srgbClr val="FF0000"/>
                  </a:solidFill>
                </a:rPr>
                <a:t>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</a:t>
              </a:r>
              <a:r>
                <a:rPr lang="kk-KZ" dirty="0"/>
                <a:t> </a:t>
              </a:r>
              <a:r>
                <a:rPr lang="kk-KZ" dirty="0" smtClean="0"/>
                <a:t>ИӘ. </a:t>
              </a:r>
            </a:p>
            <a:p>
              <a:r>
                <a:rPr lang="kk-KZ" dirty="0" smtClean="0"/>
                <a:t>Бір мүмкіндікте 5 пән бойынша, екінші мүмкіндікте 2 пән бойынша тапсыра алады.</a:t>
              </a:r>
              <a:endParaRPr lang="ru-RU" dirty="0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9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" name="Группа 20"/>
          <p:cNvGrpSpPr/>
          <p:nvPr/>
        </p:nvGrpSpPr>
        <p:grpSpPr>
          <a:xfrm>
            <a:off x="106162" y="3414276"/>
            <a:ext cx="11957457" cy="1200329"/>
            <a:chOff x="100335" y="924304"/>
            <a:chExt cx="12060194" cy="1200329"/>
          </a:xfrm>
        </p:grpSpPr>
        <p:sp>
          <p:nvSpPr>
            <p:cNvPr id="22" name="TextBox 2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Жеке кабинетінің паролін ұмытқан жағдайда не істеуге болады?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Жүйенің төменгі жағында паролді қайта қалыпқа келтіру немесе өзгерту тетігі арқылы реттеуге болады.</a:t>
              </a:r>
              <a:endParaRPr lang="ru-RU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32" name="Группа 31"/>
          <p:cNvGrpSpPr/>
          <p:nvPr/>
        </p:nvGrpSpPr>
        <p:grpSpPr>
          <a:xfrm>
            <a:off x="30200" y="924304"/>
            <a:ext cx="12139579" cy="2308324"/>
            <a:chOff x="100335" y="924304"/>
            <a:chExt cx="12060194" cy="2308324"/>
          </a:xfrm>
        </p:grpSpPr>
        <p:sp>
          <p:nvSpPr>
            <p:cNvPr id="33" name="TextBox 32"/>
            <p:cNvSpPr txBox="1"/>
            <p:nvPr/>
          </p:nvSpPr>
          <p:spPr>
            <a:xfrm>
              <a:off x="963073" y="924304"/>
              <a:ext cx="111974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Егер электрондық поштасының паролін қалпына келтіре алмаған немесе аккаунты бұзылған жағдайда жаңа поштамен қалай ауыстыруға болады?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ҰТО арқылы. </a:t>
              </a:r>
            </a:p>
            <a:p>
              <a:r>
                <a:rPr lang="kk-KZ" dirty="0" smtClean="0"/>
                <a:t>Ол үшін жергілікті жердегі ҰТО филиалы қызметшілері арқылы ЖСН және өзгертетін поштаны жазып жіберу керек. Филиал қызметшісіне жеке куәлік көшірмесін ұсынады.</a:t>
              </a:r>
              <a:endParaRPr lang="ru-RU" dirty="0"/>
            </a:p>
          </p:txBody>
        </p:sp>
        <p:grpSp>
          <p:nvGrpSpPr>
            <p:cNvPr id="34" name="Группа 33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07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</a:rPr>
              <a:t>ға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ӨТІНІШ БЕРУ БОЙЫНША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165670" y="3839715"/>
            <a:ext cx="11957457" cy="1938992"/>
            <a:chOff x="100335" y="924304"/>
            <a:chExt cx="12060194" cy="1938992"/>
          </a:xfrm>
        </p:grpSpPr>
        <p:sp>
          <p:nvSpPr>
            <p:cNvPr id="22" name="TextBox 21"/>
            <p:cNvSpPr txBox="1"/>
            <p:nvPr/>
          </p:nvSpPr>
          <p:spPr>
            <a:xfrm>
              <a:off x="963073" y="924304"/>
              <a:ext cx="1119745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ҰБТ</a:t>
              </a:r>
              <a:r>
                <a:rPr lang="kk-KZ" dirty="0" smtClean="0">
                  <a:solidFill>
                    <a:srgbClr val="FF0000"/>
                  </a:solidFill>
                </a:rPr>
                <a:t> </a:t>
              </a:r>
              <a:r>
                <a:rPr lang="kk-KZ" dirty="0" smtClean="0"/>
                <a:t>сертификатын қайдан көруге болады?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/>
                <a:t>Тестілеу нәтижесін жеке кабинетіңіз арқылы немесе </a:t>
              </a:r>
              <a:r>
                <a:rPr lang="kk-KZ" u="sng" dirty="0">
                  <a:hlinkClick r:id="rId2"/>
                </a:rPr>
                <a:t>https://certificate.testcenter.kz/search</a:t>
              </a:r>
              <a:r>
                <a:rPr lang="kk-KZ" dirty="0"/>
                <a:t> сілтемесі арқылы (ЖСН мен ТЖК-ны тере отырып) көруге болады? </a:t>
              </a:r>
              <a:r>
                <a:rPr lang="kk-KZ" dirty="0" smtClean="0"/>
                <a:t>Апелляцияға берген тұлғалардың сертификаты 30 жұмыс күнінен кейін қолжетімді (РАҚ-тың шешімі шығарылғаннан кейін).</a:t>
              </a:r>
              <a:endParaRPr lang="kk-KZ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32" name="Группа 31"/>
          <p:cNvGrpSpPr/>
          <p:nvPr/>
        </p:nvGrpSpPr>
        <p:grpSpPr>
          <a:xfrm>
            <a:off x="106162" y="1108802"/>
            <a:ext cx="11957457" cy="2677656"/>
            <a:chOff x="100335" y="924304"/>
            <a:chExt cx="12060194" cy="2677656"/>
          </a:xfrm>
        </p:grpSpPr>
        <p:sp>
          <p:nvSpPr>
            <p:cNvPr id="33" name="TextBox 32"/>
            <p:cNvSpPr txBox="1"/>
            <p:nvPr/>
          </p:nvSpPr>
          <p:spPr>
            <a:xfrm>
              <a:off x="963073" y="924304"/>
              <a:ext cx="11197456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  <a:latin typeface="Palatino Linotype" pitchFamily="18" charset="0"/>
                </a:rPr>
                <a:t>СҰРАҚ: </a:t>
              </a:r>
              <a:r>
                <a:rPr lang="ru-RU" dirty="0">
                  <a:latin typeface="Palatino Linotype" pitchFamily="18" charset="0"/>
                </a:rPr>
                <a:t>SAT, ACT, </a:t>
              </a:r>
              <a:r>
                <a:rPr lang="ru-RU" dirty="0" smtClean="0">
                  <a:latin typeface="Palatino Linotype" pitchFamily="18" charset="0"/>
                </a:rPr>
                <a:t>IB  </a:t>
              </a:r>
              <a:r>
                <a:rPr lang="ru-RU" dirty="0" err="1" smtClean="0">
                  <a:latin typeface="Palatino Linotype" pitchFamily="18" charset="0"/>
                </a:rPr>
                <a:t>халықаралық</a:t>
              </a:r>
              <a:r>
                <a:rPr lang="ru-RU" dirty="0" smtClean="0">
                  <a:latin typeface="Palatino Linotype" pitchFamily="18" charset="0"/>
                </a:rPr>
                <a:t> сертификаты бар </a:t>
              </a:r>
              <a:r>
                <a:rPr lang="ru-RU" dirty="0" err="1" smtClean="0">
                  <a:latin typeface="Palatino Linotype" pitchFamily="18" charset="0"/>
                </a:rPr>
                <a:t>тұлғалар</a:t>
              </a:r>
              <a:r>
                <a:rPr lang="ru-RU" dirty="0" smtClean="0">
                  <a:latin typeface="Palatino Linotype" pitchFamily="18" charset="0"/>
                </a:rPr>
                <a:t> тест </a:t>
              </a:r>
              <a:r>
                <a:rPr lang="ru-RU" dirty="0" err="1" smtClean="0">
                  <a:latin typeface="Palatino Linotype" pitchFamily="18" charset="0"/>
                </a:rPr>
                <a:t>нәтижесін</a:t>
              </a:r>
              <a:r>
                <a:rPr lang="ru-RU" dirty="0" smtClean="0">
                  <a:latin typeface="Palatino Linotype" pitchFamily="18" charset="0"/>
                </a:rPr>
                <a:t> ҰБТ </a:t>
              </a:r>
              <a:r>
                <a:rPr lang="ru-RU" dirty="0" err="1" smtClean="0">
                  <a:latin typeface="Palatino Linotype" pitchFamily="18" charset="0"/>
                </a:rPr>
                <a:t>сертификатына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қашан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айырбастай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алады</a:t>
              </a:r>
              <a:r>
                <a:rPr lang="ru-RU" dirty="0" smtClean="0">
                  <a:latin typeface="Palatino Linotype" pitchFamily="18" charset="0"/>
                </a:rPr>
                <a:t>?</a:t>
              </a:r>
              <a:r>
                <a:rPr lang="kk-KZ" dirty="0" smtClean="0">
                  <a:latin typeface="Palatino Linotype" pitchFamily="18" charset="0"/>
                </a:rPr>
                <a:t>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  <a:latin typeface="Palatino Linotype" pitchFamily="18" charset="0"/>
                </a:rPr>
                <a:t>ЖАУАП: </a:t>
              </a:r>
              <a:r>
                <a:rPr lang="kk-KZ" dirty="0">
                  <a:latin typeface="Palatino Linotype" pitchFamily="18" charset="0"/>
                  <a:hlinkClick r:id="rId3"/>
                </a:rPr>
                <a:t>https://app.testcenter.kz/</a:t>
              </a:r>
              <a:r>
                <a:rPr lang="kk-KZ" dirty="0">
                  <a:latin typeface="Palatino Linotype" pitchFamily="18" charset="0"/>
                </a:rPr>
                <a:t> </a:t>
              </a:r>
              <a:r>
                <a:rPr lang="kk-KZ" dirty="0" smtClean="0">
                  <a:latin typeface="Palatino Linotype" pitchFamily="18" charset="0"/>
                </a:rPr>
                <a:t> сайтында 28.04 күндерінде қосымша тетік пайда болады. </a:t>
              </a:r>
              <a:r>
                <a:rPr lang="ru-RU" dirty="0">
                  <a:latin typeface="Palatino Linotype" pitchFamily="18" charset="0"/>
                </a:rPr>
                <a:t>SAT, ACT, </a:t>
              </a:r>
              <a:r>
                <a:rPr lang="ru-RU" dirty="0" smtClean="0">
                  <a:latin typeface="Palatino Linotype" pitchFamily="18" charset="0"/>
                </a:rPr>
                <a:t>IB сертификаты бар </a:t>
              </a:r>
              <a:r>
                <a:rPr lang="ru-RU" dirty="0" err="1" smtClean="0">
                  <a:latin typeface="Palatino Linotype" pitchFamily="18" charset="0"/>
                </a:rPr>
                <a:t>тұлғалар</a:t>
              </a:r>
              <a:r>
                <a:rPr lang="ru-RU" dirty="0" smtClean="0">
                  <a:latin typeface="Palatino Linotype" pitchFamily="18" charset="0"/>
                </a:rPr>
                <a:t> осы </a:t>
              </a:r>
              <a:r>
                <a:rPr lang="ru-RU" dirty="0" err="1" smtClean="0">
                  <a:latin typeface="Palatino Linotype" pitchFamily="18" charset="0"/>
                </a:rPr>
                <a:t>тетік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арқылы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өздерінің</a:t>
              </a:r>
              <a:r>
                <a:rPr lang="ru-RU" dirty="0" smtClean="0">
                  <a:latin typeface="Palatino Linotype" pitchFamily="18" charset="0"/>
                </a:rPr>
                <a:t> сертификат </a:t>
              </a:r>
              <a:r>
                <a:rPr lang="ru-RU" dirty="0" err="1" smtClean="0">
                  <a:latin typeface="Palatino Linotype" pitchFamily="18" charset="0"/>
                </a:rPr>
                <a:t>мәліметтері</a:t>
              </a:r>
              <a:r>
                <a:rPr lang="ru-RU" dirty="0" smtClean="0">
                  <a:latin typeface="Palatino Linotype" pitchFamily="18" charset="0"/>
                </a:rPr>
                <a:t> мен </a:t>
              </a:r>
              <a:r>
                <a:rPr lang="ru-RU" dirty="0" err="1" smtClean="0">
                  <a:latin typeface="Palatino Linotype" pitchFamily="18" charset="0"/>
                </a:rPr>
                <a:t>құжат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көшірмесін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жүктейді</a:t>
              </a:r>
              <a:r>
                <a:rPr lang="ru-RU" dirty="0" smtClean="0">
                  <a:latin typeface="Palatino Linotype" pitchFamily="18" charset="0"/>
                </a:rPr>
                <a:t>. ҰТО </a:t>
              </a:r>
              <a:r>
                <a:rPr lang="ru-RU" dirty="0" err="1" smtClean="0">
                  <a:latin typeface="Palatino Linotype" pitchFamily="18" charset="0"/>
                </a:rPr>
                <a:t>одан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әрі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қарай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тексеру</a:t>
              </a:r>
              <a:r>
                <a:rPr lang="ru-RU" dirty="0" smtClean="0">
                  <a:latin typeface="Palatino Linotype" pitchFamily="18" charset="0"/>
                </a:rPr>
                <a:t>, ҚР БҒМ </a:t>
              </a:r>
              <a:r>
                <a:rPr lang="ru-RU" dirty="0" err="1" smtClean="0">
                  <a:latin typeface="Palatino Linotype" pitchFamily="18" charset="0"/>
                </a:rPr>
                <a:t>жолдайды</a:t>
              </a:r>
              <a:r>
                <a:rPr lang="ru-RU" dirty="0" smtClean="0">
                  <a:latin typeface="Palatino Linotype" pitchFamily="18" charset="0"/>
                </a:rPr>
                <a:t>. </a:t>
              </a:r>
              <a:r>
                <a:rPr lang="ru-RU" dirty="0" err="1" smtClean="0">
                  <a:latin typeface="Palatino Linotype" pitchFamily="18" charset="0"/>
                </a:rPr>
                <a:t>Нәтижесі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конкурсқа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дейін</a:t>
              </a:r>
              <a:r>
                <a:rPr lang="ru-RU" dirty="0" smtClean="0">
                  <a:latin typeface="Palatino Linotype" pitchFamily="18" charset="0"/>
                </a:rPr>
                <a:t> </a:t>
              </a:r>
              <a:r>
                <a:rPr lang="ru-RU" dirty="0" err="1" smtClean="0">
                  <a:latin typeface="Palatino Linotype" pitchFamily="18" charset="0"/>
                </a:rPr>
                <a:t>шығарылады</a:t>
              </a:r>
              <a:r>
                <a:rPr lang="ru-RU" dirty="0" smtClean="0">
                  <a:latin typeface="Palatino Linotype" pitchFamily="18" charset="0"/>
                </a:rPr>
                <a:t>.</a:t>
              </a:r>
              <a:r>
                <a:rPr lang="kk-KZ" dirty="0" smtClean="0">
                  <a:latin typeface="Palatino Linotype" pitchFamily="18" charset="0"/>
                </a:rPr>
                <a:t> </a:t>
              </a:r>
              <a:endParaRPr lang="ru-RU" dirty="0">
                <a:latin typeface="Palatino Linotype" pitchFamily="18" charset="0"/>
              </a:endParaRPr>
            </a:p>
          </p:txBody>
        </p:sp>
        <p:grpSp>
          <p:nvGrpSpPr>
            <p:cNvPr id="34" name="Группа 33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7" name="Группа 26"/>
          <p:cNvGrpSpPr/>
          <p:nvPr/>
        </p:nvGrpSpPr>
        <p:grpSpPr>
          <a:xfrm>
            <a:off x="106162" y="5778707"/>
            <a:ext cx="11957457" cy="1200329"/>
            <a:chOff x="100335" y="924304"/>
            <a:chExt cx="12060194" cy="1200329"/>
          </a:xfrm>
        </p:grpSpPr>
        <p:sp>
          <p:nvSpPr>
            <p:cNvPr id="28" name="TextBox 27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Тестілеу барысында бағдарламадағы калькулятор </a:t>
              </a:r>
              <a:r>
                <a:rPr lang="kk-KZ" smtClean="0"/>
                <a:t>процентті есептей ме</a:t>
              </a:r>
              <a:r>
                <a:rPr lang="kk-KZ" dirty="0" smtClean="0"/>
                <a:t>?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ЖОҚ. Жай қарапайым қосу, азайту, көбейту, бөлу амалдарын ғана орындайды.</a:t>
              </a:r>
              <a:endParaRPr lang="ru-RU" dirty="0"/>
            </a:p>
          </p:txBody>
        </p:sp>
        <p:grpSp>
          <p:nvGrpSpPr>
            <p:cNvPr id="29" name="Группа 28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30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31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606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 ТАПСЫРМАЛАР САНЫ 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1800" b="1" dirty="0" smtClean="0">
                <a:solidFill>
                  <a:schemeClr val="bg1"/>
                </a:solidFill>
                <a:latin typeface="Palatino Linotype" pitchFamily="18" charset="0"/>
              </a:rPr>
              <a:t>(ТОЛЫҚ ОҚУ НЫСАНЫ НА ТАПСЫРАТЫНДАР ҮШІН)</a:t>
            </a:r>
            <a:endParaRPr lang="ru-RU" sz="18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1397701" y="1271656"/>
            <a:ext cx="1712831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15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FA376EA5-4DD6-4431-8154-9632D5CA5F40}"/>
              </a:ext>
            </a:extLst>
          </p:cNvPr>
          <p:cNvSpPr/>
          <p:nvPr/>
        </p:nvSpPr>
        <p:spPr>
          <a:xfrm>
            <a:off x="3724147" y="1394765"/>
            <a:ext cx="4699845" cy="1508101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ҚАЗАҚСТАН ТАРИХЫ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МАТЕМАТИКАЛЫҚ САУАТТЫЛЫҚ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9979D5F-724E-46F7-ACEC-61FE3780CD58}"/>
              </a:ext>
            </a:extLst>
          </p:cNvPr>
          <p:cNvSpPr/>
          <p:nvPr/>
        </p:nvSpPr>
        <p:spPr>
          <a:xfrm>
            <a:off x="1438998" y="4769093"/>
            <a:ext cx="1486060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35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519C812-C13C-4549-83B3-D54266FE0B0B}"/>
              </a:ext>
            </a:extLst>
          </p:cNvPr>
          <p:cNvSpPr/>
          <p:nvPr/>
        </p:nvSpPr>
        <p:spPr>
          <a:xfrm>
            <a:off x="3724145" y="4892197"/>
            <a:ext cx="4655980" cy="104643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1-БЕЙІНДІК ПӘН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2-БЕЙІНДІК ПӘН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51660" y="1746228"/>
            <a:ext cx="1960377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 ТАПСЫРМАСЫ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EE9F0DF1-EC74-4332-BDF5-90A89BC46337}"/>
              </a:ext>
            </a:extLst>
          </p:cNvPr>
          <p:cNvGrpSpPr/>
          <p:nvPr/>
        </p:nvGrpSpPr>
        <p:grpSpPr>
          <a:xfrm>
            <a:off x="8466302" y="1206892"/>
            <a:ext cx="2355840" cy="4892993"/>
            <a:chOff x="10827495" y="3811527"/>
            <a:chExt cx="1391992" cy="2373866"/>
          </a:xfrm>
        </p:grpSpPr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xmlns="" id="{F72DAF0C-90EC-43C8-9807-B92937EBA311}"/>
                </a:ext>
              </a:extLst>
            </p:cNvPr>
            <p:cNvSpPr/>
            <p:nvPr/>
          </p:nvSpPr>
          <p:spPr>
            <a:xfrm>
              <a:off x="10854974" y="3811527"/>
              <a:ext cx="1337026" cy="23738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4300" b="1" dirty="0">
                <a:solidFill>
                  <a:schemeClr val="bg1">
                    <a:lumMod val="95000"/>
                  </a:schemeClr>
                </a:solidFill>
                <a:latin typeface="Palatino Linotype" pitchFamily="18" charset="0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7F65CAB3-8DED-41AD-AF86-26CA05225718}"/>
                </a:ext>
              </a:extLst>
            </p:cNvPr>
            <p:cNvSpPr/>
            <p:nvPr/>
          </p:nvSpPr>
          <p:spPr>
            <a:xfrm>
              <a:off x="11021297" y="4486003"/>
              <a:ext cx="961561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>
                  <a:solidFill>
                    <a:schemeClr val="bg1"/>
                  </a:solidFill>
                  <a:latin typeface="Palatino Linotype" pitchFamily="18" charset="0"/>
                </a:rPr>
                <a:t>120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xmlns="" id="{C0489A6B-C36E-4660-A937-242551757631}"/>
                </a:ext>
              </a:extLst>
            </p:cNvPr>
            <p:cNvSpPr/>
            <p:nvPr/>
          </p:nvSpPr>
          <p:spPr>
            <a:xfrm>
              <a:off x="10827495" y="4104413"/>
              <a:ext cx="1391992" cy="4479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>
                  <a:solidFill>
                    <a:schemeClr val="bg1"/>
                  </a:solidFill>
                  <a:latin typeface="Palatino Linotype" pitchFamily="18" charset="0"/>
                </a:rPr>
                <a:t>ТЕСТ </a:t>
              </a:r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</a:rPr>
                <a:t>ТАПСЫРМАЛАРЫ </a:t>
              </a:r>
              <a:r>
                <a:rPr lang="kk-KZ" b="1" dirty="0">
                  <a:solidFill>
                    <a:schemeClr val="bg1"/>
                  </a:solidFill>
                  <a:latin typeface="Palatino Linotype" pitchFamily="18" charset="0"/>
                </a:rPr>
                <a:t>САНЫ</a:t>
              </a: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D658D335-412A-48D8-9989-5CC30EF5BFEB}"/>
                </a:ext>
              </a:extLst>
            </p:cNvPr>
            <p:cNvSpPr/>
            <p:nvPr/>
          </p:nvSpPr>
          <p:spPr>
            <a:xfrm>
              <a:off x="11029749" y="5429570"/>
              <a:ext cx="961561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>
                  <a:solidFill>
                    <a:schemeClr val="bg1"/>
                  </a:solidFill>
                  <a:latin typeface="Palatino Linotype" pitchFamily="18" charset="0"/>
                </a:rPr>
                <a:t>140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B60739E-1729-4B75-B535-D653B8D7FFA2}"/>
                </a:ext>
              </a:extLst>
            </p:cNvPr>
            <p:cNvSpPr/>
            <p:nvPr/>
          </p:nvSpPr>
          <p:spPr>
            <a:xfrm>
              <a:off x="11044605" y="5295506"/>
              <a:ext cx="957773" cy="2015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k-KZ" sz="2100" b="1" dirty="0" smtClean="0">
                  <a:solidFill>
                    <a:schemeClr val="bg1"/>
                  </a:solidFill>
                  <a:latin typeface="Palatino Linotype" pitchFamily="18" charset="0"/>
                </a:rPr>
                <a:t>БАЛДАРЫ</a:t>
              </a:r>
              <a:endParaRPr lang="ru-RU" sz="2100" b="1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1404292" y="3020375"/>
            <a:ext cx="1712831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20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A376EA5-4DD6-4431-8154-9632D5CA5F40}"/>
              </a:ext>
            </a:extLst>
          </p:cNvPr>
          <p:cNvSpPr/>
          <p:nvPr/>
        </p:nvSpPr>
        <p:spPr>
          <a:xfrm>
            <a:off x="3724148" y="3421035"/>
            <a:ext cx="3541911" cy="58463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ОҚУ САУАТТЫЛЫҒЫ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177129" y="3511634"/>
            <a:ext cx="2109434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 ТАПСЫРМАСЫ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51660" y="5245177"/>
            <a:ext cx="1960377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 ТАПСЫРМАСЫ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3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 ТАПСЫРМАЛАР САНЫ</a:t>
            </a:r>
          </a:p>
          <a:p>
            <a:pPr algn="ctr"/>
            <a:r>
              <a:rPr lang="ru-RU" sz="1800" b="1" dirty="0" smtClean="0">
                <a:solidFill>
                  <a:schemeClr val="bg1"/>
                </a:solidFill>
                <a:latin typeface="Palatino Linotype" pitchFamily="18" charset="0"/>
              </a:rPr>
              <a:t>(ҚЫСҚАРТЫЛҒАН </a:t>
            </a:r>
            <a:r>
              <a:rPr lang="ru-RU" sz="1800" b="1" dirty="0">
                <a:solidFill>
                  <a:schemeClr val="bg1"/>
                </a:solidFill>
                <a:latin typeface="Palatino Linotype" pitchFamily="18" charset="0"/>
              </a:rPr>
              <a:t>ОҚУ НЫСАНЫ НА ТАПСЫРАТЫНДАР ҮШІН)</a:t>
            </a:r>
          </a:p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9979D5F-724E-46F7-ACEC-61FE3780CD58}"/>
              </a:ext>
            </a:extLst>
          </p:cNvPr>
          <p:cNvSpPr/>
          <p:nvPr/>
        </p:nvSpPr>
        <p:spPr>
          <a:xfrm>
            <a:off x="1325612" y="4726381"/>
            <a:ext cx="1486060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kk-KZ" sz="8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40</a:t>
            </a:r>
            <a:endParaRPr lang="ru-RU" sz="8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519C812-C13C-4549-83B3-D54266FE0B0B}"/>
              </a:ext>
            </a:extLst>
          </p:cNvPr>
          <p:cNvSpPr/>
          <p:nvPr/>
        </p:nvSpPr>
        <p:spPr>
          <a:xfrm>
            <a:off x="3810322" y="4374592"/>
            <a:ext cx="4655980" cy="584771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586309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АРНАЙЫ  ПӘН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EE9F0DF1-EC74-4332-BDF5-90A89BC46337}"/>
              </a:ext>
            </a:extLst>
          </p:cNvPr>
          <p:cNvGrpSpPr/>
          <p:nvPr/>
        </p:nvGrpSpPr>
        <p:grpSpPr>
          <a:xfrm>
            <a:off x="8466304" y="1206892"/>
            <a:ext cx="3091194" cy="4892993"/>
            <a:chOff x="10827495" y="3811527"/>
            <a:chExt cx="1425191" cy="2373866"/>
          </a:xfrm>
        </p:grpSpPr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xmlns="" id="{F72DAF0C-90EC-43C8-9807-B92937EBA311}"/>
                </a:ext>
              </a:extLst>
            </p:cNvPr>
            <p:cNvSpPr/>
            <p:nvPr/>
          </p:nvSpPr>
          <p:spPr>
            <a:xfrm>
              <a:off x="10854974" y="3811527"/>
              <a:ext cx="1337026" cy="23738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4300" b="1" dirty="0">
                <a:solidFill>
                  <a:schemeClr val="bg1">
                    <a:lumMod val="95000"/>
                  </a:schemeClr>
                </a:solidFill>
                <a:latin typeface="Palatino Linotype" pitchFamily="18" charset="0"/>
              </a:endParaRP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7F65CAB3-8DED-41AD-AF86-26CA05225718}"/>
                </a:ext>
              </a:extLst>
            </p:cNvPr>
            <p:cNvSpPr/>
            <p:nvPr/>
          </p:nvSpPr>
          <p:spPr>
            <a:xfrm>
              <a:off x="11163372" y="4486003"/>
              <a:ext cx="677412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 smtClean="0">
                  <a:solidFill>
                    <a:schemeClr val="bg1"/>
                  </a:solidFill>
                  <a:latin typeface="Palatino Linotype" pitchFamily="18" charset="0"/>
                </a:rPr>
                <a:t>60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xmlns="" id="{C0489A6B-C36E-4660-A937-242551757631}"/>
                </a:ext>
              </a:extLst>
            </p:cNvPr>
            <p:cNvSpPr/>
            <p:nvPr/>
          </p:nvSpPr>
          <p:spPr>
            <a:xfrm>
              <a:off x="10827495" y="4104413"/>
              <a:ext cx="1425191" cy="5823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>
                  <a:solidFill>
                    <a:schemeClr val="bg1"/>
                  </a:solidFill>
                  <a:latin typeface="Palatino Linotype" pitchFamily="18" charset="0"/>
                </a:rPr>
                <a:t>ТЕСТ </a:t>
              </a:r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</a:rPr>
                <a:t>ТАПСЫРМАЛАРЫ </a:t>
              </a:r>
              <a:r>
                <a:rPr lang="kk-KZ" b="1" dirty="0">
                  <a:solidFill>
                    <a:schemeClr val="bg1"/>
                  </a:solidFill>
                  <a:latin typeface="Palatino Linotype" pitchFamily="18" charset="0"/>
                </a:rPr>
                <a:t>САНЫ</a:t>
              </a: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D658D335-412A-48D8-9989-5CC30EF5BFEB}"/>
                </a:ext>
              </a:extLst>
            </p:cNvPr>
            <p:cNvSpPr/>
            <p:nvPr/>
          </p:nvSpPr>
          <p:spPr>
            <a:xfrm>
              <a:off x="11171823" y="5429570"/>
              <a:ext cx="677412" cy="6047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kk-KZ" sz="7500" b="1" u="sng" dirty="0" smtClean="0">
                  <a:solidFill>
                    <a:schemeClr val="bg1"/>
                  </a:solidFill>
                  <a:latin typeface="Palatino Linotype" pitchFamily="18" charset="0"/>
                </a:rPr>
                <a:t>70</a:t>
              </a:r>
              <a:endParaRPr lang="ru-RU" sz="7500" b="1" u="sng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B60739E-1729-4B75-B535-D653B8D7FFA2}"/>
                </a:ext>
              </a:extLst>
            </p:cNvPr>
            <p:cNvSpPr/>
            <p:nvPr/>
          </p:nvSpPr>
          <p:spPr>
            <a:xfrm>
              <a:off x="11044605" y="5295506"/>
              <a:ext cx="957773" cy="2015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k-KZ" sz="2100" b="1" dirty="0" smtClean="0">
                  <a:solidFill>
                    <a:schemeClr val="bg1"/>
                  </a:solidFill>
                  <a:latin typeface="Palatino Linotype" pitchFamily="18" charset="0"/>
                </a:rPr>
                <a:t>БАЛДАРЫ</a:t>
              </a:r>
              <a:endParaRPr lang="ru-RU" sz="2100" b="1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1212227" y="1920007"/>
            <a:ext cx="1712831" cy="135421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ru-RU" sz="8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20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A376EA5-4DD6-4431-8154-9632D5CA5F40}"/>
              </a:ext>
            </a:extLst>
          </p:cNvPr>
          <p:cNvSpPr/>
          <p:nvPr/>
        </p:nvSpPr>
        <p:spPr>
          <a:xfrm>
            <a:off x="3852639" y="2012480"/>
            <a:ext cx="4320480" cy="584771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13758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Palatino Linotype" pitchFamily="18" charset="0"/>
              </a:rPr>
              <a:t>ЖАЛПЫ КӘСІПТІК  ПӘН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13722" y="2127666"/>
            <a:ext cx="2109434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 ТАПСЫРМАСЫ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 rot="16200000">
            <a:off x="2251660" y="5245177"/>
            <a:ext cx="1960377" cy="55399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kk-KZ" sz="1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alatino Linotype" pitchFamily="18" charset="0"/>
              </a:rPr>
              <a:t>ТЕСТ ТАПСЫРМАСЫ</a:t>
            </a:r>
            <a:endParaRPr lang="ru-RU" sz="1400" b="1" u="sng" dirty="0">
              <a:solidFill>
                <a:schemeClr val="tx1">
                  <a:lumMod val="50000"/>
                  <a:lumOff val="50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83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878180"/>
              </p:ext>
            </p:extLst>
          </p:nvPr>
        </p:nvGraphicFramePr>
        <p:xfrm>
          <a:off x="2134005" y="1454760"/>
          <a:ext cx="8337702" cy="43965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9169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806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350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0503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№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Бейіндік</a:t>
                      </a:r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пән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Бейіндік</a:t>
                      </a:r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пән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ББТ саны</a:t>
                      </a:r>
                      <a:r>
                        <a:rPr lang="ru-RU" sz="2000" u="none" strike="noStrike" dirty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 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Математика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Физика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27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Математика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Биология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Химия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4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Биология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Шетел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тілі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Дүниежүзі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тарихы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Шетел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тілі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7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Дүниежүзі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тарихы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Құқық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негіздері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Дүниежүзі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тарихы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География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149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Қазақ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тілі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/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Орыс</a:t>
                      </a:r>
                      <a:r>
                        <a:rPr lang="ru-RU" sz="2000" u="none" strike="noStrike" baseline="0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baseline="0" dirty="0" err="1" smtClean="0">
                          <a:effectLst/>
                          <a:latin typeface="Palatino Linotype" panose="02040502050505030304" pitchFamily="18" charset="0"/>
                        </a:rPr>
                        <a:t>тілі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Қазақ</a:t>
                      </a:r>
                      <a:r>
                        <a:rPr lang="ru-RU" sz="2000" u="none" strike="noStrike" baseline="0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baseline="0" dirty="0" err="1" smtClean="0">
                          <a:effectLst/>
                          <a:latin typeface="Palatino Linotype" panose="02040502050505030304" pitchFamily="18" charset="0"/>
                        </a:rPr>
                        <a:t>әдебиеті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/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Орыс</a:t>
                      </a:r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әдебиеті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Химия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  <a:latin typeface="Palatino Linotype" panose="02040502050505030304" pitchFamily="18" charset="0"/>
                        </a:rPr>
                        <a:t>Физика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24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>
                          <a:effectLst/>
                          <a:latin typeface="Palatino Linotype" panose="02040502050505030304" pitchFamily="18" charset="0"/>
                        </a:rPr>
                        <a:t>11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Шығармашылық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err="1" smtClean="0">
                          <a:effectLst/>
                          <a:latin typeface="Palatino Linotype" panose="02040502050505030304" pitchFamily="18" charset="0"/>
                        </a:rPr>
                        <a:t>Шығармашылық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Palatino Linotype" panose="02040502050505030304" pitchFamily="18" charset="0"/>
                        </a:rPr>
                        <a:t>19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244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Барлығы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  <a:latin typeface="Palatino Linotype" panose="02040502050505030304" pitchFamily="18" charset="0"/>
                        </a:rPr>
                        <a:t>100</a:t>
                      </a:r>
                      <a:endParaRPr lang="ru-RU" sz="2000" b="1" i="0" u="none" strike="noStrike" dirty="0">
                        <a:solidFill>
                          <a:srgbClr val="7030A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08" marR="9508" marT="995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" y="5942587"/>
            <a:ext cx="1216977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1400" kern="1200" dirty="0">
                <a:solidFill>
                  <a:srgbClr val="1F49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TOEFL ITP (ТОЙФЛ АЙТИПИ) - кемінде 310 балл, TOEFL (ТОЙФЛ) шекті балл –567 баллдан кем емес, International English Language Tests System (Интернашнал Инглиш Лангудж Тестс Систем (IELTS (АЙЛТС), шекті балл – 6.0 баллдан кем емес, халықаралық сертификаттары бар адамдар қалауы бойынша «Шет тілі (ағылшын)» бейіндік пәнінен тестілеу тапсырудан босатылады. Білім беру грантын беру конкурсына қатысуда, сондай-ақ ЖОО-ға ақылы негізде оқуға қабылдау кезінде бұл тұлғалар үшін «Шет тілі (ағылшын)» бейіндік пәнінен </a:t>
            </a:r>
            <a:r>
              <a:rPr lang="kk-KZ" sz="1400" kern="1200" dirty="0" smtClean="0">
                <a:solidFill>
                  <a:srgbClr val="1F49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45 </a:t>
            </a:r>
            <a:r>
              <a:rPr lang="kk-KZ" sz="1400" kern="1200" dirty="0">
                <a:solidFill>
                  <a:srgbClr val="1F497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балл деп есептеледі.</a:t>
            </a:r>
            <a:endParaRPr lang="ru-RU" sz="1400" kern="1200" dirty="0">
              <a:solidFill>
                <a:srgbClr val="1F497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 БЕЙІНДІК ПӘНДЕР КОМБИНАЦИЯЛАРЫ</a:t>
            </a:r>
          </a:p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29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 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ҰЗАҚТЫҒЫ </a:t>
            </a:r>
            <a:endParaRPr lang="ru-RU" sz="3200" b="1" dirty="0" smtClean="0">
              <a:solidFill>
                <a:schemeClr val="bg1"/>
              </a:solidFill>
              <a:latin typeface="Palatino Linotype" pitchFamily="18" charset="0"/>
            </a:endParaRPr>
          </a:p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413248" y="1345622"/>
            <a:ext cx="11470077" cy="2399188"/>
            <a:chOff x="309934" y="1009216"/>
            <a:chExt cx="8602558" cy="1799391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>
              <a:off x="784291" y="1333252"/>
              <a:ext cx="810895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Овал 45"/>
            <p:cNvSpPr/>
            <p:nvPr/>
          </p:nvSpPr>
          <p:spPr>
            <a:xfrm>
              <a:off x="426373" y="1009216"/>
              <a:ext cx="684076" cy="648072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 b="1" dirty="0">
                <a:latin typeface="Palatino Linotype" pitchFamily="18" charset="0"/>
              </a:endParaRPr>
            </a:p>
          </p:txBody>
        </p:sp>
        <p:sp>
          <p:nvSpPr>
            <p:cNvPr id="47" name="Овал 46"/>
            <p:cNvSpPr/>
            <p:nvPr/>
          </p:nvSpPr>
          <p:spPr>
            <a:xfrm>
              <a:off x="1669536" y="1081224"/>
              <a:ext cx="504056" cy="504056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43249" y="1061507"/>
              <a:ext cx="579727" cy="484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latin typeface="Palatino Linotype" pitchFamily="18" charset="0"/>
                </a:rPr>
                <a:t>09:00/</a:t>
              </a:r>
            </a:p>
            <a:p>
              <a:r>
                <a:rPr lang="ru-RU" b="1" dirty="0" smtClean="0">
                  <a:solidFill>
                    <a:schemeClr val="bg1"/>
                  </a:solidFill>
                  <a:latin typeface="Palatino Linotype" pitchFamily="18" charset="0"/>
                </a:rPr>
                <a:t>14:00</a:t>
              </a:r>
              <a:endParaRPr lang="ru-RU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09934" y="1852804"/>
              <a:ext cx="101600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900" b="1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ҰБТ-</a:t>
              </a:r>
              <a:r>
                <a:rPr lang="ru-RU" sz="1900" b="1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ның</a:t>
              </a:r>
              <a:r>
                <a:rPr lang="ru-RU" sz="1900" b="1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 </a:t>
              </a:r>
              <a:r>
                <a:rPr lang="ru-RU" sz="1900" b="1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басталуы</a:t>
              </a:r>
              <a:endParaRPr lang="ru-RU" sz="1900" b="1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71444" y="1144428"/>
              <a:ext cx="506389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</a:rPr>
                <a:t>10:00/</a:t>
              </a:r>
            </a:p>
            <a:p>
              <a:r>
                <a:rPr lang="kk-KZ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15:00</a:t>
              </a:r>
              <a:endParaRPr lang="ru-RU" sz="15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387975" y="1683527"/>
              <a:ext cx="1118611" cy="41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2-минуттық </a:t>
              </a:r>
              <a:r>
                <a:rPr lang="ru-RU" sz="1500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үзіліс</a:t>
              </a:r>
              <a:endParaRPr lang="ru-RU" sz="1500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2" name="Овал 51"/>
            <p:cNvSpPr/>
            <p:nvPr/>
          </p:nvSpPr>
          <p:spPr>
            <a:xfrm>
              <a:off x="2732679" y="1081224"/>
              <a:ext cx="504056" cy="504056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734674" y="1155497"/>
              <a:ext cx="506389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</a:rPr>
                <a:t>10:02/</a:t>
              </a:r>
            </a:p>
            <a:p>
              <a:r>
                <a:rPr lang="kk-KZ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15:02</a:t>
              </a:r>
              <a:endParaRPr lang="ru-RU" sz="15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405242" y="1676214"/>
              <a:ext cx="1158929" cy="415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ҰБТ-</a:t>
              </a:r>
              <a:r>
                <a:rPr lang="ru-RU" sz="1500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ның</a:t>
              </a:r>
              <a:r>
                <a:rPr lang="ru-RU" sz="1500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 </a:t>
              </a:r>
              <a:r>
                <a:rPr lang="ru-RU" sz="1500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жалғасуы</a:t>
              </a:r>
              <a:endParaRPr lang="ru-RU" sz="1500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5" name="Овал 54"/>
            <p:cNvSpPr/>
            <p:nvPr/>
          </p:nvSpPr>
          <p:spPr>
            <a:xfrm>
              <a:off x="5038985" y="1081224"/>
              <a:ext cx="504056" cy="504056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 b="1" dirty="0">
                <a:latin typeface="Palatino Linotype" pitchFamily="18" charset="0"/>
              </a:endParaRPr>
            </a:p>
          </p:txBody>
        </p:sp>
        <p:sp>
          <p:nvSpPr>
            <p:cNvPr id="56" name="Овал 55"/>
            <p:cNvSpPr/>
            <p:nvPr/>
          </p:nvSpPr>
          <p:spPr>
            <a:xfrm>
              <a:off x="6102128" y="1081224"/>
              <a:ext cx="504056" cy="504056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040980" y="1141178"/>
              <a:ext cx="506389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</a:rPr>
                <a:t>11:15/</a:t>
              </a:r>
            </a:p>
            <a:p>
              <a:r>
                <a:rPr lang="kk-KZ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16:15</a:t>
              </a:r>
              <a:endParaRPr lang="ru-RU" sz="15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103125" y="1137125"/>
              <a:ext cx="506389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</a:rPr>
                <a:t>12:15/</a:t>
              </a:r>
            </a:p>
            <a:p>
              <a:r>
                <a:rPr lang="kk-KZ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17:15</a:t>
              </a:r>
              <a:endParaRPr lang="ru-RU" sz="15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59" name="Овал 58"/>
            <p:cNvSpPr/>
            <p:nvPr/>
          </p:nvSpPr>
          <p:spPr>
            <a:xfrm>
              <a:off x="7165271" y="1081224"/>
              <a:ext cx="504056" cy="504056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166844" y="1145231"/>
              <a:ext cx="506389" cy="4154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</a:rPr>
                <a:t>12</a:t>
              </a:r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:18/</a:t>
              </a:r>
            </a:p>
            <a:p>
              <a:r>
                <a:rPr lang="kk-KZ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17:18</a:t>
              </a:r>
              <a:endParaRPr lang="ru-RU" sz="1500" b="1" dirty="0">
                <a:solidFill>
                  <a:schemeClr val="bg1"/>
                </a:solidFill>
                <a:latin typeface="Palatino Linotype" pitchFamily="18" charset="0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8228416" y="1009216"/>
              <a:ext cx="684076" cy="648072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 b="1" dirty="0">
                <a:latin typeface="Palatino Linotype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313517" y="1109804"/>
              <a:ext cx="579727" cy="484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latin typeface="Palatino Linotype" pitchFamily="18" charset="0"/>
                </a:rPr>
                <a:t>13:00/</a:t>
              </a:r>
            </a:p>
            <a:p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18:00</a:t>
              </a:r>
              <a:endParaRPr lang="ru-RU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794850" y="1657288"/>
              <a:ext cx="111861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3-минутный перерыв</a:t>
              </a:r>
              <a:endParaRPr lang="ru-RU" sz="1500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64" name="Овал 63"/>
            <p:cNvSpPr/>
            <p:nvPr/>
          </p:nvSpPr>
          <p:spPr>
            <a:xfrm>
              <a:off x="3795822" y="1028142"/>
              <a:ext cx="684076" cy="648072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 b="1" dirty="0">
                <a:latin typeface="Palatino Linotype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813176" y="1127546"/>
              <a:ext cx="579727" cy="484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latin typeface="Palatino Linotype" pitchFamily="18" charset="0"/>
                </a:rPr>
                <a:t>11:00/</a:t>
              </a:r>
            </a:p>
            <a:p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16:00</a:t>
              </a:r>
              <a:endParaRPr lang="ru-RU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399683" y="1852804"/>
              <a:ext cx="1476353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900" b="1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15-минуттық </a:t>
              </a:r>
              <a:r>
                <a:rPr lang="ru-RU" sz="1900" b="1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үзіліс</a:t>
              </a:r>
              <a:endParaRPr lang="ru-RU" sz="1900" b="1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67" name="Равнобедренный треугольник 66"/>
            <p:cNvSpPr/>
            <p:nvPr/>
          </p:nvSpPr>
          <p:spPr>
            <a:xfrm rot="10800000" flipV="1">
              <a:off x="1452190" y="2374909"/>
              <a:ext cx="6177818" cy="432048"/>
            </a:xfrm>
            <a:prstGeom prst="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813176" y="2427734"/>
              <a:ext cx="1427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dirty="0">
                  <a:latin typeface="Palatino Linotype" pitchFamily="18" charset="0"/>
                </a:rPr>
                <a:t>240 минут</a:t>
              </a:r>
              <a:endParaRPr lang="ru-RU" sz="2700" b="1" dirty="0">
                <a:latin typeface="Palatino Linotype" pitchFamily="18" charset="0"/>
                <a:cs typeface="Arial" pitchFamily="34" charset="0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659264" y="3995898"/>
            <a:ext cx="6062045" cy="2301666"/>
            <a:chOff x="494445" y="2996923"/>
            <a:chExt cx="4546534" cy="1726249"/>
          </a:xfrm>
        </p:grpSpPr>
        <p:cxnSp>
          <p:nvCxnSpPr>
            <p:cNvPr id="70" name="Прямая соединительная линия 69"/>
            <p:cNvCxnSpPr/>
            <p:nvPr/>
          </p:nvCxnSpPr>
          <p:spPr>
            <a:xfrm flipH="1">
              <a:off x="951452" y="3332499"/>
              <a:ext cx="346951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Овал 70"/>
            <p:cNvSpPr/>
            <p:nvPr/>
          </p:nvSpPr>
          <p:spPr>
            <a:xfrm>
              <a:off x="494445" y="3068931"/>
              <a:ext cx="504056" cy="504056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96440" y="3148273"/>
              <a:ext cx="506389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dirty="0" smtClean="0">
                  <a:solidFill>
                    <a:schemeClr val="bg1"/>
                  </a:solidFill>
                  <a:latin typeface="Palatino Linotype" pitchFamily="18" charset="0"/>
                </a:rPr>
                <a:t>13:00/</a:t>
              </a:r>
            </a:p>
            <a:p>
              <a:r>
                <a:rPr lang="kk-KZ" sz="1500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18:00</a:t>
              </a:r>
              <a:endParaRPr lang="ru-RU" sz="15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73" name="Овал 72"/>
            <p:cNvSpPr/>
            <p:nvPr/>
          </p:nvSpPr>
          <p:spPr>
            <a:xfrm>
              <a:off x="2114638" y="2996923"/>
              <a:ext cx="684076" cy="648072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 b="1" dirty="0">
                <a:latin typeface="Palatino Linotype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133510" y="3079022"/>
              <a:ext cx="579727" cy="484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latin typeface="Palatino Linotype" pitchFamily="18" charset="0"/>
                </a:rPr>
                <a:t>13:05/</a:t>
              </a:r>
            </a:p>
            <a:p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18:05</a:t>
              </a:r>
              <a:endParaRPr lang="ru-RU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69536" y="3835141"/>
              <a:ext cx="156719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900" b="1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Апелляцияның</a:t>
              </a:r>
              <a:r>
                <a:rPr lang="ru-RU" sz="1900" b="1" dirty="0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 </a:t>
              </a:r>
              <a:r>
                <a:rPr lang="ru-RU" sz="1900" b="1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басталуы</a:t>
              </a:r>
              <a:endParaRPr lang="ru-RU" sz="1900" b="1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76" name="Овал 75"/>
            <p:cNvSpPr/>
            <p:nvPr/>
          </p:nvSpPr>
          <p:spPr>
            <a:xfrm>
              <a:off x="3914850" y="2996923"/>
              <a:ext cx="684076" cy="648072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 b="1" dirty="0">
                <a:latin typeface="Palatino Linotype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961370" y="3068931"/>
              <a:ext cx="579727" cy="4847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latin typeface="Palatino Linotype" pitchFamily="18" charset="0"/>
                </a:rPr>
                <a:t>13:35/</a:t>
              </a:r>
            </a:p>
            <a:p>
              <a:r>
                <a:rPr lang="kk-KZ" b="1" dirty="0" smtClean="0">
                  <a:solidFill>
                    <a:schemeClr val="bg1"/>
                  </a:solidFill>
                  <a:latin typeface="Palatino Linotype" pitchFamily="18" charset="0"/>
                  <a:cs typeface="Arial" pitchFamily="34" charset="0"/>
                </a:rPr>
                <a:t>18:35</a:t>
              </a:r>
              <a:endParaRPr lang="ru-RU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399682" y="3835141"/>
              <a:ext cx="16412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900" b="1" dirty="0" err="1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Апелляцияның</a:t>
              </a:r>
              <a:r>
                <a:rPr lang="ru-RU" sz="1900" b="1" dirty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 </a:t>
              </a:r>
              <a:r>
                <a:rPr lang="ru-RU" sz="1900" b="1" dirty="0" err="1" smtClean="0">
                  <a:solidFill>
                    <a:schemeClr val="tx2">
                      <a:lumMod val="75000"/>
                    </a:schemeClr>
                  </a:solidFill>
                  <a:latin typeface="Palatino Linotype" pitchFamily="18" charset="0"/>
                </a:rPr>
                <a:t>аяқталуы</a:t>
              </a:r>
              <a:endParaRPr lang="ru-RU" sz="1900" b="1" dirty="0">
                <a:solidFill>
                  <a:schemeClr val="tx2">
                    <a:lumMod val="75000"/>
                  </a:schemeClr>
                </a:solidFill>
                <a:latin typeface="Palatino Linotype" pitchFamily="18" charset="0"/>
                <a:cs typeface="Arial" pitchFamily="34" charset="0"/>
              </a:endParaRPr>
            </a:p>
          </p:txBody>
        </p:sp>
        <p:sp>
          <p:nvSpPr>
            <p:cNvPr id="79" name="Равнобедренный треугольник 78"/>
            <p:cNvSpPr/>
            <p:nvPr/>
          </p:nvSpPr>
          <p:spPr>
            <a:xfrm rot="10800000" flipV="1">
              <a:off x="1905640" y="4299942"/>
              <a:ext cx="2870672" cy="412865"/>
            </a:xfrm>
            <a:prstGeom prst="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677172" y="4342299"/>
              <a:ext cx="1297471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dirty="0">
                  <a:latin typeface="Palatino Linotype" pitchFamily="18" charset="0"/>
                </a:rPr>
                <a:t>30 минут</a:t>
              </a:r>
              <a:endParaRPr lang="ru-RU" sz="2700" b="1" dirty="0">
                <a:latin typeface="Palatino Linotype" pitchFamily="18" charset="0"/>
                <a:cs typeface="Arial" pitchFamily="34" charset="0"/>
              </a:endParaRPr>
            </a:p>
          </p:txBody>
        </p:sp>
      </p:grpSp>
      <p:sp>
        <p:nvSpPr>
          <p:cNvPr id="81" name="Скругленный прямоугольник 80"/>
          <p:cNvSpPr/>
          <p:nvPr/>
        </p:nvSpPr>
        <p:spPr>
          <a:xfrm>
            <a:off x="7551635" y="4005068"/>
            <a:ext cx="3744416" cy="1785364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7727163" y="4197698"/>
            <a:ext cx="3393361" cy="100027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kk-KZ" sz="1900" b="1" dirty="0" smtClean="0">
                <a:solidFill>
                  <a:srgbClr val="FFFF00"/>
                </a:solidFill>
                <a:latin typeface="Palatino Linotype" pitchFamily="18" charset="0"/>
              </a:rPr>
              <a:t>АПЕЛЛЯЦИЯНЫ ЕСЕПКЕ АЛҒАНДА ҰБТ-НЫҢ ЖАЛПЫ ҰЗАҚТЫҒЫ</a:t>
            </a:r>
            <a:endParaRPr lang="ru-RU" sz="1900" b="1" dirty="0">
              <a:solidFill>
                <a:srgbClr val="FFFF00"/>
              </a:solidFill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8293148" y="5213717"/>
            <a:ext cx="2334912" cy="61555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27</a:t>
            </a:r>
            <a:r>
              <a:rPr lang="en-US" sz="3200" b="1" dirty="0">
                <a:solidFill>
                  <a:schemeClr val="bg1"/>
                </a:solidFill>
                <a:latin typeface="Palatino Linotype" pitchFamily="18" charset="0"/>
              </a:rPr>
              <a:t>0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минут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 ҰЗАҚТЫҒЫ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27546" y="1381842"/>
            <a:ext cx="11668836" cy="4827890"/>
          </a:xfrm>
          <a:prstGeom prst="rect">
            <a:avLst/>
          </a:prstGeom>
        </p:spPr>
        <p:txBody>
          <a:bodyPr>
            <a:noAutofit/>
          </a:bodyPr>
          <a:lstStyle>
            <a:lvl1pPr marL="457086" indent="-457086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352" indent="-380905" algn="l" defTabSz="121889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619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067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2514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1962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409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0857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305" indent="-304724" algn="l" defTabSz="121889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000" dirty="0" smtClean="0">
                <a:latin typeface="Palatino Linotype" pitchFamily="18" charset="0"/>
              </a:rPr>
              <a:t>Тестілеу уақыты – </a:t>
            </a:r>
            <a:r>
              <a:rPr lang="kk-KZ" sz="2000" dirty="0" smtClean="0">
                <a:solidFill>
                  <a:srgbClr val="C00000"/>
                </a:solidFill>
                <a:latin typeface="Palatino Linotype" pitchFamily="18" charset="0"/>
              </a:rPr>
              <a:t>240 минут</a:t>
            </a:r>
            <a:r>
              <a:rPr lang="kk-KZ" sz="2400" dirty="0" smtClean="0">
                <a:solidFill>
                  <a:srgbClr val="C00000"/>
                </a:solidFill>
                <a:latin typeface="Palatino Linotype" pitchFamily="18" charset="0"/>
              </a:rPr>
              <a:t>.</a:t>
            </a:r>
          </a:p>
          <a:p>
            <a:r>
              <a:rPr lang="kk-KZ" sz="1600" i="1" dirty="0" smtClean="0">
                <a:solidFill>
                  <a:srgbClr val="C00000"/>
                </a:solidFill>
                <a:latin typeface="Palatino Linotype" pitchFamily="18" charset="0"/>
              </a:rPr>
              <a:t>Тестілеудің 60 минуты өткеннен кейін көзге арналған жаттығуларға және дене жаттығуларына арналған 2 минут көлемінде үзіліс беріледі.</a:t>
            </a:r>
          </a:p>
          <a:p>
            <a:r>
              <a:rPr lang="kk-KZ" sz="1600" i="1" dirty="0" smtClean="0">
                <a:solidFill>
                  <a:srgbClr val="C00000"/>
                </a:solidFill>
                <a:latin typeface="Palatino Linotype" pitchFamily="18" charset="0"/>
              </a:rPr>
              <a:t> Тестілеудің 120 минуты өткеннен кейін 15 минут көлемінде үзіліс беріледі;</a:t>
            </a:r>
          </a:p>
          <a:p>
            <a:r>
              <a:rPr lang="kk-KZ" sz="1600" i="1" dirty="0" smtClean="0">
                <a:solidFill>
                  <a:srgbClr val="C00000"/>
                </a:solidFill>
                <a:latin typeface="Palatino Linotype" pitchFamily="18" charset="0"/>
              </a:rPr>
              <a:t>Тестілеудің 180 минуты өткеннен кейін көзге арналған жаттығуларға және дене жаттығуларына арналған 3 минут көлемінде үзіліс беріледі.</a:t>
            </a:r>
          </a:p>
          <a:p>
            <a:r>
              <a:rPr lang="kk-KZ" sz="2000" dirty="0" smtClean="0">
                <a:latin typeface="Palatino Linotype" pitchFamily="18" charset="0"/>
              </a:rPr>
              <a:t>Шығармашылық дайындықты талап ететін білім беру бағдарламалары топтарының түсушілеріне – </a:t>
            </a:r>
            <a:r>
              <a:rPr lang="kk-KZ" sz="2000" dirty="0" smtClean="0">
                <a:solidFill>
                  <a:srgbClr val="C00000"/>
                </a:solidFill>
                <a:latin typeface="Palatino Linotype" pitchFamily="18" charset="0"/>
              </a:rPr>
              <a:t>65 минут.</a:t>
            </a:r>
          </a:p>
          <a:p>
            <a:r>
              <a:rPr lang="kk-KZ" sz="2000" dirty="0" smtClean="0">
                <a:latin typeface="Palatino Linotype" pitchFamily="18" charset="0"/>
              </a:rPr>
              <a:t>Қысқартылған оқыту мерзімдерін көздейтін білім беру бағдарламалары бойынша оқуға түсушілер үшін – </a:t>
            </a:r>
            <a:r>
              <a:rPr lang="kk-KZ" sz="2000" dirty="0" smtClean="0">
                <a:solidFill>
                  <a:srgbClr val="C00000"/>
                </a:solidFill>
                <a:latin typeface="Palatino Linotype" pitchFamily="18" charset="0"/>
              </a:rPr>
              <a:t>120 минут (2 сағат).</a:t>
            </a:r>
          </a:p>
          <a:p>
            <a:r>
              <a:rPr lang="kk-KZ" sz="2000" dirty="0" smtClean="0">
                <a:latin typeface="Palatino Linotype" pitchFamily="18" charset="0"/>
              </a:rPr>
              <a:t>Шығармашылық дайындықты талап ететін, қысқартылған оқыту мерзімдерін көздейтін білім беру бағдарламаларының ұқсас бағыттарына оқуға түсушілер үшін – </a:t>
            </a:r>
            <a:r>
              <a:rPr lang="kk-KZ" sz="2000" dirty="0" smtClean="0">
                <a:solidFill>
                  <a:srgbClr val="00B050"/>
                </a:solidFill>
                <a:latin typeface="Palatino Linotype" pitchFamily="18" charset="0"/>
              </a:rPr>
              <a:t>80 минут</a:t>
            </a:r>
            <a:r>
              <a:rPr lang="kk-KZ" sz="2000" dirty="0" smtClean="0">
                <a:latin typeface="Palatino Linotype" pitchFamily="18" charset="0"/>
              </a:rPr>
              <a:t>.</a:t>
            </a:r>
            <a:endParaRPr lang="kk-KZ" sz="2000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69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 smtClean="0">
                <a:solidFill>
                  <a:schemeClr val="bg1"/>
                </a:solidFill>
                <a:latin typeface="Palatino Linotype" pitchFamily="18" charset="0"/>
              </a:rPr>
              <a:t>дағы</a:t>
            </a:r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 ТЫЙЫМ САЛЫНҒАН ЗАТТАР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pic>
        <p:nvPicPr>
          <p:cNvPr id="3" name="Picture 3" descr="C:\Users\magzhan\Desktop\Новая папка\images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063" y="3655906"/>
            <a:ext cx="718376" cy="71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magzhan\Desktop\Новая папка\Без названия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84" y="1061914"/>
            <a:ext cx="720000" cy="72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21988" y="1061914"/>
            <a:ext cx="10576623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kk-KZ" dirty="0" smtClean="0">
                <a:latin typeface="Palatino Linotype" pitchFamily="18" charset="0"/>
              </a:rPr>
              <a:t>АҚПАРАТТАРДЫ ТАСЫМАЛДАУ ФУНКЦИЯСЫМЕН ЖАБДЫҚТАЛҒАН КЕЗ КЕЛГЕН ҰЯЛЫ БАЙЛАНЫС ҚҰРАЛДАРЫН (ПЕЙДЖЕР, ҰЯЛЫ ТЕЛЕФОНДАР, ПЛАНШЕТТЕР)</a:t>
            </a:r>
            <a:endParaRPr lang="ru-RU" dirty="0">
              <a:latin typeface="Palatino Linotype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8864" y="3624284"/>
            <a:ext cx="7958178" cy="34616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НОУТБУКТЕР, ПЛЕЙЕРЛЕР, МОДЕМДЕР (МОБИЛЬДІ РОУТЕРЛЕР)</a:t>
            </a:r>
            <a:endParaRPr lang="ru-RU" dirty="0">
              <a:latin typeface="Palatino Linotype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1175" y="2297274"/>
            <a:ext cx="9881446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РАДИО-ЭЛЕКТРОНДЫҚ БАЙЛАНЫСТЫҢ БАРЛЫҚ ТҮРЛЕРІ, ОНЫҢ ІШІНДЕ (</a:t>
            </a:r>
            <a:r>
              <a:rPr lang="en-US" dirty="0" smtClean="0">
                <a:latin typeface="Palatino Linotype" pitchFamily="18" charset="0"/>
                <a:cs typeface="Arial" panose="020B0604020202020204" pitchFamily="34" charset="0"/>
              </a:rPr>
              <a:t>WI-FI (</a:t>
            </a:r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ВАЙ-ФАЙ), </a:t>
            </a:r>
            <a:r>
              <a:rPr lang="en-US" dirty="0" smtClean="0">
                <a:latin typeface="Palatino Linotype" pitchFamily="18" charset="0"/>
                <a:cs typeface="Arial" panose="020B0604020202020204" pitchFamily="34" charset="0"/>
              </a:rPr>
              <a:t>BLUETOOTH (</a:t>
            </a:r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БЛЮТУЗ), </a:t>
            </a:r>
            <a:r>
              <a:rPr lang="en-US" dirty="0" smtClean="0">
                <a:latin typeface="Palatino Linotype" pitchFamily="18" charset="0"/>
                <a:cs typeface="Arial" panose="020B0604020202020204" pitchFamily="34" charset="0"/>
              </a:rPr>
              <a:t>DECT (</a:t>
            </a:r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ДЕКТ), 3</a:t>
            </a:r>
            <a:r>
              <a:rPr lang="en-US" dirty="0" smtClean="0">
                <a:latin typeface="Palatino Linotype" pitchFamily="18" charset="0"/>
                <a:cs typeface="Arial" panose="020B0604020202020204" pitchFamily="34" charset="0"/>
              </a:rPr>
              <a:t>G (3 </a:t>
            </a:r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ДЖИ), 4</a:t>
            </a:r>
            <a:r>
              <a:rPr lang="en-US" dirty="0" smtClean="0">
                <a:latin typeface="Palatino Linotype" pitchFamily="18" charset="0"/>
                <a:cs typeface="Arial" panose="020B0604020202020204" pitchFamily="34" charset="0"/>
              </a:rPr>
              <a:t>G (4 </a:t>
            </a:r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ДЖИ), 5</a:t>
            </a:r>
            <a:r>
              <a:rPr lang="en-US" dirty="0" smtClean="0">
                <a:latin typeface="Palatino Linotype" pitchFamily="18" charset="0"/>
                <a:cs typeface="Arial" panose="020B0604020202020204" pitchFamily="34" charset="0"/>
              </a:rPr>
              <a:t>G (5 </a:t>
            </a:r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ДЖИ)</a:t>
            </a:r>
            <a:endParaRPr lang="ru-RU" dirty="0">
              <a:latin typeface="Palatino Linotype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2621" y="4634849"/>
            <a:ext cx="8015396" cy="34616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СМАРТ САҒАТТАР, СЫМДЫ ЖӘНЕ СЫМСЫЗ ҚҰЛАҚҚАПТАР</a:t>
            </a:r>
            <a:endParaRPr lang="ru-RU" dirty="0">
              <a:latin typeface="Palatino Linotype" pitchFamily="18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4899" y="5415514"/>
            <a:ext cx="8087725" cy="34616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ШПАРГАЛКАЛАР</a:t>
            </a:r>
            <a:r>
              <a:rPr lang="kk-KZ" dirty="0" smtClean="0">
                <a:latin typeface="Palatino Linotype" pitchFamily="18" charset="0"/>
                <a:cs typeface="Arial" panose="020B0604020202020204" pitchFamily="34" charset="0"/>
              </a:rPr>
              <a:t>, ОҚУЛЫҚТАР ЖӘНЕ ӘДІСТЕМЕЛІК ҚҰРАЛДАР</a:t>
            </a:r>
            <a:endParaRPr lang="ru-RU" dirty="0">
              <a:latin typeface="Palatino Linotype" pitchFamily="18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89865" y="6261442"/>
            <a:ext cx="7979909" cy="93102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ru-RU" dirty="0" smtClean="0">
                <a:latin typeface="Palatino Linotype" pitchFamily="18" charset="0"/>
                <a:cs typeface="Arial" panose="020B0604020202020204" pitchFamily="34" charset="0"/>
              </a:rPr>
              <a:t>КАЛЬКУЛЯТОРЛАР</a:t>
            </a:r>
          </a:p>
          <a:p>
            <a:r>
              <a:rPr lang="kk-KZ" sz="1600" i="1" dirty="0" smtClean="0">
                <a:latin typeface="Palatino Linotype" pitchFamily="18" charset="0"/>
                <a:cs typeface="Arial" panose="020B0604020202020204" pitchFamily="34" charset="0"/>
              </a:rPr>
              <a:t>Тестілеу </a:t>
            </a:r>
            <a:r>
              <a:rPr lang="kk-KZ" sz="1600" i="1" dirty="0">
                <a:latin typeface="Palatino Linotype" pitchFamily="18" charset="0"/>
                <a:cs typeface="Arial" panose="020B0604020202020204" pitchFamily="34" charset="0"/>
              </a:rPr>
              <a:t>өткізілетін компьютердің интерфейсіндегі калькуляторларды, Менделеев кестесін және тұздардың ерігіштігі кестесін пайдалануға рұқсат етіледі</a:t>
            </a:r>
            <a:endParaRPr lang="ru-RU" sz="1600" i="1" dirty="0">
              <a:latin typeface="Palatino Linotype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977" y="4593515"/>
            <a:ext cx="759040" cy="716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888" y="5472921"/>
            <a:ext cx="837703" cy="701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676" y="6365064"/>
            <a:ext cx="837118" cy="745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03" y="2441293"/>
            <a:ext cx="708853" cy="7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3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ҰЛТТЫҚ БІРЫҢҒАЙ ТЕСТІЛЕУ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4567" y="2427238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ҰБТ </a:t>
            </a:r>
            <a:r>
              <a:rPr lang="ru-RU" dirty="0" err="1" smtClean="0"/>
              <a:t>тапсырудың</a:t>
            </a:r>
            <a:r>
              <a:rPr lang="ru-RU" dirty="0" smtClean="0"/>
              <a:t> 1-ші </a:t>
            </a:r>
            <a:r>
              <a:rPr lang="ru-RU" dirty="0" err="1" smtClean="0"/>
              <a:t>мүмкіндігіңізде</a:t>
            </a:r>
            <a:r>
              <a:rPr lang="ru-RU" dirty="0" smtClean="0"/>
              <a:t> </a:t>
            </a:r>
            <a:r>
              <a:rPr lang="ru-RU" dirty="0" err="1" smtClean="0"/>
              <a:t>тәртіп</a:t>
            </a:r>
            <a:r>
              <a:rPr lang="ru-RU" dirty="0" smtClean="0"/>
              <a:t> </a:t>
            </a:r>
            <a:r>
              <a:rPr lang="ru-RU" dirty="0" err="1"/>
              <a:t>бұзған</a:t>
            </a:r>
            <a:r>
              <a:rPr lang="ru-RU" dirty="0"/>
              <a:t> </a:t>
            </a:r>
            <a:r>
              <a:rPr lang="ru-RU" dirty="0" err="1"/>
              <a:t>болсаңыз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 smtClean="0"/>
              <a:t>берілмейді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/>
              <a:t>ҰБТ </a:t>
            </a:r>
            <a:r>
              <a:rPr lang="ru-RU" dirty="0" err="1"/>
              <a:t>тапсырудың</a:t>
            </a:r>
            <a:r>
              <a:rPr lang="ru-RU" dirty="0"/>
              <a:t> </a:t>
            </a:r>
            <a:r>
              <a:rPr lang="ru-RU" dirty="0" smtClean="0"/>
              <a:t>2-ші </a:t>
            </a:r>
            <a:r>
              <a:rPr lang="ru-RU" dirty="0" err="1"/>
              <a:t>мүмкіндігіңізде</a:t>
            </a:r>
            <a:r>
              <a:rPr lang="ru-RU" dirty="0"/>
              <a:t> </a:t>
            </a:r>
            <a:r>
              <a:rPr lang="ru-RU" dirty="0" err="1"/>
              <a:t>тәртіп</a:t>
            </a:r>
            <a:r>
              <a:rPr lang="ru-RU" dirty="0"/>
              <a:t> </a:t>
            </a:r>
            <a:r>
              <a:rPr lang="ru-RU" dirty="0" err="1"/>
              <a:t>бұзған</a:t>
            </a:r>
            <a:r>
              <a:rPr lang="ru-RU" dirty="0"/>
              <a:t> </a:t>
            </a:r>
            <a:r>
              <a:rPr lang="ru-RU" dirty="0" err="1" smtClean="0"/>
              <a:t>болсаңыз</a:t>
            </a:r>
            <a:r>
              <a:rPr lang="ru-RU" dirty="0" smtClean="0"/>
              <a:t>, </a:t>
            </a:r>
            <a:r>
              <a:rPr lang="ru-RU" dirty="0" err="1" smtClean="0"/>
              <a:t>Сіз</a:t>
            </a:r>
            <a:r>
              <a:rPr lang="ru-RU" dirty="0" smtClean="0"/>
              <a:t> 1-ші </a:t>
            </a:r>
            <a:r>
              <a:rPr lang="ru-RU" dirty="0" err="1" smtClean="0"/>
              <a:t>мүмкіндігіңіздің</a:t>
            </a:r>
            <a:r>
              <a:rPr lang="ru-RU" dirty="0" smtClean="0"/>
              <a:t> </a:t>
            </a:r>
            <a:r>
              <a:rPr lang="ru-RU" dirty="0" err="1" smtClean="0"/>
              <a:t>нәтижесімен</a:t>
            </a:r>
            <a:r>
              <a:rPr lang="ru-RU" dirty="0" smtClean="0"/>
              <a:t> грант </a:t>
            </a:r>
            <a:r>
              <a:rPr lang="ru-RU" dirty="0" err="1"/>
              <a:t>тағайындау</a:t>
            </a:r>
            <a:r>
              <a:rPr lang="ru-RU" dirty="0"/>
              <a:t> </a:t>
            </a:r>
            <a:r>
              <a:rPr lang="ru-RU" dirty="0" err="1"/>
              <a:t>конкурсына</a:t>
            </a:r>
            <a:r>
              <a:rPr lang="ru-RU" dirty="0"/>
              <a:t> </a:t>
            </a:r>
            <a:r>
              <a:rPr lang="ru-RU" dirty="0" err="1"/>
              <a:t>қатысу</a:t>
            </a:r>
            <a:r>
              <a:rPr lang="ru-RU" dirty="0"/>
              <a:t> </a:t>
            </a:r>
            <a:r>
              <a:rPr lang="ru-RU" dirty="0" err="1"/>
              <a:t>құқығынан</a:t>
            </a:r>
            <a:r>
              <a:rPr lang="ru-RU" dirty="0"/>
              <a:t>  </a:t>
            </a:r>
            <a:r>
              <a:rPr lang="ru-RU" dirty="0" err="1" smtClean="0"/>
              <a:t>айырыласыз</a:t>
            </a:r>
            <a:r>
              <a:rPr lang="ru-RU" dirty="0" smtClean="0"/>
              <a:t>!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47" y="2256353"/>
            <a:ext cx="27432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57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02069" y="320392"/>
            <a:ext cx="8159482" cy="1200286"/>
          </a:xfrm>
          <a:prstGeom prst="rect">
            <a:avLst/>
          </a:prstGeom>
          <a:noFill/>
        </p:spPr>
        <p:txBody>
          <a:bodyPr wrap="square" lIns="91397" tIns="45699" rIns="91397" bIns="45699" rtlCol="0">
            <a:spAutoFit/>
          </a:bodyPr>
          <a:lstStyle/>
          <a:p>
            <a:pPr algn="just"/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Тестілеу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"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бір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тестіленуші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–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бір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компьютер –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бір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камера"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принципі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компьютерлермен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жабдықталған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 «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U-FUTURE»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ЖШС-да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өткізіледі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3021" y="5166370"/>
            <a:ext cx="8216754" cy="1569618"/>
          </a:xfrm>
          <a:prstGeom prst="rect">
            <a:avLst/>
          </a:prstGeom>
          <a:noFill/>
        </p:spPr>
        <p:txBody>
          <a:bodyPr wrap="square" lIns="91397" tIns="45699" rIns="91397" bIns="45699" rtlCol="0">
            <a:spAutoFit/>
          </a:bodyPr>
          <a:lstStyle/>
          <a:p>
            <a:pPr algn="just"/>
            <a:r>
              <a:rPr lang="kk-KZ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4 пункт - республикалық маңызы бар қалаларда; </a:t>
            </a:r>
          </a:p>
          <a:p>
            <a:pPr algn="just"/>
            <a:r>
              <a:rPr lang="kk-KZ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14  пункт - облыстық орталықтарында; </a:t>
            </a:r>
          </a:p>
          <a:p>
            <a:pPr algn="just"/>
            <a:r>
              <a:rPr lang="kk-KZ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4    пункт - моноқалаларда;</a:t>
            </a:r>
          </a:p>
          <a:p>
            <a:pPr algn="just"/>
            <a:r>
              <a:rPr lang="kk-KZ" b="1" dirty="0">
                <a:solidFill>
                  <a:schemeClr val="accent2">
                    <a:lumMod val="50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29   пункт - аудан орталықтарында.</a:t>
            </a:r>
          </a:p>
        </p:txBody>
      </p:sp>
      <p:pic>
        <p:nvPicPr>
          <p:cNvPr id="7" name="Picture 4" descr="C:\Users\i.magzhan\Desktop\ГОТОВНОСТЬ\отпр\608+++\WhatsApp Image 2021-04-03 at 15.33.38 (2)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9" y="1061914"/>
            <a:ext cx="3712413" cy="220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" y="3865577"/>
            <a:ext cx="3717336" cy="208560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7" r="18089"/>
          <a:stretch/>
        </p:blipFill>
        <p:spPr>
          <a:xfrm>
            <a:off x="3907352" y="1636374"/>
            <a:ext cx="1756229" cy="173189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727" y="3237604"/>
            <a:ext cx="1756229" cy="17003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935" y="1643889"/>
            <a:ext cx="1756229" cy="1724376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33BB3F4F-F167-412C-BCCC-EBF7F5054E8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5969" y="1655895"/>
            <a:ext cx="1756229" cy="171237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A2CF7B0-51AA-44FA-BA50-221011294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947" y="3189880"/>
            <a:ext cx="1756229" cy="171849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93" r="22372"/>
          <a:stretch/>
        </p:blipFill>
        <p:spPr>
          <a:xfrm>
            <a:off x="10337341" y="3216669"/>
            <a:ext cx="1651991" cy="165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62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ҰЛТТЫҚ БІРЫҢҒАЙ ТЕСТІЛЕУ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270835" y="1053286"/>
            <a:ext cx="9650328" cy="4613010"/>
            <a:chOff x="-270324" y="935666"/>
            <a:chExt cx="9649072" cy="4614079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7F65CAB3-8DED-41AD-AF86-26CA05225718}"/>
                </a:ext>
              </a:extLst>
            </p:cNvPr>
            <p:cNvSpPr/>
            <p:nvPr/>
          </p:nvSpPr>
          <p:spPr>
            <a:xfrm>
              <a:off x="2970036" y="935666"/>
              <a:ext cx="3166731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914310" hangingPunct="1">
                <a:defRPr sz="1862" b="0" i="0" u="none" strike="noStrike" kern="1200" spc="0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r>
                <a:rPr lang="ru-RU" sz="3600" b="1" kern="1200" dirty="0" smtClean="0">
                  <a:solidFill>
                    <a:srgbClr val="C0504D">
                      <a:lumMod val="75000"/>
                    </a:srgbClr>
                  </a:solidFill>
                  <a:latin typeface="Arial" pitchFamily="34" charset="0"/>
                  <a:ea typeface="+mn-ea"/>
                  <a:cs typeface="Arial" pitchFamily="34" charset="0"/>
                </a:rPr>
                <a:t>АПЕЛЛЯЦИЯ</a:t>
              </a:r>
              <a:endParaRPr lang="ru-RU" sz="3600" b="1" kern="1200" dirty="0">
                <a:solidFill>
                  <a:srgbClr val="C0504D">
                    <a:lumMod val="75000"/>
                  </a:srgbClr>
                </a:solidFill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grpSp>
          <p:nvGrpSpPr>
            <p:cNvPr id="5" name="Группа 17"/>
            <p:cNvGrpSpPr/>
            <p:nvPr/>
          </p:nvGrpSpPr>
          <p:grpSpPr>
            <a:xfrm>
              <a:off x="-270324" y="3063382"/>
              <a:ext cx="9649072" cy="2486363"/>
              <a:chOff x="-324544" y="3063382"/>
              <a:chExt cx="9649072" cy="2486363"/>
            </a:xfrm>
          </p:grpSpPr>
          <p:sp>
            <p:nvSpPr>
              <p:cNvPr id="14" name="Скругленный прямоугольник 13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4644008" y="3063382"/>
                <a:ext cx="4680520" cy="2486363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171450" indent="-171450" algn="just" defTabSz="914310" hangingPunct="1">
                  <a:buFont typeface="Wingdings" panose="05000000000000000000" pitchFamily="2" charset="2"/>
                  <a:buChar char="v"/>
                </a:pP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Техникалық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себептер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бойынша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апелляцияға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өтінішті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түсуші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тестілеу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кезінде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береді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  <a:endParaRPr lang="ru-RU" sz="1400" kern="1200" dirty="0" smtClean="0">
                  <a:solidFill>
                    <a:srgbClr val="1F497D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  <a:p>
                <a:pPr marL="171450" indent="-171450" algn="just" defTabSz="914310" hangingPunct="1">
                  <a:buFont typeface="Wingdings" panose="05000000000000000000" pitchFamily="2" charset="2"/>
                  <a:buChar char="v"/>
                </a:pP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Түсуші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тест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тапсырмасының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шартында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жауапты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анықтауға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қажетті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фрагменттің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(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мәтін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,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сызбалар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,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суреттер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,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кестелер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)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жоқтығын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анықтаған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жағдайда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экрандағы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«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техникалық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апелляция»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қосымшасына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белгі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қояды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</a:p>
              <a:p>
                <a:pPr marL="171450" indent="-171450" algn="just" defTabSz="914310" hangingPunct="1">
                  <a:buFont typeface="Wingdings" panose="05000000000000000000" pitchFamily="2" charset="2"/>
                  <a:buChar char="v"/>
                </a:pPr>
                <a:r>
                  <a:rPr lang="ru-RU" sz="1400" kern="1200" dirty="0" err="1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Техникалық</a:t>
                </a:r>
                <a:r>
                  <a:rPr lang="ru-RU" sz="1400" kern="1200" dirty="0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себептерге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байланысты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өтініш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берген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кезде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бағдарлама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қатені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анықтайды</a:t>
                </a:r>
                <a:r>
                  <a:rPr lang="ru-RU" sz="1400" kern="1200" dirty="0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(скриншот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жасайды</a:t>
                </a:r>
                <a:r>
                  <a:rPr lang="ru-RU" sz="1400" kern="1200" dirty="0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).</a:t>
                </a:r>
              </a:p>
            </p:txBody>
          </p:sp>
          <p:sp>
            <p:nvSpPr>
              <p:cNvPr id="15" name="Скругленный прямоугольник 14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-324544" y="3063382"/>
                <a:ext cx="4680000" cy="2486363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171450" indent="-171450" algn="just" defTabSz="914310" hangingPunct="1">
                  <a:buFont typeface="Wingdings" panose="05000000000000000000" pitchFamily="2" charset="2"/>
                  <a:buChar char="v"/>
                </a:pP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Тест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тапсырмаларының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мазмұны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бойынша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апелляция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жауап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жауаптар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кодымен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сәйкес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келмеген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,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жауап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болмаған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,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бір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жауапты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таңдауға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арналған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тест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тапсырмаларында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бірден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көп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жауап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болған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, тест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тапсырмасы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дұрыс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құрылмаған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жағдайларда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қарастырылады</a:t>
                </a:r>
                <a:r>
                  <a:rPr lang="kk-KZ" sz="1400" kern="1200" dirty="0" smtClean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</a:p>
              <a:p>
                <a:pPr marL="171450" indent="-171450" algn="just" defTabSz="914310" hangingPunct="1">
                  <a:buFont typeface="Wingdings" panose="05000000000000000000" pitchFamily="2" charset="2"/>
                  <a:buChar char="v"/>
                </a:pP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Апелляцияға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тест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тапсырмаларының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мазмұны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бойынша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өтініш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тестілеу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аяқталғаннан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кейін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30 минут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аралығында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lang="ru-RU" sz="1400" kern="1200" dirty="0" err="1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беріледі</a:t>
                </a:r>
                <a:r>
                  <a:rPr lang="ru-RU" sz="1400" kern="1200" dirty="0">
                    <a:solidFill>
                      <a:srgbClr val="1F497D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. </a:t>
                </a:r>
                <a:endParaRPr lang="kk-KZ" sz="1400" kern="1200" dirty="0" smtClean="0">
                  <a:solidFill>
                    <a:srgbClr val="1F497D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6" name="Группа 6"/>
            <p:cNvGrpSpPr/>
            <p:nvPr/>
          </p:nvGrpSpPr>
          <p:grpSpPr>
            <a:xfrm>
              <a:off x="377748" y="2089535"/>
              <a:ext cx="8280921" cy="646481"/>
              <a:chOff x="216289" y="2089535"/>
              <a:chExt cx="8280921" cy="646481"/>
            </a:xfrm>
          </p:grpSpPr>
          <p:sp>
            <p:nvSpPr>
              <p:cNvPr id="12" name="Прямоугольник 11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216289" y="2089535"/>
                <a:ext cx="3662768" cy="64648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ctr" defTabSz="914310" hangingPunct="1"/>
                <a:r>
                  <a:rPr lang="kk-KZ" sz="1800" b="1" kern="1200" dirty="0" smtClean="0">
                    <a:solidFill>
                      <a:prstClr val="white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ТЕСТ ТАПСЫРМАЛАРЫНЫҢ МАЗМҰНЫ БОЙЫНША</a:t>
                </a:r>
                <a:endParaRPr lang="ru-RU" sz="1800" b="1" kern="1200" dirty="0">
                  <a:solidFill>
                    <a:prstClr val="white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3" name="Прямоугольник 12">
                <a:extLst>
                  <a:ext uri="{FF2B5EF4-FFF2-40B4-BE49-F238E27FC236}">
                    <a16:creationId xmlns="" xmlns:a16="http://schemas.microsoft.com/office/drawing/2014/main" id="{C0489A6B-C36E-4660-A937-242551757631}"/>
                  </a:ext>
                </a:extLst>
              </p:cNvPr>
              <p:cNvSpPr/>
              <p:nvPr/>
            </p:nvSpPr>
            <p:spPr>
              <a:xfrm>
                <a:off x="4870016" y="2089535"/>
                <a:ext cx="3627194" cy="64648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>
                <a:spAutoFit/>
              </a:bodyPr>
              <a:lstStyle/>
              <a:p>
                <a:pPr algn="ctr" defTabSz="914310" hangingPunct="1"/>
                <a:r>
                  <a:rPr lang="kk-KZ" sz="1800" b="1" kern="1200" dirty="0" smtClean="0">
                    <a:solidFill>
                      <a:prstClr val="white"/>
                    </a:solidFill>
                    <a:latin typeface="Arial" pitchFamily="34" charset="0"/>
                    <a:ea typeface="+mn-ea"/>
                    <a:cs typeface="Arial" pitchFamily="34" charset="0"/>
                  </a:rPr>
                  <a:t>ТЕХНИКАЛЫҚ СЕБЕП БОЙЫНША</a:t>
                </a:r>
                <a:endParaRPr lang="ru-RU" sz="1800" b="1" kern="1200" dirty="0">
                  <a:solidFill>
                    <a:prstClr val="white"/>
                  </a:solidFill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7" name="Группа 15"/>
            <p:cNvGrpSpPr/>
            <p:nvPr/>
          </p:nvGrpSpPr>
          <p:grpSpPr>
            <a:xfrm>
              <a:off x="3370139" y="1582031"/>
              <a:ext cx="2403722" cy="361747"/>
              <a:chOff x="3424439" y="1582031"/>
              <a:chExt cx="2403722" cy="361747"/>
            </a:xfrm>
          </p:grpSpPr>
          <p:cxnSp>
            <p:nvCxnSpPr>
              <p:cNvPr id="10" name="Прямая со стрелкой 9"/>
              <p:cNvCxnSpPr/>
              <p:nvPr/>
            </p:nvCxnSpPr>
            <p:spPr>
              <a:xfrm rot="16200000" flipH="1" flipV="1">
                <a:off x="3402264" y="1604206"/>
                <a:ext cx="361747" cy="317397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 стрелкой 10"/>
              <p:cNvCxnSpPr/>
              <p:nvPr/>
            </p:nvCxnSpPr>
            <p:spPr>
              <a:xfrm>
                <a:off x="5480122" y="1607006"/>
                <a:ext cx="348039" cy="336772"/>
              </a:xfrm>
              <a:prstGeom prst="straightConnector1">
                <a:avLst/>
              </a:prstGeom>
              <a:ln w="38100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Трапеция 7"/>
            <p:cNvSpPr/>
            <p:nvPr/>
          </p:nvSpPr>
          <p:spPr>
            <a:xfrm>
              <a:off x="2843807" y="2807876"/>
              <a:ext cx="432048" cy="216022"/>
            </a:xfrm>
            <a:prstGeom prst="trapezoi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ru-RU" sz="2800" kern="120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Трапеция 8"/>
            <p:cNvSpPr/>
            <p:nvPr/>
          </p:nvSpPr>
          <p:spPr>
            <a:xfrm>
              <a:off x="5868144" y="2807876"/>
              <a:ext cx="432048" cy="216022"/>
            </a:xfrm>
            <a:prstGeom prst="trapezoi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ru-RU" sz="2800" kern="120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1446663" y="5942547"/>
            <a:ext cx="93760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10" hangingPunct="1"/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Бағдарламаның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тоқтап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қалуымен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істен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шығуымен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жағдай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туындаған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кезде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міндетті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түрде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тиісті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акт </a:t>
            </a:r>
            <a:r>
              <a:rPr lang="ru-RU" kern="1200" dirty="0" err="1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жасалынады</a:t>
            </a:r>
            <a:r>
              <a:rPr lang="ru-RU" kern="12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56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ҰЛТТЫҚ БІРЫҢҒАЙ ТЕСТІЛЕУ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765318" y="1250758"/>
            <a:ext cx="10661131" cy="4256183"/>
            <a:chOff x="766614" y="1730949"/>
            <a:chExt cx="10679211" cy="4075109"/>
          </a:xfrm>
        </p:grpSpPr>
        <p:grpSp>
          <p:nvGrpSpPr>
            <p:cNvPr id="2" name="Группа 3"/>
            <p:cNvGrpSpPr/>
            <p:nvPr/>
          </p:nvGrpSpPr>
          <p:grpSpPr>
            <a:xfrm>
              <a:off x="766614" y="1730949"/>
              <a:ext cx="10679211" cy="4075109"/>
              <a:chOff x="943582" y="1895138"/>
              <a:chExt cx="10280360" cy="4058741"/>
            </a:xfrm>
          </p:grpSpPr>
          <p:sp>
            <p:nvSpPr>
              <p:cNvPr id="5" name="Snip Single Corner Rectangle 1">
                <a:extLst>
                  <a:ext uri="{FF2B5EF4-FFF2-40B4-BE49-F238E27FC236}">
                    <a16:creationId xmlns:a16="http://schemas.microsoft.com/office/drawing/2014/main" xmlns="" id="{81137DEF-22DF-4E4F-94D8-F6E61DC597D4}"/>
                  </a:ext>
                </a:extLst>
              </p:cNvPr>
              <p:cNvSpPr/>
              <p:nvPr/>
            </p:nvSpPr>
            <p:spPr>
              <a:xfrm>
                <a:off x="943582" y="1895138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" name="Snip Single Corner Rectangle 2">
                <a:extLst>
                  <a:ext uri="{FF2B5EF4-FFF2-40B4-BE49-F238E27FC236}">
                    <a16:creationId xmlns:a16="http://schemas.microsoft.com/office/drawing/2014/main" xmlns="" id="{6E1E9BF7-603F-4889-85C9-C9DE8BA3A5B2}"/>
                  </a:ext>
                </a:extLst>
              </p:cNvPr>
              <p:cNvSpPr/>
              <p:nvPr/>
            </p:nvSpPr>
            <p:spPr>
              <a:xfrm flipH="1">
                <a:off x="6471942" y="1895138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7" name="Snip Single Corner Rectangle 3">
                <a:extLst>
                  <a:ext uri="{FF2B5EF4-FFF2-40B4-BE49-F238E27FC236}">
                    <a16:creationId xmlns:a16="http://schemas.microsoft.com/office/drawing/2014/main" xmlns="" id="{07C06604-9826-43DA-BDAB-3C6D1D9A4F66}"/>
                  </a:ext>
                </a:extLst>
              </p:cNvPr>
              <p:cNvSpPr/>
              <p:nvPr/>
            </p:nvSpPr>
            <p:spPr>
              <a:xfrm flipV="1">
                <a:off x="943582" y="4045879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8" name="Snip Single Corner Rectangle 4">
                <a:extLst>
                  <a:ext uri="{FF2B5EF4-FFF2-40B4-BE49-F238E27FC236}">
                    <a16:creationId xmlns:a16="http://schemas.microsoft.com/office/drawing/2014/main" xmlns="" id="{F7C13A5F-C26B-451E-A141-61BB4B9653BE}"/>
                  </a:ext>
                </a:extLst>
              </p:cNvPr>
              <p:cNvSpPr/>
              <p:nvPr/>
            </p:nvSpPr>
            <p:spPr>
              <a:xfrm flipH="1" flipV="1">
                <a:off x="6471942" y="4045879"/>
                <a:ext cx="4752000" cy="1908000"/>
              </a:xfrm>
              <a:prstGeom prst="snip1Rect">
                <a:avLst>
                  <a:gd name="adj" fmla="val 50000"/>
                </a:avLst>
              </a:prstGeom>
              <a:solidFill>
                <a:schemeClr val="bg1"/>
              </a:solidFill>
              <a:ln w="63500"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9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9" name="Rounded Rectangle 5">
                <a:extLst>
                  <a:ext uri="{FF2B5EF4-FFF2-40B4-BE49-F238E27FC236}">
                    <a16:creationId xmlns:a16="http://schemas.microsoft.com/office/drawing/2014/main" xmlns="" id="{E3E9C9AF-1D0F-4272-BB6E-38941271D3A8}"/>
                  </a:ext>
                </a:extLst>
              </p:cNvPr>
              <p:cNvSpPr/>
              <p:nvPr/>
            </p:nvSpPr>
            <p:spPr>
              <a:xfrm>
                <a:off x="4693796" y="3041590"/>
                <a:ext cx="2804408" cy="1765838"/>
              </a:xfrm>
              <a:prstGeom prst="roundRect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5D02C78-B123-4621-9CB5-B3DEA00D7754}"/>
                  </a:ext>
                </a:extLst>
              </p:cNvPr>
              <p:cNvSpPr txBox="1"/>
              <p:nvPr/>
            </p:nvSpPr>
            <p:spPr>
              <a:xfrm>
                <a:off x="4823307" y="3423786"/>
                <a:ext cx="2566909" cy="645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k-KZ" sz="1900" b="1" i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КОМПЬЮТЕРЛЕР МЕН ЛЕКТЕР САНЫ</a:t>
                </a:r>
                <a:endParaRPr lang="kk-KZ" sz="1900" b="1" i="1" dirty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7854123" y="2141773"/>
                <a:ext cx="3282436" cy="1143344"/>
                <a:chOff x="270022" y="1638320"/>
                <a:chExt cx="2605242" cy="1154780"/>
              </a:xfrm>
            </p:grpSpPr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270022" y="2422557"/>
                  <a:ext cx="2605241" cy="3705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9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25</a:t>
                  </a:r>
                  <a:r>
                    <a:rPr lang="kk-KZ" altLang="ko-KR" sz="19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 СӘУІР- 30 МАУСЫМ </a:t>
                  </a:r>
                  <a:endParaRPr lang="ko-KR" altLang="en-US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270023" y="1638320"/>
                  <a:ext cx="2605241" cy="2964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1400" b="1" dirty="0" smtClean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ТЕСТІЛЕУ ӨТКІЗУ МЕРЗІМІ</a:t>
                  </a:r>
                  <a:endParaRPr lang="ru-RU" sz="1400" b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1112824" y="4422112"/>
                <a:ext cx="3282437" cy="1129658"/>
                <a:chOff x="54323" y="1638321"/>
                <a:chExt cx="2605243" cy="1140956"/>
              </a:xfrm>
            </p:grpSpPr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54323" y="2304982"/>
                  <a:ext cx="2605241" cy="4742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26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ko-KR" altLang="en-US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54325" y="1638321"/>
                  <a:ext cx="2605241" cy="2964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1400" b="1" dirty="0" smtClean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БІР КҮНДЕГІ ЛЕКТЕР САНЫ</a:t>
                  </a:r>
                  <a:endParaRPr lang="ru-RU" sz="1400" b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1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7854123" y="4422111"/>
                <a:ext cx="3282436" cy="1116405"/>
                <a:chOff x="270022" y="1638321"/>
                <a:chExt cx="2605242" cy="1127571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270022" y="2291596"/>
                  <a:ext cx="2605241" cy="4742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2600" b="1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5459</a:t>
                  </a:r>
                  <a:endParaRPr lang="kk-KZ" altLang="ko-KR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270023" y="1638321"/>
                  <a:ext cx="2605241" cy="2964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altLang="ko-KR" sz="1400" b="1" dirty="0" smtClean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КОМПЬЮТЕРЛЕР САНЫ</a:t>
                  </a:r>
                  <a:endParaRPr lang="ru-RU" sz="1400" b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2" name="Group 62">
                <a:extLst>
                  <a:ext uri="{FF2B5EF4-FFF2-40B4-BE49-F238E27FC236}">
                    <a16:creationId xmlns:a16="http://schemas.microsoft.com/office/drawing/2014/main" xmlns="" id="{91B02555-40DE-484D-A7AC-05018CFDBA36}"/>
                  </a:ext>
                </a:extLst>
              </p:cNvPr>
              <p:cNvGrpSpPr/>
              <p:nvPr/>
            </p:nvGrpSpPr>
            <p:grpSpPr>
              <a:xfrm>
                <a:off x="979823" y="2013339"/>
                <a:ext cx="3604567" cy="1373116"/>
                <a:chOff x="-62954" y="1435091"/>
                <a:chExt cx="2860915" cy="1386850"/>
              </a:xfrm>
            </p:grpSpPr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xmlns="" id="{4DCE5233-0D12-4A30-B22B-D6C4B35AD2C8}"/>
                    </a:ext>
                  </a:extLst>
                </p:cNvPr>
                <p:cNvSpPr txBox="1"/>
                <p:nvPr/>
              </p:nvSpPr>
              <p:spPr>
                <a:xfrm>
                  <a:off x="47080" y="2347645"/>
                  <a:ext cx="2605241" cy="4742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sz="26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51</a:t>
                  </a:r>
                  <a:endParaRPr lang="ru-RU" sz="2600" b="1" dirty="0">
                    <a:solidFill>
                      <a:schemeClr val="tx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xmlns="" id="{F3AF67D6-8A8B-45A7-8281-79F99B6A8FE7}"/>
                    </a:ext>
                  </a:extLst>
                </p:cNvPr>
                <p:cNvSpPr txBox="1"/>
                <p:nvPr/>
              </p:nvSpPr>
              <p:spPr>
                <a:xfrm>
                  <a:off x="-62954" y="1435091"/>
                  <a:ext cx="2860915" cy="5039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k-KZ" sz="1400" b="1" dirty="0" smtClean="0">
                      <a:solidFill>
                        <a:schemeClr val="accent2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rPr>
                    <a:t>КОМПЬЮТЕРЛЕР ЖАБДЫҚТАЛҒАН ПУНКТТЕР САНЫ</a:t>
                  </a:r>
                  <a:endParaRPr lang="ru-RU" sz="1400" b="1" dirty="0">
                    <a:solidFill>
                      <a:schemeClr val="accent2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pic>
            <p:nvPicPr>
              <p:cNvPr id="15" name="Рисунок 14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37797" y="2300214"/>
                <a:ext cx="705803" cy="705803"/>
              </a:xfrm>
              <a:prstGeom prst="rect">
                <a:avLst/>
              </a:prstGeom>
            </p:spPr>
          </p:pic>
        </p:grpSp>
        <p:pic>
          <p:nvPicPr>
            <p:cNvPr id="25" name="Picture 17" descr="C:\Users\a.kasenaeva\Downloads\Calendar-icon-f44dd67c059978ec6424e2a5ad4d2a42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11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3360" y="2205661"/>
              <a:ext cx="556270" cy="702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5" descr="C:\Users\a.kasenaeva\Downloads\clock+event+time+watch+icon-1320196391333457888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5008" y="4941966"/>
              <a:ext cx="560805" cy="560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rapezoid 13">
              <a:extLst>
                <a:ext uri="{FF2B5EF4-FFF2-40B4-BE49-F238E27FC236}">
                  <a16:creationId xmlns:a16="http://schemas.microsoft.com/office/drawing/2014/main" xmlns="" id="{EAB635DE-58EF-4585-A0F5-0790A1957A5B}"/>
                </a:ext>
              </a:extLst>
            </p:cNvPr>
            <p:cNvSpPr/>
            <p:nvPr/>
          </p:nvSpPr>
          <p:spPr>
            <a:xfrm>
              <a:off x="7535367" y="4941963"/>
              <a:ext cx="576064" cy="504056"/>
            </a:xfrm>
            <a:custGeom>
              <a:avLst/>
              <a:gdLst/>
              <a:ahLst/>
              <a:cxnLst/>
              <a:rect l="l" t="t" r="r" b="b"/>
              <a:pathLst>
                <a:path w="2736304" h="2313707">
                  <a:moveTo>
                    <a:pt x="1046195" y="1945901"/>
                  </a:moveTo>
                  <a:lnTo>
                    <a:pt x="998316" y="2093032"/>
                  </a:lnTo>
                  <a:lnTo>
                    <a:pt x="1737988" y="2093032"/>
                  </a:lnTo>
                  <a:lnTo>
                    <a:pt x="1690109" y="1945901"/>
                  </a:lnTo>
                  <a:close/>
                  <a:moveTo>
                    <a:pt x="396044" y="89541"/>
                  </a:moveTo>
                  <a:lnTo>
                    <a:pt x="396044" y="1241668"/>
                  </a:lnTo>
                  <a:lnTo>
                    <a:pt x="2340260" y="1241668"/>
                  </a:lnTo>
                  <a:lnTo>
                    <a:pt x="2340260" y="89541"/>
                  </a:lnTo>
                  <a:close/>
                  <a:moveTo>
                    <a:pt x="252028" y="0"/>
                  </a:moveTo>
                  <a:lnTo>
                    <a:pt x="2484276" y="0"/>
                  </a:lnTo>
                  <a:lnTo>
                    <a:pt x="2484276" y="1331208"/>
                  </a:lnTo>
                  <a:lnTo>
                    <a:pt x="2484679" y="1331208"/>
                  </a:lnTo>
                  <a:lnTo>
                    <a:pt x="2736304" y="2195304"/>
                  </a:lnTo>
                  <a:lnTo>
                    <a:pt x="2736304" y="2313707"/>
                  </a:lnTo>
                  <a:lnTo>
                    <a:pt x="0" y="2313707"/>
                  </a:lnTo>
                  <a:lnTo>
                    <a:pt x="0" y="2195304"/>
                  </a:lnTo>
                  <a:lnTo>
                    <a:pt x="251625" y="1331208"/>
                  </a:lnTo>
                  <a:lnTo>
                    <a:pt x="252028" y="13312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4668" tIns="42334" rIns="84668" bIns="4233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6C8A8695-61D4-44AD-8FA5-73288189910B}"/>
              </a:ext>
            </a:extLst>
          </p:cNvPr>
          <p:cNvSpPr txBox="1"/>
          <p:nvPr/>
        </p:nvSpPr>
        <p:spPr>
          <a:xfrm>
            <a:off x="468263" y="5719757"/>
            <a:ext cx="11377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altLang="ko-KR" sz="1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ЖАЛПЫ ТЕСТІЛЕУ </a:t>
            </a:r>
            <a:r>
              <a:rPr lang="kk-KZ" altLang="ko-KR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КҮНДЕРІНІҢ САНЫ – 32 - 49  </a:t>
            </a:r>
            <a:endParaRPr lang="ko-KR" altLang="en-US" sz="1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25E6E304-EB0A-4122-9A41-3D6E9899240B}"/>
              </a:ext>
            </a:extLst>
          </p:cNvPr>
          <p:cNvSpPr/>
          <p:nvPr/>
        </p:nvSpPr>
        <p:spPr>
          <a:xfrm>
            <a:off x="3" y="-1"/>
            <a:ext cx="12169775" cy="12831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1"/>
              </a:solidFill>
              <a:latin typeface="Palatino Linotype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F05AD07A-B113-474B-B149-564E377BA06A}"/>
              </a:ext>
            </a:extLst>
          </p:cNvPr>
          <p:cNvSpPr/>
          <p:nvPr/>
        </p:nvSpPr>
        <p:spPr>
          <a:xfrm>
            <a:off x="2792643" y="1684576"/>
            <a:ext cx="3292247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kk-K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ӨТІНІШТЕРДІ ҚАБЫЛДАУ МЕРЗІМІ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F72DAF0C-90EC-43C8-9807-B92937EBA311}"/>
              </a:ext>
            </a:extLst>
          </p:cNvPr>
          <p:cNvSpPr/>
          <p:nvPr/>
        </p:nvSpPr>
        <p:spPr>
          <a:xfrm>
            <a:off x="256268" y="1684576"/>
            <a:ext cx="2006403" cy="448990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2" rIns="91426" bIns="45712" rtlCol="0" anchor="ctr"/>
          <a:lstStyle/>
          <a:p>
            <a:pPr algn="ctr"/>
            <a:endParaRPr lang="ru-RU" sz="3200" b="1" dirty="0">
              <a:solidFill>
                <a:schemeClr val="bg1">
                  <a:lumMod val="9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D658D335-412A-48D8-9989-5CC30EF5BFEB}"/>
              </a:ext>
            </a:extLst>
          </p:cNvPr>
          <p:cNvSpPr/>
          <p:nvPr/>
        </p:nvSpPr>
        <p:spPr>
          <a:xfrm>
            <a:off x="358960" y="3390928"/>
            <a:ext cx="1781229" cy="107720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 lIns="91426" tIns="45712" rIns="91426" bIns="45712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3200" b="1" dirty="0">
                <a:solidFill>
                  <a:schemeClr val="bg1"/>
                </a:solidFill>
                <a:latin typeface="Palatino Linotype" pitchFamily="18" charset="0"/>
              </a:rPr>
              <a:t>С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әуір-</a:t>
            </a:r>
            <a:endParaRPr lang="kk-KZ" sz="3200" b="1" dirty="0">
              <a:solidFill>
                <a:schemeClr val="bg1"/>
              </a:solidFill>
              <a:latin typeface="Palatino Linotype" pitchFamily="18" charset="0"/>
            </a:endParaRP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k-KZ" sz="3200" b="1" dirty="0">
                <a:solidFill>
                  <a:schemeClr val="bg1"/>
                </a:solidFill>
                <a:latin typeface="Palatino Linotype" pitchFamily="18" charset="0"/>
              </a:rPr>
              <a:t>маусым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688877" y="3654202"/>
            <a:ext cx="909767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2684744" y="2763365"/>
            <a:ext cx="3162575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ru-RU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2021 </a:t>
            </a:r>
            <a:r>
              <a:rPr lang="ru-RU" sz="2000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жылғы</a:t>
            </a:r>
            <a:endParaRPr lang="ru-RU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15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сәуірден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бастап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DE2E0840-9350-41C3-823F-96A82D1B31BF}"/>
              </a:ext>
            </a:extLst>
          </p:cNvPr>
          <p:cNvSpPr/>
          <p:nvPr/>
        </p:nvSpPr>
        <p:spPr>
          <a:xfrm>
            <a:off x="7002429" y="1684576"/>
            <a:ext cx="1949541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kk-K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ӨТКІЗУ МЕРЗІМДЕРІ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6491748" y="2776445"/>
            <a:ext cx="2970905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2021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жылғы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25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сәуір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ru-RU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– </a:t>
            </a:r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30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маусым</a:t>
            </a:r>
            <a:endParaRPr lang="ru-RU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358960" y="415912"/>
            <a:ext cx="11451861" cy="451350"/>
          </a:xfrm>
          <a:prstGeom prst="rect">
            <a:avLst/>
          </a:prstGeom>
        </p:spPr>
        <p:txBody>
          <a:bodyPr vert="horz" lIns="91426" tIns="45712" rIns="91426" bIns="45712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rPr>
              <a:t>ҰБТ 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rPr>
              <a:t>өткізу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rPr>
              <a:t>мерзімі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DE2E0840-9350-41C3-823F-96A82D1B31BF}"/>
              </a:ext>
            </a:extLst>
          </p:cNvPr>
          <p:cNvSpPr/>
          <p:nvPr/>
        </p:nvSpPr>
        <p:spPr>
          <a:xfrm>
            <a:off x="9613339" y="1684576"/>
            <a:ext cx="1949541" cy="707870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kk-KZ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МҮМКІНДІКТЕР САНЫ</a:t>
            </a:r>
            <a:endParaRPr lang="ru-RU" sz="2000" b="1" u="sng" dirty="0">
              <a:solidFill>
                <a:schemeClr val="tx1">
                  <a:lumMod val="65000"/>
                  <a:lumOff val="35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9685287" y="2868120"/>
            <a:ext cx="2176474" cy="400093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2 </a:t>
            </a:r>
            <a:r>
              <a:rPr lang="ru-RU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мүмкіндік</a:t>
            </a:r>
            <a:endParaRPr lang="ru-RU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" y="6456518"/>
            <a:ext cx="12169771" cy="707870"/>
          </a:xfrm>
          <a:prstGeom prst="rect">
            <a:avLst/>
          </a:prstGeom>
          <a:noFill/>
        </p:spPr>
        <p:txBody>
          <a:bodyPr wrap="square" lIns="91426" tIns="45712" rIns="91426" bIns="45712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tx2">
                    <a:lumMod val="50000"/>
                  </a:schemeClr>
                </a:solidFill>
                <a:latin typeface="Palatino Linotype" pitchFamily="18" charset="0"/>
                <a:cs typeface="Times New Roman" pitchFamily="18" charset="0"/>
              </a:rPr>
              <a:t>ҰБТ-дағы </a:t>
            </a:r>
            <a:r>
              <a:rPr lang="kk-KZ" sz="2000" b="1" dirty="0">
                <a:solidFill>
                  <a:schemeClr val="tx2">
                    <a:lumMod val="50000"/>
                  </a:schemeClr>
                </a:solidFill>
                <a:latin typeface="Palatino Linotype" pitchFamily="18" charset="0"/>
                <a:cs typeface="Times New Roman" pitchFamily="18" charset="0"/>
              </a:rPr>
              <a:t>ең жоғары нәтижесімен білім беру гранттарын тағайындау конкурсына қатысуға мүмкіндік </a:t>
            </a:r>
            <a:r>
              <a:rPr lang="kk-KZ" sz="2000" b="1" dirty="0" smtClean="0">
                <a:solidFill>
                  <a:schemeClr val="tx2">
                    <a:lumMod val="50000"/>
                  </a:schemeClr>
                </a:solidFill>
                <a:latin typeface="Palatino Linotype" pitchFamily="18" charset="0"/>
                <a:cs typeface="Times New Roman" pitchFamily="18" charset="0"/>
              </a:rPr>
              <a:t>беріледі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Palatino Linotype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556493" y="4878338"/>
            <a:ext cx="922313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4EECF816-4953-44B7-A5A5-BCB52861BFA3}"/>
              </a:ext>
            </a:extLst>
          </p:cNvPr>
          <p:cNvSpPr/>
          <p:nvPr/>
        </p:nvSpPr>
        <p:spPr>
          <a:xfrm>
            <a:off x="2556493" y="3726210"/>
            <a:ext cx="5184577" cy="1015647"/>
          </a:xfrm>
          <a:prstGeom prst="rect">
            <a:avLst/>
          </a:prstGeom>
        </p:spPr>
        <p:txBody>
          <a:bodyPr wrap="square" lIns="91426" tIns="45712" rIns="91426" bIns="45712">
            <a:spAutoFit/>
          </a:bodyPr>
          <a:lstStyle/>
          <a:p>
            <a:r>
              <a:rPr lang="ru-RU" sz="20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Екі</a:t>
            </a:r>
            <a:r>
              <a:rPr lang="ru-RU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кезеңде</a:t>
            </a:r>
            <a:r>
              <a:rPr lang="ru-RU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 </a:t>
            </a:r>
            <a:r>
              <a:rPr lang="ru-RU" sz="20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тіркелу</a:t>
            </a:r>
            <a:r>
              <a:rPr lang="ru-RU" sz="20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kk-KZ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15-30 сәуір (1 - мүмкіндік)</a:t>
            </a:r>
          </a:p>
          <a:p>
            <a:pPr marL="342900" indent="-342900">
              <a:buFontTx/>
              <a:buChar char="-"/>
            </a:pPr>
            <a:r>
              <a:rPr lang="kk-KZ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1 мамыр – 29 маусым (2 - мүмкіндік)</a:t>
            </a:r>
            <a:endParaRPr lang="ru-RU" sz="2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12479" y="5099464"/>
            <a:ext cx="63954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Өтініш берудің </a:t>
            </a:r>
            <a:r>
              <a:rPr lang="kk-KZ" sz="1800" kern="1200" dirty="0" smtClean="0">
                <a:solidFill>
                  <a:srgbClr val="7030A0"/>
                </a:solidFill>
                <a:latin typeface="Palatino Linotype" pitchFamily="18" charset="0"/>
              </a:rPr>
              <a:t>1-ші</a:t>
            </a:r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 (</a:t>
            </a:r>
            <a:r>
              <a:rPr lang="kk-KZ" sz="18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15</a:t>
            </a:r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.04 </a:t>
            </a:r>
            <a:r>
              <a:rPr lang="kk-KZ" sz="1800" kern="12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– 30.04) және </a:t>
            </a:r>
            <a:r>
              <a:rPr lang="kk-KZ" sz="1800" kern="1200" dirty="0">
                <a:solidFill>
                  <a:srgbClr val="7030A0"/>
                </a:solidFill>
                <a:latin typeface="Palatino Linotype" pitchFamily="18" charset="0"/>
              </a:rPr>
              <a:t>2-ші</a:t>
            </a:r>
            <a:r>
              <a:rPr lang="kk-KZ" sz="1800" kern="12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 (1.05 – 29.06) </a:t>
            </a:r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кезеңдерінде </a:t>
            </a:r>
            <a:r>
              <a:rPr lang="kk-KZ" sz="1800" kern="12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тестілеу </a:t>
            </a:r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күндерінің </a:t>
            </a:r>
            <a:r>
              <a:rPr lang="kk-KZ" sz="1800" kern="12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барлық </a:t>
            </a:r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диапазондарынан тест тапсыру күнін таңдау </a:t>
            </a:r>
            <a:r>
              <a:rPr lang="kk-KZ" sz="1800" dirty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(25.04 – </a:t>
            </a:r>
            <a:r>
              <a:rPr lang="kk-KZ" sz="18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30.06) </a:t>
            </a:r>
            <a:r>
              <a:rPr lang="kk-KZ" sz="1800" kern="1200" dirty="0" smtClean="0">
                <a:solidFill>
                  <a:schemeClr val="accent6">
                    <a:lumMod val="75000"/>
                  </a:schemeClr>
                </a:solidFill>
                <a:latin typeface="Palatino Linotype" pitchFamily="18" charset="0"/>
              </a:rPr>
              <a:t>қолжетімді</a:t>
            </a:r>
            <a:endParaRPr lang="kk-KZ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0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Palatino Linotype" pitchFamily="18" charset="0"/>
              </a:rPr>
              <a:t>ҰБТ ҚАТЫСУШЫЛАРЫ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695401" y="1720683"/>
            <a:ext cx="11109700" cy="4804794"/>
            <a:chOff x="521550" y="1431816"/>
            <a:chExt cx="8332275" cy="3603595"/>
          </a:xfrm>
        </p:grpSpPr>
        <p:sp>
          <p:nvSpPr>
            <p:cNvPr id="4" name="Oval 1">
              <a:extLst>
                <a:ext uri="{FF2B5EF4-FFF2-40B4-BE49-F238E27FC236}">
                  <a16:creationId xmlns="" xmlns:a16="http://schemas.microsoft.com/office/drawing/2014/main" id="{5F390D66-A7E3-4334-B267-9DEE2AB5FCE4}"/>
                </a:ext>
              </a:extLst>
            </p:cNvPr>
            <p:cNvSpPr/>
            <p:nvPr/>
          </p:nvSpPr>
          <p:spPr>
            <a:xfrm>
              <a:off x="3633629" y="1563638"/>
              <a:ext cx="1899065" cy="189906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444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ko-KR" altLang="en-US" sz="2000" kern="1200" dirty="0">
                <a:solidFill>
                  <a:prstClr val="white"/>
                </a:solidFill>
              </a:endParaRPr>
            </a:p>
          </p:txBody>
        </p:sp>
        <p:sp>
          <p:nvSpPr>
            <p:cNvPr id="5" name="Isosceles Triangle 9">
              <a:extLst>
                <a:ext uri="{FF2B5EF4-FFF2-40B4-BE49-F238E27FC236}">
                  <a16:creationId xmlns="" xmlns:a16="http://schemas.microsoft.com/office/drawing/2014/main" id="{5B8689E3-AE4A-4C9E-AC96-5FBCC753EFD9}"/>
                </a:ext>
              </a:extLst>
            </p:cNvPr>
            <p:cNvSpPr/>
            <p:nvPr/>
          </p:nvSpPr>
          <p:spPr>
            <a:xfrm rot="16200000">
              <a:off x="2621492" y="2294778"/>
              <a:ext cx="523858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ko-KR" altLang="en-US" sz="2000" kern="1200" dirty="0">
                <a:solidFill>
                  <a:prstClr val="white"/>
                </a:solidFill>
              </a:endParaRPr>
            </a:p>
          </p:txBody>
        </p:sp>
        <p:sp>
          <p:nvSpPr>
            <p:cNvPr id="6" name="Isosceles Triangle 10">
              <a:extLst>
                <a:ext uri="{FF2B5EF4-FFF2-40B4-BE49-F238E27FC236}">
                  <a16:creationId xmlns="" xmlns:a16="http://schemas.microsoft.com/office/drawing/2014/main" id="{C7672754-CF5F-40C4-8606-EC57DCC1A1CE}"/>
                </a:ext>
              </a:extLst>
            </p:cNvPr>
            <p:cNvSpPr/>
            <p:nvPr/>
          </p:nvSpPr>
          <p:spPr>
            <a:xfrm rot="5400000">
              <a:off x="6020975" y="2294778"/>
              <a:ext cx="523857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ko-KR" altLang="en-US" sz="2000" kern="1200" dirty="0">
                <a:solidFill>
                  <a:prstClr val="white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A95958DA-62EF-4D96-8DDB-872D8223EDE3}"/>
                </a:ext>
              </a:extLst>
            </p:cNvPr>
            <p:cNvSpPr txBox="1"/>
            <p:nvPr/>
          </p:nvSpPr>
          <p:spPr>
            <a:xfrm>
              <a:off x="539552" y="1451560"/>
              <a:ext cx="2679647" cy="392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10" hangingPunct="1"/>
              <a:r>
                <a:rPr lang="ru-RU" altLang="ko-KR" sz="1400" kern="1200" dirty="0" smtClean="0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Орта </a:t>
              </a:r>
              <a:r>
                <a:rPr lang="ru-RU" altLang="ko-KR" sz="1400" kern="1200" dirty="0" err="1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білім</a:t>
              </a:r>
              <a:r>
                <a:rPr lang="ru-RU" altLang="ko-KR" sz="1400" kern="1200" dirty="0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 беру </a:t>
              </a:r>
              <a:r>
                <a:rPr lang="ru-RU" altLang="ko-KR" sz="1400" kern="1200" dirty="0" err="1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ұйымдарының</a:t>
              </a:r>
              <a:r>
                <a:rPr lang="ru-RU" altLang="ko-KR" sz="1400" kern="1200" dirty="0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 </a:t>
              </a:r>
              <a:r>
                <a:rPr lang="ru-RU" altLang="ko-KR" sz="1400" kern="1200" dirty="0" err="1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ағымдағы</a:t>
              </a:r>
              <a:r>
                <a:rPr lang="ru-RU" altLang="ko-KR" sz="1400" kern="1200" dirty="0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 </a:t>
              </a:r>
              <a:r>
                <a:rPr lang="ru-RU" altLang="ko-KR" sz="1400" kern="1200" dirty="0" err="1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жылғы</a:t>
              </a:r>
              <a:r>
                <a:rPr lang="ru-RU" altLang="ko-KR" sz="1400" kern="1200" dirty="0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 </a:t>
              </a:r>
              <a:r>
                <a:rPr lang="ru-RU" altLang="ko-KR" sz="1400" kern="1200" dirty="0" err="1">
                  <a:solidFill>
                    <a:srgbClr val="1F497D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бітірушілері</a:t>
              </a:r>
              <a:endParaRPr lang="ko-KR" altLang="en-US" sz="1400" kern="1200" dirty="0">
                <a:solidFill>
                  <a:srgbClr val="1F497D"/>
                </a:solidFill>
                <a:latin typeface="Arial" pitchFamily="34" charset="0"/>
                <a:ea typeface="맑은 고딕"/>
                <a:cs typeface="Arial" pitchFamily="34" charset="0"/>
              </a:endParaRPr>
            </a:p>
          </p:txBody>
        </p:sp>
        <p:grpSp>
          <p:nvGrpSpPr>
            <p:cNvPr id="8" name="그룹 9">
              <a:extLst>
                <a:ext uri="{FF2B5EF4-FFF2-40B4-BE49-F238E27FC236}">
                  <a16:creationId xmlns="" xmlns:a16="http://schemas.microsoft.com/office/drawing/2014/main" id="{C8D14D8A-C2ED-420C-87A2-BBDAA825675C}"/>
                </a:ext>
              </a:extLst>
            </p:cNvPr>
            <p:cNvGrpSpPr/>
            <p:nvPr/>
          </p:nvGrpSpPr>
          <p:grpSpPr>
            <a:xfrm>
              <a:off x="1118868" y="2196541"/>
              <a:ext cx="1014344" cy="634888"/>
              <a:chOff x="676746" y="2310751"/>
              <a:chExt cx="1352458" cy="846518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19" name="Rectangle 14">
                <a:extLst>
                  <a:ext uri="{FF2B5EF4-FFF2-40B4-BE49-F238E27FC236}">
                    <a16:creationId xmlns="" xmlns:a16="http://schemas.microsoft.com/office/drawing/2014/main" id="{6CBC7DF2-E55F-46D1-830B-103806951D9A}"/>
                  </a:ext>
                </a:extLst>
              </p:cNvPr>
              <p:cNvSpPr/>
              <p:nvPr/>
            </p:nvSpPr>
            <p:spPr>
              <a:xfrm>
                <a:off x="683569" y="2609587"/>
                <a:ext cx="1345635" cy="25965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10" hangingPunct="1"/>
                <a:endParaRPr lang="ko-KR" altLang="en-US" sz="2000" kern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Isosceles Triangle 15">
                <a:extLst>
                  <a:ext uri="{FF2B5EF4-FFF2-40B4-BE49-F238E27FC236}">
                    <a16:creationId xmlns="" xmlns:a16="http://schemas.microsoft.com/office/drawing/2014/main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310751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10" hangingPunct="1"/>
                <a:endParaRPr lang="ko-KR" altLang="en-US" sz="2000" kern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Isosceles Triangle 16">
                <a:extLst>
                  <a:ext uri="{FF2B5EF4-FFF2-40B4-BE49-F238E27FC236}">
                    <a16:creationId xmlns="" xmlns:a16="http://schemas.microsoft.com/office/drawing/2014/main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2941245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10" hangingPunct="1"/>
                <a:endParaRPr lang="ko-KR" altLang="en-US" sz="2000" kern="12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18B62FB-4AFA-4D43-A7C0-50A2E5BF55A7}"/>
                </a:ext>
              </a:extLst>
            </p:cNvPr>
            <p:cNvSpPr txBox="1"/>
            <p:nvPr/>
          </p:nvSpPr>
          <p:spPr>
            <a:xfrm>
              <a:off x="521550" y="2931790"/>
              <a:ext cx="2970330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10" hangingPunct="1"/>
              <a:r>
                <a:rPr lang="ru-RU" sz="1400" kern="1200" dirty="0" err="1" smtClean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Шетелде</a:t>
              </a:r>
              <a:r>
                <a:rPr lang="ru-RU" sz="1400" kern="1200" dirty="0" smtClean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алған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орта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беру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ұйымдарының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бітірушілері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мен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шетелде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алған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,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Қазақстан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Республикасының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азаматы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болып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табылмайтын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,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ұлты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қазақ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адамдар</a:t>
              </a:r>
              <a:endParaRPr lang="ko-KR" altLang="en-US" sz="1400" kern="1200" dirty="0">
                <a:solidFill>
                  <a:srgbClr val="1F497D"/>
                </a:solidFill>
                <a:latin typeface="Calibri"/>
                <a:ea typeface="맑은 고딕"/>
                <a:cs typeface="+mn-cs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AA72E6CE-0EC7-4DAF-A318-538BF6139188}"/>
                </a:ext>
              </a:extLst>
            </p:cNvPr>
            <p:cNvSpPr txBox="1"/>
            <p:nvPr/>
          </p:nvSpPr>
          <p:spPr>
            <a:xfrm>
              <a:off x="5796136" y="1431816"/>
              <a:ext cx="3057689" cy="715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914310" hangingPunct="1"/>
              <a:r>
                <a:rPr lang="ru-RU" sz="1400" kern="1200" dirty="0" smtClean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Орта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беру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ұйымдарының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өткен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жылғы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бітірушілері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мен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техникалық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және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кәсіптік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немесе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орта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білімнен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кейінгі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беру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ұйымдарының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бітірушілері</a:t>
              </a:r>
              <a:endParaRPr lang="ko-KR" altLang="en-US" sz="1400" kern="1200" dirty="0">
                <a:solidFill>
                  <a:srgbClr val="1F497D"/>
                </a:solidFill>
                <a:latin typeface="Calibri"/>
                <a:ea typeface="맑은 고딕"/>
                <a:cs typeface="+mn-cs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99C54FC5-92F2-4908-B1EA-0259421ED681}"/>
                </a:ext>
              </a:extLst>
            </p:cNvPr>
            <p:cNvSpPr txBox="1"/>
            <p:nvPr/>
          </p:nvSpPr>
          <p:spPr>
            <a:xfrm>
              <a:off x="5580112" y="2931790"/>
              <a:ext cx="3240360" cy="1038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914310" hangingPunct="1"/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ЖЖОКБҰ-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ға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күндізгі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оқу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бөліміне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ақылы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негізде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қабылдау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үшін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ҰБТ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нәтижесі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бойынша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шекті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балл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алмаған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, ҰБТ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нәтижелері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жойылған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,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бейінді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пәндер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комбинациясы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сәйкес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келмейтін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ҰБТ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нәтижелері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бар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тұлғаларды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күнтізбелік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жылы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ақылы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негізде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одан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әрі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қабылдау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үшін</a:t>
              </a:r>
              <a:endParaRPr lang="ko-KR" altLang="en-US" sz="1400" kern="1200" dirty="0">
                <a:solidFill>
                  <a:srgbClr val="1F497D"/>
                </a:solidFill>
                <a:latin typeface="Calibri"/>
                <a:ea typeface="맑은 고딕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8F944A2E-41C0-4A94-BC87-F73915762F2F}"/>
                </a:ext>
              </a:extLst>
            </p:cNvPr>
            <p:cNvSpPr txBox="1"/>
            <p:nvPr/>
          </p:nvSpPr>
          <p:spPr>
            <a:xfrm>
              <a:off x="3653898" y="2103619"/>
              <a:ext cx="1836204" cy="9233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914310" hangingPunct="1"/>
              <a:r>
                <a:rPr lang="kk-KZ" altLang="ko-KR" sz="2800" b="1" kern="1200" dirty="0" smtClean="0">
                  <a:solidFill>
                    <a:prstClr val="white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ҰБТ </a:t>
              </a:r>
              <a:r>
                <a:rPr lang="kk-KZ" altLang="ko-KR" sz="2000" b="1" kern="1200" dirty="0" smtClean="0">
                  <a:solidFill>
                    <a:prstClr val="white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қатысушылары</a:t>
              </a:r>
              <a:r>
                <a:rPr lang="kk-KZ" altLang="ko-KR" sz="2800" b="1" kern="1200" dirty="0" smtClean="0">
                  <a:solidFill>
                    <a:prstClr val="white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 </a:t>
              </a:r>
              <a:r>
                <a:rPr lang="kk-KZ" altLang="ko-KR" b="1" kern="1200" dirty="0" smtClean="0">
                  <a:solidFill>
                    <a:prstClr val="white"/>
                  </a:solidFill>
                  <a:latin typeface="Arial" pitchFamily="34" charset="0"/>
                  <a:ea typeface="맑은 고딕"/>
                  <a:cs typeface="Arial" pitchFamily="34" charset="0"/>
                </a:rPr>
                <a:t>(сәуір-маусым)</a:t>
              </a:r>
              <a:endParaRPr lang="ko-KR" altLang="en-US" sz="2800" b="1" kern="1200" dirty="0">
                <a:solidFill>
                  <a:prstClr val="white"/>
                </a:solidFill>
                <a:latin typeface="Arial" pitchFamily="34" charset="0"/>
                <a:ea typeface="맑은 고딕"/>
                <a:cs typeface="Arial" pitchFamily="34" charset="0"/>
              </a:endParaRPr>
            </a:p>
          </p:txBody>
        </p:sp>
        <p:grpSp>
          <p:nvGrpSpPr>
            <p:cNvPr id="13" name="그룹 9">
              <a:extLst>
                <a:ext uri="{FF2B5EF4-FFF2-40B4-BE49-F238E27FC236}">
                  <a16:creationId xmlns="" xmlns:a16="http://schemas.microsoft.com/office/drawing/2014/main" id="{C8D14D8A-C2ED-420C-87A2-BBDAA825675C}"/>
                </a:ext>
              </a:extLst>
            </p:cNvPr>
            <p:cNvGrpSpPr/>
            <p:nvPr/>
          </p:nvGrpSpPr>
          <p:grpSpPr>
            <a:xfrm>
              <a:off x="7110282" y="2183356"/>
              <a:ext cx="1014344" cy="634888"/>
              <a:chOff x="676746" y="2310751"/>
              <a:chExt cx="1352458" cy="846518"/>
            </a:xfrm>
            <a:solidFill>
              <a:schemeClr val="tx2"/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16" name="Rectangle 14">
                <a:extLst>
                  <a:ext uri="{FF2B5EF4-FFF2-40B4-BE49-F238E27FC236}">
                    <a16:creationId xmlns="" xmlns:a16="http://schemas.microsoft.com/office/drawing/2014/main" id="{6CBC7DF2-E55F-46D1-830B-103806951D9A}"/>
                  </a:ext>
                </a:extLst>
              </p:cNvPr>
              <p:cNvSpPr/>
              <p:nvPr/>
            </p:nvSpPr>
            <p:spPr>
              <a:xfrm>
                <a:off x="683569" y="2609587"/>
                <a:ext cx="1345635" cy="25965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10" hangingPunct="1"/>
                <a:endParaRPr lang="ko-KR" altLang="en-US" sz="2000" kern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Isosceles Triangle 15">
                <a:extLst>
                  <a:ext uri="{FF2B5EF4-FFF2-40B4-BE49-F238E27FC236}">
                    <a16:creationId xmlns="" xmlns:a16="http://schemas.microsoft.com/office/drawing/2014/main" id="{EBC0FFF7-9EA1-477C-9E0E-EC84708FB969}"/>
                  </a:ext>
                </a:extLst>
              </p:cNvPr>
              <p:cNvSpPr/>
              <p:nvPr/>
            </p:nvSpPr>
            <p:spPr>
              <a:xfrm>
                <a:off x="676746" y="2310751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10" hangingPunct="1"/>
                <a:endParaRPr lang="ko-KR" altLang="en-US" sz="2000" kern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Isosceles Triangle 16">
                <a:extLst>
                  <a:ext uri="{FF2B5EF4-FFF2-40B4-BE49-F238E27FC236}">
                    <a16:creationId xmlns="" xmlns:a16="http://schemas.microsoft.com/office/drawing/2014/main" id="{F0D5A127-FB58-4CD8-A30D-8163806BD2E0}"/>
                  </a:ext>
                </a:extLst>
              </p:cNvPr>
              <p:cNvSpPr/>
              <p:nvPr/>
            </p:nvSpPr>
            <p:spPr>
              <a:xfrm rot="10800000">
                <a:off x="676746" y="2941245"/>
                <a:ext cx="1352457" cy="216024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310" hangingPunct="1"/>
                <a:endParaRPr lang="ko-KR" altLang="en-US" sz="2000" kern="12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AA72E6CE-0EC7-4DAF-A318-538BF6139188}"/>
                </a:ext>
              </a:extLst>
            </p:cNvPr>
            <p:cNvSpPr txBox="1"/>
            <p:nvPr/>
          </p:nvSpPr>
          <p:spPr>
            <a:xfrm>
              <a:off x="3098487" y="4158248"/>
              <a:ext cx="3057689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310" hangingPunct="1"/>
              <a:r>
                <a:rPr lang="ru-RU" sz="1400" kern="1200" dirty="0" err="1" smtClean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Жоғары</a:t>
              </a:r>
              <a:r>
                <a:rPr lang="ru-RU" sz="1400" kern="1200" dirty="0" smtClean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білімнің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қысқартылған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оқыту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мерзімдерін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көздейтін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беру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бағдарламалары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бойынша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оқуға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түсетін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техникалық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және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кәсіптік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немесе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орта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білімнен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кейінгі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білім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беру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ұйымдарының</a:t>
              </a:r>
              <a:r>
                <a:rPr lang="ru-RU" sz="1400" kern="1200" dirty="0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lang="ru-RU" sz="1400" kern="1200" dirty="0" err="1">
                  <a:solidFill>
                    <a:srgbClr val="1F497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бітірушілері</a:t>
              </a:r>
              <a:endParaRPr lang="ko-KR" altLang="en-US" sz="1400" kern="1200" dirty="0">
                <a:solidFill>
                  <a:srgbClr val="1F497D"/>
                </a:solidFill>
                <a:latin typeface="Calibri"/>
                <a:ea typeface="맑은 고딕"/>
                <a:cs typeface="+mn-cs"/>
              </a:endParaRPr>
            </a:p>
          </p:txBody>
        </p:sp>
        <p:sp>
          <p:nvSpPr>
            <p:cNvPr id="15" name="Isosceles Triangle 10">
              <a:extLst>
                <a:ext uri="{FF2B5EF4-FFF2-40B4-BE49-F238E27FC236}">
                  <a16:creationId xmlns="" xmlns:a16="http://schemas.microsoft.com/office/drawing/2014/main" id="{C7672754-CF5F-40C4-8606-EC57DCC1A1CE}"/>
                </a:ext>
              </a:extLst>
            </p:cNvPr>
            <p:cNvSpPr/>
            <p:nvPr/>
          </p:nvSpPr>
          <p:spPr>
            <a:xfrm rot="10800000">
              <a:off x="4355976" y="3651870"/>
              <a:ext cx="523857" cy="451601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10" hangingPunct="1"/>
              <a:endParaRPr lang="ko-KR" altLang="en-US" sz="2000" kern="1200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83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ЖОО-ға түсу үшін 10 қадам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aphicFrame>
        <p:nvGraphicFramePr>
          <p:cNvPr id="3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376258"/>
              </p:ext>
            </p:extLst>
          </p:nvPr>
        </p:nvGraphicFramePr>
        <p:xfrm>
          <a:off x="72015" y="917898"/>
          <a:ext cx="12061544" cy="620131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751799"/>
                <a:gridCol w="15747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05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84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6870"/>
                <a:gridCol w="1503193"/>
                <a:gridCol w="1073710"/>
                <a:gridCol w="1073710"/>
                <a:gridCol w="930549"/>
                <a:gridCol w="897001"/>
                <a:gridCol w="820938"/>
              </a:tblGrid>
              <a:tr h="349693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1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2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3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4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5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6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7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8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9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Palatino Linotype" pitchFamily="18" charset="0"/>
                        </a:rPr>
                        <a:t>10</a:t>
                      </a:r>
                      <a:endParaRPr lang="ru-RU" sz="18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13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 smtClean="0">
                          <a:latin typeface="Palatino Linotype" pitchFamily="18" charset="0"/>
                        </a:rPr>
                        <a:t>ҰБТ – ның бейіндік пәндерін анықтау</a:t>
                      </a:r>
                      <a:endParaRPr lang="ru-RU" sz="1200" b="1" dirty="0">
                        <a:latin typeface="Palatino Linotyp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Өтініш беру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Дайындалу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ҰБТ тапсыру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Білім</a:t>
                      </a:r>
                      <a:r>
                        <a:rPr lang="kk-KZ" sz="1200" b="1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беру бағдарламасын таңдау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Шығармашылық</a:t>
                      </a:r>
                      <a:r>
                        <a:rPr lang="kk-KZ" sz="1200" b="1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және арнайы емтихандардан  өтуге өтініш беру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Шығармашылық</a:t>
                      </a:r>
                      <a:r>
                        <a:rPr lang="kk-KZ" sz="1200" b="1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емтихандар мен арнайы емтихандардан өту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Білім беру гранты конкурсына өтініш беру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Білім беру гранты конкурсы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ЖОО-ға оқуға қабылдану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610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Ескерту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ҰБТ өткізу Қағидасының қосымшаларында (204 бұйрық)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ҰТО сайты арқылы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оқу әдістемелік құралдар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онлайн байқау сынағы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Белгіленген мерзімде  ҰБТ өткізу пунктіне  бару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ҚР ЖОО кадрларды даярлау бағыттарының сыныптауышымен танысу;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Білім беру бағдарламар тобын таңдау</a:t>
                      </a:r>
                      <a:endParaRPr lang="ru-RU" sz="1200" kern="1200" baseline="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ЖОО-лардың қабылдау комиссиясына өтініш беру</a:t>
                      </a:r>
                      <a:endParaRPr lang="ru-RU" sz="1200" kern="1200" baseline="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Белгіленген мерзімде  ЖОО базасында өту (онлайн, офлайн анықтау)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"egov.kz" порталы немесе арнайы жүйе* </a:t>
                      </a:r>
                      <a:endParaRPr lang="ru-RU" sz="1200" kern="1200" baseline="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ҚР БҒМ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ЖОО-ға құжат тапсыру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265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Дереккөздер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Нормативтік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құжаттар сілтемесі: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  <a:hlinkClick r:id="rId2"/>
                        </a:rPr>
                        <a:t>http://testcenter.kz/shkolnikam/ent/edinoe-natsionalnoe-testirovanie-ent/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  <a:latin typeface="Palatino Linotype" pitchFamily="18" charset="0"/>
                        </a:rPr>
                        <a:t>https://app.testcenter.kz/</a:t>
                      </a:r>
                      <a:endParaRPr lang="ru-RU" sz="1200" dirty="0" smtClean="0">
                        <a:solidFill>
                          <a:srgbClr val="FF0000"/>
                        </a:solidFill>
                        <a:latin typeface="Palatino Linotype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http://testcenter.kz/ru/shkolnikam/ent/podgotovka-k-ent-cherez-probnoe-online-testirovanie/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Мәліметтер  өтініш берушінің жеке кабинетінде 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Жіктеуіш кестесінің сілтемесі: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  <a:hlinkClick r:id="rId3"/>
                        </a:rPr>
                        <a:t>http://adilet.zan.kz/kaz/docs/V1800017565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Білім беру бағдарламаларының тізіліміне сілтеме: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  <a:hlinkClick r:id="rId4"/>
                        </a:rPr>
                        <a:t>http://esuvo.platonus.kz/#/register/education_program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Шығармашылық 20 маусым мен 7 шілде*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Арнайы емтихан</a:t>
                      </a:r>
                      <a:r>
                        <a:rPr lang="kk-KZ" sz="1200" kern="1200" baseline="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 20 маусым мен 14 тамыз*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1) Шығармашылық 8-13 шілде*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2) Арнайы емтихан 20 маусым мен 14 тамыз*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13-20 шілде*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1 тамыз*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latin typeface="Palatino Linotype" pitchFamily="18" charset="0"/>
                          <a:ea typeface="+mn-ea"/>
                          <a:cs typeface="+mn-cs"/>
                        </a:rPr>
                        <a:t>25 тамыз*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Palatino Linotype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3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</a:rPr>
              <a:t>ға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ӨТІНІШ БЕРУ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924304"/>
            <a:ext cx="1216977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800" dirty="0">
                <a:latin typeface="Palatino Linotype" pitchFamily="18" charset="0"/>
              </a:rPr>
              <a:t>1. </a:t>
            </a:r>
            <a:r>
              <a:rPr lang="kk-KZ" sz="1800" dirty="0" smtClean="0">
                <a:latin typeface="Palatino Linotype" pitchFamily="18" charset="0"/>
              </a:rPr>
              <a:t>ЕГЕР СІЗ НАУРЫЗДАҒЫ ҰБТ-ға ТІРКЕЛГЕН болсаңыз ЖЕКЕ КАБИНЕТІҢІЗ АРҚЫЛЫ ӨТІНІШ БЕРЕСІЗ!!!</a:t>
            </a:r>
          </a:p>
          <a:p>
            <a:pPr lvl="0"/>
            <a:endParaRPr lang="kk-KZ" sz="1800" dirty="0" smtClean="0">
              <a:latin typeface="Palatino Linotype" pitchFamily="18" charset="0"/>
            </a:endParaRPr>
          </a:p>
          <a:p>
            <a:pPr lvl="0"/>
            <a:r>
              <a:rPr lang="kk-KZ" sz="1800" dirty="0" smtClean="0">
                <a:latin typeface="Palatino Linotype" pitchFamily="18" charset="0"/>
              </a:rPr>
              <a:t>2. ЕГЕР СІЗ ағымдағы жылы АЛҒАШ РЕТ ҰБТ-ға өтініш беретін болсаңыз, онлайн түрде, Орталықтың сайты арқылы </a:t>
            </a:r>
            <a:r>
              <a:rPr lang="kk-KZ" sz="1800" dirty="0" smtClean="0">
                <a:latin typeface="Palatino Linotype" pitchFamily="18" charset="0"/>
                <a:hlinkClick r:id="rId2"/>
              </a:rPr>
              <a:t>https://app.testcenter.kz/</a:t>
            </a:r>
            <a:r>
              <a:rPr lang="kk-KZ" sz="1800" dirty="0" smtClean="0">
                <a:latin typeface="Palatino Linotype" pitchFamily="18" charset="0"/>
              </a:rPr>
              <a:t> сілтемесімі арқылы ТІРКЕЛЕСІЗ.</a:t>
            </a:r>
          </a:p>
          <a:p>
            <a:pPr lvl="0"/>
            <a:endParaRPr lang="ru-RU" sz="1800" dirty="0" smtClean="0">
              <a:solidFill>
                <a:srgbClr val="FF0000"/>
              </a:solidFill>
              <a:latin typeface="Palatino Linotype" pitchFamily="18" charset="0"/>
            </a:endParaRPr>
          </a:p>
          <a:p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Өтініш </a:t>
            </a:r>
            <a:r>
              <a:rPr lang="kk-KZ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беру </a:t>
            </a:r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рәсімі (ағымдағы жылы алғаш рет өтініш берушілер үшін немесе жеке кабинеті жоқ тұлғалар үшін):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1) https://app.testcenter.kz/ сайтына кіру және интерфейс тілін таңдау;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2) электрондық поштаны көрсете отырып, тіркеуден өту (электрондық поштаға келген хат арқылы міндетті түрде электрондық поштаны растау қажет);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3) алынған логин мен пароль арқылы авторизациядан өту (логин мен пароль бар хатты тестілеу басталғанға дейін жоюға болмайды);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4) ЖСН көрсету және іздеу батырмасын басу (тегі, аты және әкесінің аты автоматты түрде шығады) және байланыс телефоны нөмірін көрсету;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5) «Өтініш беру» бөлімін таңдап, қатысушы санатын көрсетіңіз;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6) қажетті тіркеу деректерін толтыру және келесі мәліметтерді таңдау: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- тапсыру тілі;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- бейіндік пәндер комбинациясы;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- тестілеу күні, уақыты және </a:t>
            </a:r>
            <a:r>
              <a:rPr lang="kk-KZ" sz="1600" dirty="0" smtClean="0">
                <a:latin typeface="Palatino Linotype" pitchFamily="18" charset="0"/>
              </a:rPr>
              <a:t>орны және </a:t>
            </a:r>
            <a:r>
              <a:rPr lang="kk-KZ" sz="1600" dirty="0">
                <a:latin typeface="Palatino Linotype" pitchFamily="18" charset="0"/>
              </a:rPr>
              <a:t>міндетті түрде ережелермен танысу;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7) тестілеу үшін қалаған төлем әдісін таңдап, төлем жасау;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dirty="0">
                <a:latin typeface="Palatino Linotype" pitchFamily="18" charset="0"/>
              </a:rPr>
              <a:t>8) «Менің іс-әрекетім» бөлімінде төлем жасағаннан кейін, қажет болған жағдайда өтінішке өзгеріс енгізуге мүмкіндік бар.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b="1" i="1" dirty="0">
                <a:latin typeface="Palatino Linotype" pitchFamily="18" charset="0"/>
              </a:rPr>
              <a:t>Ескерту</a:t>
            </a:r>
            <a:r>
              <a:rPr lang="kk-KZ" sz="1600" i="1" dirty="0">
                <a:latin typeface="Palatino Linotype" pitchFamily="18" charset="0"/>
              </a:rPr>
              <a:t>: тестілеу күнін, уақытын және орнын </a:t>
            </a:r>
            <a:r>
              <a:rPr lang="kk-KZ" sz="1600" i="1" dirty="0" smtClean="0">
                <a:latin typeface="Palatino Linotype" pitchFamily="18" charset="0"/>
              </a:rPr>
              <a:t>өзгерте алмайсыз.</a:t>
            </a:r>
            <a:endParaRPr lang="ru-RU" sz="1600" dirty="0">
              <a:latin typeface="Palatino Linotype" pitchFamily="18" charset="0"/>
            </a:endParaRPr>
          </a:p>
          <a:p>
            <a:r>
              <a:rPr lang="kk-KZ" sz="1600" b="1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Тестілеу құны – 2242 теңге</a:t>
            </a:r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. </a:t>
            </a:r>
          </a:p>
          <a:p>
            <a:r>
              <a:rPr lang="kk-KZ" sz="1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Ағымдағы жылғы Қазақстан Республикасы мектеп бітіруші түлектер үшін тестілеу тегін.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</a:rPr>
              <a:t>ға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ӨТІНІШ БЕРУ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7657" y="1565970"/>
            <a:ext cx="11934467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10"/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Қазақстан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Республикасының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азаматы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болып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табылмайтын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ұлты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қазақ</a:t>
            </a:r>
            <a:r>
              <a:rPr lang="ru-RU" sz="2600" b="1" dirty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тұлғалардың</a:t>
            </a:r>
            <a:r>
              <a:rPr lang="ru-RU" sz="2600" b="1" dirty="0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smtClean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  <a:cs typeface="Arial" panose="020B0604020202020204" pitchFamily="34" charset="0"/>
              </a:rPr>
              <a:t>ЖСН-дары</a:t>
            </a:r>
            <a:r>
              <a:rPr lang="ru-RU" sz="2600" b="1" dirty="0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болмаған</a:t>
            </a:r>
            <a:r>
              <a:rPr lang="ru-RU" sz="2600" b="1" dirty="0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жағдайда</a:t>
            </a:r>
            <a:r>
              <a:rPr lang="ru-RU" sz="2600" b="1" dirty="0" smtClean="0">
                <a:solidFill>
                  <a:srgbClr val="1F497D"/>
                </a:solidFill>
                <a:latin typeface="Palatino Linotype" pitchFamily="18" charset="0"/>
                <a:cs typeface="Arial" panose="020B0604020202020204" pitchFamily="34" charset="0"/>
              </a:rPr>
              <a:t>:</a:t>
            </a:r>
          </a:p>
          <a:p>
            <a:pPr algn="ctr" defTabSz="914310"/>
            <a:endParaRPr lang="kk-KZ" altLang="ko-KR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defTabSz="914310">
              <a:buAutoNum type="arabicParenR"/>
            </a:pPr>
            <a:r>
              <a:rPr lang="kk-KZ" altLang="ko-KR" dirty="0" smtClean="0">
                <a:latin typeface="Palatino Linotype" pitchFamily="18" charset="0"/>
                <a:cs typeface="Arial" panose="020B0604020202020204" pitchFamily="34" charset="0"/>
              </a:rPr>
              <a:t>Тіркелу үшін ҰТО-дан 12 саннан тұратын код алу. </a:t>
            </a:r>
          </a:p>
          <a:p>
            <a:pPr algn="just" defTabSz="914310"/>
            <a:r>
              <a:rPr lang="kk-KZ" altLang="ko-KR" dirty="0" smtClean="0">
                <a:latin typeface="Palatino Linotype" pitchFamily="18" charset="0"/>
                <a:cs typeface="Arial" panose="020B0604020202020204" pitchFamily="34" charset="0"/>
              </a:rPr>
              <a:t>      Ол үшін </a:t>
            </a:r>
            <a:r>
              <a:rPr lang="en-US" dirty="0" smtClean="0">
                <a:latin typeface="Palatino Linotype" pitchFamily="18" charset="0"/>
                <a:hlinkClick r:id="rId2"/>
              </a:rPr>
              <a:t>info@testcenter.kz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поштасына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паспортының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көшірмесін</a:t>
            </a:r>
            <a:r>
              <a:rPr lang="ru-RU" dirty="0" smtClean="0">
                <a:latin typeface="Palatino Linotype" pitchFamily="18" charset="0"/>
              </a:rPr>
              <a:t>  </a:t>
            </a:r>
            <a:r>
              <a:rPr lang="ru-RU" dirty="0" err="1" smtClean="0">
                <a:latin typeface="Palatino Linotype" pitchFamily="18" charset="0"/>
              </a:rPr>
              <a:t>және</a:t>
            </a:r>
            <a:r>
              <a:rPr lang="ru-RU" dirty="0" smtClean="0">
                <a:latin typeface="Palatino Linotype" pitchFamily="18" charset="0"/>
              </a:rPr>
              <a:t> кириллица </a:t>
            </a:r>
            <a:r>
              <a:rPr lang="ru-RU" dirty="0" err="1" smtClean="0">
                <a:latin typeface="Palatino Linotype" pitchFamily="18" charset="0"/>
              </a:rPr>
              <a:t>әріптерімен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терілген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Аты</a:t>
            </a:r>
            <a:r>
              <a:rPr lang="ru-RU" dirty="0" smtClean="0">
                <a:latin typeface="Palatino Linotype" pitchFamily="18" charset="0"/>
              </a:rPr>
              <a:t>, </a:t>
            </a:r>
            <a:r>
              <a:rPr lang="ru-RU" dirty="0" err="1" smtClean="0">
                <a:latin typeface="Palatino Linotype" pitchFamily="18" charset="0"/>
              </a:rPr>
              <a:t>Тегі</a:t>
            </a:r>
            <a:r>
              <a:rPr lang="ru-RU" dirty="0" smtClean="0">
                <a:latin typeface="Palatino Linotype" pitchFamily="18" charset="0"/>
              </a:rPr>
              <a:t>, </a:t>
            </a:r>
            <a:r>
              <a:rPr lang="ru-RU" dirty="0" err="1" smtClean="0">
                <a:latin typeface="Palatino Linotype" pitchFamily="18" charset="0"/>
              </a:rPr>
              <a:t>Әкесінің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атын</a:t>
            </a:r>
            <a:r>
              <a:rPr lang="ru-RU" dirty="0" smtClean="0">
                <a:latin typeface="Palatino Linotype" pitchFamily="18" charset="0"/>
              </a:rPr>
              <a:t> (бар </a:t>
            </a:r>
            <a:r>
              <a:rPr lang="ru-RU" dirty="0" err="1" smtClean="0">
                <a:latin typeface="Palatino Linotype" pitchFamily="18" charset="0"/>
              </a:rPr>
              <a:t>болған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жағдайда</a:t>
            </a:r>
            <a:r>
              <a:rPr lang="ru-RU" dirty="0" smtClean="0">
                <a:latin typeface="Palatino Linotype" pitchFamily="18" charset="0"/>
              </a:rPr>
              <a:t>) </a:t>
            </a:r>
            <a:r>
              <a:rPr lang="ru-RU" dirty="0" err="1" smtClean="0">
                <a:latin typeface="Palatino Linotype" pitchFamily="18" charset="0"/>
              </a:rPr>
              <a:t>және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туған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күні</a:t>
            </a:r>
            <a:r>
              <a:rPr lang="ru-RU" dirty="0" smtClean="0">
                <a:latin typeface="Palatino Linotype" pitchFamily="18" charset="0"/>
              </a:rPr>
              <a:t>, </a:t>
            </a:r>
            <a:r>
              <a:rPr lang="ru-RU" dirty="0" err="1" smtClean="0">
                <a:latin typeface="Palatino Linotype" pitchFamily="18" charset="0"/>
              </a:rPr>
              <a:t>айы</a:t>
            </a:r>
            <a:r>
              <a:rPr lang="ru-RU" dirty="0" smtClean="0">
                <a:latin typeface="Palatino Linotype" pitchFamily="18" charset="0"/>
              </a:rPr>
              <a:t>, </a:t>
            </a:r>
            <a:r>
              <a:rPr lang="ru-RU" dirty="0" err="1" smtClean="0">
                <a:latin typeface="Palatino Linotype" pitchFamily="18" charset="0"/>
              </a:rPr>
              <a:t>жылын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көрсете</a:t>
            </a:r>
            <a:r>
              <a:rPr lang="ru-RU" dirty="0" smtClean="0">
                <a:latin typeface="Palatino Linotype" pitchFamily="18" charset="0"/>
              </a:rPr>
              <a:t> </a:t>
            </a:r>
            <a:r>
              <a:rPr lang="ru-RU" dirty="0" err="1" smtClean="0">
                <a:latin typeface="Palatino Linotype" pitchFamily="18" charset="0"/>
              </a:rPr>
              <a:t>отырып</a:t>
            </a:r>
            <a:r>
              <a:rPr lang="ru-RU" dirty="0" smtClean="0">
                <a:latin typeface="Palatino Linotype" pitchFamily="18" charset="0"/>
              </a:rPr>
              <a:t> хат </a:t>
            </a:r>
            <a:r>
              <a:rPr lang="ru-RU" dirty="0" err="1" smtClean="0">
                <a:latin typeface="Palatino Linotype" pitchFamily="18" charset="0"/>
              </a:rPr>
              <a:t>жолдау</a:t>
            </a:r>
            <a:r>
              <a:rPr lang="ru-RU" dirty="0" smtClean="0">
                <a:latin typeface="Palatino Linotype" pitchFamily="18" charset="0"/>
              </a:rPr>
              <a:t>. </a:t>
            </a:r>
          </a:p>
          <a:p>
            <a:pPr algn="just" defTabSz="914310"/>
            <a:endParaRPr lang="kk-KZ" dirty="0">
              <a:latin typeface="Palatino Linotype" pitchFamily="18" charset="0"/>
            </a:endParaRPr>
          </a:p>
          <a:p>
            <a:pPr algn="just" defTabSz="914310"/>
            <a:r>
              <a:rPr lang="kk-KZ" dirty="0" smtClean="0">
                <a:latin typeface="Palatino Linotype" pitchFamily="18" charset="0"/>
              </a:rPr>
              <a:t>2) Хат жолдаушының электрондық поштасына 12 сандық код жолданады.</a:t>
            </a:r>
            <a:endParaRPr lang="ru-RU" dirty="0" smtClean="0">
              <a:latin typeface="Palatino Linotype" pitchFamily="18" charset="0"/>
            </a:endParaRPr>
          </a:p>
          <a:p>
            <a:pPr algn="just" defTabSz="914310"/>
            <a:endParaRPr lang="kk-KZ" dirty="0">
              <a:latin typeface="Palatino Linotype" pitchFamily="18" charset="0"/>
            </a:endParaRPr>
          </a:p>
          <a:p>
            <a:pPr algn="just" defTabSz="914310"/>
            <a:r>
              <a:rPr lang="kk-KZ" dirty="0" smtClean="0">
                <a:latin typeface="Palatino Linotype" pitchFamily="18" charset="0"/>
              </a:rPr>
              <a:t>2) ҰТО-дан алынған 12 сандық код (ЖСН-ның орнына) арқылы </a:t>
            </a:r>
            <a:r>
              <a:rPr lang="kk-KZ" dirty="0">
                <a:latin typeface="Palatino Linotype" pitchFamily="18" charset="0"/>
                <a:hlinkClick r:id="rId3"/>
              </a:rPr>
              <a:t>https://app.testcenter.kz</a:t>
            </a:r>
            <a:r>
              <a:rPr lang="kk-KZ" dirty="0" smtClean="0">
                <a:latin typeface="Palatino Linotype" pitchFamily="18" charset="0"/>
                <a:hlinkClick r:id="rId3"/>
              </a:rPr>
              <a:t>/</a:t>
            </a:r>
            <a:r>
              <a:rPr lang="kk-KZ" dirty="0" smtClean="0">
                <a:latin typeface="Palatino Linotype" pitchFamily="18" charset="0"/>
              </a:rPr>
              <a:t> сілтемеге кіре отырып ҰБТ-ға өтініш береді.  </a:t>
            </a:r>
            <a:endParaRPr lang="en-US" dirty="0">
              <a:latin typeface="Palatino Linotype" pitchFamily="18" charset="0"/>
            </a:endParaRPr>
          </a:p>
          <a:p>
            <a:pPr algn="ctr" defTabSz="914310"/>
            <a:endParaRPr lang="ko-KR" alt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" y="6"/>
            <a:ext cx="12169775" cy="9242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2399" y="169767"/>
            <a:ext cx="9217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ҰБТ-</a:t>
            </a:r>
            <a:r>
              <a:rPr lang="ru-RU" sz="3200" b="1" dirty="0" err="1">
                <a:solidFill>
                  <a:schemeClr val="bg1"/>
                </a:solidFill>
                <a:latin typeface="Palatino Linotype" pitchFamily="18" charset="0"/>
              </a:rPr>
              <a:t>ға</a:t>
            </a:r>
            <a:r>
              <a:rPr lang="ru-RU" sz="32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kk-KZ" sz="3200" b="1" dirty="0" smtClean="0">
                <a:solidFill>
                  <a:schemeClr val="bg1"/>
                </a:solidFill>
                <a:latin typeface="Palatino Linotype" pitchFamily="18" charset="0"/>
              </a:rPr>
              <a:t>ӨТІНІШ БЕРУ БОЙЫНША</a:t>
            </a:r>
            <a:endParaRPr lang="ru-RU" sz="32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06162" y="935834"/>
            <a:ext cx="11957457" cy="1200329"/>
            <a:chOff x="100335" y="924304"/>
            <a:chExt cx="12060194" cy="1200329"/>
          </a:xfrm>
        </p:grpSpPr>
        <p:sp>
          <p:nvSpPr>
            <p:cNvPr id="3" name="TextBox 2"/>
            <p:cNvSpPr txBox="1"/>
            <p:nvPr/>
          </p:nvSpPr>
          <p:spPr>
            <a:xfrm>
              <a:off x="802964" y="924304"/>
              <a:ext cx="113575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Өтініш берудегі </a:t>
              </a:r>
              <a:r>
                <a:rPr lang="kk-KZ" dirty="0" smtClean="0">
                  <a:solidFill>
                    <a:srgbClr val="7030A0"/>
                  </a:solidFill>
                </a:rPr>
                <a:t>1-ші </a:t>
              </a:r>
              <a:r>
                <a:rPr lang="kk-KZ" dirty="0" smtClean="0"/>
                <a:t>(25.04 – 30.04) және </a:t>
              </a:r>
              <a:r>
                <a:rPr lang="kk-KZ" dirty="0" smtClean="0">
                  <a:solidFill>
                    <a:srgbClr val="7030A0"/>
                  </a:solidFill>
                </a:rPr>
                <a:t>2-ші</a:t>
              </a:r>
              <a:r>
                <a:rPr lang="kk-KZ" dirty="0" smtClean="0"/>
                <a:t> (1.05 – 29.06) кезеңдегі </a:t>
              </a:r>
              <a:r>
                <a:rPr lang="kk-KZ" dirty="0" smtClean="0"/>
                <a:t>тестілеу </a:t>
              </a:r>
              <a:r>
                <a:rPr lang="kk-KZ" dirty="0" smtClean="0"/>
                <a:t>күндерін таңдау </a:t>
              </a:r>
              <a:r>
                <a:rPr lang="kk-KZ" dirty="0" smtClean="0"/>
                <a:t>мүмкіндігі қандай</a:t>
              </a:r>
              <a:r>
                <a:rPr lang="kk-KZ" dirty="0" smtClean="0"/>
                <a:t>?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Екі мүмкіндікте де тестілеудің барлық күндері (25.04 – 30.06) қолжетімді. </a:t>
              </a:r>
              <a:endParaRPr lang="ru-RU" dirty="0"/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7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8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1" name="Группа 10"/>
          <p:cNvGrpSpPr/>
          <p:nvPr/>
        </p:nvGrpSpPr>
        <p:grpSpPr>
          <a:xfrm>
            <a:off x="134664" y="3620864"/>
            <a:ext cx="11957457" cy="1200329"/>
            <a:chOff x="100335" y="924304"/>
            <a:chExt cx="12060194" cy="1200329"/>
          </a:xfrm>
        </p:grpSpPr>
        <p:sp>
          <p:nvSpPr>
            <p:cNvPr id="12" name="TextBox 1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/>
                <a:t>Белгілеген т</a:t>
              </a:r>
              <a:r>
                <a:rPr lang="kk-KZ" dirty="0" smtClean="0"/>
                <a:t>естілеу күнін, уақытын, орнын және категориясын өзгертуге бола ма?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ЖОҚ!</a:t>
              </a:r>
              <a:endParaRPr lang="ru-RU" dirty="0"/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4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15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6" name="Группа 15"/>
          <p:cNvGrpSpPr/>
          <p:nvPr/>
        </p:nvGrpSpPr>
        <p:grpSpPr>
          <a:xfrm>
            <a:off x="134664" y="5049333"/>
            <a:ext cx="11957457" cy="830997"/>
            <a:chOff x="100335" y="924304"/>
            <a:chExt cx="12060194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963073" y="924304"/>
              <a:ext cx="111974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Жеке кабинеті арқылы нені өзгертуге болады? </a:t>
              </a:r>
            </a:p>
            <a:p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Тестілеу тапсыру тілі мен бейіндік пәндерді.</a:t>
              </a:r>
              <a:endParaRPr lang="ru-RU" dirty="0"/>
            </a:p>
          </p:txBody>
        </p:sp>
        <p:grpSp>
          <p:nvGrpSpPr>
            <p:cNvPr id="18" name="Группа 17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19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0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21" name="Группа 20"/>
          <p:cNvGrpSpPr/>
          <p:nvPr/>
        </p:nvGrpSpPr>
        <p:grpSpPr>
          <a:xfrm>
            <a:off x="134664" y="2286050"/>
            <a:ext cx="11957457" cy="1200329"/>
            <a:chOff x="100335" y="924304"/>
            <a:chExt cx="12060194" cy="1200329"/>
          </a:xfrm>
        </p:grpSpPr>
        <p:sp>
          <p:nvSpPr>
            <p:cNvPr id="22" name="TextBox 21"/>
            <p:cNvSpPr txBox="1"/>
            <p:nvPr/>
          </p:nvSpPr>
          <p:spPr>
            <a:xfrm>
              <a:off x="963073" y="924304"/>
              <a:ext cx="1119745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СҰРАҚ: </a:t>
              </a:r>
              <a:r>
                <a:rPr lang="kk-KZ" dirty="0" smtClean="0"/>
                <a:t>Егер бірінші мүмкіндік бойынша өтініш беруді жіберіп алсам, екінші мүмкіндігімде екі рет тестілеу күнін белгілеуге бола ма? </a:t>
              </a:r>
            </a:p>
            <a:p>
              <a:pPr algn="just"/>
              <a:r>
                <a:rPr lang="kk-KZ" dirty="0" smtClean="0">
                  <a:solidFill>
                    <a:srgbClr val="FF0000"/>
                  </a:solidFill>
                </a:rPr>
                <a:t>ЖАУАП: </a:t>
              </a:r>
              <a:r>
                <a:rPr lang="kk-KZ" dirty="0" smtClean="0"/>
                <a:t>ИӘ.</a:t>
              </a:r>
              <a:endParaRPr lang="ru-RU" dirty="0"/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100335" y="1101976"/>
              <a:ext cx="734069" cy="552771"/>
              <a:chOff x="7705746" y="4600959"/>
              <a:chExt cx="602159" cy="546392"/>
            </a:xfrm>
          </p:grpSpPr>
          <p:sp>
            <p:nvSpPr>
              <p:cNvPr id="25" name="Right Triangle 17">
                <a:extLst>
                  <a:ext uri="{FF2B5EF4-FFF2-40B4-BE49-F238E27FC236}">
                    <a16:creationId xmlns="" xmlns:a16="http://schemas.microsoft.com/office/drawing/2014/main" id="{6ADCC979-BA1C-4251-B6F5-CE5AA2B72FD0}"/>
                  </a:ext>
                </a:extLst>
              </p:cNvPr>
              <p:cNvSpPr/>
              <p:nvPr/>
            </p:nvSpPr>
            <p:spPr>
              <a:xfrm>
                <a:off x="7705746" y="4600959"/>
                <a:ext cx="385790" cy="546392"/>
              </a:xfrm>
              <a:custGeom>
                <a:avLst/>
                <a:gdLst/>
                <a:ahLst/>
                <a:cxnLst/>
                <a:rect l="l" t="t" r="r" b="b"/>
                <a:pathLst>
                  <a:path w="2387678" h="3240000">
                    <a:moveTo>
                      <a:pt x="1645041" y="17032"/>
                    </a:moveTo>
                    <a:lnTo>
                      <a:pt x="2376264" y="17032"/>
                    </a:lnTo>
                    <a:lnTo>
                      <a:pt x="2376264" y="17033"/>
                    </a:lnTo>
                    <a:lnTo>
                      <a:pt x="1645042" y="17033"/>
                    </a:lnTo>
                    <a:close/>
                    <a:moveTo>
                      <a:pt x="0" y="17032"/>
                    </a:moveTo>
                    <a:lnTo>
                      <a:pt x="1379678" y="17032"/>
                    </a:lnTo>
                    <a:lnTo>
                      <a:pt x="1379678" y="996125"/>
                    </a:lnTo>
                    <a:lnTo>
                      <a:pt x="2376264" y="996125"/>
                    </a:lnTo>
                    <a:lnTo>
                      <a:pt x="2376264" y="3240000"/>
                    </a:lnTo>
                    <a:lnTo>
                      <a:pt x="0" y="3240000"/>
                    </a:lnTo>
                    <a:close/>
                    <a:moveTo>
                      <a:pt x="1498869" y="0"/>
                    </a:moveTo>
                    <a:lnTo>
                      <a:pt x="2387678" y="888809"/>
                    </a:lnTo>
                    <a:lnTo>
                      <a:pt x="1498869" y="888809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26" name="Round Same Side Corner Rectangle 6">
                <a:extLst>
                  <a:ext uri="{FF2B5EF4-FFF2-40B4-BE49-F238E27FC236}">
                    <a16:creationId xmlns="" xmlns:a16="http://schemas.microsoft.com/office/drawing/2014/main" id="{11207448-F26A-4EF1-8764-2D6798600849}"/>
                  </a:ext>
                </a:extLst>
              </p:cNvPr>
              <p:cNvSpPr/>
              <p:nvPr/>
            </p:nvSpPr>
            <p:spPr>
              <a:xfrm rot="2700000">
                <a:off x="8028036" y="4695902"/>
                <a:ext cx="127001" cy="432736"/>
              </a:xfrm>
              <a:custGeom>
                <a:avLst/>
                <a:gdLst/>
                <a:ahLst/>
                <a:cxnLst/>
                <a:rect l="l" t="t" r="r" b="b"/>
                <a:pathLst>
                  <a:path w="1035916" h="4153123">
                    <a:moveTo>
                      <a:pt x="277501" y="3759099"/>
                    </a:moveTo>
                    <a:lnTo>
                      <a:pt x="758408" y="3759099"/>
                    </a:lnTo>
                    <a:lnTo>
                      <a:pt x="517954" y="4153123"/>
                    </a:lnTo>
                    <a:close/>
                    <a:moveTo>
                      <a:pt x="42612" y="2944898"/>
                    </a:moveTo>
                    <a:cubicBezTo>
                      <a:pt x="153922" y="2941505"/>
                      <a:pt x="246502" y="2889483"/>
                      <a:pt x="275675" y="2819018"/>
                    </a:cubicBezTo>
                    <a:cubicBezTo>
                      <a:pt x="304648" y="2892614"/>
                      <a:pt x="403763" y="2945872"/>
                      <a:pt x="521107" y="2945872"/>
                    </a:cubicBezTo>
                    <a:cubicBezTo>
                      <a:pt x="638453" y="2945872"/>
                      <a:pt x="737567" y="2892613"/>
                      <a:pt x="766540" y="2819017"/>
                    </a:cubicBezTo>
                    <a:cubicBezTo>
                      <a:pt x="795133" y="2888142"/>
                      <a:pt x="884783" y="2939514"/>
                      <a:pt x="993299" y="2944464"/>
                    </a:cubicBezTo>
                    <a:lnTo>
                      <a:pt x="776840" y="3657264"/>
                    </a:lnTo>
                    <a:lnTo>
                      <a:pt x="258940" y="3657264"/>
                    </a:lnTo>
                    <a:close/>
                    <a:moveTo>
                      <a:pt x="809102" y="564558"/>
                    </a:moveTo>
                    <a:lnTo>
                      <a:pt x="1035914" y="564558"/>
                    </a:lnTo>
                    <a:lnTo>
                      <a:pt x="1035915" y="2838682"/>
                    </a:lnTo>
                    <a:cubicBezTo>
                      <a:pt x="1029586" y="2840409"/>
                      <a:pt x="1023074" y="2840731"/>
                      <a:pt x="1016490" y="2840731"/>
                    </a:cubicBezTo>
                    <a:cubicBezTo>
                      <a:pt x="901952" y="2840731"/>
                      <a:pt x="809102" y="2743612"/>
                      <a:pt x="809101" y="2623810"/>
                    </a:cubicBezTo>
                    <a:close/>
                    <a:moveTo>
                      <a:pt x="310569" y="564558"/>
                    </a:moveTo>
                    <a:lnTo>
                      <a:pt x="725347" y="564558"/>
                    </a:lnTo>
                    <a:lnTo>
                      <a:pt x="725347" y="2633342"/>
                    </a:lnTo>
                    <a:cubicBezTo>
                      <a:pt x="725347" y="2747880"/>
                      <a:pt x="632496" y="2840731"/>
                      <a:pt x="517958" y="2840731"/>
                    </a:cubicBezTo>
                    <a:cubicBezTo>
                      <a:pt x="403420" y="2840731"/>
                      <a:pt x="310569" y="2747880"/>
                      <a:pt x="310569" y="2633342"/>
                    </a:cubicBezTo>
                    <a:close/>
                    <a:moveTo>
                      <a:pt x="0" y="564557"/>
                    </a:moveTo>
                    <a:lnTo>
                      <a:pt x="226813" y="564557"/>
                    </a:lnTo>
                    <a:lnTo>
                      <a:pt x="226813" y="2623810"/>
                    </a:lnTo>
                    <a:cubicBezTo>
                      <a:pt x="226813" y="2743612"/>
                      <a:pt x="133962" y="2840731"/>
                      <a:pt x="19424" y="2840730"/>
                    </a:cubicBezTo>
                    <a:cubicBezTo>
                      <a:pt x="12841" y="2840730"/>
                      <a:pt x="6329" y="2840409"/>
                      <a:pt x="0" y="2838682"/>
                    </a:cubicBezTo>
                    <a:close/>
                    <a:moveTo>
                      <a:pt x="71964" y="71964"/>
                    </a:moveTo>
                    <a:cubicBezTo>
                      <a:pt x="116427" y="27501"/>
                      <a:pt x="177852" y="0"/>
                      <a:pt x="245701" y="0"/>
                    </a:cubicBezTo>
                    <a:lnTo>
                      <a:pt x="790215" y="0"/>
                    </a:lnTo>
                    <a:cubicBezTo>
                      <a:pt x="925912" y="0"/>
                      <a:pt x="1035916" y="110004"/>
                      <a:pt x="1035916" y="245701"/>
                    </a:cubicBezTo>
                    <a:cubicBezTo>
                      <a:pt x="1035916" y="327601"/>
                      <a:pt x="1035915" y="409501"/>
                      <a:pt x="1035915" y="491401"/>
                    </a:cubicBezTo>
                    <a:lnTo>
                      <a:pt x="0" y="491401"/>
                    </a:lnTo>
                    <a:lnTo>
                      <a:pt x="0" y="245701"/>
                    </a:lnTo>
                    <a:cubicBezTo>
                      <a:pt x="0" y="177853"/>
                      <a:pt x="27501" y="116427"/>
                      <a:pt x="71964" y="7196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031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8049</TotalTime>
  <Words>1947</Words>
  <Application>Microsoft Office PowerPoint</Application>
  <PresentationFormat>Произвольный</PresentationFormat>
  <Paragraphs>303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 Амзеева</dc:creator>
  <cp:lastModifiedBy>Кымбат Жумаханова</cp:lastModifiedBy>
  <cp:revision>616</cp:revision>
  <cp:lastPrinted>2021-03-20T04:56:02Z</cp:lastPrinted>
  <dcterms:created xsi:type="dcterms:W3CDTF">2020-11-17T12:11:46Z</dcterms:created>
  <dcterms:modified xsi:type="dcterms:W3CDTF">2021-04-20T09:46:18Z</dcterms:modified>
</cp:coreProperties>
</file>