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9" r:id="rId1"/>
    <p:sldMasterId id="2147483831" r:id="rId2"/>
  </p:sldMasterIdLst>
  <p:notesMasterIdLst>
    <p:notesMasterId r:id="rId34"/>
  </p:notesMasterIdLst>
  <p:handoutMasterIdLst>
    <p:handoutMasterId r:id="rId35"/>
  </p:handoutMasterIdLst>
  <p:sldIdLst>
    <p:sldId id="261" r:id="rId3"/>
    <p:sldId id="332" r:id="rId4"/>
    <p:sldId id="339" r:id="rId5"/>
    <p:sldId id="340" r:id="rId6"/>
    <p:sldId id="270" r:id="rId7"/>
    <p:sldId id="265" r:id="rId8"/>
    <p:sldId id="317" r:id="rId9"/>
    <p:sldId id="318" r:id="rId10"/>
    <p:sldId id="271" r:id="rId11"/>
    <p:sldId id="267" r:id="rId12"/>
    <p:sldId id="268" r:id="rId13"/>
    <p:sldId id="269" r:id="rId14"/>
    <p:sldId id="319" r:id="rId15"/>
    <p:sldId id="320" r:id="rId16"/>
    <p:sldId id="299" r:id="rId17"/>
    <p:sldId id="315" r:id="rId18"/>
    <p:sldId id="322" r:id="rId19"/>
    <p:sldId id="323" r:id="rId20"/>
    <p:sldId id="324" r:id="rId21"/>
    <p:sldId id="307" r:id="rId22"/>
    <p:sldId id="308" r:id="rId23"/>
    <p:sldId id="309" r:id="rId24"/>
    <p:sldId id="301" r:id="rId25"/>
    <p:sldId id="276" r:id="rId26"/>
    <p:sldId id="329" r:id="rId27"/>
    <p:sldId id="330" r:id="rId28"/>
    <p:sldId id="334" r:id="rId29"/>
    <p:sldId id="335" r:id="rId30"/>
    <p:sldId id="310" r:id="rId31"/>
    <p:sldId id="331" r:id="rId32"/>
    <p:sldId id="311" r:id="rId33"/>
  </p:sldIdLst>
  <p:sldSz cx="9144000" cy="6858000" type="screen4x3"/>
  <p:notesSz cx="6811963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CC3300"/>
    <a:srgbClr val="AA8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6395" autoAdjust="0"/>
  </p:normalViewPr>
  <p:slideViewPr>
    <p:cSldViewPr>
      <p:cViewPr varScale="1">
        <p:scale>
          <a:sx n="70" d="100"/>
          <a:sy n="70" d="100"/>
        </p:scale>
        <p:origin x="4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51851" cy="499012"/>
          </a:xfrm>
          <a:prstGeom prst="rect">
            <a:avLst/>
          </a:prstGeom>
        </p:spPr>
        <p:txBody>
          <a:bodyPr vert="horz" lIns="91414" tIns="45707" rIns="91414" bIns="4570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8538" y="3"/>
            <a:ext cx="2951851" cy="499012"/>
          </a:xfrm>
          <a:prstGeom prst="rect">
            <a:avLst/>
          </a:prstGeom>
        </p:spPr>
        <p:txBody>
          <a:bodyPr vert="horz" lIns="91414" tIns="45707" rIns="91414" bIns="45707" rtlCol="0"/>
          <a:lstStyle>
            <a:lvl1pPr algn="r">
              <a:defRPr sz="1200"/>
            </a:lvl1pPr>
          </a:lstStyle>
          <a:p>
            <a:fld id="{EEA12E76-D03D-4F0B-B61B-CF6A41C73A3F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6680"/>
            <a:ext cx="2951851" cy="499011"/>
          </a:xfrm>
          <a:prstGeom prst="rect">
            <a:avLst/>
          </a:prstGeom>
        </p:spPr>
        <p:txBody>
          <a:bodyPr vert="horz" lIns="91414" tIns="45707" rIns="91414" bIns="4570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8538" y="9446680"/>
            <a:ext cx="2951851" cy="499011"/>
          </a:xfrm>
          <a:prstGeom prst="rect">
            <a:avLst/>
          </a:prstGeom>
        </p:spPr>
        <p:txBody>
          <a:bodyPr vert="horz" lIns="91414" tIns="45707" rIns="91414" bIns="45707" rtlCol="0" anchor="b"/>
          <a:lstStyle>
            <a:lvl1pPr algn="r">
              <a:defRPr sz="1200"/>
            </a:lvl1pPr>
          </a:lstStyle>
          <a:p>
            <a:fld id="{F7000945-7FD6-45C0-9CE4-583FC0983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94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2951851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3858538" y="1"/>
            <a:ext cx="2951851" cy="497284"/>
          </a:xfrm>
          <a:prstGeom prst="rect">
            <a:avLst/>
          </a:prstGeom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996DEE89-94BF-42FB-BC73-5C5BFF92D434}" type="datetimeFigureOut">
              <a:rPr lang="fr-FR"/>
              <a:pPr>
                <a:defRPr/>
              </a:pPr>
              <a:t>23/06/2017</a:t>
            </a:fld>
            <a:endParaRPr lang="fr-CA"/>
          </a:p>
        </p:txBody>
      </p:sp>
      <p:sp>
        <p:nvSpPr>
          <p:cNvPr id="6148" name="Rectangl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19163" y="746125"/>
            <a:ext cx="4973637" cy="37290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81197" y="4724203"/>
            <a:ext cx="5449570" cy="4475560"/>
          </a:xfrm>
          <a:prstGeom prst="rect">
            <a:avLst/>
          </a:prstGeom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14342" name="Rectangle 5"/>
          <p:cNvSpPr>
            <a:spLocks noGrp="1"/>
          </p:cNvSpPr>
          <p:nvPr>
            <p:ph type="ftr" sz="quarter" idx="4"/>
          </p:nvPr>
        </p:nvSpPr>
        <p:spPr bwMode="auto">
          <a:xfrm>
            <a:off x="2" y="9446680"/>
            <a:ext cx="2951851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4" tIns="45707" rIns="91414" bIns="45707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3858538" y="9446680"/>
            <a:ext cx="2951851" cy="497284"/>
          </a:xfrm>
          <a:prstGeom prst="rect">
            <a:avLst/>
          </a:prstGeom>
        </p:spPr>
        <p:txBody>
          <a:bodyPr vert="horz" wrap="square" lIns="91414" tIns="45707" rIns="91414" bIns="4570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359F944E-9F9E-47EE-90C8-DA42D55288B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9958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3637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9F944E-9F9E-47EE-90C8-DA42D55288BD}" type="slidenum">
              <a:rPr lang="fr-CA" smtClean="0"/>
              <a:pPr>
                <a:defRPr/>
              </a:pPr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075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94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DA7CC9-D8F5-4807-A5CD-BDD61CF0D709}" type="slidenum">
              <a:rPr lang="fr-CA" altLang="ru-RU">
                <a:solidFill>
                  <a:srgbClr val="000000"/>
                </a:solidFill>
                <a:cs typeface="Arial" charset="0"/>
              </a:rPr>
              <a:pPr/>
              <a:t>3</a:t>
            </a:fld>
            <a:endParaRPr lang="fr-CA" alt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2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773B99-A8E6-4F7B-A18C-3D9C3CE853FC}" type="slidenum">
              <a:rPr lang="fr-CA" altLang="ru-RU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CA" alt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1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22" indent="-285701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02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23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44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164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286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07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528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BA06D51-5BA2-4BF2-9DA2-3EA493A1E81C}" type="slidenum">
              <a:rPr lang="fr-CA" altLang="ru-RU">
                <a:solidFill>
                  <a:srgbClr val="000000"/>
                </a:solidFill>
                <a:latin typeface="Calibri" pitchFamily="34" charset="0"/>
              </a:rPr>
              <a:pPr/>
              <a:t>6</a:t>
            </a:fld>
            <a:endParaRPr lang="fr-CA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38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70463" cy="3729038"/>
          </a:xfrm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6561" indent="-28329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3170" indent="-226634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6438" indent="-226634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39706" indent="-226634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BA06D51-5BA2-4BF2-9DA2-3EA493A1E81C}" type="slidenum">
              <a:rPr lang="fr-CA" altLang="ru-RU">
                <a:solidFill>
                  <a:srgbClr val="000000"/>
                </a:solidFill>
                <a:latin typeface="Calibri" pitchFamily="34" charset="0"/>
              </a:rPr>
              <a:pPr/>
              <a:t>7</a:t>
            </a:fld>
            <a:endParaRPr lang="fr-CA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0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22" indent="-285701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02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23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44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164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286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07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528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2A589B8-45F0-489C-BF5A-9CAB66773EC0}" type="slidenum">
              <a:rPr lang="fr-CA" altLang="ru-RU">
                <a:solidFill>
                  <a:srgbClr val="000000"/>
                </a:solidFill>
                <a:latin typeface="Calibri" pitchFamily="34" charset="0"/>
              </a:rPr>
              <a:pPr/>
              <a:t>8</a:t>
            </a:fld>
            <a:endParaRPr lang="fr-CA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2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22" indent="-285701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02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23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44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164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286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07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528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33B23EB-9BD9-4FB1-838C-BC77EB85E1E1}" type="slidenum">
              <a:rPr lang="fr-CA" altLang="ru-RU">
                <a:solidFill>
                  <a:srgbClr val="000000"/>
                </a:solidFill>
                <a:latin typeface="Calibri" pitchFamily="34" charset="0"/>
              </a:rPr>
              <a:pPr/>
              <a:t>17</a:t>
            </a:fld>
            <a:endParaRPr lang="fr-CA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03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22" indent="-285701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02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23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44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164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286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07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528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6AA738F-4D83-49CF-AD07-A7AD5823F0D0}" type="slidenum">
              <a:rPr lang="fr-CA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fr-CA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81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22" indent="-285701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02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23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44" indent="-22856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164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286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07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528" indent="-2285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7F910C4-7EBC-4BC9-B9C6-8A5C214962C0}" type="slidenum">
              <a:rPr lang="fr-CA" altLang="ru-RU">
                <a:solidFill>
                  <a:srgbClr val="000000"/>
                </a:solidFill>
                <a:latin typeface="Calibri" pitchFamily="34" charset="0"/>
              </a:rPr>
              <a:pPr/>
              <a:t>23</a:t>
            </a:fld>
            <a:endParaRPr lang="fr-CA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6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C6DC1-55F4-4782-B210-229C9DEF0994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5303D2CE-9A34-480C-9233-1D74ED85F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36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E62CB-0E37-4957-B359-CB8D7D0CEDA5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935BE732-CD0C-4DAD-AF45-6D2DB8D01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70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BFB1-9D3E-4337-B8E0-14A866E7FF8C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F9FC48E0-5C24-45E3-9473-AF6DBEE71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95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5718-7291-431D-AD8F-54F87C1BC5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612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EFD9B-467D-4134-B60C-3216B03720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24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CFC1-81F1-4880-AAC7-A6155BCA8C2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25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D22E-4806-453A-95FC-9D12231397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337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30ED5-3729-48F0-8B42-7408BDEDC9E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235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3F80-B81D-4EEA-A53F-1C0AF182816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852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A320-AA21-4336-A8C7-EAF880D99D9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44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7AB94-E37C-4B4C-87AA-A4C06BA0B6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89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3349-4795-4F95-ABF4-C713F349036F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4E6C58D2-3D7F-4D87-959A-41DFA655B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767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54E2-9CFF-4C17-9F3A-25B67422C19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90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AB39B-DEF2-4A97-80CC-68F2381F905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257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1FD7-EC5F-4E34-AF28-52ECB2BA98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02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3391-399A-42F7-B7BE-22AD9DC58579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C4FCA329-621E-45E3-88B9-96AD5EAE6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4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3A80-643D-4A0A-914E-1F77EE3EB9F8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7C62B99B-0215-4329-B0B5-F2F70FA08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1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D125-D77B-4B48-A4BD-293F7281287B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D2C7CC0F-74C8-4C0F-824D-857C79139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26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2159-A7A0-4EF2-B3D0-400FF789E786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CFFDC0A5-6C93-490A-9F9C-36745E080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0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528DB-28B8-4664-BB51-D29DD70A1BF2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B7282246-B567-453C-99AA-10A6C35EE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06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E0EDE-6D2C-4D6E-9ABF-E53E3451707E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4EA1B1D3-ABA1-4A4D-B6D9-16D07CAB2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94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A76A6-06E0-4663-8321-5EC55164450A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fld id="{1A2860F6-3A2B-49DA-BD5F-B34252EED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CE34B1-4D1E-48EC-B41B-D8D7831B4DD5}" type="datetime1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0FFD583A-38CA-44C4-9618-153B4A8D2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9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A9962A0-9D1E-403C-B50B-0C3B02CAC4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69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0.jpe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2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75.png"/><Relationship Id="rId5" Type="http://schemas.openxmlformats.org/officeDocument/2006/relationships/image" Target="../media/image38.png"/><Relationship Id="rId10" Type="http://schemas.openxmlformats.org/officeDocument/2006/relationships/image" Target="../media/image74.png"/><Relationship Id="rId4" Type="http://schemas.openxmlformats.org/officeDocument/2006/relationships/image" Target="../media/image70.jpe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u.wikipedia.org/wiki/%D0%94%D0%B0%D0%B2%D0%B8%D0%B4,_%D0%93%D0%B5%D1%80%D0%B0%D1%80%D0%B4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2"/>
          <p:cNvSpPr>
            <a:spLocks/>
          </p:cNvSpPr>
          <p:nvPr/>
        </p:nvSpPr>
        <p:spPr bwMode="auto">
          <a:xfrm>
            <a:off x="744632" y="4314648"/>
            <a:ext cx="6972368" cy="158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Антикоррупционная стратегия </a:t>
            </a:r>
            <a:endParaRPr lang="kk-KZ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528" y="2996952"/>
            <a:ext cx="687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Немного истории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Современная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антикоррупционная политика Казахстана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6246108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АСТАНА </a:t>
            </a:r>
            <a:r>
              <a:rPr lang="en-US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kk-KZ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02257"/>
            <a:ext cx="710544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5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2800" dirty="0" smtClean="0">
                <a:solidFill>
                  <a:srgbClr val="00457E"/>
                </a:solidFill>
              </a:rPr>
              <a:t>«Антикоррупционная стратегия  Республики Казахстан»</a:t>
            </a:r>
            <a:endParaRPr lang="ru-RU" sz="2800" dirty="0">
              <a:solidFill>
                <a:srgbClr val="0045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budo-market.ru/images/catalog/983/C67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751">
            <a:off x="595794" y="4515098"/>
            <a:ext cx="2179288" cy="217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312" y="180151"/>
            <a:ext cx="6192721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ru-RU" alt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Репрессивные меры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41905" y="2852936"/>
            <a:ext cx="1954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ОТРУБАНИЕ РУК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32511" y="4877943"/>
            <a:ext cx="23264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500" dirty="0">
                <a:latin typeface="Arial Narrow" panose="020B0606020202030204" pitchFamily="34" charset="0"/>
                <a:ea typeface="Helvetica"/>
                <a:cs typeface="Helvetica"/>
              </a:rPr>
              <a:t>БИТЬЕ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75922" y="2065151"/>
            <a:ext cx="3987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kk-KZ" altLang="ru-RU" sz="16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За </a:t>
            </a:r>
            <a:r>
              <a:rPr lang="ru-RU" altLang="ru-RU" sz="16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10 лет в Китае расстреляно более 10 тыс. коррумпированных чиновников.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175922" y="1220201"/>
            <a:ext cx="1961212" cy="776473"/>
            <a:chOff x="3347864" y="1220201"/>
            <a:chExt cx="1961212" cy="77647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347864" y="1442676"/>
              <a:ext cx="191110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ru-RU" altLang="ru-RU" sz="3000" b="1" dirty="0" smtClean="0">
                  <a:latin typeface="Arial Narrow" panose="020B0606020202030204" pitchFamily="34" charset="0"/>
                  <a:ea typeface="Helvetica"/>
                  <a:cs typeface="Helvetica"/>
                </a:rPr>
                <a:t>РАССТРЕЛ</a:t>
              </a:r>
              <a:endParaRPr lang="ru-RU" altLang="ru-RU" sz="3000" b="1" dirty="0">
                <a:latin typeface="Arial Narrow" panose="020B0606020202030204" pitchFamily="34" charset="0"/>
                <a:ea typeface="Helvetica"/>
                <a:cs typeface="Helvetica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357901" y="1220201"/>
              <a:ext cx="1951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  <a:cs typeface="Helvetica"/>
                </a:rPr>
                <a:t>СМЕРТНАЯ КАЗНЬ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147171" y="124468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Китай, Иран, Ирак, </a:t>
            </a:r>
          </a:p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Саудовская Аравия, </a:t>
            </a:r>
          </a:p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Таиланд, Куба</a:t>
            </a:r>
            <a:endParaRPr lang="ru-RU" sz="1400" dirty="0"/>
          </a:p>
        </p:txBody>
      </p:sp>
      <p:pic>
        <p:nvPicPr>
          <p:cNvPr id="11" name="Picture 2" descr="http://vignette2.wikia.nocookie.net/fallout/images/7/7a/Emilys_Brush_Gun.png/revision/latest?cb=201108010615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4689"/>
            <a:ext cx="3008996" cy="7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32154" y="2132607"/>
            <a:ext cx="2841643" cy="432297"/>
            <a:chOff x="434213" y="2132607"/>
            <a:chExt cx="2841643" cy="432297"/>
          </a:xfrm>
        </p:grpSpPr>
        <p:pic>
          <p:nvPicPr>
            <p:cNvPr id="4100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3120281" y="2136385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2928702" y="2138274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2737123" y="2134496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2545544" y="2136385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2353965" y="2138337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2162386" y="2140226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1978261" y="2134496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1786682" y="2136385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1595103" y="2132607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1403524" y="2134496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1211945" y="2136448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1020366" y="2138337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817371" y="2140226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625792" y="2142115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stick figure or man with targets or ba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6434" r="60993" b="5098"/>
            <a:stretch/>
          </p:blipFill>
          <p:spPr bwMode="auto">
            <a:xfrm flipH="1">
              <a:off x="434213" y="2144067"/>
              <a:ext cx="155575" cy="42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3371394" y="3175480"/>
            <a:ext cx="1987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В ОАЭ коррупция является формой воровства, за что предусмотрено аналогичное </a:t>
            </a:r>
            <a:r>
              <a:rPr lang="ru-RU" altLang="ru-RU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наказание</a:t>
            </a:r>
            <a:endParaRPr lang="ru-RU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15" name="Picture 6" descr="http://www.myiconfinder.com/uploads/iconsets/0555d5d00ff27a81310773e215da3f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435" flipH="1">
            <a:off x="774244" y="2389009"/>
            <a:ext cx="2166964" cy="21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0" y="278092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152" y="4653136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233434" y="5400258"/>
            <a:ext cx="986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sz="28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5-24</a:t>
            </a:r>
            <a:endParaRPr lang="ru-RU" altLang="ru-RU" sz="28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289154" y="4953663"/>
            <a:ext cx="169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Сингапур,</a:t>
            </a:r>
            <a:r>
              <a:rPr lang="en-US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Индия, Пакистан</a:t>
            </a:r>
            <a:endParaRPr lang="ru-RU" sz="14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357901" y="5847438"/>
            <a:ext cx="1736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за мелкую коррупцию</a:t>
            </a:r>
            <a:endParaRPr lang="ru-RU" sz="12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327668" y="5431940"/>
            <a:ext cx="17716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3000" b="1" dirty="0">
                <a:solidFill>
                  <a:srgbClr val="C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ПАЛКАМИ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296988" y="5842825"/>
            <a:ext cx="16385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1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ротанговыми палками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079871" y="5527035"/>
            <a:ext cx="81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удара</a:t>
            </a:r>
          </a:p>
        </p:txBody>
      </p:sp>
      <p:pic>
        <p:nvPicPr>
          <p:cNvPr id="4098" name="Picture 2" descr="http://icons.iconarchive.com/icons/custom-icon-design/round-world-flags/512/China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28751"/>
            <a:ext cx="560782" cy="56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custom-icon-design/round-world-flags/512/Iran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77" y="1028751"/>
            <a:ext cx="560782" cy="56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cons.iconarchive.com/icons/custom-icon-design/round-world-flags/512/Saudi-arabia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96" y="1590438"/>
            <a:ext cx="543885" cy="5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cons.iconarchive.com/icons/custom-icon-design/round-world-flags/512/Thailand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68" y="1583673"/>
            <a:ext cx="552441" cy="5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cons.iconarchive.com/icons/custom-icon-design/round-world-flags/512/Iraq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107" y="1028751"/>
            <a:ext cx="598970" cy="59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icons.iconarchive.com/icons/custom-icon-design/round-world-flags/512/Cuba-ic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32" y="2105203"/>
            <a:ext cx="501356" cy="5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icons.iconarchive.com/icons/custom-icon-design/round-world-flags/512/United-arab-emirates-ic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06842"/>
            <a:ext cx="708756" cy="7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cons.iconarchive.com/icons/custom-icon-design/round-world-flags/64/Singapore-ico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394" y="4828371"/>
            <a:ext cx="627834" cy="6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icons.iconarchive.com/icons/custom-icon-design/round-world-flags/72/India-ico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0751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icons.iconarchive.com/icons/custom-icon-design/round-world-flags/72/Pakistan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73" y="540751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5371206" y="2871206"/>
            <a:ext cx="169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ОАЭ, Катар, Бахрейн</a:t>
            </a:r>
            <a:endParaRPr lang="ru-RU" sz="1400" dirty="0"/>
          </a:p>
        </p:txBody>
      </p:sp>
      <p:pic>
        <p:nvPicPr>
          <p:cNvPr id="7170" name="Picture 2" descr="http://cdn.countryflags.com/thumbs/qatar/flag-round-25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87" y="3136195"/>
            <a:ext cx="639375" cy="6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dn.countryflags.com/thumbs/bahrain/flag-3d-round-25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12" y="3815598"/>
            <a:ext cx="645051" cy="64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312" y="180151"/>
            <a:ext cx="629531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hangingPunct="1">
              <a:lnSpc>
                <a:spcPct val="90000"/>
              </a:lnSpc>
            </a:pPr>
            <a:r>
              <a:rPr lang="ru-RU" alt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Превентивные меры</a:t>
            </a: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1620676" y="4363721"/>
            <a:ext cx="4262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ФОРМИРОВАНИЕ АНТИКОРРУПЦИОННОЙ КУЛЬТУРЫ </a:t>
            </a:r>
          </a:p>
          <a:p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НА ПРОТЯЖЕНИИ ВСЕЙ ЖИЗНИ </a:t>
            </a:r>
          </a:p>
        </p:txBody>
      </p: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1620676" y="5504369"/>
            <a:ext cx="47336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КОНКУРЕНТОСПОСОБНАЯ ЗАРПЛАТА ГОССЛУЖАЩИХ И ПРИНЦИПЫ МЕРИТОКРАТИИ</a:t>
            </a: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1598562" y="1285968"/>
            <a:ext cx="4856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ФОРМИРОВАНИЕ СОВРЕМЕННОГО И </a:t>
            </a:r>
          </a:p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ПРОФЕССИОНАЛЬНОГО ГОСАППАРАТА</a:t>
            </a: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1620676" y="3432775"/>
            <a:ext cx="4262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ПЕРЕХОД К ТРАНСПАРЕНТНОМУ И ПОДОТЧЕТНОМУ ГОСУДАРСТВУ</a:t>
            </a:r>
          </a:p>
        </p:txBody>
      </p:sp>
      <p:sp>
        <p:nvSpPr>
          <p:cNvPr id="46" name="TextBox 13"/>
          <p:cNvSpPr txBox="1">
            <a:spLocks noChangeArrowheads="1"/>
          </p:cNvSpPr>
          <p:nvPr/>
        </p:nvSpPr>
        <p:spPr bwMode="auto">
          <a:xfrm>
            <a:off x="1594644" y="2424278"/>
            <a:ext cx="4995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ОБЕСПЕЧЕНИЕ ВЕРХОВЕНСТВА </a:t>
            </a:r>
            <a:r>
              <a:rPr lang="ru-RU" altLang="ru-RU" b="1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ЗАКОНА</a:t>
            </a:r>
            <a:endParaRPr lang="ru-RU" altLang="ru-RU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0362" y="1347523"/>
            <a:ext cx="97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Канада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Франция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7826" y="3461350"/>
            <a:ext cx="133722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Япония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Южная Корея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Австралия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87826" y="4782162"/>
            <a:ext cx="1020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Малайзия</a:t>
            </a:r>
            <a:r>
              <a:rPr lang="en-US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/>
            </a:r>
            <a:br>
              <a:rPr lang="en-US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</a:br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Гонконг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72848" y="5596702"/>
            <a:ext cx="9609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Сингапур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Швеция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США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421669" y="1199319"/>
            <a:ext cx="893720" cy="5163933"/>
            <a:chOff x="504470" y="531016"/>
            <a:chExt cx="1007005" cy="5818494"/>
          </a:xfrm>
        </p:grpSpPr>
        <p:pic>
          <p:nvPicPr>
            <p:cNvPr id="5122" name="Picture 2" descr="http://staytop-it.com/images/1-coe-professional-service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90" y="531016"/>
              <a:ext cx="936104" cy="93610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://www.iconshock.com/img_vista/FLAT/education/jpg/justice_ic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33" y="1719892"/>
              <a:ext cx="956416" cy="956416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https://housing.uiowa.edu/sites/housing.uiowa.edu/files/llc_icons_final_version_biz_hawks-2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6392" y="2927324"/>
              <a:ext cx="983159" cy="983159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http://corporate-citizenship.com/wp-content/uploads/service_icon_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70" y="4161499"/>
              <a:ext cx="1007005" cy="969243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97" y="5381758"/>
              <a:ext cx="967752" cy="967752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pic>
        <p:nvPicPr>
          <p:cNvPr id="5134" name="Picture 14" descr="http://icons.iconarchive.com/icons/custom-icon-design/round-world-flags/64/Canada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57" y="130433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icons.iconarchive.com/icons/custom-icon-design/2014-world-cup-flags/64/France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825" y="1322699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icons.iconarchive.com/icons/custom-icon-design/2014-world-cup-flags/64/Japan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57" y="319250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icons.iconarchive.com/icons/custom-icon-design/2014-world-cup-flags/64/South-Korea-ic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79" y="319250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icons.iconarchive.com/icons/custom-icon-design/2014-world-cup-flags/64/Australia-ico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08" y="381035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icons.iconarchive.com/icons/custom-icon-design/round-world-flags/64/Malaysia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57" y="470597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://icons.iconarchive.com/icons/custom-icon-design/round-world-flags/64/Hong-kong-ico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79" y="470597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icons.iconarchive.com/icons/custom-icon-design/round-world-flags/64/Singapore-ico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504" y="606365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://icons.iconarchive.com/icons/custom-icon-design/round-world-flags/64/Sweden-ico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79" y="606689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://icons.iconarchive.com/icons/custom-icon-design/round-world-flags/64/USA-icon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08" y="5486003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519164" y="2424278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Страны </a:t>
            </a:r>
          </a:p>
          <a:p>
            <a:r>
              <a:rPr lang="ru-RU" altLang="ru-RU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ОЭСР</a:t>
            </a:r>
            <a:endParaRPr lang="ru-RU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29" name="Picture 2" descr="http://www.freelogovectors.net/wp-content/uploads/2012/02/oecd-log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315" y="2424278"/>
            <a:ext cx="585593" cy="5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312" y="180151"/>
            <a:ext cx="629531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hangingPunct="1">
              <a:lnSpc>
                <a:spcPct val="90000"/>
              </a:lnSpc>
            </a:pPr>
            <a:r>
              <a:rPr lang="ru-RU" alt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Превентивные меры</a:t>
            </a:r>
          </a:p>
        </p:txBody>
      </p: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1620676" y="5741882"/>
            <a:ext cx="4733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АВТОМАТИЗАЦИЯ</a:t>
            </a:r>
            <a:r>
              <a:rPr lang="kk-KZ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И ПОВЫШЕНИЕ ПРОЗРАЧНОСТИ</a:t>
            </a:r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ГОСУСЛУГ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0676" y="1266638"/>
            <a:ext cx="4175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ПОВЫШЕНИЕ ПРАВОВОЙ КУЛЬТУРЫ НАСЕЛЕНИЯ</a:t>
            </a:r>
          </a:p>
        </p:txBody>
      </p:sp>
      <p:pic>
        <p:nvPicPr>
          <p:cNvPr id="6146" name="Picture 2" descr="https://cdn.vectorstock.com/i/thumb-large/04/02/9800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3" y="1167606"/>
            <a:ext cx="873945" cy="894219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0676" y="235441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ВЫЯВЛЕНИЕ И НЕЙТРАЛИЗАЦИЯ КОРРУПЦИОННЫХ РИСКОВ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01075" y="2443913"/>
            <a:ext cx="1692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Нидерланды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Израиль</a:t>
            </a:r>
          </a:p>
        </p:txBody>
      </p:sp>
      <p:pic>
        <p:nvPicPr>
          <p:cNvPr id="6148" name="Picture 4" descr="http://www.tripwire.com/tripwire/assets/Image/solution-icons/vm-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3" y="2289039"/>
            <a:ext cx="898537" cy="89853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20676" y="35030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АНТИКОРРУПЦИОННАЯ РЕЛИГИОЗНАЯ ПРОПАГАНДА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01075" y="3539167"/>
            <a:ext cx="1823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Саудовская Аравия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Иран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eaLnBrk="1" hangingPunct="1"/>
            <a:endParaRPr lang="ru-RU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6150" name="Picture 6" descr="https://upload.wikimedia.org/wikipedia/commons/thumb/f/f1/IslamSymbol2.svg/2000px-IslamSymbol2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3" y="3423707"/>
            <a:ext cx="915779" cy="89776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20676" y="46802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ДЕКЛАРИРОВАНИЕ ДОХОДОВ И РАСХОДОВ, АУДИТ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01075" y="4709442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ОЭСР</a:t>
            </a:r>
          </a:p>
        </p:txBody>
      </p:sp>
      <p:pic>
        <p:nvPicPr>
          <p:cNvPr id="6152" name="Picture 8" descr="https://cdn4.iconfinder.com/data/icons/search-engine-optimization/512/pen_paper_business_equipment_tools_flat_icon_symbol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" y="4552850"/>
            <a:ext cx="901206" cy="90120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01075" y="5778054"/>
            <a:ext cx="13324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Южная Корея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Канада</a:t>
            </a:r>
            <a:endParaRPr lang="en-US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eaLnBrk="1" hangingPunct="1"/>
            <a:r>
              <a:rPr lang="ru-RU" altLang="ru-RU" sz="14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Грузия</a:t>
            </a:r>
          </a:p>
        </p:txBody>
      </p:sp>
      <p:pic>
        <p:nvPicPr>
          <p:cNvPr id="6156" name="Picture 12" descr="http://www.axis.com/sites/default/files/settings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7" y="5694897"/>
            <a:ext cx="953793" cy="95379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icons.iconarchive.com/icons/custom-icon-design/2014-world-cup-flags/64/Netherlands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37278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icons.iconarchive.com/icons/custom-icon-design/round-world-flags/64/Israel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893" y="237538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icons.iconarchive.com/icons/custom-icon-design/round-world-flags/64/Saudi-arabia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76" y="350301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icons.iconarchive.com/icons/custom-icon-design/2014-world-cup-flags/64/Iran-ic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893" y="350301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s://upload.wikimedia.org/wikipedia/en/thumb/0/0d/OECD_logo_new.svg/1280px-OECD_logo_new.sv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4"/>
          <a:stretch/>
        </p:blipFill>
        <p:spPr bwMode="auto">
          <a:xfrm>
            <a:off x="7915658" y="4693355"/>
            <a:ext cx="616782" cy="633263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http://icons.iconarchive.com/icons/custom-icon-design/2014-world-cup-flags/64/South-Korea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65" y="551723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icons.iconarchive.com/icons/custom-icon-design/round-world-flags/64/Canada-ico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47" y="551723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://icons.iconarchive.com/icons/custom-icon-design/round-world-flags/64/Georgia-ico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49" y="608000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701075" y="1289747"/>
            <a:ext cx="1393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Страны ОЭСР</a:t>
            </a:r>
            <a:endParaRPr lang="ru-RU" altLang="ru-RU" sz="14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6" name="Picture 2" descr="http://www.freelogovectors.net/wp-content/uploads/2012/02/oecd-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21" y="1167606"/>
            <a:ext cx="918995" cy="88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53514" y="198532"/>
            <a:ext cx="935890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4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системы госслужбы</a:t>
            </a:r>
            <a:endParaRPr lang="ru-RU" altLang="ru-RU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altLang="ru-RU" sz="1100" b="1" dirty="0">
              <a:solidFill>
                <a:srgbClr val="C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3075" name="Picture 3" descr="C:\Users\836D~1\AppData\Local\Temp\noun_124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8" y="173966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341738" y="1611091"/>
            <a:ext cx="5868882" cy="2388188"/>
            <a:chOff x="3597528" y="1607435"/>
            <a:chExt cx="5868882" cy="2388188"/>
          </a:xfrm>
        </p:grpSpPr>
        <p:sp>
          <p:nvSpPr>
            <p:cNvPr id="18" name="TextBox 17"/>
            <p:cNvSpPr txBox="1"/>
            <p:nvPr/>
          </p:nvSpPr>
          <p:spPr>
            <a:xfrm>
              <a:off x="3597528" y="1607435"/>
              <a:ext cx="46805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Введена карьерная модель на</a:t>
              </a:r>
            </a:p>
            <a:p>
              <a:r>
                <a:rPr lang="ru-RU" sz="28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основе 3-ступенчатого отбора</a:t>
              </a:r>
              <a:endParaRPr lang="ru-RU" sz="28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97528" y="2549073"/>
              <a:ext cx="5868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ru-RU" sz="24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т</a:t>
              </a:r>
              <a:r>
                <a:rPr lang="ru-RU" sz="24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естирование на знание законодательства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ru-RU" sz="800" dirty="0" smtClean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ru-RU" sz="24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автоматизированная оценка личных качеств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ru-RU" sz="800" dirty="0" smtClean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ru-RU" sz="24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собеседование</a:t>
              </a:r>
              <a:endParaRPr lang="ru-RU" sz="24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2964147" y="5887869"/>
            <a:ext cx="5876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k-KZ" alt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командные </a:t>
            </a:r>
            <a:r>
              <a:rPr lang="kk-KZ" altLang="ru-RU" sz="28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перемещения</a:t>
            </a:r>
          </a:p>
        </p:txBody>
      </p:sp>
      <p:sp>
        <p:nvSpPr>
          <p:cNvPr id="23" name="Прямоугольник 18"/>
          <p:cNvSpPr>
            <a:spLocks noChangeArrowheads="1"/>
          </p:cNvSpPr>
          <p:nvPr/>
        </p:nvSpPr>
        <p:spPr bwMode="auto">
          <a:xfrm>
            <a:off x="2745204" y="5167714"/>
            <a:ext cx="6465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kk-KZ" alt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сменяемость </a:t>
            </a:r>
            <a:r>
              <a:rPr lang="kk-KZ" alt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госслужащих </a:t>
            </a:r>
          </a:p>
        </p:txBody>
      </p:sp>
      <p:sp>
        <p:nvSpPr>
          <p:cNvPr id="24" name="Прямоугольник 18"/>
          <p:cNvSpPr>
            <a:spLocks noChangeArrowheads="1"/>
          </p:cNvSpPr>
          <p:nvPr/>
        </p:nvSpPr>
        <p:spPr bwMode="auto">
          <a:xfrm>
            <a:off x="3064494" y="4501544"/>
            <a:ext cx="6401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kk-KZ" alt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заработная плата госслужащих</a:t>
            </a:r>
            <a:endParaRPr lang="kk-KZ" altLang="ru-RU" sz="2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539" y="4353969"/>
            <a:ext cx="221727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 20-40%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6070" y="5061855"/>
            <a:ext cx="1343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двое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038" y="5825619"/>
            <a:ext cx="177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27 раз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9" name="Picture 7" descr="C:\Users\836D~1\AppData\Local\Temp\noun_709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76" y="4957089"/>
            <a:ext cx="812652" cy="8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836D~1\AppData\Local\Temp\noun_709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76" y="5735672"/>
            <a:ext cx="812652" cy="8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836D~1\AppData\Local\Temp\noun_709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30886" y="4301586"/>
            <a:ext cx="812652" cy="8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7504" y="198532"/>
            <a:ext cx="935890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4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Этический кодекс госслужащего</a:t>
            </a:r>
            <a:endParaRPr lang="ru-RU" altLang="ru-RU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altLang="ru-RU" sz="1100" b="1" dirty="0">
              <a:solidFill>
                <a:srgbClr val="C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3074" name="Picture 2" descr="C:\Users\836D~1\AppData\Local\Temp\noun_5244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915816" y="1620504"/>
            <a:ext cx="7632848" cy="2229922"/>
            <a:chOff x="3346527" y="1090234"/>
            <a:chExt cx="6411084" cy="222992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346527" y="1090234"/>
              <a:ext cx="6411084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Разграничены коррупционные </a:t>
              </a:r>
              <a:r>
                <a:rPr lang="ru-RU" b="1" dirty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и </a:t>
              </a:r>
              <a:r>
                <a:rPr 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этические правонарушения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endPara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Внедрены </a:t>
              </a:r>
              <a:r>
                <a:rPr lang="ru-RU" b="1" dirty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стандарты поведения </a:t>
              </a:r>
              <a:r>
                <a:rPr 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госслужащего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endPara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Внедрен </a:t>
              </a:r>
              <a:r>
                <a:rPr lang="ru-RU" b="1" dirty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институт уполномоченного по этике</a:t>
              </a:r>
            </a:p>
            <a:p>
              <a:pPr>
                <a:defRPr/>
              </a:pPr>
              <a:endPara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  <a:p>
              <a:pPr>
                <a:defRPr/>
              </a:pPr>
              <a:endPara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495800" y="2105898"/>
              <a:ext cx="47431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495800" y="295082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endPara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3660803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7E6E6">
                    <a:lumMod val="25000"/>
                  </a:srgbClr>
                </a:solidFill>
              </a:rPr>
              <a:t>ДИСЦИПЛИНАРНЫЕ </a:t>
            </a:r>
          </a:p>
          <a:p>
            <a:pPr algn="ctr"/>
            <a:r>
              <a:rPr lang="ru-RU" sz="2400" b="1" dirty="0" smtClean="0">
                <a:solidFill>
                  <a:srgbClr val="E7E6E6">
                    <a:lumMod val="25000"/>
                  </a:srgbClr>
                </a:solidFill>
              </a:rPr>
              <a:t>СОВЕТЫ</a:t>
            </a:r>
            <a:endParaRPr lang="ru-RU" sz="2400" b="1" dirty="0">
              <a:solidFill>
                <a:srgbClr val="E7E6E6">
                  <a:lumMod val="25000"/>
                </a:srgbClr>
              </a:solidFill>
            </a:endParaRPr>
          </a:p>
        </p:txBody>
      </p:sp>
      <p:pic>
        <p:nvPicPr>
          <p:cNvPr id="4098" name="Picture 2" descr="C:\Users\836D~1\AppData\Local\Temp\noun_143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32" y="3505912"/>
            <a:ext cx="119675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8024" y="3845467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СОВЕТЫ ПО ЭТИКЕ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44210" y="4869160"/>
            <a:ext cx="48216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итоги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анализов коррупционных рисков </a:t>
            </a: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р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аботу уполномоченных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этике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новые формы превенции коррупции 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30599" y="4328428"/>
            <a:ext cx="1826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рассматривают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099" name="Picture 3" descr="C:\Users\836D~1\AppData\Local\Temp\noun_4754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70944"/>
            <a:ext cx="1908884" cy="19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0"/>
            <a:ext cx="61926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96320" y="14508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dirty="0" smtClean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Антикоррупционный </a:t>
            </a:r>
            <a:endParaRPr lang="en-US" dirty="0" smtClean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м</a:t>
            </a: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ониторинг</a:t>
            </a:r>
            <a:b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</a:b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4376" y="5301208"/>
            <a:ext cx="1999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Антикоррупционное </a:t>
            </a:r>
            <a:endParaRPr lang="en-US" dirty="0" smtClean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росвещение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96320" y="25869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Антикоррупционные </a:t>
            </a:r>
            <a:endParaRPr lang="en-US" dirty="0" smtClean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ограничения 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и стандарты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26656" y="4365104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Меры финансового </a:t>
            </a:r>
            <a:endParaRPr lang="en-US" dirty="0" smtClean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контроля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96320" y="34552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Анализ </a:t>
            </a:r>
            <a:b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</a:b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коррупционных </a:t>
            </a: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рисков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884369" y="1772816"/>
            <a:ext cx="680915" cy="3934346"/>
            <a:chOff x="504470" y="531016"/>
            <a:chExt cx="1007005" cy="5818494"/>
          </a:xfrm>
        </p:grpSpPr>
        <p:pic>
          <p:nvPicPr>
            <p:cNvPr id="22" name="Picture 2" descr="http://staytop-it.com/images/1-coe-professional-service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90" y="531016"/>
              <a:ext cx="936104" cy="936104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ttp://www.iconshock.com/img_vista/FLAT/education/jpg/justice_ico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33" y="1719892"/>
              <a:ext cx="956416" cy="956416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https://housing.uiowa.edu/sites/housing.uiowa.edu/files/llc_icons_final_version_biz_hawks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6392" y="2927324"/>
              <a:ext cx="983159" cy="983159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http://corporate-citizenship.com/wp-content/uploads/service_icon_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70" y="4161499"/>
              <a:ext cx="1007005" cy="969243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97" y="5381758"/>
              <a:ext cx="967752" cy="967752"/>
            </a:xfrm>
            <a:prstGeom prst="ellipse">
              <a:avLst/>
            </a:prstGeom>
            <a:ln w="635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pic>
        <p:nvPicPr>
          <p:cNvPr id="12292" name="Picture 4" descr="https://maxcdn.icons8.com/Share/icon/City/prisoner16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4" y="1795992"/>
            <a:ext cx="672854" cy="67285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d30y9cdsu7xlg0.cloudfront.net/png/54064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4" y="2576710"/>
            <a:ext cx="678584" cy="67858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maxcdn.icons8.com/Share/icon/City/prison16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4" y="3404218"/>
            <a:ext cx="672854" cy="67285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sppiblog.org/wp-content/uploads/2014/03/jai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8" y="4176670"/>
            <a:ext cx="682178" cy="68217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furtaev.ru/preview/prisoner_smal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1" y="4998448"/>
            <a:ext cx="686792" cy="69062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95536" y="93078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alt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Helvetica"/>
                <a:cs typeface="Helvetica"/>
              </a:rPr>
              <a:t>СМЕЩЕНИЕ АКЦЕНТА С КАРАТЕЛЬНЫХ МЕР НА ПРЕВЕНЦИЮ </a:t>
            </a:r>
            <a:endParaRPr lang="ru-RU" altLang="ru-RU" sz="2400" b="1" dirty="0">
              <a:solidFill>
                <a:srgbClr val="00206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2881" y="198708"/>
            <a:ext cx="88136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ru-RU" alt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ИНСТИТУТЫ ПРЕВЕНЦИИ КОРРУПЦИИ</a:t>
            </a:r>
            <a:endParaRPr lang="ru-RU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8" y="2708920"/>
            <a:ext cx="8459611" cy="4026044"/>
          </a:xfrm>
          <a:prstGeom prst="rect">
            <a:avLst/>
          </a:prstGeom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7504" y="198532"/>
            <a:ext cx="935890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Поэтапное внедрение всеобщего декларирования </a:t>
            </a:r>
          </a:p>
          <a:p>
            <a:pPr algn="ctr"/>
            <a:endParaRPr lang="ru-RU" altLang="ru-RU" sz="1100" b="1" dirty="0">
              <a:solidFill>
                <a:srgbClr val="C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2996953"/>
            <a:ext cx="370790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500" dirty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Для госслужащих и лиц, уполномоченных на выполнение </a:t>
            </a:r>
            <a:r>
              <a:rPr lang="ru-RU" altLang="ru-RU" sz="1500" dirty="0" err="1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госфункций</a:t>
            </a:r>
            <a:r>
              <a:rPr lang="ru-RU" altLang="ru-RU" sz="1500" dirty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, вводится обязательство декларировать </a:t>
            </a:r>
            <a:r>
              <a:rPr lang="ru-RU" altLang="ru-RU" sz="1500" b="1" dirty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не только </a:t>
            </a:r>
            <a:r>
              <a:rPr lang="en-US" altLang="ru-RU" sz="15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           </a:t>
            </a:r>
            <a:r>
              <a:rPr lang="ru-RU" altLang="ru-RU" sz="15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доходы</a:t>
            </a:r>
            <a:r>
              <a:rPr lang="ru-RU" altLang="ru-RU" sz="1500" b="1" dirty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, но и крупные расходы</a:t>
            </a:r>
            <a:r>
              <a:rPr lang="ru-RU" altLang="ru-RU" sz="1500" dirty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 </a:t>
            </a:r>
            <a:r>
              <a:rPr lang="ru-RU" altLang="ru-RU" sz="1500" u="sng" dirty="0">
                <a:solidFill>
                  <a:prstClr val="black"/>
                </a:solidFill>
                <a:latin typeface="Arial Narrow" panose="020B0606020202030204" pitchFamily="34" charset="0"/>
                <a:ea typeface="Helvetica"/>
                <a:cs typeface="Helvetica"/>
              </a:rPr>
              <a:t>(покупка недвижимости, транспорта и др.)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 rot="16200000">
            <a:off x="-239518" y="3085564"/>
            <a:ext cx="15766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4000" b="1" dirty="0" smtClean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altLang="ru-RU" sz="4000" b="1" dirty="0">
              <a:solidFill>
                <a:prstClr val="white">
                  <a:lumMod val="50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 rot="16200000">
            <a:off x="-853319" y="4648090"/>
            <a:ext cx="26871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5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28184" y="4246006"/>
            <a:ext cx="294223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100" dirty="0">
                <a:solidFill>
                  <a:prstClr val="white"/>
                </a:solidFill>
                <a:latin typeface="Arial Narrow" panose="020B0606020202030204" pitchFamily="34" charset="0"/>
                <a:ea typeface="Helvetica"/>
                <a:cs typeface="Helvetica"/>
              </a:rPr>
              <a:t>Введение декларирования всех физических лиц</a:t>
            </a:r>
          </a:p>
          <a:p>
            <a:pPr algn="r"/>
            <a:r>
              <a:rPr lang="ru-RU" altLang="ru-RU" sz="1100" dirty="0" smtClean="0">
                <a:solidFill>
                  <a:prstClr val="white"/>
                </a:solidFill>
                <a:latin typeface="Arial Narrow" panose="020B0606020202030204" pitchFamily="34" charset="0"/>
                <a:ea typeface="Helvetica"/>
                <a:cs typeface="Helvetica"/>
              </a:rPr>
              <a:t>Обязательность </a:t>
            </a:r>
            <a:r>
              <a:rPr lang="ru-RU" altLang="ru-RU" sz="1100" dirty="0">
                <a:solidFill>
                  <a:prstClr val="white"/>
                </a:solidFill>
                <a:latin typeface="Arial Narrow" panose="020B0606020202030204" pitchFamily="34" charset="0"/>
                <a:ea typeface="Helvetica"/>
                <a:cs typeface="Helvetica"/>
              </a:rPr>
              <a:t>публикации деклараций о доходах и расходах публичных должностных лиц (политических служащих, административных служащих корпуса «А», судей, депутатов Парламента, руководителей компаний </a:t>
            </a:r>
            <a:r>
              <a:rPr lang="ru-RU" altLang="ru-RU" sz="1100" dirty="0" err="1">
                <a:solidFill>
                  <a:prstClr val="white"/>
                </a:solidFill>
                <a:latin typeface="Arial Narrow" panose="020B0606020202030204" pitchFamily="34" charset="0"/>
                <a:ea typeface="Helvetica"/>
                <a:cs typeface="Helvetica"/>
              </a:rPr>
              <a:t>квазигосударственного</a:t>
            </a:r>
            <a:r>
              <a:rPr lang="ru-RU" altLang="ru-RU" sz="1100" dirty="0">
                <a:solidFill>
                  <a:prstClr val="white"/>
                </a:solidFill>
                <a:latin typeface="Arial Narrow" panose="020B0606020202030204" pitchFamily="34" charset="0"/>
                <a:ea typeface="Helvetica"/>
                <a:cs typeface="Helvetica"/>
              </a:rPr>
              <a:t> сектора)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28800"/>
            <a:ext cx="1481827" cy="148182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041629" y="3717032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1 774 </a:t>
            </a:r>
            <a:r>
              <a:rPr lang="ru-RU" sz="2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  <a:endParaRPr lang="ru-RU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37573" y="5196646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11 900 000 человек</a:t>
            </a:r>
            <a:endParaRPr lang="ru-RU" sz="3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clipartpanda.com/giving-money-to-someone-o-GIVING-faceb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" b="6993"/>
          <a:stretch/>
        </p:blipFill>
        <p:spPr bwMode="auto">
          <a:xfrm>
            <a:off x="492483" y="2599892"/>
            <a:ext cx="8640960" cy="425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843808" y="548680"/>
            <a:ext cx="4577482" cy="2394358"/>
            <a:chOff x="3126358" y="140990"/>
            <a:chExt cx="4577482" cy="2394358"/>
          </a:xfrm>
        </p:grpSpPr>
        <p:sp>
          <p:nvSpPr>
            <p:cNvPr id="41986" name="Прямоугольник 1"/>
            <p:cNvSpPr>
              <a:spLocks noChangeArrowheads="1"/>
            </p:cNvSpPr>
            <p:nvPr/>
          </p:nvSpPr>
          <p:spPr bwMode="auto">
            <a:xfrm>
              <a:off x="3126358" y="140990"/>
              <a:ext cx="345231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6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ЗАКОН</a:t>
              </a:r>
              <a:r>
                <a:rPr lang="en-US" altLang="ru-RU" sz="60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endParaRPr lang="ru-RU" altLang="ru-RU" sz="6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131840" y="908720"/>
              <a:ext cx="4572000" cy="537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altLang="ru-RU" sz="2870" dirty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rPr>
                <a:t>ГОССЛУЖАЩИМ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131840" y="1642796"/>
              <a:ext cx="3191708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550" dirty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rPr>
                <a:t>принимать подарки</a:t>
              </a:r>
            </a:p>
            <a:p>
              <a:endParaRPr lang="ru-RU" altLang="ru-RU" sz="2550" dirty="0">
                <a:solidFill>
                  <a:srgbClr val="C00000"/>
                </a:solidFill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131840" y="1122794"/>
              <a:ext cx="3225563" cy="723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запрещено</a:t>
              </a:r>
              <a:endParaRPr lang="ru-RU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176" name="Picture 8" descr="https://upload.wikimedia.org/wikipedia/commons/thumb/6/69/Red_circle_(thin).svg/2000px-Red_circle_(thin)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65" y="2599892"/>
            <a:ext cx="3538558" cy="35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1"/>
          <p:cNvSpPr>
            <a:spLocks noChangeArrowheads="1"/>
          </p:cNvSpPr>
          <p:nvPr/>
        </p:nvSpPr>
        <p:spPr bwMode="auto">
          <a:xfrm>
            <a:off x="3444811" y="2050486"/>
            <a:ext cx="136815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ru-RU" sz="28700" dirty="0">
                <a:solidFill>
                  <a:srgbClr val="C00000"/>
                </a:solidFill>
                <a:latin typeface="Calibri Light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ru-RU" altLang="ru-RU" sz="28700" dirty="0">
              <a:solidFill>
                <a:srgbClr val="C00000"/>
              </a:solidFill>
              <a:latin typeface="Calibri Ligh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162426" y="883169"/>
            <a:ext cx="2196224" cy="1323439"/>
            <a:chOff x="3097626" y="1963973"/>
            <a:chExt cx="2196224" cy="1323439"/>
          </a:xfrm>
        </p:grpSpPr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3203644" y="1977225"/>
              <a:ext cx="20551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400" dirty="0" smtClean="0">
                  <a:solidFill>
                    <a:prstClr val="black"/>
                  </a:solidFill>
                  <a:latin typeface="Helvetica"/>
                  <a:ea typeface="Helvetica"/>
                  <a:cs typeface="Helvetica"/>
                </a:rPr>
                <a:t>Необходимо передать</a:t>
              </a:r>
              <a:endParaRPr lang="ru-RU" altLang="ru-RU" sz="1400" dirty="0">
                <a:solidFill>
                  <a:prstClr val="black"/>
                </a:solidFill>
                <a:latin typeface="Helvetica"/>
                <a:ea typeface="Helvetica"/>
                <a:cs typeface="Helvetica"/>
              </a:endParaRPr>
            </a:p>
            <a:p>
              <a:pPr algn="ctr"/>
              <a:r>
                <a:rPr lang="ru-RU" altLang="ru-RU" sz="1400" b="1" dirty="0">
                  <a:solidFill>
                    <a:prstClr val="black"/>
                  </a:solidFill>
                  <a:latin typeface="Helvetica"/>
                  <a:ea typeface="Helvetica"/>
                  <a:cs typeface="Helvetica"/>
                </a:rPr>
                <a:t>в </a:t>
              </a:r>
              <a:r>
                <a:rPr lang="ru-RU" altLang="ru-RU" sz="1400" b="1" dirty="0" smtClean="0">
                  <a:solidFill>
                    <a:prstClr val="black"/>
                  </a:solidFill>
                  <a:latin typeface="Helvetica"/>
                  <a:ea typeface="Helvetica"/>
                  <a:cs typeface="Helvetica"/>
                </a:rPr>
                <a:t>течение</a:t>
              </a:r>
              <a:endParaRPr lang="ru-RU" altLang="ru-RU" sz="1400" b="1" dirty="0">
                <a:solidFill>
                  <a:prstClr val="black"/>
                </a:solidFill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63888" y="2308200"/>
              <a:ext cx="172996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5000" b="1" dirty="0" smtClean="0">
                  <a:solidFill>
                    <a:prstClr val="black"/>
                  </a:solidFill>
                  <a:latin typeface="Helvetica"/>
                  <a:ea typeface="Helvetica"/>
                  <a:cs typeface="Helvetica"/>
                </a:rPr>
                <a:t>дней</a:t>
              </a:r>
              <a:endParaRPr lang="ru-RU" altLang="ru-RU" sz="5000" b="1" dirty="0">
                <a:solidFill>
                  <a:prstClr val="black"/>
                </a:solidFill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097626" y="1963973"/>
              <a:ext cx="755335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8000" b="1" dirty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rPr>
                <a:t>7</a:t>
              </a:r>
              <a:endParaRPr lang="ru-RU" sz="8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8214" name="Picture 22" descr="http://icons.iconarchive.com/icons/iconsmind/outline/512/Arrow-Up-2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7858" y="1244532"/>
            <a:ext cx="638531" cy="6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http://icons.iconarchive.com/icons/iconsmind/outline/512/Arrow-Up-2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3083" y="1264016"/>
            <a:ext cx="638531" cy="6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5109697"/>
            <a:ext cx="2523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Helvetica"/>
                <a:ea typeface="Helvetica"/>
                <a:cs typeface="Helvetica"/>
              </a:rPr>
              <a:t>До: 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дисциплинарная </a:t>
            </a:r>
            <a:r>
              <a:rPr lang="ru-RU" altLang="ru-RU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или </a:t>
            </a:r>
            <a:r>
              <a:rPr lang="ru-RU" altLang="ru-RU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административная</a:t>
            </a:r>
            <a:endParaRPr lang="ru-RU" altLang="ru-RU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4005064"/>
            <a:ext cx="2792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Helvetica"/>
                <a:ea typeface="Helvetica"/>
                <a:cs typeface="Helvetica"/>
              </a:rPr>
              <a:t>Свыше:</a:t>
            </a:r>
            <a:endParaRPr lang="ru-RU" altLang="ru-RU" b="1" dirty="0">
              <a:solidFill>
                <a:srgbClr val="C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Уголовная (</a:t>
            </a:r>
            <a:r>
              <a:rPr lang="ru-RU" altLang="ru-RU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расценивается как взятка)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78737" y="4724028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ответственность</a:t>
            </a:r>
            <a:endParaRPr 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Picture 22" descr="http://icons.iconarchive.com/icons/iconsmind/outline/512/Arrow-Up-2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6879" y="4590669"/>
            <a:ext cx="638531" cy="6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438750" y="3392895"/>
            <a:ext cx="1375698" cy="2719879"/>
            <a:chOff x="5349266" y="3519831"/>
            <a:chExt cx="1375698" cy="271987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376671" y="5531824"/>
              <a:ext cx="132279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3900" b="1" dirty="0" smtClean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rPr>
                <a:t>МРП</a:t>
              </a:r>
              <a:endParaRPr lang="ru-RU" sz="3900" dirty="0">
                <a:solidFill>
                  <a:prstClr val="black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349266" y="3519831"/>
              <a:ext cx="1375698" cy="26622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6700" b="1" dirty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rPr>
                <a:t>2</a:t>
              </a:r>
              <a:endParaRPr lang="ru-RU" sz="1670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485524" y="5335912"/>
              <a:ext cx="11031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prstClr val="white"/>
                  </a:solidFill>
                  <a:latin typeface="Helvetica"/>
                  <a:ea typeface="Helvetica"/>
                  <a:cs typeface="Helvetica"/>
                </a:rPr>
                <a:t>4242 </a:t>
              </a:r>
              <a:r>
                <a:rPr lang="ru-RU" sz="1400" b="1" dirty="0" smtClean="0">
                  <a:solidFill>
                    <a:prstClr val="white"/>
                  </a:solidFill>
                  <a:latin typeface="Helvetica"/>
                  <a:ea typeface="Helvetica"/>
                  <a:cs typeface="Helvetica"/>
                </a:rPr>
                <a:t>тенге</a:t>
              </a:r>
              <a:endParaRPr lang="ru-RU" sz="1400" b="1" dirty="0">
                <a:solidFill>
                  <a:prstClr val="white"/>
                </a:solidFill>
                <a:latin typeface="Helvetica"/>
                <a:ea typeface="Helvetica"/>
                <a:cs typeface="Helvetica"/>
              </a:endParaRPr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>
            <a:off x="-78331" y="3248760"/>
            <a:ext cx="9144000" cy="0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426879" y="0"/>
            <a:ext cx="0" cy="685800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65792" y="1126108"/>
            <a:ext cx="2514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Комитет государственного имущества МФ РК</a:t>
            </a:r>
            <a:endParaRPr lang="ru-RU" sz="2000" b="1" dirty="0">
              <a:solidFill>
                <a:prstClr val="black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87968" y="765498"/>
            <a:ext cx="2197221" cy="1785569"/>
            <a:chOff x="391691" y="1045954"/>
            <a:chExt cx="2197221" cy="178556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91691" y="1646535"/>
              <a:ext cx="2197221" cy="1184988"/>
              <a:chOff x="387487" y="2060848"/>
              <a:chExt cx="2197221" cy="1184988"/>
            </a:xfrm>
          </p:grpSpPr>
          <p:sp>
            <p:nvSpPr>
              <p:cNvPr id="7" name="TextBox 16"/>
              <p:cNvSpPr txBox="1">
                <a:spLocks noChangeArrowheads="1"/>
              </p:cNvSpPr>
              <p:nvPr/>
            </p:nvSpPr>
            <p:spPr bwMode="auto">
              <a:xfrm>
                <a:off x="440876" y="2414839"/>
                <a:ext cx="2143832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ru-RU" altLang="ru-RU" sz="1600" b="1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</a:rPr>
                  <a:t>получен в ходе </a:t>
                </a:r>
                <a:endParaRPr lang="en-US" altLang="ru-RU" sz="1600" b="1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endParaRPr>
              </a:p>
              <a:p>
                <a:r>
                  <a:rPr lang="ru-RU" altLang="ru-RU" sz="1600" b="1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</a:rPr>
                  <a:t>официальных встреч</a:t>
                </a:r>
                <a:endParaRPr lang="ru-RU" altLang="ru-RU" sz="1600" b="1" dirty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endParaRPr>
              </a:p>
            </p:txBody>
          </p: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>
                <a:off x="387487" y="2060848"/>
                <a:ext cx="196573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ru-RU" altLang="ru-RU" sz="2800" b="1" dirty="0" smtClean="0">
                    <a:solidFill>
                      <a:srgbClr val="FFC000"/>
                    </a:solidFill>
                    <a:latin typeface="Helvetica"/>
                    <a:ea typeface="Helvetica"/>
                    <a:cs typeface="Helvetica"/>
                  </a:rPr>
                  <a:t>ПОДАРОК</a:t>
                </a:r>
                <a:endParaRPr lang="ru-RU" altLang="ru-RU" sz="2800" b="1" dirty="0">
                  <a:solidFill>
                    <a:srgbClr val="FFC000"/>
                  </a:solidFill>
                  <a:latin typeface="Helvetica"/>
                  <a:ea typeface="Helvetica"/>
                  <a:cs typeface="Helvetica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38656" y="1045954"/>
              <a:ext cx="1898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>
                  <a:solidFill>
                    <a:prstClr val="black"/>
                  </a:solidFill>
                </a:rPr>
                <a:t>ЕСЛИ</a:t>
              </a:r>
              <a:endParaRPr lang="ru-RU" sz="4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87968" y="4139020"/>
            <a:ext cx="2197221" cy="1539347"/>
            <a:chOff x="391691" y="1045954"/>
            <a:chExt cx="2197221" cy="1539347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391691" y="1646535"/>
              <a:ext cx="2197221" cy="938766"/>
              <a:chOff x="387487" y="2060848"/>
              <a:chExt cx="2197221" cy="938766"/>
            </a:xfrm>
          </p:grpSpPr>
          <p:sp>
            <p:nvSpPr>
              <p:cNvPr id="40" name="TextBox 16"/>
              <p:cNvSpPr txBox="1">
                <a:spLocks noChangeArrowheads="1"/>
              </p:cNvSpPr>
              <p:nvPr/>
            </p:nvSpPr>
            <p:spPr bwMode="auto">
              <a:xfrm>
                <a:off x="440876" y="2414839"/>
                <a:ext cx="214383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ru-RU" altLang="ru-RU" sz="1600" b="1" dirty="0" smtClean="0">
                    <a:solidFill>
                      <a:srgbClr val="C00000"/>
                    </a:solidFill>
                    <a:latin typeface="Helvetica"/>
                    <a:ea typeface="Helvetica"/>
                    <a:cs typeface="Helvetica"/>
                  </a:rPr>
                  <a:t>НЕ ПЕРЕДАН</a:t>
                </a:r>
              </a:p>
              <a:p>
                <a:r>
                  <a:rPr lang="ru-RU" altLang="ru-RU" sz="1600" b="1" dirty="0" smtClean="0">
                    <a:solidFill>
                      <a:srgbClr val="C00000"/>
                    </a:solidFill>
                    <a:latin typeface="Helvetica"/>
                    <a:ea typeface="Helvetica"/>
                    <a:cs typeface="Helvetica"/>
                  </a:rPr>
                  <a:t>В СРОК</a:t>
                </a:r>
                <a:endParaRPr lang="ru-RU" altLang="ru-RU" sz="1600" b="1" dirty="0">
                  <a:solidFill>
                    <a:srgbClr val="C00000"/>
                  </a:solidFill>
                  <a:latin typeface="Helvetica"/>
                  <a:ea typeface="Helvetica"/>
                  <a:cs typeface="Helvetica"/>
                </a:endParaRPr>
              </a:p>
            </p:txBody>
          </p:sp>
          <p:sp>
            <p:nvSpPr>
              <p:cNvPr id="41" name="TextBox 16"/>
              <p:cNvSpPr txBox="1">
                <a:spLocks noChangeArrowheads="1"/>
              </p:cNvSpPr>
              <p:nvPr/>
            </p:nvSpPr>
            <p:spPr bwMode="auto">
              <a:xfrm>
                <a:off x="387487" y="2060848"/>
                <a:ext cx="196573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ru-RU" altLang="ru-RU" sz="2800" b="1" dirty="0" smtClean="0">
                    <a:solidFill>
                      <a:srgbClr val="FFC000"/>
                    </a:solidFill>
                    <a:latin typeface="Helvetica"/>
                    <a:ea typeface="Helvetica"/>
                    <a:cs typeface="Helvetica"/>
                  </a:rPr>
                  <a:t>ПОДАРОК</a:t>
                </a:r>
                <a:endParaRPr lang="ru-RU" altLang="ru-RU" sz="2800" b="1" dirty="0">
                  <a:solidFill>
                    <a:srgbClr val="FFC000"/>
                  </a:solidFill>
                  <a:latin typeface="Helvetica"/>
                  <a:ea typeface="Helvetica"/>
                  <a:cs typeface="Helvetica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438656" y="1045954"/>
              <a:ext cx="1898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>
                  <a:solidFill>
                    <a:prstClr val="black"/>
                  </a:solidFill>
                </a:rPr>
                <a:t>ЕСЛИ</a:t>
              </a:r>
              <a:endParaRPr lang="ru-RU" sz="48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732240" y="6349970"/>
            <a:ext cx="214066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ПОКАЗ РОЛИКА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Box 2"/>
          <p:cNvSpPr txBox="1">
            <a:spLocks noChangeArrowheads="1"/>
          </p:cNvSpPr>
          <p:nvPr/>
        </p:nvSpPr>
        <p:spPr bwMode="auto">
          <a:xfrm>
            <a:off x="-71906" y="1443100"/>
            <a:ext cx="20962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ru-RU" altLang="ru-RU" sz="2200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Электронное правительство </a:t>
            </a:r>
          </a:p>
        </p:txBody>
      </p:sp>
      <p:sp>
        <p:nvSpPr>
          <p:cNvPr id="43014" name="TextBox 14"/>
          <p:cNvSpPr txBox="1">
            <a:spLocks noChangeArrowheads="1"/>
          </p:cNvSpPr>
          <p:nvPr/>
        </p:nvSpPr>
        <p:spPr bwMode="auto">
          <a:xfrm>
            <a:off x="7067359" y="1443100"/>
            <a:ext cx="212372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r" eaLnBrk="1" hangingPunct="1">
              <a:defRPr sz="2200" b="1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r>
              <a:rPr lang="ru-RU" altLang="ru-RU" dirty="0"/>
              <a:t>Мобильное правительство </a:t>
            </a:r>
          </a:p>
          <a:p>
            <a:endParaRPr lang="ru-RU" altLang="ru-RU" dirty="0"/>
          </a:p>
        </p:txBody>
      </p: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-71906" y="4065774"/>
            <a:ext cx="210992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ru-RU" altLang="ru-RU" sz="2200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Госкорпорация «Правительство для граждан» </a:t>
            </a:r>
          </a:p>
        </p:txBody>
      </p:sp>
      <p:sp>
        <p:nvSpPr>
          <p:cNvPr id="43017" name="TextBox 5"/>
          <p:cNvSpPr txBox="1">
            <a:spLocks noChangeArrowheads="1"/>
          </p:cNvSpPr>
          <p:nvPr/>
        </p:nvSpPr>
        <p:spPr bwMode="auto">
          <a:xfrm>
            <a:off x="53581" y="6165850"/>
            <a:ext cx="9486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Повышение качества госуслуг </a:t>
            </a:r>
            <a:r>
              <a:rPr lang="ru-RU" alt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– залог минимизации коррупции</a:t>
            </a:r>
          </a:p>
        </p:txBody>
      </p:sp>
      <p:sp>
        <p:nvSpPr>
          <p:cNvPr id="43019" name="TextBox 4"/>
          <p:cNvSpPr txBox="1">
            <a:spLocks noChangeArrowheads="1"/>
          </p:cNvSpPr>
          <p:nvPr/>
        </p:nvSpPr>
        <p:spPr bwMode="auto">
          <a:xfrm>
            <a:off x="7164288" y="3998420"/>
            <a:ext cx="223224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altLang="ru-RU" sz="1700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Совершенствование</a:t>
            </a:r>
            <a:r>
              <a:rPr lang="ru-RU" altLang="ru-RU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 </a:t>
            </a:r>
            <a:r>
              <a:rPr lang="ru-RU" altLang="ru-RU" sz="1700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стандартов и </a:t>
            </a:r>
          </a:p>
          <a:p>
            <a:r>
              <a:rPr lang="ru-RU" altLang="ru-RU" sz="1700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р</a:t>
            </a:r>
            <a:r>
              <a:rPr lang="ru-RU" alt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егламентов</a:t>
            </a:r>
          </a:p>
          <a:p>
            <a:r>
              <a:rPr lang="ru-RU" altLang="ru-RU" sz="17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госуслуг</a:t>
            </a:r>
            <a:endParaRPr lang="ru-RU" altLang="ru-RU" sz="1700" b="1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051720" y="975218"/>
            <a:ext cx="5297828" cy="5024463"/>
            <a:chOff x="5148064" y="975519"/>
            <a:chExt cx="4842508" cy="459263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75519"/>
              <a:ext cx="4842508" cy="4592637"/>
            </a:xfrm>
            <a:prstGeom prst="rect">
              <a:avLst/>
            </a:prstGeom>
          </p:spPr>
        </p:pic>
        <p:pic>
          <p:nvPicPr>
            <p:cNvPr id="10242" name="Picture 2" descr="https://e.edu.kz/images/e8ee9787.logo-egov-201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388" y="2064024"/>
              <a:ext cx="888281" cy="27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http://ontustik.gov.kz/sites/default/files/news/ad59713171a30229f4da7a398324734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9" t="3414" r="31052" b="5867"/>
            <a:stretch/>
          </p:blipFill>
          <p:spPr bwMode="auto">
            <a:xfrm>
              <a:off x="8104349" y="1904524"/>
              <a:ext cx="901400" cy="901400"/>
            </a:xfrm>
            <a:prstGeom prst="ellipse">
              <a:avLst/>
            </a:prstGeom>
            <a:ln w="63500" cap="rnd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http://www.bee.kz/assets/img/logos/ar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312" y="3968389"/>
              <a:ext cx="1409680" cy="976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https://cdn4.iconfinder.com/data/icons/spots-line-stroke-part-1/460/hand-diamond-value-perfection-5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845" y="4063200"/>
              <a:ext cx="887624" cy="887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-7188" y="-55894"/>
            <a:ext cx="8785225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altLang="ru-RU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Реформирование сферы госуслуг</a:t>
            </a:r>
            <a:endParaRPr lang="ru-RU" altLang="ru-RU" sz="3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0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252525"/>
                </a:solidFill>
                <a:latin typeface="Arial" panose="020B0604020202020204" pitchFamily="34" charset="0"/>
              </a:rPr>
              <a:t>«Суд </a:t>
            </a:r>
            <a:r>
              <a:rPr lang="ru-RU" sz="2400" b="1" dirty="0" err="1">
                <a:solidFill>
                  <a:srgbClr val="252525"/>
                </a:solidFill>
                <a:latin typeface="Arial" panose="020B0604020202020204" pitchFamily="34" charset="0"/>
              </a:rPr>
              <a:t>Камбиса</a:t>
            </a:r>
            <a:r>
              <a:rPr lang="ru-RU" sz="2400" b="1" dirty="0">
                <a:solidFill>
                  <a:srgbClr val="252525"/>
                </a:solidFill>
                <a:latin typeface="Arial" panose="020B0604020202020204" pitchFamily="34" charset="0"/>
              </a:rPr>
              <a:t>»</a:t>
            </a:r>
            <a:r>
              <a:rPr lang="ru-RU" sz="2400" dirty="0">
                <a:solidFill>
                  <a:srgbClr val="252525"/>
                </a:solidFill>
                <a:latin typeface="Arial" panose="020B0604020202020204" pitchFamily="34" charset="0"/>
              </a:rPr>
              <a:t> или </a:t>
            </a:r>
            <a:r>
              <a:rPr lang="ru-RU" sz="2400" b="1" dirty="0">
                <a:solidFill>
                  <a:srgbClr val="252525"/>
                </a:solidFill>
                <a:latin typeface="Arial" panose="020B0604020202020204" pitchFamily="34" charset="0"/>
              </a:rPr>
              <a:t>«Сдирание кожи с продажного судьи»</a:t>
            </a:r>
            <a:r>
              <a:rPr lang="ru-RU" sz="2400" dirty="0">
                <a:solidFill>
                  <a:srgbClr val="252525"/>
                </a:solidFill>
                <a:latin typeface="Arial" panose="020B0604020202020204" pitchFamily="34" charset="0"/>
              </a:rPr>
              <a:t> — </a:t>
            </a:r>
            <a:r>
              <a:rPr lang="ru-RU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картина</a:t>
            </a:r>
            <a:r>
              <a:rPr lang="ru-RU" sz="2400" dirty="0" smtClean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52525"/>
                </a:solidFill>
                <a:latin typeface="Arial" panose="020B0604020202020204" pitchFamily="34" charset="0"/>
              </a:rPr>
              <a:t> художника </a:t>
            </a:r>
            <a:r>
              <a:rPr lang="ru-RU" sz="2400" dirty="0" err="1">
                <a:solidFill>
                  <a:srgbClr val="0B0080"/>
                </a:solidFill>
                <a:latin typeface="Arial" panose="020B0604020202020204" pitchFamily="34" charset="0"/>
                <a:hlinkClick r:id="rId2" tooltip="Давид, Герард"/>
              </a:rPr>
              <a:t>Герарда</a:t>
            </a:r>
            <a:r>
              <a:rPr lang="ru-RU" sz="2400" dirty="0">
                <a:solidFill>
                  <a:srgbClr val="0B0080"/>
                </a:solidFill>
                <a:latin typeface="Arial" panose="020B0604020202020204" pitchFamily="34" charset="0"/>
                <a:hlinkClick r:id="rId2" tooltip="Давид, Герард"/>
              </a:rPr>
              <a:t> </a:t>
            </a:r>
            <a:r>
              <a:rPr lang="ru-RU" sz="2400" dirty="0" smtClean="0">
                <a:solidFill>
                  <a:srgbClr val="0B0080"/>
                </a:solidFill>
                <a:latin typeface="Arial" panose="020B0604020202020204" pitchFamily="34" charset="0"/>
                <a:hlinkClick r:id="rId2" tooltip="Давид, Герард"/>
              </a:rPr>
              <a:t>Давида</a:t>
            </a:r>
            <a:r>
              <a:rPr lang="ru-RU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52525"/>
                </a:solidFill>
                <a:latin typeface="Arial" panose="020B0604020202020204" pitchFamily="34" charset="0"/>
              </a:rPr>
              <a:t>1498 г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90690"/>
            <a:ext cx="7759774" cy="448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67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896" y="1976164"/>
            <a:ext cx="82881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700" b="1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1700" b="1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1700" b="1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1700" b="1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077072"/>
            <a:ext cx="10025214" cy="245761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91263" y="1329638"/>
            <a:ext cx="2889265" cy="1499492"/>
            <a:chOff x="395536" y="2173750"/>
            <a:chExt cx="2889265" cy="149949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173750"/>
              <a:ext cx="2889265" cy="149949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96604" y="2556530"/>
              <a:ext cx="20882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Истребование документов, не предусмотренных стандартами госуслуг</a:t>
              </a:r>
              <a:endParaRPr lang="ru-RU" sz="16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55576" y="260648"/>
            <a:ext cx="7163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359009" y="882205"/>
            <a:ext cx="3006637" cy="1153372"/>
            <a:chOff x="4679580" y="1089227"/>
            <a:chExt cx="3006637" cy="115337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9580" y="1089227"/>
              <a:ext cx="2530612" cy="114559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4847067" y="1657824"/>
              <a:ext cx="28391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Н</a:t>
              </a:r>
              <a:r>
                <a:rPr lang="ru-RU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есоблюдение </a:t>
              </a:r>
            </a:p>
            <a:p>
              <a:pPr>
                <a:spcAft>
                  <a:spcPts val="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стандартов </a:t>
              </a:r>
              <a:r>
                <a:rPr lang="ru-RU" sz="1600" b="1" dirty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и </a:t>
              </a:r>
              <a:r>
                <a:rPr lang="ru-RU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регламентов</a:t>
              </a:r>
              <a:endParaRPr lang="ru-RU" sz="16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228184" y="2545550"/>
            <a:ext cx="4838954" cy="1102421"/>
            <a:chOff x="6432371" y="2909077"/>
            <a:chExt cx="4838954" cy="110242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371" y="2909077"/>
              <a:ext cx="2531932" cy="1102421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699325" y="3421271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Н</a:t>
              </a:r>
              <a:r>
                <a:rPr lang="ru-RU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есоответствие </a:t>
              </a:r>
            </a:p>
            <a:p>
              <a:pPr>
                <a:spcAft>
                  <a:spcPts val="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процессов госуслуг</a:t>
              </a:r>
              <a:endParaRPr lang="ru-RU" sz="16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98762" y="2469350"/>
            <a:ext cx="2362609" cy="1096597"/>
            <a:chOff x="985520" y="2524067"/>
            <a:chExt cx="2362609" cy="109659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20" y="2524067"/>
              <a:ext cx="2090489" cy="10849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259897" y="2974333"/>
              <a:ext cx="20882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Дискреционные </a:t>
              </a:r>
              <a:r>
                <a:rPr lang="ru-RU" b="1" dirty="0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сроки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12186" y="82869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ХАРАКТЕРНЫЕ КОРРУПЦИОННЫЕ </a:t>
            </a:r>
            <a:r>
              <a:rPr lang="ru-RU" sz="3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РИСКИ</a:t>
            </a:r>
            <a:endParaRPr lang="ru-RU" sz="3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http://vignette3.wikia.nocookie.net/the-pickle-crusaders/images/8/86/Lightning.png/revision/latest?cb=201308291009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4503" y="2829130"/>
            <a:ext cx="1335453" cy="13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vignette3.wikia.nocookie.net/the-pickle-crusaders/images/8/86/Lightning.png/revision/latest?cb=201308291009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96" y="2063801"/>
            <a:ext cx="1307580" cy="13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vignette3.wikia.nocookie.net/the-pickle-crusaders/images/8/86/Lightning.png/revision/latest?cb=201308291009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70" y="3642519"/>
            <a:ext cx="944128" cy="9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vignette3.wikia.nocookie.net/the-pickle-crusaders/images/8/86/Lightning.png/revision/latest?cb=201308291009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798" y="3554287"/>
            <a:ext cx="949670" cy="9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416258"/>
            <a:ext cx="20569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2015</a:t>
            </a:r>
            <a:endParaRPr lang="ru-RU" sz="8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392" y="281583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4,26 МЛН.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6155" y="28158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2,32 МЛН.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 descr="http://static.wixstatic.com/media/626152_c52716428c9547fd9f71e98176de3d08.jpg_srz_1499_501_85_22_0.50_1.20_0.00_jpg_sr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83" t="6946" r="18352"/>
          <a:stretch/>
        </p:blipFill>
        <p:spPr bwMode="auto">
          <a:xfrm>
            <a:off x="340672" y="4697225"/>
            <a:ext cx="1277117" cy="624858"/>
          </a:xfrm>
          <a:prstGeom prst="rect">
            <a:avLst/>
          </a:prstGeom>
          <a:noFill/>
        </p:spPr>
      </p:pic>
      <p:pic>
        <p:nvPicPr>
          <p:cNvPr id="15364" name="Picture 4" descr="http://images.clipartpanda.com/stack-of-paper-png-299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6" y="3487818"/>
            <a:ext cx="1267017" cy="1267016"/>
          </a:xfrm>
          <a:prstGeom prst="rect">
            <a:avLst/>
          </a:prstGeom>
          <a:noFill/>
        </p:spPr>
      </p:pic>
      <p:pic>
        <p:nvPicPr>
          <p:cNvPr id="15366" name="Picture 6" descr="https://www.governmentjobs.com/Content/Images/CategoryIcons/it-and-computers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2" y="5558976"/>
            <a:ext cx="1038377" cy="1038376"/>
          </a:xfrm>
          <a:prstGeom prst="rect">
            <a:avLst/>
          </a:prstGeom>
          <a:noFill/>
        </p:spPr>
      </p:pic>
      <p:pic>
        <p:nvPicPr>
          <p:cNvPr id="15368" name="Picture 8" descr="http://www.heidelberglehigh.org/wp-content/uploads/2012/11/government-building-icon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9" y="1815991"/>
            <a:ext cx="1470314" cy="14061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25127" y="3886792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(55%)</a:t>
            </a:r>
            <a:endParaRPr 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28501" y="4839483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980 480</a:t>
            </a:r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63139" y="56124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3880954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2 347 313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71561" y="4809599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(23%)</a:t>
            </a:r>
            <a:endParaRPr lang="ru-RU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87457" y="5842544"/>
            <a:ext cx="1128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(22%) </a:t>
            </a:r>
            <a:endParaRPr 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75319" y="3880954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(42%)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90571" y="3886792"/>
            <a:ext cx="1101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968 705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8457" y="5842544"/>
            <a:ext cx="127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872 762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75319" y="4809599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(21%)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89135" y="5885460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(37%)</a:t>
            </a:r>
            <a:endParaRPr 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99757" y="5842544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932 591</a:t>
            </a:r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52120" y="4809599"/>
            <a:ext cx="127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479 775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3626" y="44676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СФЕРА ГОСУСЛУГ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763669" y="1154648"/>
            <a:ext cx="2056973" cy="1554272"/>
            <a:chOff x="5763669" y="787585"/>
            <a:chExt cx="2056973" cy="155427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814965" y="787585"/>
              <a:ext cx="20056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8 МЕСЯЦЕВ </a:t>
              </a:r>
              <a:endParaRPr lang="ru-RU" sz="28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763669" y="1018418"/>
              <a:ext cx="205697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2016</a:t>
              </a:r>
              <a:endParaRPr lang="ru-RU" sz="8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Picture 7" descr="C:\Users\836D~1\AppData\Local\Temp\noun_709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0012" y="5679189"/>
            <a:ext cx="812652" cy="8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836D~1\AppData\Local\Temp\noun_12734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805" y="5558976"/>
            <a:ext cx="855731" cy="8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836D~1\AppData\Local\Temp\noun_12734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21" y="3503535"/>
            <a:ext cx="855731" cy="8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836D~1\AppData\Local\Temp\noun_709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674683"/>
            <a:ext cx="812652" cy="8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http://www.bee.kz/assets/img/logos/ar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9" y="266418"/>
            <a:ext cx="1542226" cy="106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53" y="94320"/>
            <a:ext cx="4509120" cy="45091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412" y="198380"/>
            <a:ext cx="7861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Персональная ответственность руководителей</a:t>
            </a:r>
          </a:p>
        </p:txBody>
      </p:sp>
      <p:pic>
        <p:nvPicPr>
          <p:cNvPr id="16390" name="Picture 6" descr="256x256-flag-icon-u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2" y="5517232"/>
            <a:ext cx="973868" cy="97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256x256-flag-singapo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14" y="5555823"/>
            <a:ext cx="970248" cy="9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1475" y="1700808"/>
            <a:ext cx="7755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должна строиться по принципу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персональной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ответственности </a:t>
            </a:r>
            <a:endParaRPr lang="ru-RU" sz="2400" b="1" dirty="0" smtClean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руководителей всех 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уровней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396" name="Picture 12" descr="http://www.mtmlondon.com/wp-content/uploads/2014/09/icon_4695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25" y="5477857"/>
            <a:ext cx="1126183" cy="11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08368" y="5681000"/>
            <a:ext cx="311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35906" y="11049521"/>
            <a:ext cx="2281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ПРИМЕРЫ МИРОВ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398" name="Picture 14" descr="http://image.flaticon.com/icons/png/128/88/88051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28" y="543134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s://d30y9cdsu7xlg0.cloudfront.net/png/48601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9592" y="5575799"/>
            <a:ext cx="1158872" cy="98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417328" y="5511897"/>
            <a:ext cx="917421" cy="1012704"/>
            <a:chOff x="6115891" y="5422384"/>
            <a:chExt cx="917421" cy="1012704"/>
          </a:xfrm>
        </p:grpSpPr>
        <p:pic>
          <p:nvPicPr>
            <p:cNvPr id="16402" name="Picture 18" descr="http://www.ecfr.eu/page/-/people-icon.gif?v=1450713544"/>
            <p:cNvPicPr>
              <a:picLocks noChangeAspect="1" noChangeArrowheads="1"/>
            </p:cNvPicPr>
            <p:nvPr/>
          </p:nvPicPr>
          <p:blipFill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891" y="5517667"/>
              <a:ext cx="917421" cy="91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04" name="Picture 20" descr="http://www.gur.de/images/icons/antivirus-systeme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919"/>
            <a:stretch/>
          </p:blipFill>
          <p:spPr bwMode="auto">
            <a:xfrm>
              <a:off x="6273297" y="5422384"/>
              <a:ext cx="600854" cy="354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Прямоугольник 24"/>
          <p:cNvSpPr/>
          <p:nvPr/>
        </p:nvSpPr>
        <p:spPr>
          <a:xfrm>
            <a:off x="5921426" y="5717782"/>
            <a:ext cx="311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5431349"/>
            <a:ext cx="4356394" cy="121920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69953" y="5424115"/>
            <a:ext cx="4294536" cy="121920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6410" name="Picture 26" descr="http://www.freeiconspng.com/uploads/earth-png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25" y="4904099"/>
            <a:ext cx="955411" cy="9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836D~1\AppData\Local\Temp\noun_58024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55" y="2720650"/>
            <a:ext cx="2253121" cy="22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Картинки по запрос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33" y="-3907"/>
            <a:ext cx="8981395" cy="68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1862" y="-3907"/>
            <a:ext cx="8305195" cy="118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altLang="ru-RU" sz="3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доклад о противодействии коррупции</a:t>
            </a:r>
            <a:endParaRPr lang="ru-RU" altLang="ru-RU" sz="3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0205" y="1052736"/>
            <a:ext cx="5869947" cy="5805264"/>
            <a:chOff x="2453089" y="260648"/>
            <a:chExt cx="6614085" cy="654120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3089" y="260648"/>
              <a:ext cx="6614085" cy="6541203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4361256" y="2863771"/>
              <a:ext cx="2456164" cy="1664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РЕЗУЛЬТАТЫ ДЕЯТЕЛЬНОСТИ</a:t>
              </a:r>
            </a:p>
            <a:p>
              <a:pPr algn="ctr"/>
              <a:r>
                <a:rPr lang="ru-RU" altLang="ru-RU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СУБЪЕКТОВ ПРОТИВОДЕЙСТВИЯ КОРРУПЦИИ</a:t>
              </a:r>
              <a:endParaRPr lang="ru-RU" altLang="ru-RU" b="1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158165" y="2662276"/>
              <a:ext cx="1409502" cy="368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6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ГОСОРГАНЫ</a:t>
              </a:r>
              <a:endParaRPr lang="ru-RU" sz="1600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621737" y="4948404"/>
              <a:ext cx="2832608" cy="401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ПОЛИТИЧЕСКИЕ ПАРТИИ</a:t>
              </a:r>
              <a:endParaRPr lang="ru-RU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926330" y="3828464"/>
              <a:ext cx="1409545" cy="468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05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ОБЩЕСТВЕННЫЕ </a:t>
              </a:r>
              <a:endParaRPr lang="en-US" altLang="ru-RU" sz="1050" b="1" dirty="0" smtClean="0">
                <a:solidFill>
                  <a:prstClr val="white"/>
                </a:solidFill>
                <a:latin typeface="Arial Narrow" panose="020B0606020202030204" pitchFamily="34" charset="0"/>
                <a:ea typeface="Helvetica"/>
                <a:cs typeface="Helvetica"/>
              </a:endParaRPr>
            </a:p>
            <a:p>
              <a:r>
                <a:rPr lang="ru-RU" altLang="ru-RU" sz="105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ОБЪЕДИНЕНИЯ</a:t>
              </a:r>
              <a:endParaRPr lang="ru-RU" sz="1050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063834" y="1396559"/>
              <a:ext cx="1845503" cy="401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НАЦКОМПАНИИ</a:t>
              </a:r>
              <a:endParaRPr lang="ru-RU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778097" y="1637603"/>
              <a:ext cx="710158" cy="435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Helvetica"/>
                  <a:cs typeface="Helvetica"/>
                </a:rPr>
                <a:t>НПО</a:t>
              </a:r>
              <a:endParaRPr lang="ru-RU" sz="2000" b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2" y="3505182"/>
            <a:ext cx="1029535" cy="4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323528" y="188640"/>
            <a:ext cx="89296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</a:t>
            </a:r>
            <a:endParaRPr lang="en-US" altLang="ru-RU" sz="3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ru-RU" altLang="ru-RU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государства и </a:t>
            </a:r>
            <a:endParaRPr lang="en-US" altLang="ru-RU" sz="3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ru-RU" altLang="ru-RU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92088"/>
            <a:ext cx="8181528" cy="81815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7924" y="1620718"/>
            <a:ext cx="1368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Усиление роли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общественных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советов </a:t>
            </a: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при госорганах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76864" y="2036972"/>
            <a:ext cx="2574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Активная работа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общественных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объединений, НПО,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бизнес-сообществ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16749" y="462396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Вовлечение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религиозных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объединений в </a:t>
            </a: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борьбу с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коррупцией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4117650"/>
            <a:ext cx="15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Повышение роли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СМИ и соцсетей в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вопросах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противодействия 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коррупции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69346" y="2736567"/>
            <a:ext cx="2130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Развитие гражданского общества – ключевой фактор сокращения коррупции</a:t>
            </a:r>
          </a:p>
        </p:txBody>
      </p:sp>
      <p:pic>
        <p:nvPicPr>
          <p:cNvPr id="9218" name="Picture 2" descr="https://cdn2.iconfinder.com/data/icons/staff-management/512/consultati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41447"/>
            <a:ext cx="1053629" cy="10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terrapinn.com/conference/world-orphan-drug-congress-usa/Img/world%20orphan%20drug%20usa%20icons-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35" y="2825904"/>
            <a:ext cx="1469657" cy="14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orldartsme.com/images/circle-facebook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71" y="2958578"/>
            <a:ext cx="1125637" cy="11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freeiconspng.com/uploads/muslim-icon-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4624" y="4954045"/>
            <a:ext cx="1114517" cy="111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Взаимоотношение?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/>
              <a:t>Э</a:t>
            </a:r>
            <a:r>
              <a:rPr lang="ru-RU" sz="3600" dirty="0" smtClean="0"/>
              <a:t>то </a:t>
            </a:r>
            <a:r>
              <a:rPr lang="ru-RU" sz="3600" dirty="0"/>
              <a:t>искусство и наука достижения гармонии с внешним окружением посредством взаимопонимания, основанного на правде и полной информированности </a:t>
            </a:r>
            <a:endParaRPr lang="ru-RU" sz="3600" dirty="0" smtClean="0"/>
          </a:p>
          <a:p>
            <a:pPr marL="0" indent="0" algn="just">
              <a:buNone/>
            </a:pPr>
            <a:r>
              <a:rPr lang="ru-RU" sz="3600" dirty="0" smtClean="0"/>
              <a:t>(</a:t>
            </a:r>
            <a:r>
              <a:rPr lang="ru-RU" sz="3600" dirty="0"/>
              <a:t>Сэм </a:t>
            </a:r>
            <a:r>
              <a:rPr lang="ru-RU" sz="3600" dirty="0" err="1"/>
              <a:t>Блэк</a:t>
            </a:r>
            <a:r>
              <a:rPr lang="ru-RU" sz="3600" dirty="0"/>
              <a:t>, в своей книге «Что такое PR</a:t>
            </a:r>
            <a:r>
              <a:rPr lang="ru-RU" sz="3600" dirty="0" smtClean="0"/>
              <a:t>?»). </a:t>
            </a:r>
            <a:endParaRPr lang="ru-RU" sz="3600" dirty="0"/>
          </a:p>
          <a:p>
            <a:pPr algn="just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2529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Д</a:t>
            </a:r>
            <a:r>
              <a:rPr lang="ru-RU" sz="3600" dirty="0" smtClean="0"/>
              <a:t>евять </a:t>
            </a:r>
            <a:r>
              <a:rPr lang="ru-RU" sz="3600" dirty="0"/>
              <a:t>правил эффективного </a:t>
            </a:r>
            <a:r>
              <a:rPr lang="ru-RU" sz="3600" dirty="0" smtClean="0"/>
              <a:t>общения </a:t>
            </a:r>
            <a:br>
              <a:rPr lang="ru-RU" sz="3600" dirty="0" smtClean="0"/>
            </a:br>
            <a:r>
              <a:rPr lang="ru-RU" sz="3600" dirty="0" smtClean="0"/>
              <a:t>Сэма </a:t>
            </a:r>
            <a:r>
              <a:rPr lang="ru-RU" sz="3600" dirty="0" err="1" smtClean="0"/>
              <a:t>Блэка</a:t>
            </a:r>
            <a:r>
              <a:rPr lang="ru-RU" sz="3600" dirty="0" smtClean="0"/>
              <a:t>: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511256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всегда настаивайте на правдивой и полной информации; </a:t>
            </a:r>
            <a:endParaRPr lang="ru-RU" dirty="0" smtClean="0"/>
          </a:p>
          <a:p>
            <a:r>
              <a:rPr lang="ru-RU" dirty="0" smtClean="0"/>
              <a:t>добивайтесь</a:t>
            </a:r>
            <a:r>
              <a:rPr lang="ru-RU" dirty="0"/>
              <a:t>, чтобы ваше сообщение было простым и понятным для всех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не преувеличивайте искусственно ценность информации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помните, что половина вашей аудитории – женщины; </a:t>
            </a:r>
            <a:endParaRPr lang="ru-RU" dirty="0" smtClean="0"/>
          </a:p>
          <a:p>
            <a:r>
              <a:rPr lang="ru-RU" dirty="0" smtClean="0"/>
              <a:t>делайте </a:t>
            </a:r>
            <a:r>
              <a:rPr lang="ru-RU" dirty="0"/>
              <a:t>процесс общения увлекательным, не допуская скуки; </a:t>
            </a:r>
            <a:endParaRPr lang="ru-RU" dirty="0" smtClean="0"/>
          </a:p>
          <a:p>
            <a:r>
              <a:rPr lang="ru-RU" dirty="0" smtClean="0"/>
              <a:t>следите </a:t>
            </a:r>
            <a:r>
              <a:rPr lang="ru-RU" dirty="0"/>
              <a:t>за формой общения, которая не быть вычурной или экстравагантной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не жалейте времени на выяснение всех нюансов общественного мнения; </a:t>
            </a:r>
            <a:endParaRPr lang="ru-RU" dirty="0" smtClean="0"/>
          </a:p>
          <a:p>
            <a:r>
              <a:rPr lang="ru-RU" dirty="0" smtClean="0"/>
              <a:t>помните</a:t>
            </a:r>
            <a:r>
              <a:rPr lang="ru-RU" dirty="0"/>
              <a:t>, что общение должно быть непрерывным; </a:t>
            </a:r>
            <a:endParaRPr lang="ru-RU" dirty="0" smtClean="0"/>
          </a:p>
          <a:p>
            <a:r>
              <a:rPr lang="ru-RU" dirty="0" smtClean="0"/>
              <a:t>старайтесь </a:t>
            </a:r>
            <a:r>
              <a:rPr lang="ru-RU" dirty="0"/>
              <a:t>быть убедительным и конструктивным на каждом этапе общения.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56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Администратор.UIIBPC\Desktop\Новая папка\коллцентр\kxts2350uab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0" y="4992413"/>
            <a:ext cx="2016807" cy="15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.UIIBPC\Desktop\Новая папка\коллцентр\скачанные файл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56" y="855390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29964" y="0"/>
            <a:ext cx="9144000" cy="118417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noProof="1" smtClean="0">
                <a:latin typeface="Arial" pitchFamily="34" charset="0"/>
                <a:cs typeface="Arial" pitchFamily="34" charset="0"/>
              </a:rPr>
              <a:t>Доступность </a:t>
            </a:r>
            <a:r>
              <a:rPr lang="en-US" altLang="ru-RU" sz="2000" b="1" noProof="1">
                <a:latin typeface="Arial" pitchFamily="34" charset="0"/>
                <a:cs typeface="Arial" pitchFamily="34" charset="0"/>
              </a:rPr>
              <a:t>Call-</a:t>
            </a:r>
            <a:r>
              <a:rPr lang="ru-RU" altLang="ru-RU" sz="2000" b="1" noProof="1">
                <a:latin typeface="Arial" pitchFamily="34" charset="0"/>
                <a:cs typeface="Arial" pitchFamily="34" charset="0"/>
              </a:rPr>
              <a:t>центра </a:t>
            </a:r>
            <a:r>
              <a:rPr lang="ru-RU" altLang="ru-RU" sz="2000" b="1" noProof="1" smtClean="0">
                <a:latin typeface="Arial" pitchFamily="34" charset="0"/>
                <a:cs typeface="Arial" pitchFamily="34" charset="0"/>
              </a:rPr>
              <a:t>как для городских телефонов, </a:t>
            </a:r>
            <a:br>
              <a:rPr lang="ru-RU" altLang="ru-RU" sz="2000" b="1" noProof="1" smtClean="0">
                <a:latin typeface="Arial" pitchFamily="34" charset="0"/>
                <a:cs typeface="Arial" pitchFamily="34" charset="0"/>
              </a:rPr>
            </a:br>
            <a:r>
              <a:rPr lang="ru-RU" altLang="ru-RU" sz="2000" b="1" noProof="1" smtClean="0">
                <a:latin typeface="Arial" pitchFamily="34" charset="0"/>
                <a:cs typeface="Arial" pitchFamily="34" charset="0"/>
              </a:rPr>
              <a:t>так и для </a:t>
            </a:r>
            <a:r>
              <a:rPr lang="ru-RU" altLang="ru-RU" sz="2000" b="1" noProof="1">
                <a:latin typeface="Arial" pitchFamily="34" charset="0"/>
                <a:cs typeface="Arial" pitchFamily="34" charset="0"/>
              </a:rPr>
              <a:t>мобильных </a:t>
            </a:r>
            <a:r>
              <a:rPr lang="ru-RU" altLang="ru-RU" sz="2000" b="1" noProof="1" smtClean="0">
                <a:latin typeface="Arial" pitchFamily="34" charset="0"/>
                <a:cs typeface="Arial" pitchFamily="34" charset="0"/>
              </a:rPr>
              <a:t>операторов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1345AF7-BAC7-49C7-821E-AC4251715F2E}" type="slidenum">
              <a:rPr lang="ru-RU" altLang="en-US" sz="1200">
                <a:solidFill>
                  <a:prstClr val="black"/>
                </a:solidFill>
                <a:latin typeface="Arial"/>
              </a:rPr>
              <a:pPr/>
              <a:t>27</a:t>
            </a:fld>
            <a:endParaRPr lang="ru-RU" altLang="en-US" sz="12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15616" y="855390"/>
            <a:ext cx="7433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Администратор.UIIBPC\Desktop\Новая папка\коллцентр\14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2" y="188640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.UIIBPC\Desktop\Новая папка\коллцентр\13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0189"/>
            <a:ext cx="1836429" cy="10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.UIIBPC\Desktop\Новая папка\коллцентр\wsv 04.11.15 теле2 4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55" y="1230189"/>
            <a:ext cx="2269390" cy="8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истратор.UIIBPC\Desktop\Новая папка\коллцентр\скачанные файлы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7" y="4968315"/>
            <a:ext cx="2631946" cy="9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истратор.UIIBPC\Desktop\Новая папка\коллцентр\скачанные файлы (1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31279"/>
            <a:ext cx="14001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истратор.UIIBPC\Desktop\Новая папка\коллцентр\1424 (1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23" y="2704381"/>
            <a:ext cx="2349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rot="1721043">
            <a:off x="2740395" y="2034452"/>
            <a:ext cx="52327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9847092">
            <a:off x="2848220" y="4485079"/>
            <a:ext cx="553681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3132417">
            <a:off x="6238925" y="4492081"/>
            <a:ext cx="525696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8753005">
            <a:off x="6275469" y="2034098"/>
            <a:ext cx="489204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605164" y="2012683"/>
            <a:ext cx="484632" cy="40092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4605164" y="4533934"/>
            <a:ext cx="484632" cy="40092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8734" y="6335741"/>
            <a:ext cx="596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rial"/>
              </a:rPr>
              <a:t>(</a:t>
            </a:r>
            <a:r>
              <a:rPr lang="ru-RU" sz="1600" dirty="0" err="1" smtClean="0">
                <a:solidFill>
                  <a:prstClr val="black"/>
                </a:solidFill>
                <a:latin typeface="Arial"/>
              </a:rPr>
              <a:t>Казахтелеком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Arial"/>
              </a:rPr>
              <a:t>Транстелеков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Arial"/>
              </a:rPr>
              <a:t>Астел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Arial"/>
              </a:rPr>
              <a:t>Элитком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Arial"/>
              </a:rPr>
              <a:t>Аркателеком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)</a:t>
            </a:r>
            <a:endParaRPr lang="ru-RU" sz="16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4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1345AF7-BAC7-49C7-821E-AC4251715F2E}" type="slidenum">
              <a:rPr lang="ru-RU" altLang="en-US" sz="1200">
                <a:solidFill>
                  <a:prstClr val="black"/>
                </a:solidFill>
                <a:latin typeface="Arial"/>
              </a:rPr>
              <a:pPr/>
              <a:t>28</a:t>
            </a:fld>
            <a:endParaRPr lang="ru-RU" altLang="en-US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29964" y="0"/>
            <a:ext cx="9144000" cy="118417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noProof="1" smtClean="0">
                <a:latin typeface="Arial" pitchFamily="34" charset="0"/>
                <a:cs typeface="Arial" pitchFamily="34" charset="0"/>
              </a:rPr>
              <a:t>Общее количество поступивших звонков – свыше </a:t>
            </a:r>
            <a:r>
              <a:rPr lang="en-US" altLang="ru-RU" sz="2000" b="1" noProof="1" smtClean="0"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2000" b="1" noProof="1" smtClean="0">
                <a:latin typeface="Arial" pitchFamily="34" charset="0"/>
                <a:cs typeface="Arial" pitchFamily="34" charset="0"/>
              </a:rPr>
              <a:t> тыс. </a:t>
            </a:r>
            <a:br>
              <a:rPr lang="ru-RU" altLang="ru-RU" sz="2000" b="1" noProof="1" smtClean="0">
                <a:latin typeface="Arial" pitchFamily="34" charset="0"/>
                <a:cs typeface="Arial" pitchFamily="34" charset="0"/>
              </a:rPr>
            </a:br>
            <a:endParaRPr lang="ru-RU" sz="2000" b="1" dirty="0">
              <a:latin typeface="+mn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15616" y="855390"/>
            <a:ext cx="7433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Администратор.UIIBPC\Desktop\Новая папка\коллцентр\14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2" y="188640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08" y="2160888"/>
            <a:ext cx="60198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1559721" y="3429000"/>
            <a:ext cx="495300" cy="11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864523" y="4365104"/>
            <a:ext cx="495300" cy="11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193118" y="2555168"/>
            <a:ext cx="214313" cy="246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243267" y="2810743"/>
            <a:ext cx="214313" cy="246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608400" y="2347993"/>
            <a:ext cx="214313" cy="244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818065" y="1999537"/>
            <a:ext cx="214313" cy="244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408487" y="2216234"/>
            <a:ext cx="371475" cy="55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279542" y="2333699"/>
            <a:ext cx="139700" cy="606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161570" y="2257589"/>
            <a:ext cx="123825" cy="33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846888" y="2636912"/>
            <a:ext cx="107950" cy="347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226175" y="4378086"/>
            <a:ext cx="423863" cy="25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754815" y="3804725"/>
            <a:ext cx="422275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419242" y="4505086"/>
            <a:ext cx="368300" cy="300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829176" y="4831835"/>
            <a:ext cx="217488" cy="39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856835" y="4254775"/>
            <a:ext cx="46038" cy="33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354515" y="3793610"/>
            <a:ext cx="46037" cy="796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Надпись 169"/>
          <p:cNvSpPr txBox="1"/>
          <p:nvPr/>
        </p:nvSpPr>
        <p:spPr>
          <a:xfrm>
            <a:off x="1804990" y="2301160"/>
            <a:ext cx="541337" cy="238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5,7%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8" name="Надпись 21"/>
          <p:cNvSpPr txBox="1"/>
          <p:nvPr/>
        </p:nvSpPr>
        <p:spPr>
          <a:xfrm>
            <a:off x="3214696" y="4589738"/>
            <a:ext cx="584200" cy="238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>5</a:t>
            </a: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,6%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9" name="Надпись 22"/>
          <p:cNvSpPr txBox="1"/>
          <p:nvPr/>
        </p:nvSpPr>
        <p:spPr>
          <a:xfrm>
            <a:off x="6896175" y="4103451"/>
            <a:ext cx="669180" cy="238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 5,7%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0" name="Надпись 185"/>
          <p:cNvSpPr txBox="1"/>
          <p:nvPr/>
        </p:nvSpPr>
        <p:spPr>
          <a:xfrm>
            <a:off x="6136962" y="4674158"/>
            <a:ext cx="582930" cy="25558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 panose="02020603050405020304" pitchFamily="18" charset="0"/>
              </a:rPr>
              <a:t>7,1%</a:t>
            </a:r>
            <a:endParaRPr lang="ru-RU" sz="1100" dirty="0">
              <a:solidFill>
                <a:prstClr val="black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1" name="Надпись 191"/>
          <p:cNvSpPr txBox="1"/>
          <p:nvPr/>
        </p:nvSpPr>
        <p:spPr>
          <a:xfrm>
            <a:off x="5280502" y="4840612"/>
            <a:ext cx="584200" cy="25717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6,1%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2" name="Надпись 194"/>
          <p:cNvSpPr txBox="1"/>
          <p:nvPr/>
        </p:nvSpPr>
        <p:spPr>
          <a:xfrm>
            <a:off x="3879854" y="4590535"/>
            <a:ext cx="562768" cy="2413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5,6%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3" name="Надпись 190"/>
          <p:cNvSpPr txBox="1"/>
          <p:nvPr/>
        </p:nvSpPr>
        <p:spPr>
          <a:xfrm>
            <a:off x="4595502" y="5227122"/>
            <a:ext cx="605457" cy="24447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 8,9%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4" name="Надпись 188"/>
          <p:cNvSpPr txBox="1"/>
          <p:nvPr/>
        </p:nvSpPr>
        <p:spPr>
          <a:xfrm>
            <a:off x="1254127" y="4248422"/>
            <a:ext cx="550863" cy="25558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>5</a:t>
            </a: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,5%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5" name="Надпись 187"/>
          <p:cNvSpPr txBox="1"/>
          <p:nvPr/>
        </p:nvSpPr>
        <p:spPr>
          <a:xfrm>
            <a:off x="1016796" y="3326921"/>
            <a:ext cx="542925" cy="238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5,5%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6" name="Надпись 181"/>
          <p:cNvSpPr txBox="1"/>
          <p:nvPr/>
        </p:nvSpPr>
        <p:spPr>
          <a:xfrm>
            <a:off x="6650038" y="2393233"/>
            <a:ext cx="565150" cy="250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>7</a:t>
            </a: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,1%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7" name="Надпись 179"/>
          <p:cNvSpPr txBox="1"/>
          <p:nvPr/>
        </p:nvSpPr>
        <p:spPr>
          <a:xfrm>
            <a:off x="6024564" y="1975235"/>
            <a:ext cx="665163" cy="23971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   6%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8" name="Надпись 177"/>
          <p:cNvSpPr txBox="1"/>
          <p:nvPr/>
        </p:nvSpPr>
        <p:spPr>
          <a:xfrm>
            <a:off x="5251624" y="1972549"/>
            <a:ext cx="660400" cy="27146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  8,4</a:t>
            </a: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>%</a:t>
            </a:r>
          </a:p>
        </p:txBody>
      </p:sp>
      <p:sp>
        <p:nvSpPr>
          <p:cNvPr id="39" name="Надпись 175"/>
          <p:cNvSpPr txBox="1"/>
          <p:nvPr/>
        </p:nvSpPr>
        <p:spPr>
          <a:xfrm>
            <a:off x="4566447" y="1754340"/>
            <a:ext cx="603250" cy="238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  5,6%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0" name="Надпись 173"/>
          <p:cNvSpPr txBox="1"/>
          <p:nvPr/>
        </p:nvSpPr>
        <p:spPr>
          <a:xfrm>
            <a:off x="3972721" y="1972549"/>
            <a:ext cx="538162" cy="238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5,7%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1" name="Надпись 171"/>
          <p:cNvSpPr txBox="1"/>
          <p:nvPr/>
        </p:nvSpPr>
        <p:spPr>
          <a:xfrm>
            <a:off x="3069445" y="2024222"/>
            <a:ext cx="646112" cy="2508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>5</a:t>
            </a: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,7%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2" name="Надпись 164"/>
          <p:cNvSpPr txBox="1"/>
          <p:nvPr/>
        </p:nvSpPr>
        <p:spPr>
          <a:xfrm>
            <a:off x="2820198" y="2528965"/>
            <a:ext cx="530225" cy="25558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100" dirty="0" smtClean="0">
                <a:solidFill>
                  <a:prstClr val="black"/>
                </a:solidFill>
                <a:ea typeface="Calibri"/>
                <a:cs typeface="Times New Roman"/>
              </a:rPr>
              <a:t>5,8%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7534" y="5877272"/>
            <a:ext cx="4273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Arial"/>
              </a:rPr>
              <a:t>Значительное количество звонков приходится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Arial"/>
              </a:rPr>
              <a:t>на 4 региона: ЮКО, ВКО, </a:t>
            </a:r>
            <a:r>
              <a:rPr lang="ru-RU" sz="1400" i="1" dirty="0" err="1" smtClean="0">
                <a:solidFill>
                  <a:prstClr val="black"/>
                </a:solidFill>
                <a:latin typeface="Arial"/>
              </a:rPr>
              <a:t>г.г</a:t>
            </a:r>
            <a:r>
              <a:rPr lang="ru-RU" sz="1400" i="1" dirty="0" smtClean="0">
                <a:solidFill>
                  <a:prstClr val="black"/>
                </a:solidFill>
                <a:latin typeface="Arial"/>
              </a:rPr>
              <a:t>. Астана и Алматы</a:t>
            </a:r>
            <a:endParaRPr lang="ru-RU" sz="1400" i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8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1520" y="188640"/>
            <a:ext cx="8028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работы 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Call-</a:t>
            </a:r>
            <a:r>
              <a:rPr lang="ru-RU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 Антикоррупционной службы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774775"/>
            <a:ext cx="2088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начала 2016 года более </a:t>
            </a:r>
            <a:r>
              <a:rPr lang="en-US" b="1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239</a:t>
            </a:r>
            <a:r>
              <a:rPr lang="ru-RU" b="1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сообщений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о коррупционных правонарушениях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250184" y="1965463"/>
            <a:ext cx="1273564" cy="793152"/>
            <a:chOff x="2146308" y="2331880"/>
            <a:chExt cx="2065652" cy="1286449"/>
          </a:xfrm>
        </p:grpSpPr>
        <p:pic>
          <p:nvPicPr>
            <p:cNvPr id="17414" name="Picture 6" descr="http://www.ic.gc.ca/eic/site/ic-gc.nsf/vwimages/waves.png/$file/waves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269" y="2331880"/>
              <a:ext cx="1436691" cy="128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6" name="Picture 8" descr="http://cf-security.dk/images/tl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2146308" y="2519924"/>
              <a:ext cx="1024577" cy="1024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3707904" y="1484784"/>
            <a:ext cx="1935251" cy="1791235"/>
            <a:chOff x="4499992" y="1965463"/>
            <a:chExt cx="1935251" cy="1791235"/>
          </a:xfrm>
        </p:grpSpPr>
        <p:pic>
          <p:nvPicPr>
            <p:cNvPr id="17410" name="Picture 2" descr="http://cdn2.hubspot.net/hub/72508/file-1860739642-png/Icon_10_Call_center_agent-01.png?t=1471634839659&amp;width=200&amp;height=200&amp;name=Icon_10_Call_center_agent-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965463"/>
              <a:ext cx="1791235" cy="179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563035" y="2334886"/>
              <a:ext cx="18722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1424</a:t>
              </a:r>
              <a:endParaRPr lang="ru-RU" sz="6000" b="1" dirty="0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724271" y="2076810"/>
              <a:ext cx="13426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Call-</a:t>
              </a:r>
              <a:r>
                <a:rPr lang="ru-RU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центр 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22" name="Picture 14" descr="http://sonhienshop.vn/image/icon/regi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0" y="4772470"/>
            <a:ext cx="1377397" cy="17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555776" y="5298653"/>
            <a:ext cx="662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10</a:t>
            </a:r>
            <a:endParaRPr lang="ru-RU" sz="4000" b="1" dirty="0">
              <a:solidFill>
                <a:prstClr val="black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pic>
        <p:nvPicPr>
          <p:cNvPr id="17426" name="Picture 18" descr="http://image.flaticon.com/icons/png/512/44/447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>
            <a:off x="2343390" y="5040415"/>
            <a:ext cx="1321483" cy="13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https://d30y9cdsu7xlg0.cloudfront.net/png/4667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99" y="47486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46271"/>
            <a:ext cx="2802780" cy="38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http://www.aboundlessworld.com/wp-content/uploads/2015/11/plant_growth.jpg"/>
          <p:cNvPicPr>
            <a:picLocks noChangeAspect="1" noChangeArrowheads="1"/>
          </p:cNvPicPr>
          <p:nvPr/>
        </p:nvPicPr>
        <p:blipFill>
          <a:blip r:embed="rId3"/>
          <a:srcRect l="1511" r="4510"/>
          <a:stretch>
            <a:fillRect/>
          </a:stretch>
        </p:blipFill>
        <p:spPr bwMode="auto">
          <a:xfrm>
            <a:off x="-4763" y="3389313"/>
            <a:ext cx="9145588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Прямоугольник 46"/>
          <p:cNvSpPr>
            <a:spLocks noChangeArrowheads="1"/>
          </p:cNvSpPr>
          <p:nvPr/>
        </p:nvSpPr>
        <p:spPr bwMode="auto">
          <a:xfrm>
            <a:off x="314325" y="188913"/>
            <a:ext cx="884396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4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Позитивная динамика в международных рейтингах</a:t>
            </a:r>
            <a:endParaRPr lang="ru-RU" altLang="ru-RU" sz="44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188" name="Прямоугольник 21"/>
          <p:cNvSpPr>
            <a:spLocks noChangeArrowheads="1"/>
          </p:cNvSpPr>
          <p:nvPr/>
        </p:nvSpPr>
        <p:spPr bwMode="auto">
          <a:xfrm>
            <a:off x="261938" y="5757863"/>
            <a:ext cx="1304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Индекс </a:t>
            </a:r>
          </a:p>
          <a:p>
            <a:r>
              <a:rPr lang="ru-RU" sz="1600" b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восприятия </a:t>
            </a:r>
          </a:p>
          <a:p>
            <a:r>
              <a:rPr lang="ru-RU" sz="1600" b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коррупции </a:t>
            </a:r>
          </a:p>
        </p:txBody>
      </p:sp>
      <p:pic>
        <p:nvPicPr>
          <p:cNvPr id="93189" name="Picture 2" descr="https://upload.wikimedia.org/wikipedia/commons/thumb/3/36/TI_logo.png/300px-TI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2538413"/>
            <a:ext cx="12160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Прямоугольник 6"/>
          <p:cNvSpPr>
            <a:spLocks noChangeArrowheads="1"/>
          </p:cNvSpPr>
          <p:nvPr/>
        </p:nvSpPr>
        <p:spPr bwMode="auto">
          <a:xfrm>
            <a:off x="265113" y="4440238"/>
            <a:ext cx="1166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против</a:t>
            </a:r>
          </a:p>
        </p:txBody>
      </p:sp>
      <p:sp>
        <p:nvSpPr>
          <p:cNvPr id="93191" name="Прямоугольник 7"/>
          <p:cNvSpPr>
            <a:spLocks noChangeArrowheads="1"/>
          </p:cNvSpPr>
          <p:nvPr/>
        </p:nvSpPr>
        <p:spPr bwMode="auto">
          <a:xfrm>
            <a:off x="263525" y="4194175"/>
            <a:ext cx="1220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3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место</a:t>
            </a:r>
            <a:endParaRPr lang="ru-RU" sz="2300" dirty="0">
              <a:solidFill>
                <a:prstClr val="black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93192" name="Прямоугольник 20"/>
          <p:cNvSpPr>
            <a:spLocks noChangeArrowheads="1"/>
          </p:cNvSpPr>
          <p:nvPr/>
        </p:nvSpPr>
        <p:spPr bwMode="auto">
          <a:xfrm>
            <a:off x="209550" y="3727450"/>
            <a:ext cx="12223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131</a:t>
            </a:r>
            <a:r>
              <a:rPr lang="en-US" sz="4000" dirty="0" smtClean="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 </a:t>
            </a:r>
            <a:endParaRPr lang="ru-RU" sz="4000" dirty="0">
              <a:solidFill>
                <a:srgbClr val="00B05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4686300"/>
            <a:ext cx="1160463" cy="677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800" dirty="0">
                <a:solidFill>
                  <a:srgbClr val="ED7D31">
                    <a:lumMod val="60000"/>
                    <a:lumOff val="4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140</a:t>
            </a:r>
          </a:p>
        </p:txBody>
      </p:sp>
      <p:sp>
        <p:nvSpPr>
          <p:cNvPr id="93194" name="Прямоугольник 9"/>
          <p:cNvSpPr>
            <a:spLocks noChangeArrowheads="1"/>
          </p:cNvSpPr>
          <p:nvPr/>
        </p:nvSpPr>
        <p:spPr bwMode="auto">
          <a:xfrm>
            <a:off x="273050" y="5159375"/>
            <a:ext cx="1166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в 2014 г.</a:t>
            </a:r>
          </a:p>
        </p:txBody>
      </p:sp>
      <p:pic>
        <p:nvPicPr>
          <p:cNvPr id="93195" name="Picture 8" descr="http://logonoid.com/images/world-economic-forum-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5700" y="2516188"/>
            <a:ext cx="9064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6" name="Прямоугольник 13"/>
          <p:cNvSpPr>
            <a:spLocks noChangeArrowheads="1"/>
          </p:cNvSpPr>
          <p:nvPr/>
        </p:nvSpPr>
        <p:spPr bwMode="auto">
          <a:xfrm>
            <a:off x="7345363" y="3595688"/>
            <a:ext cx="1228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+</a:t>
            </a:r>
            <a:r>
              <a:rPr lang="ru-RU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16</a:t>
            </a:r>
          </a:p>
        </p:txBody>
      </p:sp>
      <p:sp>
        <p:nvSpPr>
          <p:cNvPr id="93197" name="Прямоугольник 14"/>
          <p:cNvSpPr>
            <a:spLocks noChangeArrowheads="1"/>
          </p:cNvSpPr>
          <p:nvPr/>
        </p:nvSpPr>
        <p:spPr bwMode="auto">
          <a:xfrm>
            <a:off x="1422400" y="5695950"/>
            <a:ext cx="15192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по неформальным платежам и взяткам </a:t>
            </a:r>
            <a:endParaRPr lang="en-US" sz="1400" b="1">
              <a:solidFill>
                <a:prstClr val="white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</p:txBody>
      </p:sp>
      <p:sp>
        <p:nvSpPr>
          <p:cNvPr id="93198" name="Прямоугольник 16"/>
          <p:cNvSpPr>
            <a:spLocks noChangeArrowheads="1"/>
          </p:cNvSpPr>
          <p:nvPr/>
        </p:nvSpPr>
        <p:spPr bwMode="auto">
          <a:xfrm>
            <a:off x="5508625" y="3921125"/>
            <a:ext cx="1246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+10 </a:t>
            </a:r>
          </a:p>
        </p:txBody>
      </p:sp>
      <p:sp>
        <p:nvSpPr>
          <p:cNvPr id="93199" name="Прямоугольник 17"/>
          <p:cNvSpPr>
            <a:spLocks noChangeArrowheads="1"/>
          </p:cNvSpPr>
          <p:nvPr/>
        </p:nvSpPr>
        <p:spPr bwMode="auto">
          <a:xfrm>
            <a:off x="7345363" y="5732463"/>
            <a:ext cx="18129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по незаконному использованию государственных средств </a:t>
            </a:r>
            <a:endParaRPr lang="en-US" sz="1400" b="1">
              <a:solidFill>
                <a:prstClr val="white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</p:txBody>
      </p:sp>
      <p:sp>
        <p:nvSpPr>
          <p:cNvPr id="93200" name="Прямоугольник 18"/>
          <p:cNvSpPr>
            <a:spLocks noChangeArrowheads="1"/>
          </p:cNvSpPr>
          <p:nvPr/>
        </p:nvSpPr>
        <p:spPr bwMode="auto">
          <a:xfrm>
            <a:off x="1566863" y="4638675"/>
            <a:ext cx="1036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+</a:t>
            </a:r>
            <a:r>
              <a:rPr lang="ru-RU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5 </a:t>
            </a:r>
            <a:endParaRPr lang="ru-RU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3201" name="Прямоугольник 23"/>
          <p:cNvSpPr>
            <a:spLocks noChangeArrowheads="1"/>
          </p:cNvSpPr>
          <p:nvPr/>
        </p:nvSpPr>
        <p:spPr bwMode="auto">
          <a:xfrm>
            <a:off x="5680075" y="5741988"/>
            <a:ext cx="17097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по прозрачности </a:t>
            </a:r>
          </a:p>
          <a:p>
            <a:r>
              <a:rPr lang="ru-RU" sz="14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принимаемых решений </a:t>
            </a:r>
            <a:endParaRPr lang="en-US" sz="1400" b="1">
              <a:solidFill>
                <a:prstClr val="white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</p:txBody>
      </p:sp>
      <p:pic>
        <p:nvPicPr>
          <p:cNvPr id="93202" name="Picture 8" descr="http://logonoid.com/images/world-economic-forum-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9613" y="2511425"/>
            <a:ext cx="906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03" name="Picture 8" descr="http://logonoid.com/images/world-economic-forum-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7363" y="2538413"/>
            <a:ext cx="65563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4" name="Прямоугольник 63"/>
          <p:cNvSpPr>
            <a:spLocks noChangeArrowheads="1"/>
          </p:cNvSpPr>
          <p:nvPr/>
        </p:nvSpPr>
        <p:spPr bwMode="auto">
          <a:xfrm>
            <a:off x="2882900" y="4638675"/>
            <a:ext cx="1036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+</a:t>
            </a:r>
            <a:r>
              <a:rPr lang="ru-RU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9 </a:t>
            </a:r>
            <a:endParaRPr lang="ru-RU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3205" name="Прямоугольник 25"/>
          <p:cNvSpPr>
            <a:spLocks noChangeArrowheads="1"/>
          </p:cNvSpPr>
          <p:nvPr/>
        </p:nvSpPr>
        <p:spPr bwMode="auto">
          <a:xfrm>
            <a:off x="2709863" y="5788025"/>
            <a:ext cx="152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по легкости ведения бизнеса</a:t>
            </a:r>
          </a:p>
        </p:txBody>
      </p:sp>
      <p:sp>
        <p:nvSpPr>
          <p:cNvPr id="93206" name="Прямоугольник 65"/>
          <p:cNvSpPr>
            <a:spLocks noChangeArrowheads="1"/>
          </p:cNvSpPr>
          <p:nvPr/>
        </p:nvSpPr>
        <p:spPr bwMode="auto">
          <a:xfrm>
            <a:off x="4040188" y="4127500"/>
            <a:ext cx="13763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+</a:t>
            </a:r>
            <a:r>
              <a:rPr lang="ru-RU" sz="4000">
                <a:solidFill>
                  <a:srgbClr val="00B050"/>
                </a:solidFill>
                <a:latin typeface="Arial Black" pitchFamily="34" charset="0"/>
                <a:cs typeface="Consolas" pitchFamily="49" charset="0"/>
              </a:rPr>
              <a:t>10 </a:t>
            </a:r>
            <a:endParaRPr lang="ru-RU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3207" name="Прямоугольник 26"/>
          <p:cNvSpPr>
            <a:spLocks noChangeArrowheads="1"/>
          </p:cNvSpPr>
          <p:nvPr/>
        </p:nvSpPr>
        <p:spPr bwMode="auto">
          <a:xfrm>
            <a:off x="4111625" y="5788025"/>
            <a:ext cx="1762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Индекс развития </a:t>
            </a:r>
            <a:endParaRPr lang="en-US" sz="1600" b="1">
              <a:solidFill>
                <a:prstClr val="white"/>
              </a:solidFill>
              <a:latin typeface="Arial Narrow" pitchFamily="34" charset="0"/>
              <a:ea typeface="Consolas" pitchFamily="49" charset="0"/>
              <a:cs typeface="Helvetica" pitchFamily="34" charset="0"/>
            </a:endParaRPr>
          </a:p>
          <a:p>
            <a:r>
              <a:rPr lang="ru-RU" sz="1600" b="1">
                <a:solidFill>
                  <a:prstClr val="white"/>
                </a:solidFill>
                <a:latin typeface="Arial Narrow" pitchFamily="34" charset="0"/>
                <a:ea typeface="Consolas" pitchFamily="49" charset="0"/>
                <a:cs typeface="Helvetica" pitchFamily="34" charset="0"/>
              </a:rPr>
              <a:t>е-правительства ООН</a:t>
            </a:r>
          </a:p>
        </p:txBody>
      </p:sp>
      <p:pic>
        <p:nvPicPr>
          <p:cNvPr id="93208" name="Picture 10" descr="https://www.wearecognitive.com/media/image/world-bank-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5575" y="2557463"/>
            <a:ext cx="14128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09" name="Picture 12" descr="http://vignette4.wikia.nocookie.net/uncyclopedia/images/4/49/UN_logo.png/revision/latest?cb=200701272012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0850" y="2327275"/>
            <a:ext cx="9493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81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Инсайдер!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Дело концерна </a:t>
            </a:r>
            <a:r>
              <a:rPr lang="en-US" dirty="0" smtClean="0"/>
              <a:t>DaimlerChrysler </a:t>
            </a:r>
            <a:r>
              <a:rPr lang="ru-RU" dirty="0" smtClean="0"/>
              <a:t>о подкупе чиновников за рубежом.</a:t>
            </a:r>
            <a:endParaRPr lang="en-US" dirty="0" smtClean="0"/>
          </a:p>
          <a:p>
            <a:r>
              <a:rPr lang="ru-RU" dirty="0" smtClean="0"/>
              <a:t> Штраф для юридического лица </a:t>
            </a:r>
            <a:r>
              <a:rPr lang="en-US" dirty="0" smtClean="0">
                <a:solidFill>
                  <a:prstClr val="black"/>
                </a:solidFill>
              </a:rPr>
              <a:t>DaimlerChrysler</a:t>
            </a:r>
            <a:r>
              <a:rPr lang="ru-RU" dirty="0" smtClean="0">
                <a:solidFill>
                  <a:prstClr val="black"/>
                </a:solidFill>
              </a:rPr>
              <a:t> составил 360 миллионов долларов.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Согласно Американскому законодательству заявителю отдано 10% от суммы штрафа- это 36 миллионов долларов.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19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9369425" cy="485775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Поощрение за сообщение о фактах коррупции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41309" y="908721"/>
            <a:ext cx="4114497" cy="5112568"/>
            <a:chOff x="2268622" y="908720"/>
            <a:chExt cx="4606755" cy="572423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622" y="908720"/>
              <a:ext cx="4606755" cy="572423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563887" y="1556792"/>
              <a:ext cx="112723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dirty="0" smtClean="0">
                  <a:ln/>
                  <a:solidFill>
                    <a:prstClr val="white"/>
                  </a:solidFill>
                </a:rPr>
                <a:t>100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796914" y="2518032"/>
              <a:ext cx="8130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dirty="0" smtClean="0">
                  <a:ln/>
                  <a:solidFill>
                    <a:prstClr val="white"/>
                  </a:solidFill>
                </a:rPr>
                <a:t>70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796913" y="3463660"/>
              <a:ext cx="8130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dirty="0" smtClean="0">
                  <a:ln/>
                  <a:solidFill>
                    <a:prstClr val="white"/>
                  </a:solidFill>
                </a:rPr>
                <a:t>50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07198" y="4409288"/>
              <a:ext cx="8130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dirty="0" smtClean="0">
                  <a:ln/>
                  <a:solidFill>
                    <a:prstClr val="white"/>
                  </a:solidFill>
                </a:rPr>
                <a:t>40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796913" y="5354916"/>
              <a:ext cx="8130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LeftDown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dirty="0" smtClean="0">
                  <a:ln/>
                  <a:solidFill>
                    <a:prstClr val="white"/>
                  </a:solidFill>
                </a:rPr>
                <a:t>30</a:t>
              </a:r>
              <a:endParaRPr lang="ru-RU" sz="4400" b="1" dirty="0">
                <a:ln/>
                <a:solidFill>
                  <a:prstClr val="white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256294" y="4319768"/>
            <a:ext cx="358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по административным делам о коррупционных правонарушениях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256584" y="3536073"/>
            <a:ext cx="3658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 коррупционным преступлениям 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небольшой тяжести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56294" y="2786890"/>
            <a:ext cx="3492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по 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коррупционным преступлениям 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средней тяжести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256294" y="2037707"/>
            <a:ext cx="3887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по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тяжким коррупционным 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преступлениям</a:t>
            </a:r>
            <a:endParaRPr lang="ru-RU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56294" y="1287957"/>
            <a:ext cx="3780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 особо тяжким коррупционным преступлениям</a:t>
            </a:r>
            <a:endParaRPr lang="ru-RU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87624" y="593204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 начала </a:t>
            </a: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2016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года </a:t>
            </a: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поощрено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78 лиц 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на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10,2 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млн. тенге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, </a:t>
            </a:r>
          </a:p>
          <a:p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что составляет 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 среднем </a:t>
            </a:r>
            <a:r>
              <a:rPr lang="ru-RU" sz="2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130 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тыс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. тенге на человека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895" y="5562709"/>
            <a:ext cx="9108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+</a:t>
            </a:r>
            <a:endParaRPr lang="ru-RU" sz="9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21386959">
            <a:off x="1796801" y="1013050"/>
            <a:ext cx="1015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МРП</a:t>
            </a:r>
            <a:endParaRPr lang="ru-RU" sz="2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31051" y="862112"/>
            <a:ext cx="497251" cy="707886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429703" y="1717127"/>
            <a:ext cx="989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ru-RU" altLang="ru-RU" sz="20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212 100</a:t>
            </a:r>
            <a:endParaRPr lang="ru-RU" sz="20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39152" y="2546612"/>
            <a:ext cx="989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ru-RU" sz="20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148 470</a:t>
            </a:r>
            <a:endParaRPr lang="ru-RU" sz="20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39153" y="3386056"/>
            <a:ext cx="989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ru-RU" sz="20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106 050</a:t>
            </a:r>
            <a:endParaRPr lang="ru-RU" sz="20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491133" y="4209705"/>
            <a:ext cx="8659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ru-RU" sz="20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84 840</a:t>
            </a:r>
            <a:endParaRPr lang="ru-RU" sz="20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499731" y="5070694"/>
            <a:ext cx="8659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altLang="ru-RU" sz="2000" b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</a:rPr>
              <a:t>63 630</a:t>
            </a:r>
            <a:endParaRPr lang="ru-RU" sz="20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Рисунок 4"/>
          <p:cNvPicPr>
            <a:picLocks noChangeAspect="1"/>
          </p:cNvPicPr>
          <p:nvPr/>
        </p:nvPicPr>
        <p:blipFill>
          <a:blip r:embed="rId3"/>
          <a:srcRect l="30711" t="18771" r="14381" b="7764"/>
          <a:stretch>
            <a:fillRect/>
          </a:stretch>
        </p:blipFill>
        <p:spPr bwMode="auto">
          <a:xfrm>
            <a:off x="2627313" y="1358900"/>
            <a:ext cx="6481762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Прямоугольник 46"/>
          <p:cNvSpPr>
            <a:spLocks noChangeArrowheads="1"/>
          </p:cNvSpPr>
          <p:nvPr/>
        </p:nvSpPr>
        <p:spPr bwMode="auto">
          <a:xfrm>
            <a:off x="317500" y="138113"/>
            <a:ext cx="85709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Коррупционная карта мира </a:t>
            </a:r>
            <a:r>
              <a:rPr lang="en-US" altLang="ru-RU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Transparency International</a:t>
            </a:r>
            <a:endParaRPr lang="ru-RU" altLang="ru-RU" sz="40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213" y="1863725"/>
            <a:ext cx="215900" cy="936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4213" y="2800350"/>
            <a:ext cx="215900" cy="9350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3752850"/>
            <a:ext cx="215900" cy="935038"/>
          </a:xfrm>
          <a:prstGeom prst="rect">
            <a:avLst/>
          </a:prstGeom>
          <a:solidFill>
            <a:srgbClr val="F55A3B"/>
          </a:solidFill>
          <a:ln>
            <a:solidFill>
              <a:srgbClr val="F55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213" y="4687888"/>
            <a:ext cx="215900" cy="9366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213" y="5638800"/>
            <a:ext cx="215900" cy="9366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1145" name="Прямоугольник 2"/>
          <p:cNvSpPr>
            <a:spLocks noChangeArrowheads="1"/>
          </p:cNvSpPr>
          <p:nvPr/>
        </p:nvSpPr>
        <p:spPr bwMode="auto">
          <a:xfrm>
            <a:off x="890588" y="1903413"/>
            <a:ext cx="81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Канада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46" name="Прямоугольник 10"/>
          <p:cNvSpPr>
            <a:spLocks noChangeArrowheads="1"/>
          </p:cNvSpPr>
          <p:nvPr/>
        </p:nvSpPr>
        <p:spPr bwMode="auto">
          <a:xfrm>
            <a:off x="871538" y="2128838"/>
            <a:ext cx="1214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Финляндия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47" name="Прямоугольник 11"/>
          <p:cNvSpPr>
            <a:spLocks noChangeArrowheads="1"/>
          </p:cNvSpPr>
          <p:nvPr/>
        </p:nvSpPr>
        <p:spPr bwMode="auto">
          <a:xfrm>
            <a:off x="871538" y="2352675"/>
            <a:ext cx="1036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Германия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48" name="Прямоугольник 12"/>
          <p:cNvSpPr>
            <a:spLocks noChangeArrowheads="1"/>
          </p:cNvSpPr>
          <p:nvPr/>
        </p:nvSpPr>
        <p:spPr bwMode="auto">
          <a:xfrm>
            <a:off x="900113" y="2879725"/>
            <a:ext cx="6254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США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49" name="Прямоугольник 13"/>
          <p:cNvSpPr>
            <a:spLocks noChangeArrowheads="1"/>
          </p:cNvSpPr>
          <p:nvPr/>
        </p:nvSpPr>
        <p:spPr bwMode="auto">
          <a:xfrm>
            <a:off x="871538" y="3097213"/>
            <a:ext cx="1144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Австралия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0" name="Прямоугольник 14"/>
          <p:cNvSpPr>
            <a:spLocks noChangeArrowheads="1"/>
          </p:cNvSpPr>
          <p:nvPr/>
        </p:nvSpPr>
        <p:spPr bwMode="auto">
          <a:xfrm>
            <a:off x="871538" y="3317875"/>
            <a:ext cx="981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Франция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1" name="Прямоугольник 17"/>
          <p:cNvSpPr>
            <a:spLocks noChangeArrowheads="1"/>
          </p:cNvSpPr>
          <p:nvPr/>
        </p:nvSpPr>
        <p:spPr bwMode="auto">
          <a:xfrm>
            <a:off x="915988" y="3854450"/>
            <a:ext cx="752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Китай 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2" name="Прямоугольник 18"/>
          <p:cNvSpPr>
            <a:spLocks noChangeArrowheads="1"/>
          </p:cNvSpPr>
          <p:nvPr/>
        </p:nvSpPr>
        <p:spPr bwMode="auto">
          <a:xfrm>
            <a:off x="915988" y="4079875"/>
            <a:ext cx="1054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Бразилия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3" name="Прямоугольник 19"/>
          <p:cNvSpPr>
            <a:spLocks noChangeArrowheads="1"/>
          </p:cNvSpPr>
          <p:nvPr/>
        </p:nvSpPr>
        <p:spPr bwMode="auto">
          <a:xfrm>
            <a:off x="922338" y="4327525"/>
            <a:ext cx="752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Индия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4" name="Прямоугольник 20"/>
          <p:cNvSpPr>
            <a:spLocks noChangeArrowheads="1"/>
          </p:cNvSpPr>
          <p:nvPr/>
        </p:nvSpPr>
        <p:spPr bwMode="auto">
          <a:xfrm>
            <a:off x="909638" y="4808538"/>
            <a:ext cx="10747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Казахстан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5" name="Прямоугольник 21"/>
          <p:cNvSpPr>
            <a:spLocks noChangeArrowheads="1"/>
          </p:cNvSpPr>
          <p:nvPr/>
        </p:nvSpPr>
        <p:spPr bwMode="auto">
          <a:xfrm>
            <a:off x="900113" y="5029200"/>
            <a:ext cx="820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Россия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6" name="Прямоугольник 22"/>
          <p:cNvSpPr>
            <a:spLocks noChangeArrowheads="1"/>
          </p:cNvSpPr>
          <p:nvPr/>
        </p:nvSpPr>
        <p:spPr bwMode="auto">
          <a:xfrm>
            <a:off x="925513" y="526415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Иран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7" name="Прямоугольник 23"/>
          <p:cNvSpPr>
            <a:spLocks noChangeArrowheads="1"/>
          </p:cNvSpPr>
          <p:nvPr/>
        </p:nvSpPr>
        <p:spPr bwMode="auto">
          <a:xfrm>
            <a:off x="863600" y="5740400"/>
            <a:ext cx="12604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Афганистан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8" name="Прямоугольник 24"/>
          <p:cNvSpPr>
            <a:spLocks noChangeArrowheads="1"/>
          </p:cNvSpPr>
          <p:nvPr/>
        </p:nvSpPr>
        <p:spPr bwMode="auto">
          <a:xfrm>
            <a:off x="855663" y="5961063"/>
            <a:ext cx="731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Судан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59" name="Прямоугольник 25"/>
          <p:cNvSpPr>
            <a:spLocks noChangeArrowheads="1"/>
          </p:cNvSpPr>
          <p:nvPr/>
        </p:nvSpPr>
        <p:spPr bwMode="auto">
          <a:xfrm>
            <a:off x="855663" y="6196013"/>
            <a:ext cx="1125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>
                <a:solidFill>
                  <a:srgbClr val="000000"/>
                </a:solidFill>
                <a:cs typeface="Arial" charset="0"/>
              </a:rPr>
              <a:t>Венесуэла</a:t>
            </a:r>
            <a:endParaRPr lang="ru-RU" alt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160" name="Прямоугольник 26"/>
          <p:cNvSpPr>
            <a:spLocks noChangeArrowheads="1"/>
          </p:cNvSpPr>
          <p:nvPr/>
        </p:nvSpPr>
        <p:spPr bwMode="auto">
          <a:xfrm rot="-5400000">
            <a:off x="158750" y="2159000"/>
            <a:ext cx="74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низкий</a:t>
            </a:r>
          </a:p>
        </p:txBody>
      </p:sp>
      <p:sp>
        <p:nvSpPr>
          <p:cNvPr id="91161" name="Прямоугольник 27"/>
          <p:cNvSpPr>
            <a:spLocks noChangeArrowheads="1"/>
          </p:cNvSpPr>
          <p:nvPr/>
        </p:nvSpPr>
        <p:spPr bwMode="auto">
          <a:xfrm rot="-5400000">
            <a:off x="-18256" y="5863431"/>
            <a:ext cx="8826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очень </a:t>
            </a:r>
          </a:p>
          <a:p>
            <a:pPr algn="ctr"/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высокий</a:t>
            </a:r>
          </a:p>
        </p:txBody>
      </p:sp>
      <p:sp>
        <p:nvSpPr>
          <p:cNvPr id="91162" name="Прямоугольник 28"/>
          <p:cNvSpPr>
            <a:spLocks noChangeArrowheads="1"/>
          </p:cNvSpPr>
          <p:nvPr/>
        </p:nvSpPr>
        <p:spPr bwMode="auto">
          <a:xfrm rot="-5400000">
            <a:off x="90488" y="4967287"/>
            <a:ext cx="882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высокий</a:t>
            </a:r>
          </a:p>
        </p:txBody>
      </p:sp>
      <p:sp>
        <p:nvSpPr>
          <p:cNvPr id="91163" name="Прямоугольник 29"/>
          <p:cNvSpPr>
            <a:spLocks noChangeArrowheads="1"/>
          </p:cNvSpPr>
          <p:nvPr/>
        </p:nvSpPr>
        <p:spPr bwMode="auto">
          <a:xfrm rot="-5400000">
            <a:off x="76994" y="4090194"/>
            <a:ext cx="874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средний</a:t>
            </a:r>
          </a:p>
        </p:txBody>
      </p:sp>
      <p:sp>
        <p:nvSpPr>
          <p:cNvPr id="91164" name="Прямоугольник 30"/>
          <p:cNvSpPr>
            <a:spLocks noChangeArrowheads="1"/>
          </p:cNvSpPr>
          <p:nvPr/>
        </p:nvSpPr>
        <p:spPr bwMode="auto">
          <a:xfrm rot="-5400000">
            <a:off x="-46831" y="2958306"/>
            <a:ext cx="933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ниже </a:t>
            </a:r>
          </a:p>
          <a:p>
            <a:pPr algn="ctr"/>
            <a:r>
              <a:rPr lang="ru-RU" altLang="ru-RU" sz="1400">
                <a:solidFill>
                  <a:srgbClr val="0070C0"/>
                </a:solidFill>
                <a:cs typeface="Arial" charset="0"/>
              </a:rPr>
              <a:t>среднего</a:t>
            </a:r>
          </a:p>
        </p:txBody>
      </p:sp>
      <p:sp>
        <p:nvSpPr>
          <p:cNvPr id="91165" name="Прямоугольник 31"/>
          <p:cNvSpPr>
            <a:spLocks noChangeArrowheads="1"/>
          </p:cNvSpPr>
          <p:nvPr/>
        </p:nvSpPr>
        <p:spPr bwMode="auto">
          <a:xfrm>
            <a:off x="323850" y="1511300"/>
            <a:ext cx="2189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b="1">
                <a:solidFill>
                  <a:srgbClr val="000000"/>
                </a:solidFill>
                <a:cs typeface="Arial" charset="0"/>
              </a:rPr>
              <a:t>Уровень коррупции</a:t>
            </a:r>
          </a:p>
        </p:txBody>
      </p:sp>
      <p:sp>
        <p:nvSpPr>
          <p:cNvPr id="91166" name="Прямоугольник 31"/>
          <p:cNvSpPr>
            <a:spLocks noChangeArrowheads="1"/>
          </p:cNvSpPr>
          <p:nvPr/>
        </p:nvSpPr>
        <p:spPr bwMode="auto">
          <a:xfrm>
            <a:off x="2124075" y="5761038"/>
            <a:ext cx="64563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КАЗАХСТАН ЗАНИМАЕТ </a:t>
            </a:r>
          </a:p>
          <a:p>
            <a:pPr algn="r"/>
            <a:r>
              <a:rPr lang="ru-RU" altLang="ru-RU" sz="28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131 </a:t>
            </a:r>
            <a:r>
              <a:rPr lang="ru-RU" altLang="ru-RU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МЕСТО ИЗ </a:t>
            </a:r>
            <a:r>
              <a:rPr lang="ru-RU" altLang="ru-RU" sz="28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176 </a:t>
            </a:r>
            <a:r>
              <a:rPr lang="ru-RU" altLang="ru-RU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ВОЗМОЖНЫХ</a:t>
            </a:r>
          </a:p>
        </p:txBody>
      </p:sp>
    </p:spTree>
    <p:extLst>
      <p:ext uri="{BB962C8B-B14F-4D97-AF65-F5344CB8AC3E}">
        <p14:creationId xmlns:p14="http://schemas.microsoft.com/office/powerpoint/2010/main" val="2831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aribragaglia.files.wordpress.com/2014/08/elev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r="8487" b="63724"/>
          <a:stretch/>
        </p:blipFill>
        <p:spPr bwMode="auto">
          <a:xfrm>
            <a:off x="-180528" y="-27384"/>
            <a:ext cx="9428165" cy="25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93126" y="620491"/>
            <a:ext cx="235774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kk-KZ" alt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КАЗАХСТАНСКАЯ </a:t>
            </a:r>
            <a:endParaRPr lang="en-US" alt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3528" y="2657991"/>
            <a:ext cx="3222364" cy="735701"/>
            <a:chOff x="251520" y="4187887"/>
            <a:chExt cx="3729290" cy="743478"/>
          </a:xfrm>
        </p:grpSpPr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251520" y="4547243"/>
              <a:ext cx="3729290" cy="38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 altLang="ru-RU" sz="187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ПРЕДУПРЕЖДЕНИЕ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1520" y="4187887"/>
              <a:ext cx="3337837" cy="466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ПРОФИЛАКТИКА</a:t>
              </a:r>
              <a:endParaRPr lang="ru-RU" sz="2400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160765" y="2539501"/>
            <a:ext cx="3271883" cy="953647"/>
            <a:chOff x="156536" y="3213683"/>
            <a:chExt cx="3377848" cy="984532"/>
          </a:xfrm>
        </p:grpSpPr>
        <p:sp>
          <p:nvSpPr>
            <p:cNvPr id="7" name="TextBox 15"/>
            <p:cNvSpPr txBox="1">
              <a:spLocks noChangeArrowheads="1"/>
            </p:cNvSpPr>
            <p:nvPr/>
          </p:nvSpPr>
          <p:spPr bwMode="auto">
            <a:xfrm>
              <a:off x="188048" y="3213683"/>
              <a:ext cx="3346336" cy="360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 altLang="ru-RU" sz="167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АНТИКОРРУПЦИОННОЕ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0435" y="3721598"/>
              <a:ext cx="2985804" cy="476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ОБРАЗОВАНИЕ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6536" y="3383289"/>
              <a:ext cx="2979185" cy="5655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96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ВОСПИТАНИЕ</a:t>
              </a:r>
              <a:endParaRPr lang="ru-RU" sz="296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952876" y="2451407"/>
            <a:ext cx="2951643" cy="1167732"/>
            <a:chOff x="5762948" y="3966742"/>
            <a:chExt cx="4140545" cy="1205552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762948" y="4314383"/>
              <a:ext cx="4140545" cy="857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МЕРЫ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791021" y="3966742"/>
              <a:ext cx="4065720" cy="521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66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КАРАТЕЛЬНЫЕ</a:t>
              </a:r>
            </a:p>
          </p:txBody>
        </p:sp>
      </p:grpSp>
      <p:pic>
        <p:nvPicPr>
          <p:cNvPr id="7174" name="Picture 6" descr="http://www.clker.com/cliparts/8/c/0/a/12941361411898255240coloan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454"/>
          <a:stretch/>
        </p:blipFill>
        <p:spPr bwMode="auto">
          <a:xfrm flipH="1">
            <a:off x="389804" y="3486254"/>
            <a:ext cx="2661090" cy="33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www.clker.com/cliparts/8/c/0/a/12941361411898255240coloan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1"/>
          <a:stretch/>
        </p:blipFill>
        <p:spPr bwMode="auto">
          <a:xfrm flipH="1">
            <a:off x="3197559" y="3486254"/>
            <a:ext cx="2661090" cy="33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www.clker.com/cliparts/8/c/0/a/12941361411898255240coloan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5"/>
          <a:stretch/>
        </p:blipFill>
        <p:spPr bwMode="auto">
          <a:xfrm flipH="1">
            <a:off x="6098152" y="3486254"/>
            <a:ext cx="2661090" cy="3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Прямоугольник 7170"/>
          <p:cNvSpPr/>
          <p:nvPr/>
        </p:nvSpPr>
        <p:spPr>
          <a:xfrm>
            <a:off x="2820664" y="843184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АНТИКОРРУПЦИОННАЯ</a:t>
            </a:r>
            <a:endParaRPr lang="ru-RU" sz="2000" dirty="0"/>
          </a:p>
        </p:txBody>
      </p:sp>
      <p:sp>
        <p:nvSpPr>
          <p:cNvPr id="7173" name="Прямоугольник 7172"/>
          <p:cNvSpPr/>
          <p:nvPr/>
        </p:nvSpPr>
        <p:spPr>
          <a:xfrm>
            <a:off x="2451066" y="1021598"/>
            <a:ext cx="42418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ПОЛИТИКА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0823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1"/>
          <a:stretch/>
        </p:blipFill>
        <p:spPr>
          <a:xfrm>
            <a:off x="-27062" y="-23699"/>
            <a:ext cx="9171062" cy="6909083"/>
          </a:xfrm>
          <a:prstGeom prst="rect">
            <a:avLst/>
          </a:prstGeom>
        </p:spPr>
      </p:pic>
      <p:sp>
        <p:nvSpPr>
          <p:cNvPr id="28683" name="Заголовок 3"/>
          <p:cNvSpPr>
            <a:spLocks noGrp="1"/>
          </p:cNvSpPr>
          <p:nvPr>
            <p:ph type="title"/>
          </p:nvPr>
        </p:nvSpPr>
        <p:spPr>
          <a:xfrm>
            <a:off x="218529" y="1935"/>
            <a:ext cx="8496944" cy="147816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Антикоррупционная стратегия РК на 2015-2025 гг.</a:t>
            </a:r>
            <a:endParaRPr lang="ru-RU" altLang="ru-RU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4" name="TextBox 27"/>
          <p:cNvSpPr txBox="1">
            <a:spLocks noChangeArrowheads="1"/>
          </p:cNvSpPr>
          <p:nvPr/>
        </p:nvSpPr>
        <p:spPr bwMode="auto">
          <a:xfrm>
            <a:off x="218529" y="1635308"/>
            <a:ext cx="2049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4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60662" y="4677444"/>
            <a:ext cx="13231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сокращение </a:t>
            </a:r>
            <a:endParaRPr lang="en-US" altLang="ru-RU" sz="16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масштабов </a:t>
            </a:r>
            <a:endParaRPr lang="en-US" altLang="ru-RU" sz="16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коррупции</a:t>
            </a:r>
            <a:endParaRPr lang="en-US" altLang="ru-RU" sz="16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>
              <a:buFont typeface="Wingdings" pitchFamily="2" charset="2"/>
              <a:buChar char="§"/>
            </a:pPr>
            <a:endParaRPr lang="ru-RU" altLang="ru-RU" sz="7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0041" y="4669749"/>
            <a:ext cx="1916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прозрачность </a:t>
            </a:r>
            <a:endParaRPr lang="en-US" altLang="ru-RU" sz="14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д</a:t>
            </a:r>
            <a:r>
              <a:rPr lang="ru-RU" alt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еятельности</a:t>
            </a:r>
            <a:endParaRPr lang="en-US" altLang="ru-RU" sz="14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госорганов и </a:t>
            </a:r>
            <a:endParaRPr lang="en-US" altLang="ru-RU" sz="14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Правительства</a:t>
            </a:r>
            <a:endParaRPr lang="en-US" altLang="ru-RU" sz="14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12363" y="4669749"/>
            <a:ext cx="21037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открытость </a:t>
            </a:r>
            <a:endParaRPr lang="en-US" altLang="ru-RU" sz="14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квазигосударственного </a:t>
            </a:r>
            <a:endParaRPr lang="en-US" altLang="ru-RU" sz="1400" b="1" dirty="0">
              <a:solidFill>
                <a:srgbClr val="000000"/>
              </a:solidFill>
              <a:latin typeface="Arial Narrow" panose="020B0606020202030204" pitchFamily="34" charset="0"/>
              <a:ea typeface="Consolas" pitchFamily="49" charset="0"/>
              <a:cs typeface="Helvetica"/>
            </a:endParaRPr>
          </a:p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и частного секторов</a:t>
            </a:r>
            <a:r>
              <a:rPr lang="ru-RU" alt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Consolas" pitchFamily="49" charset="0"/>
                <a:cs typeface="Helvetic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710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Заголовок 3"/>
          <p:cNvSpPr>
            <a:spLocks noGrp="1"/>
          </p:cNvSpPr>
          <p:nvPr>
            <p:ph type="title"/>
          </p:nvPr>
        </p:nvSpPr>
        <p:spPr>
          <a:xfrm>
            <a:off x="253007" y="-30048"/>
            <a:ext cx="8496944" cy="201295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Антикоррупционная стратегия РК на 2015-2025 гг.</a:t>
            </a:r>
            <a:endParaRPr lang="ru-RU" altLang="ru-RU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4" name="TextBox 27"/>
          <p:cNvSpPr txBox="1">
            <a:spLocks noChangeArrowheads="1"/>
          </p:cNvSpPr>
          <p:nvPr/>
        </p:nvSpPr>
        <p:spPr bwMode="auto">
          <a:xfrm>
            <a:off x="287555" y="1891811"/>
            <a:ext cx="9459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400" b="1" dirty="0" smtClean="0">
                <a:solidFill>
                  <a:prstClr val="white">
                    <a:lumMod val="50000"/>
                  </a:prstClr>
                </a:solidFill>
                <a:latin typeface="Helvetica"/>
                <a:ea typeface="Helvetica"/>
                <a:cs typeface="Helvetica"/>
              </a:rPr>
              <a:t>Ключевые направления противодействия коррупции </a:t>
            </a:r>
            <a:endParaRPr lang="ru-RU" altLang="ru-RU" sz="2400" b="1" dirty="0">
              <a:solidFill>
                <a:prstClr val="white">
                  <a:lumMod val="50000"/>
                </a:prstClr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gray">
          <a:xfrm>
            <a:off x="7019925" y="2968633"/>
            <a:ext cx="2209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en-US" altLang="ru-RU" sz="1200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grpSp>
        <p:nvGrpSpPr>
          <p:cNvPr id="28673" name="Группа 28672"/>
          <p:cNvGrpSpPr/>
          <p:nvPr/>
        </p:nvGrpSpPr>
        <p:grpSpPr>
          <a:xfrm>
            <a:off x="324701" y="2693000"/>
            <a:ext cx="5524222" cy="705467"/>
            <a:chOff x="395537" y="2552391"/>
            <a:chExt cx="5524222" cy="70546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216085" y="731843"/>
              <a:ext cx="705467" cy="4346564"/>
            </a:xfrm>
            <a:prstGeom prst="rect">
              <a:avLst/>
            </a:prstGeom>
          </p:spPr>
        </p:pic>
        <p:sp>
          <p:nvSpPr>
            <p:cNvPr id="20" name="Text Box 16"/>
            <p:cNvSpPr txBox="1">
              <a:spLocks noChangeArrowheads="1"/>
            </p:cNvSpPr>
            <p:nvPr/>
          </p:nvSpPr>
          <p:spPr bwMode="gray">
            <a:xfrm>
              <a:off x="2482822" y="2723360"/>
              <a:ext cx="34369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 b="1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государственная служба </a:t>
              </a:r>
              <a:endParaRPr lang="en-US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gray">
            <a:xfrm>
              <a:off x="539553" y="2643515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28672" name="Группа 28671"/>
          <p:cNvGrpSpPr/>
          <p:nvPr/>
        </p:nvGrpSpPr>
        <p:grpSpPr>
          <a:xfrm>
            <a:off x="324701" y="3472621"/>
            <a:ext cx="4346564" cy="705467"/>
            <a:chOff x="395537" y="3332020"/>
            <a:chExt cx="4346564" cy="70546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216085" y="1511472"/>
              <a:ext cx="705467" cy="4346564"/>
            </a:xfrm>
            <a:prstGeom prst="rect">
              <a:avLst/>
            </a:prstGeom>
          </p:spPr>
        </p:pic>
        <p:sp>
          <p:nvSpPr>
            <p:cNvPr id="32" name="Text Box 16"/>
            <p:cNvSpPr txBox="1">
              <a:spLocks noChangeArrowheads="1"/>
            </p:cNvSpPr>
            <p:nvPr/>
          </p:nvSpPr>
          <p:spPr bwMode="gray">
            <a:xfrm>
              <a:off x="539553" y="3423144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24704" y="4269221"/>
            <a:ext cx="5475053" cy="705467"/>
            <a:chOff x="530702" y="5332144"/>
            <a:chExt cx="5475053" cy="705467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351250" y="3511596"/>
              <a:ext cx="705467" cy="4346564"/>
            </a:xfrm>
            <a:prstGeom prst="rect">
              <a:avLst/>
            </a:prstGeom>
          </p:spPr>
        </p:pic>
        <p:sp>
          <p:nvSpPr>
            <p:cNvPr id="35" name="Text Box 16"/>
            <p:cNvSpPr txBox="1">
              <a:spLocks noChangeArrowheads="1"/>
            </p:cNvSpPr>
            <p:nvPr/>
          </p:nvSpPr>
          <p:spPr bwMode="gray">
            <a:xfrm>
              <a:off x="2568818" y="5448087"/>
              <a:ext cx="34369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квазигосударственный </a:t>
              </a:r>
              <a:endParaRPr lang="en-US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endParaRPr>
            </a:p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и частный </a:t>
              </a:r>
              <a:r>
                <a:rPr lang="ru-RU" altLang="ru-RU" sz="1200" b="1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секторы</a:t>
              </a:r>
              <a:endParaRPr lang="en-US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36" name="Text Box 16"/>
            <p:cNvSpPr txBox="1">
              <a:spLocks noChangeArrowheads="1"/>
            </p:cNvSpPr>
            <p:nvPr/>
          </p:nvSpPr>
          <p:spPr bwMode="gray">
            <a:xfrm>
              <a:off x="674718" y="5423268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83317" y="2698212"/>
            <a:ext cx="4346564" cy="705467"/>
            <a:chOff x="395537" y="2552391"/>
            <a:chExt cx="4346564" cy="705467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216085" y="731843"/>
              <a:ext cx="705467" cy="4346564"/>
            </a:xfrm>
            <a:prstGeom prst="rect">
              <a:avLst/>
            </a:prstGeom>
          </p:spPr>
        </p:pic>
        <p:sp>
          <p:nvSpPr>
            <p:cNvPr id="43" name="Text Box 16"/>
            <p:cNvSpPr txBox="1">
              <a:spLocks noChangeArrowheads="1"/>
            </p:cNvSpPr>
            <p:nvPr/>
          </p:nvSpPr>
          <p:spPr bwMode="gray">
            <a:xfrm>
              <a:off x="539553" y="2643515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492153" y="5143298"/>
            <a:ext cx="5446263" cy="705467"/>
            <a:chOff x="395537" y="2552391"/>
            <a:chExt cx="5446263" cy="70546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216085" y="731843"/>
              <a:ext cx="705467" cy="4346564"/>
            </a:xfrm>
            <a:prstGeom prst="rect">
              <a:avLst/>
            </a:prstGeom>
          </p:spPr>
        </p:pic>
        <p:sp>
          <p:nvSpPr>
            <p:cNvPr id="47" name="Text Box 16"/>
            <p:cNvSpPr txBox="1">
              <a:spLocks noChangeArrowheads="1"/>
            </p:cNvSpPr>
            <p:nvPr/>
          </p:nvSpPr>
          <p:spPr bwMode="gray">
            <a:xfrm>
              <a:off x="2404863" y="2670968"/>
              <a:ext cx="34369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международное </a:t>
              </a:r>
            </a:p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сотрудничество</a:t>
              </a:r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gray">
            <a:xfrm>
              <a:off x="539553" y="2643515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683317" y="3461148"/>
            <a:ext cx="5485860" cy="705467"/>
            <a:chOff x="395537" y="3332020"/>
            <a:chExt cx="5485860" cy="705467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216085" y="1511472"/>
              <a:ext cx="705467" cy="4346564"/>
            </a:xfrm>
            <a:prstGeom prst="rect">
              <a:avLst/>
            </a:prstGeom>
          </p:spPr>
        </p:pic>
        <p:sp>
          <p:nvSpPr>
            <p:cNvPr id="63" name="Text Box 16"/>
            <p:cNvSpPr txBox="1">
              <a:spLocks noChangeArrowheads="1"/>
            </p:cNvSpPr>
            <p:nvPr/>
          </p:nvSpPr>
          <p:spPr bwMode="gray">
            <a:xfrm>
              <a:off x="2444460" y="3443888"/>
              <a:ext cx="34369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прозрачность </a:t>
              </a:r>
            </a:p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государственных процедур</a:t>
              </a:r>
              <a:endParaRPr lang="en-US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64" name="Text Box 16"/>
            <p:cNvSpPr txBox="1">
              <a:spLocks noChangeArrowheads="1"/>
            </p:cNvSpPr>
            <p:nvPr/>
          </p:nvSpPr>
          <p:spPr bwMode="gray">
            <a:xfrm>
              <a:off x="539553" y="3423144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4683320" y="4257743"/>
            <a:ext cx="5521853" cy="705467"/>
            <a:chOff x="530702" y="5332144"/>
            <a:chExt cx="5521853" cy="705467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0"/>
            <a:stretch/>
          </p:blipFill>
          <p:spPr>
            <a:xfrm rot="16200000">
              <a:off x="2351250" y="3511596"/>
              <a:ext cx="705467" cy="4346564"/>
            </a:xfrm>
            <a:prstGeom prst="rect">
              <a:avLst/>
            </a:prstGeom>
          </p:spPr>
        </p:pic>
        <p:sp>
          <p:nvSpPr>
            <p:cNvPr id="67" name="Text Box 16"/>
            <p:cNvSpPr txBox="1">
              <a:spLocks noChangeArrowheads="1"/>
            </p:cNvSpPr>
            <p:nvPr/>
          </p:nvSpPr>
          <p:spPr bwMode="gray">
            <a:xfrm>
              <a:off x="2615618" y="5465913"/>
              <a:ext cx="34369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антикоррупционная </a:t>
              </a:r>
            </a:p>
            <a:p>
              <a:r>
                <a:rPr lang="ru-RU" altLang="ru-RU" sz="1200" b="1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культура</a:t>
              </a:r>
            </a:p>
          </p:txBody>
        </p:sp>
        <p:sp>
          <p:nvSpPr>
            <p:cNvPr id="68" name="Text Box 16"/>
            <p:cNvSpPr txBox="1">
              <a:spLocks noChangeArrowheads="1"/>
            </p:cNvSpPr>
            <p:nvPr/>
          </p:nvSpPr>
          <p:spPr bwMode="gray">
            <a:xfrm>
              <a:off x="674718" y="5423268"/>
              <a:ext cx="432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ru-RU" sz="28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</p:grpSp>
      <p:sp>
        <p:nvSpPr>
          <p:cNvPr id="33" name="Text Box 16"/>
          <p:cNvSpPr txBox="1">
            <a:spLocks noChangeArrowheads="1"/>
          </p:cNvSpPr>
          <p:nvPr/>
        </p:nvSpPr>
        <p:spPr bwMode="gray">
          <a:xfrm>
            <a:off x="2497985" y="3490411"/>
            <a:ext cx="3436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судебные и </a:t>
            </a:r>
            <a:endParaRPr lang="en-US" altLang="ru-RU" sz="1200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правоохранительные </a:t>
            </a:r>
            <a:endParaRPr lang="en-US" altLang="ru-RU" sz="1200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ru-RU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органы</a:t>
            </a:r>
            <a:endParaRPr lang="en-US" altLang="ru-RU" sz="1200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gray">
          <a:xfrm>
            <a:off x="6753829" y="2905764"/>
            <a:ext cx="343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общественный контроль</a:t>
            </a:r>
            <a:endParaRPr lang="en-US" altLang="ru-RU" sz="1200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131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34" y="1124744"/>
            <a:ext cx="6150057" cy="5799432"/>
          </a:xfrm>
          <a:prstGeom prst="rect">
            <a:avLst/>
          </a:prstGeo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79512" y="-127881"/>
            <a:ext cx="8136904" cy="1498063"/>
          </a:xfrm>
        </p:spPr>
        <p:txBody>
          <a:bodyPr>
            <a:noAutofit/>
          </a:bodyPr>
          <a:lstStyle/>
          <a:p>
            <a:pPr defTabSz="685800" fontAlgn="base">
              <a:spcAft>
                <a:spcPct val="0"/>
              </a:spcAft>
            </a:pPr>
            <a:r>
              <a:rPr lang="en-US" alt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Комплексный </a:t>
            </a:r>
            <a:r>
              <a:rPr lang="en-US" alt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подход </a:t>
            </a:r>
            <a:br>
              <a:rPr lang="en-US" alt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en-US" alt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противодействи</a:t>
            </a:r>
            <a:r>
              <a:rPr lang="ru-RU" alt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коррупции</a:t>
            </a:r>
            <a:endParaRPr lang="ru-RU" alt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6259" y="173119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ПРИНЯТО </a:t>
            </a:r>
            <a:endParaRPr lang="en-US" sz="28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en-US" sz="28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5240" y="1858976"/>
            <a:ext cx="1752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endParaRPr lang="ru-RU" sz="9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5438" y="3115972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ЗАКОНОВ</a:t>
            </a:r>
            <a:endParaRPr lang="ru-RU" sz="2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3874" y="5027044"/>
            <a:ext cx="255948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kk-KZ" sz="700" b="1" dirty="0" smtClean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 algn="just">
              <a:defRPr/>
            </a:pPr>
            <a:r>
              <a:rPr lang="ru-RU" sz="16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ПОЛОЖЕНИЕ КАЖДОГО ЗАКОНА НАПРАВЛЕНО </a:t>
            </a:r>
          </a:p>
          <a:p>
            <a:pPr algn="just">
              <a:defRPr/>
            </a:pPr>
            <a:r>
              <a:rPr lang="ru-RU" sz="16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НА МИНИМИЗАЦИЮ КОРРУПЦИОННЫХ РИСКОВ</a:t>
            </a:r>
          </a:p>
          <a:p>
            <a:pPr algn="just">
              <a:defRPr/>
            </a:pPr>
            <a:endParaRPr lang="kk-KZ" sz="10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07272" y="1802368"/>
            <a:ext cx="28132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«О ПРОТИВОДЕЙСТВИИ </a:t>
            </a:r>
            <a:endParaRPr lang="en-US" sz="13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07272" y="2628639"/>
            <a:ext cx="1893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«ОБ ОБЩЕСТВЕННЫХ </a:t>
            </a:r>
            <a:endParaRPr lang="en-US" sz="14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84765" y="2799547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СОВЕТАХ»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85617" y="1972123"/>
            <a:ext cx="1614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КОРРУПЦИИ»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07272" y="3596193"/>
            <a:ext cx="2000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«О ГОСУДАРСТВЕННОЙ </a:t>
            </a:r>
            <a:endParaRPr lang="en-US" sz="14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84764" y="3734941"/>
            <a:ext cx="1215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СЛУЖБЕ»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09320" y="4509120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«О ДОСТУПЕ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29662" y="4746561"/>
            <a:ext cx="1494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 ИНФОРМАЦИИ»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96596" y="5405995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«О ВСЕОБЩЕМ </a:t>
            </a:r>
            <a:endParaRPr lang="en-US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15886" y="5645603"/>
            <a:ext cx="1754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ДЕКЛАРИРОВАНИИ» </a:t>
            </a: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7879133" y="3611583"/>
            <a:ext cx="1683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ЗАКОНЫ</a:t>
            </a:r>
            <a:endParaRPr lang="ru-RU" sz="3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2892992" y="-500368"/>
            <a:ext cx="5559307" cy="5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2892993" y="620835"/>
            <a:ext cx="5559307" cy="5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2869240" y="1772029"/>
            <a:ext cx="5559307" cy="5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freeiconspng.com/uploads/black-pencil-png-black-pencil-vector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2892993" y="2935882"/>
            <a:ext cx="5559307" cy="5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3689" y="1783607"/>
            <a:ext cx="4474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ВВЕДЕНО НОВОЕ ПОНЯТИЕ КОРРУПЦИИ 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eaLnBrk="1" hangingPunct="1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В СООТВЕТСТВИИ С КОНВЕНЦИЕЙ 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eaLnBrk="1" hangingPunct="1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ООН ПРОТИВ КОРРУПЦИИ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29588" y="3066551"/>
            <a:ext cx="4674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ЗАКРЕПЛЕНЫ ПРАВА И ОБЯЗАННОСТИ </a:t>
            </a:r>
          </a:p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АНТИКОРРУПЦИОННОЙ СЛУЖБЫ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18203" y="4149080"/>
            <a:ext cx="4974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РАБОТНИКИ УПРАВЛЕНЧЕСКОГО ЗВЕНА </a:t>
            </a:r>
            <a:endParaRPr lang="en-US" sz="1600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eaLnBrk="1" hangingPunct="1"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КВАЗИГОССЕКТОРА ПРИРАВНЕНЫ К ЛИЦАМ, </a:t>
            </a:r>
            <a:endParaRPr lang="en-US" sz="1600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eaLnBrk="1" hangingPunct="1"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УПОЛНОМОЧЕННЫМ НА ВЫПОЛНЕНИЕ ГОСФУНКЦИЙ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22717" y="5254849"/>
            <a:ext cx="4897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ВВЕДЕНЫ АНТИКОРРУПЦИОННЫЕ 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eaLnBrk="1" hangingPunct="1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ОГРАНИЧЕНИЯ В ОТНОШЕНИИ ГОССЛУЖАЩИХ 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Helvetica"/>
              <a:cs typeface="Helvetica"/>
            </a:endParaRPr>
          </a:p>
          <a:p>
            <a:pPr eaLnBrk="1" hangingPunct="1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Helvetica"/>
                <a:cs typeface="Helvetica"/>
              </a:rPr>
              <a:t>И РАБОТНИКОВ КВАЗИГОССЕКТОРА</a:t>
            </a:r>
          </a:p>
        </p:txBody>
      </p:sp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342856" y="352922"/>
            <a:ext cx="1011661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>
              <a:lnSpc>
                <a:spcPct val="90000"/>
              </a:lnSpc>
            </a:pPr>
            <a:r>
              <a:rPr lang="ru-RU" alt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 «О </a:t>
            </a:r>
            <a:r>
              <a:rPr lang="ru-RU" alt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противодействии коррупции» </a:t>
            </a:r>
          </a:p>
        </p:txBody>
      </p:sp>
      <p:pic>
        <p:nvPicPr>
          <p:cNvPr id="8208" name="Picture 16" descr="http://reformdrugpolicy.com/wp-content/uploads/2011/08/UN-Logo-Misc1-e1316507340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666"/>
            <a:ext cx="1276260" cy="11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anticorruption.gov.kz/assets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" y="2754466"/>
            <a:ext cx="1233436" cy="12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vmeste.com.kz/wp-content/uploads/2012/05/Untitled-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4401"/>
          <a:stretch/>
        </p:blipFill>
        <p:spPr bwMode="auto">
          <a:xfrm>
            <a:off x="443885" y="3935706"/>
            <a:ext cx="1141053" cy="122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://www.suretech.de/media/image/d1/be/01/3556-360-f636b0ef5365d758b826d543099ac401_200x2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" y="5184418"/>
            <a:ext cx="1060651" cy="10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ureau 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 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 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36929</TotalTime>
  <Words>1139</Words>
  <Application>Microsoft Office PowerPoint</Application>
  <PresentationFormat>Экран (4:3)</PresentationFormat>
  <Paragraphs>404</Paragraphs>
  <Slides>31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Arial Black</vt:lpstr>
      <vt:lpstr>Arial Narrow</vt:lpstr>
      <vt:lpstr>Calibri</vt:lpstr>
      <vt:lpstr>Calibri Light</vt:lpstr>
      <vt:lpstr>Consolas</vt:lpstr>
      <vt:lpstr>Constantia</vt:lpstr>
      <vt:lpstr>Garamond</vt:lpstr>
      <vt:lpstr>Helvetica</vt:lpstr>
      <vt:lpstr>Tahoma</vt:lpstr>
      <vt:lpstr>Times New Roman</vt:lpstr>
      <vt:lpstr>Wingdings</vt:lpstr>
      <vt:lpstr>7_Тема Office</vt:lpstr>
      <vt:lpstr>3_Тема Office</vt:lpstr>
      <vt:lpstr>Презентация PowerPoint</vt:lpstr>
      <vt:lpstr>«Суд Камбиса» или «Сдирание кожи с продажного судьи» — картина  художника Герарда Давида 1498 г</vt:lpstr>
      <vt:lpstr>Презентация PowerPoint</vt:lpstr>
      <vt:lpstr>Презентация PowerPoint</vt:lpstr>
      <vt:lpstr>Презентация PowerPoint</vt:lpstr>
      <vt:lpstr>Антикоррупционная стратегия РК на 2015-2025 гг.</vt:lpstr>
      <vt:lpstr>Антикоррупционная стратегия РК на 2015-2025 гг.</vt:lpstr>
      <vt:lpstr>Комплексный подход  в противодействии коррупции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Взаимоотношение?</vt:lpstr>
      <vt:lpstr>Девять правил эффективного общения  Сэма Блэка: </vt:lpstr>
      <vt:lpstr>Доступность Call-центра как для городских телефонов,  так и для мобильных операторов </vt:lpstr>
      <vt:lpstr>Общее количество поступивших звонков – свыше 30 тыс.  </vt:lpstr>
      <vt:lpstr>Презентация PowerPoint</vt:lpstr>
      <vt:lpstr>Инсайдер!</vt:lpstr>
      <vt:lpstr>Поощрение за сообщение о фактах коррупции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Динара Джаненова</dc:creator>
  <cp:lastModifiedBy>11</cp:lastModifiedBy>
  <cp:revision>1038</cp:revision>
  <cp:lastPrinted>2016-09-27T08:39:08Z</cp:lastPrinted>
  <dcterms:created xsi:type="dcterms:W3CDTF">2014-12-22T15:12:27Z</dcterms:created>
  <dcterms:modified xsi:type="dcterms:W3CDTF">2017-06-23T06:25:29Z</dcterms:modified>
</cp:coreProperties>
</file>