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A3C24"/>
    <a:srgbClr val="4D4D4D"/>
    <a:srgbClr val="B92D14"/>
    <a:srgbClr val="35759D"/>
    <a:srgbClr val="35B19D"/>
    <a:srgbClr val="E8E8E8"/>
    <a:srgbClr val="195349"/>
    <a:srgbClr val="2F9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64" d="100"/>
          <a:sy n="64" d="100"/>
        </p:scale>
        <p:origin x="-12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2030D4-64B8-4AB4-AD64-EAE7C728C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617CB-ABDB-4E58-9FAD-51E83907337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9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722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7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9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754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8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" y="2132856"/>
            <a:ext cx="8251123" cy="39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7796" y="217237"/>
            <a:ext cx="6127849" cy="614000"/>
          </a:xfrm>
          <a:effectLst>
            <a:outerShdw dist="17961" dir="2700000" algn="ctr" rotWithShape="0">
              <a:srgbClr val="195349"/>
            </a:outerShdw>
          </a:effec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>     </a:t>
            </a:r>
            <a:br>
              <a:rPr lang="ru-RU" sz="44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sz="44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sz="44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sz="3200" b="1" dirty="0">
                <a:solidFill>
                  <a:srgbClr val="000000"/>
                </a:solidFill>
              </a:rPr>
              <a:t>4-сынып </a:t>
            </a:r>
            <a:r>
              <a:rPr lang="ru-RU" sz="3200" b="1" dirty="0" err="1">
                <a:solidFill>
                  <a:srgbClr val="000000"/>
                </a:solidFill>
              </a:rPr>
              <a:t>білім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 err="1">
                <a:solidFill>
                  <a:srgbClr val="000000"/>
                </a:solidFill>
              </a:rPr>
              <a:t>алушыларының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 err="1">
                <a:solidFill>
                  <a:srgbClr val="000000"/>
                </a:solidFill>
              </a:rPr>
              <a:t>білім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 err="1">
                <a:solidFill>
                  <a:srgbClr val="000000"/>
                </a:solidFill>
              </a:rPr>
              <a:t>жетістіктерін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 err="1">
                <a:solidFill>
                  <a:srgbClr val="000000"/>
                </a:solidFill>
              </a:rPr>
              <a:t>бағалау</a:t>
            </a:r>
            <a:r>
              <a:rPr lang="ru-RU" sz="3200" b="1" dirty="0">
                <a:solidFill>
                  <a:srgbClr val="000000"/>
                </a:solidFill>
              </a:rPr>
              <a:t>  </a:t>
            </a:r>
            <a:r>
              <a:rPr lang="ru-RU" sz="3200" b="1" dirty="0" err="1">
                <a:solidFill>
                  <a:srgbClr val="000000"/>
                </a:solidFill>
              </a:rPr>
              <a:t>мониторингі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07504" y="836712"/>
            <a:ext cx="8712968" cy="7200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107504" y="836712"/>
            <a:ext cx="6624736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blob:https://web.whatsapp.com/1be1f96b-639c-4542-9a79-d88c191693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fd8db374-6946-4435-821d-3bcf6315d1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12" y="5653555"/>
            <a:ext cx="1388752" cy="12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2132856"/>
            <a:ext cx="7858081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2021-2022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оқу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жылында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беру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ұйымдарынан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тәуелсіз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алушылардың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жетістіктерінің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мониторингі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бұдан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әрі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– ББЖМ)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беру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деңгейінің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мемлекеттік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жалпыға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міндетті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стандартына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бұдан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әрі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– МЖБС)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сәйкес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алушылардың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сапасын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жүйелі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бақылау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мақсатында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енгізіледі</a:t>
            </a:r>
            <a:r>
              <a:rPr lang="ru-RU" sz="1800" b="1" dirty="0">
                <a:latin typeface="Times New Roman"/>
                <a:ea typeface="Times New Roman"/>
              </a:rPr>
              <a:t>. </a:t>
            </a:r>
            <a:endParaRPr lang="ru-RU" sz="1400" b="1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Бастауыш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және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негізгі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орта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беру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ұйымдарында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ББЖМ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Заңның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55-бабының 4-тармағына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сәйкес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4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және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9-сынып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алушыларының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арасында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жүргізіледі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1" dirty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ББЖМ 4-сыныптарда кешенді тестілеу нысанында ақпараттық-коммуникациялық технологияларды (бұдан әрі – АКТ) қолдана отырып, оқыту тілінде үш бағыт (оқу сауаттылығы, математикалық сауаттылық, жаратылыстану-ғылыми сауаттылық) бойынша жүргізіледі.</a:t>
            </a:r>
            <a:endParaRPr lang="ru-RU" sz="1400" b="1" dirty="0">
              <a:latin typeface="Times New Roman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 smtClean="0"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1800" dirty="0"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5" name="AutoShape 2" descr="blob:https://web.whatsapp.com/ddf77861-fa27-446c-b66b-18d7e2d31c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75" y="0"/>
            <a:ext cx="3107825" cy="2330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15200" cy="71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70" y="0"/>
            <a:ext cx="1723085" cy="149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256" y="1340768"/>
            <a:ext cx="8719224" cy="537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Тестілеу 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жыл сайын сәуір айында тестіленушілер оқитын орта білім беру ұйымдарының базасында және қараша айында техникалық және кәсіптік, орта білімнен кейінгі білім беру ұйымдарының базасында өткізіледі.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Тестілеу тапсырмаларының санын, мазмұны мен нысанын, сондай-ақ тестілеуге бөлінетін сағат санын МЖБС-ға сәйкес тест спецификациясы айқындайды.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      Тест спецификациясын "Ұлттық тестілеу орталығы" республикалық мемлекеттік қазыналық кәсіпорны (бұдан әрі – ҰТО) әзірлейді.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 Тестілеу өткізу кезінде білім алушыларға сөйлесуге, қағаз, электрондық және өзге де тасымалдағыштардағы ақпараттарды пайдалануға тыйым салынады.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FF0000"/>
                </a:solidFill>
                <a:latin typeface="Times New Roman"/>
                <a:ea typeface="Times New Roman"/>
              </a:rPr>
              <a:t>      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Тестілеуден өту кезінде калькуляторды, анықтамалық әдебиетті, электрондық жазба кітапшаларын және түрлі электрондық құрылғыларды (оның ішінде мобильді телефондар мен өзге де электрондық жабдықтарды) пайдалануға рұқсат етілмейді. ББЖМ-не үйде оқытудан басқа барлық             4-сынып оқушылары қатысады. 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1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89" y="145418"/>
            <a:ext cx="8877860" cy="62285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ББЖМ жүргізілетін орта (бастауыш, негізгі орта), техникалық және кәсіптік, орта білімнен кейінгі білім беру ұйымдарының тізбесін жыл сайын Заңның 55-бабының 6-тармағына сәйкес уәкілетті орган айқындайды. Білім беру ұйымдары мынадай параметрлер бойынша іріктеледі: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- аумақтық тиістілігі (қала, ауыл);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- жалпы білім беретін мекемелердің түрлері </a:t>
            </a:r>
            <a:endParaRPr lang="kk-KZ" sz="1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жалпы білім беретін мектеп, лицей, гимназия, </a:t>
            </a:r>
            <a:endParaRPr lang="kk-KZ" sz="1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мектеп-гимназия</a:t>
            </a: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, мектеп-лицей);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- білім алушылар контингенті;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- оқыту тілі (қазақ/орыс);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- білім беру ұйымдарының қатысу пайызы (25%).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      Жыл сайын бұл саннан өткен оқу жылдары ББЖМ-ға қатысқан білім беру ұйымдары алынып тасталады. 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      Білім беру ұйымдарын іріктеу оларды кездейсоқ іріктеу үшін бағдарламалық қамтамасыз етуге қалыптастырылған жұмыс тізімін жүктеу нәтижесінде жүзеге асырылады. 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ББЖМ нәтижелері білім беру ұйымдарының назарына ол аяқталған күннен кейін үш жұмыс күні ішінде жеткізіледі және құқықтық салдары болмайды. 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     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ББЖМ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нәтижелері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туралы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ақпарат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уәкілетті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органның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интернет-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ресурсында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орналастырылады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22709"/>
            <a:ext cx="3726113" cy="223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6" y="5298693"/>
            <a:ext cx="1731963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9512" y="217237"/>
            <a:ext cx="6984776" cy="614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9534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>     </a:t>
            </a:r>
            <a:b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Мониторинг образовательных достижений обучающихся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 классов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68760"/>
            <a:ext cx="7858081" cy="3914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2021-2022 учебном году  вводится Мониторинг образовательных достижений обучающихся (далее –МОДО), который является независимым от организаций образования систематическим наблюдением за качеством обучения на соответствие государственному общеобязательному стандарту соответствующего уровня образования.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организациях начального и основного среднего образования МОДО проводится среди обучающихся 4 и 9 классов в соответствии с пунктом 4 статьи 55 Закона.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МОДО в 4 классах проводится в форме комплексного тестирования с применением информационно-коммуникационных технологий (далее – ИКТ) на языке обучения по трем направлениям (грамотность чтения, математическая грамотность, естественнонаучная грамотность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</a:t>
            </a:r>
            <a:r>
              <a:rPr lang="kk-KZ" sz="1800" b="1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1800" b="1" dirty="0">
              <a:solidFill>
                <a:srgbClr val="00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8" y="5006119"/>
            <a:ext cx="4017640" cy="185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96" y="692696"/>
            <a:ext cx="7315200" cy="715962"/>
          </a:xfrm>
        </p:spPr>
        <p:txBody>
          <a:bodyPr/>
          <a:lstStyle/>
          <a:p>
            <a:pPr algn="r"/>
            <a: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dirty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dirty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5" y="4797152"/>
            <a:ext cx="2143290" cy="18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7858081" cy="42132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Тестирование проводится ежегодно в апреле на базе организаций среднего образования. Количество, содержание и форма тестовых заданий, а также количество часов, отводимых на тестирование, определяются спецификацией теста в соответствии с ГОСО.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Спецификация теста разрабатывается Республиканским государственным казенным предприятием "Национальный центр тестирования" (далее – НЦТ).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 проведении тестирования обучающимся запрещается разговаривать, пользоваться информацией на бумажных, электронных и иных носителях. Во время прохождения тестирования не разрешается использовать калькулятор, справочную литературу.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МОДО принимают участие все обучающиеся 4 классов, кроме обучающихся на дому.</a:t>
            </a:r>
            <a:endParaRPr lang="ru-RU" sz="1400" b="1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1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5826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Перечень организаций среднего (начального, основного среднего образования), технического и профессионального,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послесреднего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образования, в которых проводится МОДО, ежегодно определяется уполномоченным органом в соответствии с пунктом 6 статьи 55 Закона. Отбор организаций образования осуществляется по следующим параметрам: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      – территориальная принадлежность (город, село); 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     – вид общеобразовательного учреждения (общеобразовательная школа, лицей, гимназия, школа-гимназия, школа-лицей);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     – контингент обучающихся;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      – язык обучения (казахский/ русский); 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     – процент участия организаций образования (25%).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Отбор организаций образования осуществляется в результате загрузки сформированного рабочего списка в программное обеспечение для их случайной выборки.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Результаты МОДО доводятся до сведения организаций образования в течение трех рабочих дней после дня его окончания и не имеют правовых последствий.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      Информация о результатах МОДО размещается на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интернет-ресурсе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уполномоченного органа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26" y="5629670"/>
            <a:ext cx="1424662" cy="12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">
      <a:dk1>
        <a:srgbClr val="777777"/>
      </a:dk1>
      <a:lt1>
        <a:srgbClr val="FFFFFF"/>
      </a:lt1>
      <a:dk2>
        <a:srgbClr val="777777"/>
      </a:dk2>
      <a:lt2>
        <a:srgbClr val="0A8B90"/>
      </a:lt2>
      <a:accent1>
        <a:srgbClr val="07ADB0"/>
      </a:accent1>
      <a:accent2>
        <a:srgbClr val="04C6C0"/>
      </a:accent2>
      <a:accent3>
        <a:srgbClr val="FFFFFF"/>
      </a:accent3>
      <a:accent4>
        <a:srgbClr val="656565"/>
      </a:accent4>
      <a:accent5>
        <a:srgbClr val="AAD3D4"/>
      </a:accent5>
      <a:accent6>
        <a:srgbClr val="03B3AE"/>
      </a:accent6>
      <a:hlink>
        <a:srgbClr val="10D8CE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285</TotalTime>
  <Words>364</Words>
  <Application>Microsoft Office PowerPoint</Application>
  <PresentationFormat>Экран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2</vt:lpstr>
      <vt:lpstr>       4-сынып білім алушыларының білім жетістіктерін бағалау  мониторингі 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Кристина</cp:lastModifiedBy>
  <cp:revision>36</cp:revision>
  <dcterms:created xsi:type="dcterms:W3CDTF">2020-10-15T06:06:34Z</dcterms:created>
  <dcterms:modified xsi:type="dcterms:W3CDTF">2021-10-15T18:14:28Z</dcterms:modified>
</cp:coreProperties>
</file>