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61" r:id="rId4"/>
    <p:sldId id="262" r:id="rId5"/>
    <p:sldId id="259" r:id="rId6"/>
    <p:sldId id="263" r:id="rId7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A3C24"/>
    <a:srgbClr val="4D4D4D"/>
    <a:srgbClr val="B92D14"/>
    <a:srgbClr val="35759D"/>
    <a:srgbClr val="35B19D"/>
    <a:srgbClr val="E8E8E8"/>
    <a:srgbClr val="195349"/>
    <a:srgbClr val="2F9D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2536" autoAdjust="0"/>
    <p:restoredTop sz="95596" autoAdjust="0"/>
  </p:normalViewPr>
  <p:slideViewPr>
    <p:cSldViewPr>
      <p:cViewPr>
        <p:scale>
          <a:sx n="64" d="100"/>
          <a:sy n="64" d="100"/>
        </p:scale>
        <p:origin x="-123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72030D4-64B8-4AB4-AD64-EAE7C728C0B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070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9617CB-ABDB-4E58-9FAD-51E83907337C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494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915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21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7228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06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278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693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8870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07549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3837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6" y="2132856"/>
            <a:ext cx="8251123" cy="3953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7796" y="217237"/>
            <a:ext cx="6127849" cy="614000"/>
          </a:xfrm>
          <a:effectLst>
            <a:outerShdw dist="17961" dir="2700000" algn="ctr" rotWithShape="0">
              <a:srgbClr val="195349"/>
            </a:outerShdw>
          </a:effectLst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400" dirty="0" smtClean="0">
                <a:ln w="28575">
                  <a:solidFill>
                    <a:schemeClr val="accent1">
                      <a:lumMod val="75000"/>
                    </a:schemeClr>
                  </a:solidFill>
                </a:ln>
              </a:rPr>
              <a:t>     </a:t>
            </a:r>
            <a:br>
              <a:rPr lang="ru-RU" sz="4400" dirty="0" smtClean="0">
                <a:ln w="28575">
                  <a:solidFill>
                    <a:schemeClr val="accent1">
                      <a:lumMod val="75000"/>
                    </a:schemeClr>
                  </a:solidFill>
                </a:ln>
              </a:rPr>
            </a:br>
            <a:r>
              <a:rPr lang="ru-RU" sz="4400" dirty="0" smtClean="0">
                <a:ln w="28575">
                  <a:solidFill>
                    <a:schemeClr val="accent1">
                      <a:lumMod val="75000"/>
                    </a:schemeClr>
                  </a:solidFill>
                </a:ln>
              </a:rPr>
              <a:t/>
            </a:r>
            <a:br>
              <a:rPr lang="ru-RU" sz="4400" dirty="0" smtClean="0">
                <a:ln w="28575">
                  <a:solidFill>
                    <a:schemeClr val="accent1">
                      <a:lumMod val="75000"/>
                    </a:schemeClr>
                  </a:solidFill>
                </a:ln>
              </a:rPr>
            </a:br>
            <a:r>
              <a:rPr lang="ru-RU" sz="3200" b="1" dirty="0">
                <a:solidFill>
                  <a:srgbClr val="000000"/>
                </a:solidFill>
              </a:rPr>
              <a:t>4-сынып </a:t>
            </a:r>
            <a:r>
              <a:rPr lang="ru-RU" sz="3200" b="1" dirty="0" err="1">
                <a:solidFill>
                  <a:srgbClr val="000000"/>
                </a:solidFill>
              </a:rPr>
              <a:t>білім</a:t>
            </a:r>
            <a:r>
              <a:rPr lang="ru-RU" sz="3200" b="1" dirty="0">
                <a:solidFill>
                  <a:srgbClr val="000000"/>
                </a:solidFill>
              </a:rPr>
              <a:t> </a:t>
            </a:r>
            <a:r>
              <a:rPr lang="ru-RU" sz="3200" b="1" dirty="0" err="1">
                <a:solidFill>
                  <a:srgbClr val="000000"/>
                </a:solidFill>
              </a:rPr>
              <a:t>алушыларының</a:t>
            </a:r>
            <a:r>
              <a:rPr lang="ru-RU" sz="3200" b="1" dirty="0">
                <a:solidFill>
                  <a:srgbClr val="000000"/>
                </a:solidFill>
              </a:rPr>
              <a:t> </a:t>
            </a:r>
            <a:r>
              <a:rPr lang="ru-RU" sz="3200" b="1" dirty="0" err="1">
                <a:solidFill>
                  <a:srgbClr val="000000"/>
                </a:solidFill>
              </a:rPr>
              <a:t>білім</a:t>
            </a:r>
            <a:r>
              <a:rPr lang="ru-RU" sz="3200" b="1" dirty="0">
                <a:solidFill>
                  <a:srgbClr val="000000"/>
                </a:solidFill>
              </a:rPr>
              <a:t> </a:t>
            </a:r>
            <a:r>
              <a:rPr lang="ru-RU" sz="3200" b="1" dirty="0" err="1">
                <a:solidFill>
                  <a:srgbClr val="000000"/>
                </a:solidFill>
              </a:rPr>
              <a:t>жетістіктерін</a:t>
            </a:r>
            <a:r>
              <a:rPr lang="ru-RU" sz="3200" b="1" dirty="0">
                <a:solidFill>
                  <a:srgbClr val="000000"/>
                </a:solidFill>
              </a:rPr>
              <a:t> </a:t>
            </a:r>
            <a:r>
              <a:rPr lang="ru-RU" sz="3200" b="1" dirty="0" err="1">
                <a:solidFill>
                  <a:srgbClr val="000000"/>
                </a:solidFill>
              </a:rPr>
              <a:t>бағалау</a:t>
            </a:r>
            <a:r>
              <a:rPr lang="ru-RU" sz="3200" b="1" dirty="0">
                <a:solidFill>
                  <a:srgbClr val="000000"/>
                </a:solidFill>
              </a:rPr>
              <a:t>  </a:t>
            </a:r>
            <a:r>
              <a:rPr lang="ru-RU" sz="3200" b="1" dirty="0" err="1">
                <a:solidFill>
                  <a:srgbClr val="000000"/>
                </a:solidFill>
              </a:rPr>
              <a:t>мониторингі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 bwMode="auto">
          <a:xfrm>
            <a:off x="107504" y="836712"/>
            <a:ext cx="8712968" cy="72008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Прямая соединительная линия 5"/>
          <p:cNvCxnSpPr/>
          <p:nvPr/>
        </p:nvCxnSpPr>
        <p:spPr bwMode="auto">
          <a:xfrm>
            <a:off x="107504" y="836712"/>
            <a:ext cx="6624736" cy="0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5715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AutoShape 2" descr="blob:https://web.whatsapp.com/1be1f96b-639c-4542-9a79-d88c1916933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User\Desktop\fd8db374-6946-4435-821d-3bcf6315d18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012" y="5653555"/>
            <a:ext cx="1388752" cy="120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5575" y="2132856"/>
            <a:ext cx="7858081" cy="4233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2021-2022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оқу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жылында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білім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беру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ұйымдарынан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тәуелсіз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Білім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алушылардың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білім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жетістіктерінің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мониторингі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(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бұдан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әрі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– ББЖМ)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білім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беру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деңгейінің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мемлекеттік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жалпыға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міндетті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стандартына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(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бұдан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әрі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– МЖБС)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сәйкес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білім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алушылардың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білім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сапасын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жүйелі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бақылау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мақсатында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енгізіледі</a:t>
            </a:r>
            <a:r>
              <a:rPr lang="ru-RU" sz="1800" b="1" dirty="0">
                <a:latin typeface="Times New Roman"/>
                <a:ea typeface="Times New Roman"/>
              </a:rPr>
              <a:t>. </a:t>
            </a:r>
            <a:endParaRPr lang="ru-RU" sz="1400" b="1" dirty="0"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	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Бастауыш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және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негізгі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орта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білім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беру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ұйымдарында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ББЖМ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Заңның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55-бабының 4-тармағына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сәйкес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4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және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9-сынып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білім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алушыларының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арасында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жүргізіледі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1400" b="1" dirty="0">
              <a:latin typeface="Times New Roman"/>
              <a:ea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ББЖМ 4-сыныптарда кешенді тестілеу нысанында ақпараттық-коммуникациялық технологияларды (бұдан әрі – АКТ) қолдана отырып, оқыту тілінде үш бағыт (оқу сауаттылығы, математикалық сауаттылық, жаратылыстану-ғылыми сауаттылық) бойынша жүргізіледі.</a:t>
            </a:r>
            <a:endParaRPr lang="ru-RU" sz="1400" b="1" dirty="0">
              <a:latin typeface="Times New Roman"/>
              <a:ea typeface="Times New Roman"/>
            </a:endParaRPr>
          </a:p>
          <a:p>
            <a:pPr indent="342900" algn="just">
              <a:lnSpc>
                <a:spcPct val="115000"/>
              </a:lnSpc>
              <a:spcAft>
                <a:spcPts val="1000"/>
              </a:spcAft>
            </a:pPr>
            <a:r>
              <a:rPr lang="kk-KZ" sz="1800" dirty="0" smtClean="0">
                <a:latin typeface="Arial Black" pitchFamily="34" charset="0"/>
                <a:ea typeface="Calibri"/>
                <a:cs typeface="Times New Roman"/>
              </a:rPr>
              <a:t>.</a:t>
            </a:r>
            <a:endParaRPr lang="ru-RU" sz="1800" dirty="0">
              <a:effectLst/>
              <a:latin typeface="Arial Black" pitchFamily="34" charset="0"/>
              <a:ea typeface="Calibri"/>
              <a:cs typeface="Times New Roman"/>
            </a:endParaRPr>
          </a:p>
        </p:txBody>
      </p:sp>
      <p:sp>
        <p:nvSpPr>
          <p:cNvPr id="5" name="AutoShape 2" descr="blob:https://web.whatsapp.com/ddf77861-fa27-446c-b66b-18d7e2d31c6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175" y="0"/>
            <a:ext cx="3107825" cy="23308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7315200" cy="7159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770" y="0"/>
            <a:ext cx="1723085" cy="1492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3256" y="1340768"/>
            <a:ext cx="8719224" cy="537307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Тестілеу </a:t>
            </a:r>
            <a:r>
              <a:rPr lang="kk-KZ" sz="2000" dirty="0">
                <a:solidFill>
                  <a:srgbClr val="000000"/>
                </a:solidFill>
                <a:latin typeface="Times New Roman"/>
                <a:ea typeface="Times New Roman"/>
              </a:rPr>
              <a:t>жыл сайын сәуір айында тестіленушілер оқитын орта білім беру ұйымдарының базасында және қараша айында техникалық және кәсіптік, орта білімнен кейінгі білім беру ұйымдарының базасында өткізіледі. </a:t>
            </a:r>
            <a:endParaRPr lang="ru-RU" sz="1600" dirty="0"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sz="2000" dirty="0">
                <a:solidFill>
                  <a:srgbClr val="000000"/>
                </a:solidFill>
                <a:latin typeface="Times New Roman"/>
                <a:ea typeface="Times New Roman"/>
              </a:rPr>
              <a:t>Тестілеу тапсырмаларының санын, мазмұны мен нысанын, сондай-ақ тестілеуге бөлінетін сағат санын МЖБС-ға сәйкес тест спецификациясы айқындайды.</a:t>
            </a:r>
            <a:endParaRPr lang="ru-RU" sz="1600" dirty="0"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sz="2000" dirty="0">
                <a:solidFill>
                  <a:srgbClr val="000000"/>
                </a:solidFill>
                <a:latin typeface="Times New Roman"/>
                <a:ea typeface="Times New Roman"/>
              </a:rPr>
              <a:t>      Тест спецификациясын "Ұлттық тестілеу орталығы" республикалық мемлекеттік қазыналық кәсіпорны (бұдан әрі – ҰТО) әзірлейді.</a:t>
            </a:r>
            <a:endParaRPr lang="ru-RU" sz="1600" dirty="0"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sz="2000" dirty="0">
                <a:solidFill>
                  <a:srgbClr val="000000"/>
                </a:solidFill>
                <a:latin typeface="Times New Roman"/>
                <a:ea typeface="Times New Roman"/>
              </a:rPr>
              <a:t> Тестілеу өткізу кезінде білім алушыларға сөйлесуге, қағаз, электрондық және өзге де тасымалдағыштардағы ақпараттарды пайдалануға тыйым салынады.</a:t>
            </a:r>
            <a:endParaRPr lang="ru-RU" sz="1600" dirty="0"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sz="2000" dirty="0">
                <a:solidFill>
                  <a:srgbClr val="FF0000"/>
                </a:solidFill>
                <a:latin typeface="Times New Roman"/>
                <a:ea typeface="Times New Roman"/>
              </a:rPr>
              <a:t>      </a:t>
            </a:r>
            <a:r>
              <a:rPr lang="kk-KZ" sz="2000" dirty="0">
                <a:solidFill>
                  <a:srgbClr val="000000"/>
                </a:solidFill>
                <a:latin typeface="Times New Roman"/>
                <a:ea typeface="Times New Roman"/>
              </a:rPr>
              <a:t>Тестілеуден өту кезінде калькуляторды, анықтамалық әдебиетті, электрондық жазба кітапшаларын және түрлі электрондық құрылғыларды (оның ішінде мобильді телефондар мен өзге де электрондық жабдықтарды) пайдалануға рұқсат етілмейді. ББЖМ-не үйде оқытудан басқа барлық             4-сынып оқушылары қатысады. 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916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189" y="145418"/>
            <a:ext cx="8877860" cy="622855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ББЖМ жүргізілетін орта (бастауыш, негізгі орта), техникалық және кәсіптік, орта білімнен кейінгі білім беру ұйымдарының тізбесін жыл сайын Заңның 55-бабының 6-тармағына сәйкес уәкілетті орган айқындайды. Білім беру ұйымдары мынадай параметрлер бойынша іріктеледі:</a:t>
            </a:r>
            <a:endParaRPr lang="ru-RU" sz="16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      - аумақтық тиістілігі (қала, ауыл);</a:t>
            </a:r>
            <a:endParaRPr lang="ru-RU" sz="16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      - жалпы білім беретін мекемелердің түрлері </a:t>
            </a:r>
            <a:endParaRPr lang="kk-KZ" sz="16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kk-KZ" sz="1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kk-KZ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жалпы білім беретін мектеп, лицей, гимназия, </a:t>
            </a:r>
            <a:endParaRPr lang="kk-KZ" sz="16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kk-KZ" sz="1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мектеп-гимназия</a:t>
            </a:r>
            <a:r>
              <a:rPr lang="kk-KZ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, мектеп-лицей);</a:t>
            </a:r>
            <a:endParaRPr lang="ru-RU" sz="16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      - білім алушылар контингенті;</a:t>
            </a:r>
            <a:endParaRPr lang="ru-RU" sz="16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      - оқыту тілі (қазақ/орыс);</a:t>
            </a:r>
            <a:endParaRPr lang="ru-RU" sz="16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      - білім беру ұйымдарының қатысу пайызы (25%).</a:t>
            </a:r>
            <a:endParaRPr lang="ru-RU" sz="16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       Жыл сайын бұл саннан өткен оқу жылдары ББЖМ-ға қатысқан білім беру ұйымдары алынып тасталады. </a:t>
            </a:r>
            <a:endParaRPr lang="ru-RU" sz="16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       Білім беру ұйымдарын іріктеу оларды кездейсоқ іріктеу үшін бағдарламалық қамтамасыз етуге қалыптастырылған жұмыс тізімін жүктеу нәтижесінде жүзеге асырылады. </a:t>
            </a:r>
            <a:endParaRPr lang="ru-RU" sz="16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ББЖМ нәтижелері білім беру ұйымдарының назарына ол аяқталған күннен кейін үш жұмыс күні ішінде жеткізіледі және құқықтық салдары болмайды. </a:t>
            </a:r>
            <a:endParaRPr lang="ru-RU" sz="16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      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ББЖМ </a:t>
            </a:r>
            <a:r>
              <a:rPr lang="ru-RU" sz="16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нәтижелері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туралы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ақпарат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уәкілетті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органның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интернет-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ресурсында</a:t>
            </a:r>
            <a:r>
              <a:rPr lang="ru-RU" sz="1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орналастырылады</a:t>
            </a:r>
            <a:r>
              <a:rPr lang="ru-RU" sz="1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1600" b="1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22709"/>
            <a:ext cx="3726113" cy="22369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80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46" y="5298693"/>
            <a:ext cx="1731963" cy="149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79512" y="217237"/>
            <a:ext cx="6984776" cy="6140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195349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9pPr>
          </a:lstStyle>
          <a:p>
            <a:pPr indent="449580" algn="ctr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n w="28575">
                  <a:solidFill>
                    <a:schemeClr val="accent1">
                      <a:lumMod val="75000"/>
                    </a:schemeClr>
                  </a:solidFill>
                </a:ln>
              </a:rPr>
              <a:t>     </a:t>
            </a:r>
            <a:br>
              <a:rPr lang="ru-RU" dirty="0" smtClean="0">
                <a:ln w="28575">
                  <a:solidFill>
                    <a:schemeClr val="accent1">
                      <a:lumMod val="75000"/>
                    </a:schemeClr>
                  </a:solidFill>
                </a:ln>
              </a:rPr>
            </a:br>
            <a:r>
              <a:rPr lang="ru-RU" dirty="0" smtClean="0">
                <a:ln w="28575">
                  <a:solidFill>
                    <a:schemeClr val="accent1">
                      <a:lumMod val="75000"/>
                    </a:schemeClr>
                  </a:solidFill>
                </a:ln>
              </a:rPr>
              <a:t/>
            </a:r>
            <a:br>
              <a:rPr lang="ru-RU" dirty="0" smtClean="0">
                <a:ln w="28575">
                  <a:solidFill>
                    <a:schemeClr val="accent1">
                      <a:lumMod val="75000"/>
                    </a:schemeClr>
                  </a:solidFill>
                </a:ln>
              </a:rPr>
            </a:br>
            <a:r>
              <a:rPr lang="ru-RU" sz="32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Мониторинг образовательных достижений обучающихся </a:t>
            </a:r>
            <a:r>
              <a:rPr lang="ru-RU" sz="3200" b="1" i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4 классов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1268760"/>
            <a:ext cx="7858081" cy="39149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 2021-2022 учебном году  вводится Мониторинг образовательных достижений обучающихся (далее –МОДО), который является независимым от организаций образования систематическим наблюдением за качеством обучения на соответствие государственному общеобязательному стандарту соответствующего уровня образования.</a:t>
            </a:r>
            <a:endParaRPr lang="ru-RU" sz="1400" b="1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В организациях начального и основного среднего образования МОДО проводится среди обучающихся 4 и 9 классов в соответствии с пунктом 4 статьи 55 Закона.</a:t>
            </a:r>
            <a:endParaRPr lang="ru-RU" sz="1400" b="1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МОДО в 4 классах проводится в форме комплексного тестирования с применением информационно-коммуникационных технологий (далее – ИКТ) на языке обучения по трем направлениям (грамотность чтения, математическая грамотность, естественнонаучная грамотность</a:t>
            </a:r>
            <a:r>
              <a:rPr lang="ru-RU" sz="18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).</a:t>
            </a:r>
            <a:r>
              <a:rPr lang="kk-KZ" sz="1800" b="1" dirty="0" smtClean="0">
                <a:solidFill>
                  <a:srgbClr val="000000"/>
                </a:solidFill>
                <a:latin typeface="Arial Black" pitchFamily="34" charset="0"/>
                <a:ea typeface="Calibri"/>
                <a:cs typeface="Times New Roman"/>
              </a:rPr>
              <a:t>.</a:t>
            </a:r>
            <a:endParaRPr lang="ru-RU" sz="1800" b="1" dirty="0">
              <a:solidFill>
                <a:srgbClr val="000000"/>
              </a:solidFill>
              <a:effectLst/>
              <a:latin typeface="Arial Black" pitchFamily="34" charset="0"/>
              <a:ea typeface="Calibri"/>
              <a:cs typeface="Times New Roman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788" y="5006119"/>
            <a:ext cx="4017640" cy="18518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215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096" y="692696"/>
            <a:ext cx="7315200" cy="715962"/>
          </a:xfrm>
        </p:spPr>
        <p:txBody>
          <a:bodyPr/>
          <a:lstStyle/>
          <a:p>
            <a:pPr algn="r"/>
            <a:r>
              <a:rPr lang="ru-RU" dirty="0" smtClean="0">
                <a:ln w="28575">
                  <a:solidFill>
                    <a:schemeClr val="accent1">
                      <a:lumMod val="75000"/>
                    </a:schemeClr>
                  </a:solidFill>
                </a:ln>
              </a:rPr>
              <a:t/>
            </a:r>
            <a:br>
              <a:rPr lang="ru-RU" dirty="0" smtClean="0">
                <a:ln w="28575">
                  <a:solidFill>
                    <a:schemeClr val="accent1">
                      <a:lumMod val="75000"/>
                    </a:schemeClr>
                  </a:solidFill>
                </a:ln>
              </a:rPr>
            </a:br>
            <a:r>
              <a:rPr lang="ru-RU" dirty="0">
                <a:ln w="28575">
                  <a:solidFill>
                    <a:schemeClr val="accent1">
                      <a:lumMod val="75000"/>
                    </a:schemeClr>
                  </a:solidFill>
                </a:ln>
              </a:rPr>
              <a:t/>
            </a:r>
            <a:br>
              <a:rPr lang="ru-RU" dirty="0">
                <a:ln w="28575">
                  <a:solidFill>
                    <a:schemeClr val="accent1">
                      <a:lumMod val="75000"/>
                    </a:schemeClr>
                  </a:solidFill>
                </a:ln>
              </a:rPr>
            </a:br>
            <a:r>
              <a:rPr lang="ru-RU" dirty="0" smtClean="0">
                <a:ln w="28575">
                  <a:solidFill>
                    <a:schemeClr val="accent1">
                      <a:lumMod val="75000"/>
                    </a:schemeClr>
                  </a:solidFill>
                </a:ln>
              </a:rPr>
              <a:t/>
            </a:r>
            <a:br>
              <a:rPr lang="ru-RU" dirty="0" smtClean="0">
                <a:ln w="28575">
                  <a:solidFill>
                    <a:schemeClr val="accent1">
                      <a:lumMod val="75000"/>
                    </a:schemeClr>
                  </a:solidFill>
                </a:ln>
              </a:rPr>
            </a:br>
            <a:r>
              <a:rPr lang="ru-RU" dirty="0" smtClean="0">
                <a:ln w="28575">
                  <a:solidFill>
                    <a:schemeClr val="accent1">
                      <a:lumMod val="75000"/>
                    </a:schemeClr>
                  </a:solidFill>
                </a:ln>
              </a:rPr>
              <a:t> </a:t>
            </a:r>
            <a:endParaRPr lang="ru-RU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15" y="4797152"/>
            <a:ext cx="2143290" cy="1847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3528" y="188640"/>
            <a:ext cx="7858081" cy="42132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Тестирование проводится ежегодно в апреле на базе организаций среднего образования. Количество, содержание и форма тестовых заданий, а также количество часов, отводимых на тестирование, определяются спецификацией теста в соответствии с ГОСО.</a:t>
            </a:r>
            <a:r>
              <a:rPr lang="ru-RU" sz="14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Спецификация теста разрабатывается Республиканским государственным казенным предприятием "Национальный центр тестирования" (далее – НЦТ).</a:t>
            </a:r>
            <a:endParaRPr lang="ru-RU" sz="1400" b="1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При проведении тестирования обучающимся запрещается разговаривать, пользоваться информацией на бумажных, электронных и иных носителях. Во время прохождения тестирования не разрешается использовать калькулятор, справочную литературу.</a:t>
            </a:r>
            <a:endParaRPr lang="ru-RU" sz="1400" b="1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 МОДО принимают участие все обучающиеся 4 классов, кроме обучающихся на дому.</a:t>
            </a:r>
            <a:endParaRPr lang="ru-RU" sz="1400" b="1" dirty="0">
              <a:solidFill>
                <a:srgbClr val="00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077072"/>
            <a:ext cx="3707904" cy="2780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310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88640"/>
            <a:ext cx="8856984" cy="58262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Перечень организаций среднего (начального, основного среднего образования), технического и профессионального,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послесреднего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образования, в которых проводится МОДО, ежегодно определяется уполномоченным органом в соответствии с пунктом 6 статьи 55 Закона. Отбор организаций образования осуществляется по следующим параметрам:</a:t>
            </a:r>
            <a:endParaRPr lang="ru-RU" sz="1400" b="1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      – территориальная принадлежность (город, село); </a:t>
            </a:r>
            <a:endParaRPr lang="ru-RU" sz="1400" b="1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      – вид общеобразовательного учреждения (общеобразовательная школа, лицей, гимназия, школа-гимназия, школа-лицей);</a:t>
            </a:r>
            <a:endParaRPr lang="ru-RU" sz="1400" b="1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      – контингент обучающихся;</a:t>
            </a:r>
            <a:endParaRPr lang="ru-RU" sz="1400" b="1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      – язык обучения (казахский/ русский); </a:t>
            </a:r>
            <a:endParaRPr lang="ru-RU" sz="1400" b="1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      – процент участия организаций образования (25%).</a:t>
            </a:r>
            <a:endParaRPr lang="ru-RU" sz="1400" b="1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Отбор организаций образования осуществляется в результате загрузки сформированного рабочего списка в программное обеспечение для их случайной выборки.</a:t>
            </a:r>
            <a:endParaRPr lang="ru-RU" sz="1400" b="1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Результаты МОДО доводятся до сведения организаций образования в течение трех рабочих дней после дня его окончания и не имеют правовых последствий.</a:t>
            </a:r>
            <a:endParaRPr lang="ru-RU" sz="1400" b="1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       Информация о результатах МОДО размещается на </a:t>
            </a:r>
            <a:r>
              <a:rPr lang="ru-RU" sz="1800" b="1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интернет-ресурсе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уполномоченного органа</a:t>
            </a:r>
            <a:r>
              <a:rPr lang="ru-RU" sz="18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1400" b="1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826" y="5629670"/>
            <a:ext cx="1424662" cy="1228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03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">
  <a:themeElements>
    <a:clrScheme name="">
      <a:dk1>
        <a:srgbClr val="777777"/>
      </a:dk1>
      <a:lt1>
        <a:srgbClr val="FFFFFF"/>
      </a:lt1>
      <a:dk2>
        <a:srgbClr val="777777"/>
      </a:dk2>
      <a:lt2>
        <a:srgbClr val="0A8B90"/>
      </a:lt2>
      <a:accent1>
        <a:srgbClr val="07ADB0"/>
      </a:accent1>
      <a:accent2>
        <a:srgbClr val="04C6C0"/>
      </a:accent2>
      <a:accent3>
        <a:srgbClr val="FFFFFF"/>
      </a:accent3>
      <a:accent4>
        <a:srgbClr val="656565"/>
      </a:accent4>
      <a:accent5>
        <a:srgbClr val="AAD3D4"/>
      </a:accent5>
      <a:accent6>
        <a:srgbClr val="03B3AE"/>
      </a:accent6>
      <a:hlink>
        <a:srgbClr val="10D8CE"/>
      </a:hlink>
      <a:folHlink>
        <a:srgbClr val="CFCFCF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</Template>
  <TotalTime>285</TotalTime>
  <Words>364</Words>
  <Application>Microsoft Office PowerPoint</Application>
  <PresentationFormat>Экран (4:3)</PresentationFormat>
  <Paragraphs>41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2</vt:lpstr>
      <vt:lpstr>       4-сынып білім алушыларының білім жетістіктерін бағалау  мониторингі </vt:lpstr>
      <vt:lpstr>Презентация PowerPoint</vt:lpstr>
      <vt:lpstr>Презентация PowerPoint</vt:lpstr>
      <vt:lpstr>Презентация PowerPoint</vt:lpstr>
      <vt:lpstr>  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Кристина</cp:lastModifiedBy>
  <cp:revision>36</cp:revision>
  <dcterms:created xsi:type="dcterms:W3CDTF">2020-10-15T06:06:34Z</dcterms:created>
  <dcterms:modified xsi:type="dcterms:W3CDTF">2021-10-15T18:14:28Z</dcterms:modified>
</cp:coreProperties>
</file>