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60" r:id="rId4"/>
    <p:sldId id="259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AutoShape 4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AutoShape 6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AutoShape 8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AutoShape 10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AutoShape 12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AutoShape 14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1" name="AutoShape 16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2" name="AutoShape 18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pic>
        <p:nvPicPr>
          <p:cNvPr id="1026" name="Picture 2" descr="Фон для презентации по литературе | учебные презента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90976" y="1399759"/>
            <a:ext cx="741286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Мектеп оқушыларының функционалдық </a:t>
            </a:r>
          </a:p>
          <a:p>
            <a:pPr algn="ctr"/>
            <a:r>
              <a:rPr lang="kk-KZ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сауаттылығын дамыту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Ученики просят учителям поставить высшую оценку: что делать педагогам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307163"/>
            <a:ext cx="3901547" cy="2194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9225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8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10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12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14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16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18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 descr="Фон для презентации по литературе | учебные презента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40" y="7938"/>
            <a:ext cx="9144000" cy="685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17575" y="1196975"/>
            <a:ext cx="7685758" cy="38318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k-KZ" dirty="0"/>
              <a:t>	</a:t>
            </a:r>
            <a:r>
              <a:rPr lang="kk-KZ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Мемлекет басшысы Н.Ә.Назарбаев 2012 жылғы 27 қаңтардағы </a:t>
            </a:r>
          </a:p>
          <a:p>
            <a:pPr algn="just">
              <a:lnSpc>
                <a:spcPct val="150000"/>
              </a:lnSpc>
            </a:pPr>
            <a:r>
              <a:rPr lang="kk-KZ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«Әлеуметтік – экономикалық жаңғырту – Қазақстан дамуының басты бағыты»</a:t>
            </a:r>
          </a:p>
          <a:p>
            <a:pPr algn="just">
              <a:lnSpc>
                <a:spcPct val="150000"/>
              </a:lnSpc>
            </a:pPr>
            <a:r>
              <a:rPr lang="kk-KZ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атты Қазақстан халқына Жодауында «функционалдық сауаттылықты арттыруды»</a:t>
            </a:r>
          </a:p>
          <a:p>
            <a:pPr algn="just">
              <a:lnSpc>
                <a:spcPct val="150000"/>
              </a:lnSpc>
            </a:pPr>
            <a:r>
              <a:rPr lang="kk-KZ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Үкіметке негізгі тапсырма етіп жүктеген болатын.</a:t>
            </a:r>
          </a:p>
          <a:p>
            <a:pPr algn="just">
              <a:lnSpc>
                <a:spcPct val="150000"/>
              </a:lnSpc>
            </a:pPr>
            <a:r>
              <a:rPr lang="kk-KZ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«Функционалдық сауаттылық» алғаш рет өткен ғасырдың 60-шы жылдары</a:t>
            </a:r>
          </a:p>
          <a:p>
            <a:pPr algn="just">
              <a:lnSpc>
                <a:spcPct val="150000"/>
              </a:lnSpc>
            </a:pPr>
            <a:r>
              <a:rPr lang="kk-KZ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ЮНЕСКО құжаттарында пайда болды және кейіннен зерттеушілердің қолдануына </a:t>
            </a:r>
          </a:p>
          <a:p>
            <a:pPr algn="just">
              <a:lnSpc>
                <a:spcPct val="150000"/>
              </a:lnSpc>
            </a:pPr>
            <a:r>
              <a:rPr lang="kk-KZ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енді.</a:t>
            </a:r>
          </a:p>
          <a:p>
            <a:pPr algn="just">
              <a:lnSpc>
                <a:spcPct val="150000"/>
              </a:lnSpc>
            </a:pPr>
            <a:r>
              <a:rPr lang="kk-KZ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lnSpc>
                <a:spcPct val="150000"/>
              </a:lnSpc>
            </a:pPr>
            <a:r>
              <a:rPr lang="kk-KZ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Қазақстан Республикасы Үкіметінің 2012 жылғы 25 маусымдағы</a:t>
            </a:r>
          </a:p>
          <a:p>
            <a:pPr algn="just">
              <a:lnSpc>
                <a:spcPct val="150000"/>
              </a:lnSpc>
            </a:pPr>
            <a:r>
              <a:rPr lang="kk-KZ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№832 қаулысымен бекітілген.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539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8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10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12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14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16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18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 descr="Фон для презентации по литературе | учебные презента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" y="7937"/>
            <a:ext cx="9144000" cy="685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27307" y="251085"/>
            <a:ext cx="4360361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k-KZ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Функционалдық сауаттылық дегеніміз не?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0375" y="1405779"/>
            <a:ext cx="3895601" cy="383181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Функционалдық сауаттылық дегеніміз –</a:t>
            </a:r>
          </a:p>
          <a:p>
            <a:r>
              <a:rPr lang="kk-KZ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>
              <a:lnSpc>
                <a:spcPct val="150000"/>
              </a:lnSpc>
            </a:pPr>
            <a:r>
              <a:rPr lang="kk-KZ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адамдардың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әлеуметтік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мәдени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саяси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экономикалық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қызметтерге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белсене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араласуы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яғни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бүгінгі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жаһандану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дәуіріндегі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заман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ағымына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жасына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қарамай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ілесіп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отыруы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адамның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мамандығын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әрдайым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жетілдіріп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отыруы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879972" y="1405779"/>
            <a:ext cx="4015393" cy="424731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оқушыларының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функционалдық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сауаттылығы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дегеніміз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</a:p>
          <a:p>
            <a:pPr>
              <a:lnSpc>
                <a:spcPct val="150000"/>
              </a:lnSpc>
            </a:pP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оқушының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пәнді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терең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түсіну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қабілетін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алған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білімін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сыныптан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жерде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кез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келген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жағдайда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тиімді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пайдалана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білуін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ету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16" name="Прямая со стрелкой 15"/>
          <p:cNvCxnSpPr/>
          <p:nvPr/>
        </p:nvCxnSpPr>
        <p:spPr>
          <a:xfrm flipH="1">
            <a:off x="3275856" y="769937"/>
            <a:ext cx="432048" cy="4572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148064" y="769937"/>
            <a:ext cx="504056" cy="6096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9225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8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10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12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14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16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18" descr="Фон для красивых фотографий - Нежный фон! 😍 . Для настоящих девочек📸 .  ——————————————————— Фон может быть выполнен на пластике или баннере. ⠀  Печать происходит непосредственно на выбранном материале, без  дополнительных плёнок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 descr="Фон для презентации по литературе | учебные презента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7938"/>
            <a:ext cx="9144000" cy="685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986951" y="2932696"/>
            <a:ext cx="4411464" cy="46166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k-KZ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Функционалдық сауаттылық 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65028" y="1877551"/>
            <a:ext cx="3523144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Оқушылардың әлеуметтік мәдени</a:t>
            </a:r>
          </a:p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дамуының өлшемі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37999" y="551573"/>
            <a:ext cx="3011337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Оқушылардың өзгермелі </a:t>
            </a:r>
          </a:p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Өмірге бейімделуінің шарты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0507" y="551572"/>
            <a:ext cx="330847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Оқушылардың сртқы ортамен </a:t>
            </a:r>
          </a:p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қарым – қатынас жасау қабілеті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32040" y="3831527"/>
            <a:ext cx="2750497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Оқушылардың әлеуметтік</a:t>
            </a:r>
          </a:p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дағдыларын</a:t>
            </a:r>
          </a:p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Дамытудың негізі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78358" y="4941168"/>
            <a:ext cx="2794419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Оқушылардың білім, </a:t>
            </a:r>
          </a:p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білік дағдыларының </a:t>
            </a:r>
          </a:p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Құзіреттілікке ұласу жолы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0375" y="3831431"/>
            <a:ext cx="3244927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Оқушылардың ақпараттық </a:t>
            </a:r>
          </a:p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проблемалардың шешімін табу</a:t>
            </a:r>
          </a:p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құзіреттіліктерінің жиынтығы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0375" y="1870547"/>
            <a:ext cx="3206391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Оқушылардың жеке бас </a:t>
            </a:r>
          </a:p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Қабілеттерін дамытудың тетігі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 flipV="1">
            <a:off x="4637999" y="1484784"/>
            <a:ext cx="554684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H="1" flipV="1">
            <a:off x="3779912" y="1379538"/>
            <a:ext cx="720080" cy="12573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V="1">
            <a:off x="6143667" y="2523882"/>
            <a:ext cx="163621" cy="257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H="1" flipV="1">
            <a:off x="3275856" y="2652405"/>
            <a:ext cx="429446" cy="2005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Прямая со стрелкой 1023"/>
          <p:cNvCxnSpPr/>
          <p:nvPr/>
        </p:nvCxnSpPr>
        <p:spPr>
          <a:xfrm flipH="1">
            <a:off x="3275856" y="3432969"/>
            <a:ext cx="72008" cy="284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Прямая со стрелкой 1026"/>
          <p:cNvCxnSpPr/>
          <p:nvPr/>
        </p:nvCxnSpPr>
        <p:spPr>
          <a:xfrm>
            <a:off x="5652120" y="3575000"/>
            <a:ext cx="120657" cy="142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Прямая со стрелкой 1028"/>
          <p:cNvCxnSpPr/>
          <p:nvPr/>
        </p:nvCxnSpPr>
        <p:spPr>
          <a:xfrm>
            <a:off x="4499992" y="3575000"/>
            <a:ext cx="0" cy="11798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9225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Фон для презентации по литературе | учебные презента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7938"/>
            <a:ext cx="9144000" cy="685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71800" y="650361"/>
            <a:ext cx="4944367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k-KZ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Басшылыққа алынатын сапалар: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31640" y="1916832"/>
            <a:ext cx="5771580" cy="27847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itchFamily="2" charset="2"/>
              <a:buChar char="ü"/>
            </a:pPr>
            <a:r>
              <a:rPr lang="kk-K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Белсенділік;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ü"/>
            </a:pPr>
            <a:r>
              <a:rPr lang="kk-K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Шығармашылық тұрғыда ойлау;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ü"/>
            </a:pPr>
            <a:r>
              <a:rPr lang="kk-K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Шешім қабылдай алу;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ü"/>
            </a:pPr>
            <a:r>
              <a:rPr lang="kk-K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Өз кәсібін дұрыс таңдай алу;</a:t>
            </a:r>
          </a:p>
          <a:p>
            <a:pPr marL="285750" indent="-285750">
              <a:lnSpc>
                <a:spcPct val="200000"/>
              </a:lnSpc>
              <a:buFont typeface="Wingdings" pitchFamily="2" charset="2"/>
              <a:buChar char="ü"/>
            </a:pPr>
            <a:r>
              <a:rPr lang="kk-KZ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Өмір бойы білім алуға дайын тұруы болып табылады.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436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Фон для презентации по литературе | учебные презента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7938"/>
            <a:ext cx="9144000" cy="685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75656" y="467380"/>
            <a:ext cx="6993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Оқушылардың бойына төменгі құзіреттіліктерді сіңіруі керек: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35696" y="15567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23252" y="1141293"/>
            <a:ext cx="8453083" cy="57708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Басқарушылық проблеманы шешу қабілеті;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Ақпаратты өз бетінше ақпараттар көздері арқылы ұнемі білімін көтеріп отыруы, </a:t>
            </a:r>
          </a:p>
          <a:p>
            <a:pPr>
              <a:lnSpc>
                <a:spcPct val="150000"/>
              </a:lnSpc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танымдылық қабілетін дамытып отыру;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Коммуникативтік қазақ, орыс, ағылшын тілдерінде ауызша, жабаша </a:t>
            </a:r>
          </a:p>
          <a:p>
            <a:pPr>
              <a:lnSpc>
                <a:spcPct val="150000"/>
              </a:lnSpc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қарым-қатынас жасау;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Әлеуметтік қоғамда, өз өмір сүрген ортада іс-әрекет жсасай алу қабілеті;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Тұлғалық өзін жеке тұлға ретінде қалыптастыруға, қажетті білім, білік кәсібін </a:t>
            </a:r>
          </a:p>
          <a:p>
            <a:pPr>
              <a:lnSpc>
                <a:spcPct val="150000"/>
              </a:lnSpc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өзі анықтау, оның қиыншылығы мен күрделігіне төзе білу;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Азаматтық қазақ халқының салт-дәстүрі, тарихи мәдениеті, діні мен тілін терең </a:t>
            </a:r>
          </a:p>
          <a:p>
            <a:pPr>
              <a:lnSpc>
                <a:spcPct val="150000"/>
              </a:lnSpc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меңгеріп, Қазақстанның өсіп-өркендеуімжолдындағы азаматтық парызын</a:t>
            </a:r>
          </a:p>
          <a:p>
            <a:pPr>
              <a:lnSpc>
                <a:spcPct val="150000"/>
              </a:lnSpc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түсінуі;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Технологиялық ақпараттық технологияларды, білім беру технологияларын</a:t>
            </a:r>
          </a:p>
          <a:p>
            <a:pPr>
              <a:lnSpc>
                <a:spcPct val="150000"/>
              </a:lnSpc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сауатты пайдалану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1651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Фон для презентации по литературе | учебные презента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7938"/>
            <a:ext cx="9144000" cy="685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71800" y="650361"/>
            <a:ext cx="348999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k-KZ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Дәлелденген нәтижелер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1772815"/>
            <a:ext cx="843384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Қандайда бір күрделі  оқу материалдарын дәл пайдаланып, олардың көмегімен</a:t>
            </a:r>
          </a:p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күнделікті  жағдайларда бағдаралуға әзір қазақстандық оқушылардың үлесі – </a:t>
            </a:r>
          </a:p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оқу сауаттылығын зерттеуге қатысушылар санының 5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-ын құрайды (ЭЫДҰ елдері </a:t>
            </a:r>
          </a:p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бойынша  орташа көрсеткіш – 28,6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%);</a:t>
            </a:r>
          </a:p>
          <a:p>
            <a:endParaRPr lang="kk-KZ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Нақты бір жағдай үшін нақты модельдермен тиімді жұмыс жасауға, әртүрлі </a:t>
            </a:r>
          </a:p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тапсырмаларды дамыту мен кіріктіруге әзір қазақстандық оқушылардың үлесі – </a:t>
            </a:r>
          </a:p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математикалық сауаттылықты зерттеуге қатысушылар саны 4,2 –ын құрайды </a:t>
            </a:r>
          </a:p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(ЭЫДҰ елдері бойынша  орташа көрсеткіш – 16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%);</a:t>
            </a:r>
          </a:p>
          <a:p>
            <a:endParaRPr lang="kk-KZ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Жаратылыстану ғылымдарының рөлі туралы қорытынды жасауды талап</a:t>
            </a:r>
          </a:p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Ететін тиімді жұмыс жасауға, әртүрлі жаратылыстагу пәндерінен түсініктемелерді </a:t>
            </a:r>
          </a:p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таңдауға және біріктіруге,  осы түсініктерді өмірлік жағдаяттарға тікелей қолдануға </a:t>
            </a:r>
          </a:p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дайын қазақстандық оқушылардың үлесі – жаратылыстану ғылыми сауаттылығын </a:t>
            </a:r>
          </a:p>
          <a:p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зерттеуге қатысушылар санының 3,6 пайызын құрайды.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5536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Фон для презентации по литературе | учебные презента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26330"/>
            <a:ext cx="9144000" cy="685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63688" y="188640"/>
            <a:ext cx="6031395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k-KZ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Мектеп оқушыларының функционалдық</a:t>
            </a:r>
          </a:p>
          <a:p>
            <a:pPr algn="ctr"/>
            <a:r>
              <a:rPr lang="kk-KZ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сауаттылығын дамыту тетіктері:</a:t>
            </a:r>
            <a:endParaRPr lang="ru-RU" sz="2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6513" y="1484784"/>
            <a:ext cx="8617487" cy="38318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Білім беру мазмұны (ұлттық стандарттар, оқу бағдарламалары);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Оқыту нысандары мен әдістері</a:t>
            </a: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Білім алушылардың оқытудағы жетістіктерін диогностикалау мен бағалау жүйесі;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Мектептен тыс, қосымша білім беру бағдарламалары;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Мектепті басқару моделі (қоғамдық – мемлекеттік нысан, мектептердің </a:t>
            </a:r>
          </a:p>
          <a:p>
            <a:pPr>
              <a:lnSpc>
                <a:spcPct val="150000"/>
              </a:lnSpc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оқу жоспарын реттеудегі дербестігінің жоғары деңгейі);</a:t>
            </a:r>
          </a:p>
          <a:p>
            <a:pPr marL="342900" indent="-342900">
              <a:lnSpc>
                <a:spcPct val="150000"/>
              </a:lnSpc>
              <a:buAutoNum type="arabicPeriod" startAt="6"/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Барлық мүдделі тараптармен әріптестікке негізделген достық қалыптағы </a:t>
            </a:r>
          </a:p>
          <a:p>
            <a:pPr>
              <a:lnSpc>
                <a:spcPct val="150000"/>
              </a:lnSpc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білім беру ортасының болуы;</a:t>
            </a:r>
          </a:p>
          <a:p>
            <a:pPr>
              <a:lnSpc>
                <a:spcPct val="150000"/>
              </a:lnSpc>
            </a:pPr>
            <a:r>
              <a:rPr lang="kk-KZ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7.Ата-аналардың балаларды оқыту мен тәрбиелеу процесіндегі белсенді рөлі.</a:t>
            </a:r>
          </a:p>
        </p:txBody>
      </p:sp>
    </p:spTree>
    <p:extLst>
      <p:ext uri="{BB962C8B-B14F-4D97-AF65-F5344CB8AC3E}">
        <p14:creationId xmlns:p14="http://schemas.microsoft.com/office/powerpoint/2010/main" val="3837238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Фон для презентации по литературе | учебные презента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896"/>
            <a:ext cx="9144000" cy="685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06872" y="332656"/>
            <a:ext cx="67443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Халықаралық салыстырмалы зерттеудіңмҚР Ұлттық бағалау</a:t>
            </a:r>
          </a:p>
          <a:p>
            <a:pPr algn="ctr"/>
            <a:r>
              <a:rPr lang="kk-KZ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жүйесіндегі орны.</a:t>
            </a:r>
            <a:endParaRPr lang="ru-RU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0431" y="1484784"/>
            <a:ext cx="1331775" cy="3385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Ішкі  бағалау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90934" y="1623283"/>
            <a:ext cx="3456384" cy="184665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Оқу жетістігін мониторинг жасау, оқу</a:t>
            </a:r>
          </a:p>
          <a:p>
            <a:r>
              <a:rPr lang="kk-KZ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үдерісінің тиімділігін бағалау, қызмет</a:t>
            </a:r>
          </a:p>
          <a:p>
            <a:r>
              <a:rPr lang="kk-KZ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көрсету сапасын салыстырмалы</a:t>
            </a:r>
          </a:p>
          <a:p>
            <a:r>
              <a:rPr lang="kk-KZ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талдау.</a:t>
            </a:r>
          </a:p>
          <a:p>
            <a:r>
              <a:rPr lang="kk-KZ" dirty="0"/>
              <a:t>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195736" y="1069286"/>
            <a:ext cx="2599568" cy="156966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МЖББС және оқыту бағдарламасына сәйкес мектеп мұғалімдерімен жүзеге асырылатын ағымдық және қорытынды бағалау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0431" y="2885167"/>
            <a:ext cx="1331775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Ұлттық сыртқы</a:t>
            </a: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 бағалау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5907" y="4919682"/>
            <a:ext cx="1296299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Халықаралық сыртқы </a:t>
            </a:r>
          </a:p>
          <a:p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бағалау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5736" y="2814161"/>
            <a:ext cx="2599568" cy="156966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МЖББС және оқыту бағдарламасына сәйкес оқушылардың оқу жетістіктерін бағалау ББЖМ (МОДО), ҰБТ (ЕНТ) және т.б.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80888" y="4796571"/>
            <a:ext cx="2599568" cy="107721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ХСЗ талаптарына сәйкес </a:t>
            </a:r>
            <a:endParaRPr lang="en-US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TIMSS, PIZA, PIRLS </a:t>
            </a:r>
            <a:r>
              <a:rPr lang="kk-KZ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зерттеулеріне ҚР оқушыларының қатысуы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03480" y="3904020"/>
            <a:ext cx="3456384" cy="11079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Халықаралық деңгейде ұлттық жетістіктерге мониторинг  жасау, салыстырмалы бағалау және талдау</a:t>
            </a:r>
          </a:p>
          <a:p>
            <a:r>
              <a:rPr lang="kk-KZ" dirty="0"/>
              <a:t> </a:t>
            </a:r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1763688" y="1654061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1763688" y="3177554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1763688" y="533518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72655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</TotalTime>
  <Words>559</Words>
  <Application>Microsoft Office PowerPoint</Application>
  <PresentationFormat>Экран (4:3)</PresentationFormat>
  <Paragraphs>107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School</dc:creator>
  <cp:lastModifiedBy>Администратор</cp:lastModifiedBy>
  <cp:revision>22</cp:revision>
  <dcterms:created xsi:type="dcterms:W3CDTF">2021-12-11T03:45:37Z</dcterms:created>
  <dcterms:modified xsi:type="dcterms:W3CDTF">2021-12-15T04:38:37Z</dcterms:modified>
</cp:coreProperties>
</file>