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3"/>
  </p:notesMasterIdLst>
  <p:sldIdLst>
    <p:sldId id="256" r:id="rId2"/>
    <p:sldId id="257" r:id="rId3"/>
    <p:sldId id="275" r:id="rId4"/>
    <p:sldId id="258" r:id="rId5"/>
    <p:sldId id="259" r:id="rId6"/>
    <p:sldId id="274" r:id="rId7"/>
    <p:sldId id="277" r:id="rId8"/>
    <p:sldId id="263" r:id="rId9"/>
    <p:sldId id="278" r:id="rId10"/>
    <p:sldId id="271" r:id="rId11"/>
    <p:sldId id="280" r:id="rId12"/>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CF1AB2-1976-4502-BF36-3FF5EA218861}" styleName="Средний стиль 4 - акцент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Средний стиль 4 - акцент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E8B1032C-EA38-4F05-BA0D-38AFFFC7BED3}" styleName="Светлый стиль 3 - акцент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5DA37D80-6434-44D0-A028-1B22A696006F}" styleName="Светлый стиль 3 - акцент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Средний стиль 1 - акцент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68D230F3-CF80-4859-8CE7-A43EE81993B5}" styleName="Светлый стиль 1 - акцент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2639" autoAdjust="0"/>
  </p:normalViewPr>
  <p:slideViewPr>
    <p:cSldViewPr snapToGrid="0" showGuides="1">
      <p:cViewPr varScale="1">
        <p:scale>
          <a:sx n="106" d="100"/>
          <a:sy n="106" d="100"/>
        </p:scale>
        <p:origin x="756" y="13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75FCC2E-E471-4678-B707-4A5F000D7A79}" type="datetimeFigureOut">
              <a:rPr lang="ru-RU" smtClean="0"/>
              <a:t>01.02.2022</a:t>
            </a:fld>
            <a:endParaRPr lang="ru-RU"/>
          </a:p>
        </p:txBody>
      </p:sp>
      <p:sp>
        <p:nvSpPr>
          <p:cNvPr id="4" name="Образ слайда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92D06DE-CC9A-4D74-BCEF-91D5A5044CD9}" type="slidenum">
              <a:rPr lang="ru-RU" smtClean="0"/>
              <a:t>‹#›</a:t>
            </a:fld>
            <a:endParaRPr lang="ru-RU"/>
          </a:p>
        </p:txBody>
      </p:sp>
    </p:spTree>
    <p:extLst>
      <p:ext uri="{BB962C8B-B14F-4D97-AF65-F5344CB8AC3E}">
        <p14:creationId xmlns:p14="http://schemas.microsoft.com/office/powerpoint/2010/main" val="28598210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92D06DE-CC9A-4D74-BCEF-91D5A5044CD9}" type="slidenum">
              <a:rPr lang="ru-RU" smtClean="0"/>
              <a:t>1</a:t>
            </a:fld>
            <a:endParaRPr lang="ru-RU"/>
          </a:p>
        </p:txBody>
      </p:sp>
    </p:spTree>
    <p:extLst>
      <p:ext uri="{BB962C8B-B14F-4D97-AF65-F5344CB8AC3E}">
        <p14:creationId xmlns:p14="http://schemas.microsoft.com/office/powerpoint/2010/main" val="135604176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p>
            <a:fld id="{063260DC-99A6-41A3-8611-F7300DE227B8}" type="datetimeFigureOut">
              <a:rPr lang="ru-RU" smtClean="0"/>
              <a:pPr/>
              <a:t>01.02.2022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4BF0BBB-89E8-4E1C-873C-E60078101293}" type="slidenum">
              <a:rPr lang="ru-RU" smtClean="0"/>
              <a:pPr/>
              <a:t>‹#›</a:t>
            </a:fld>
            <a:endParaRPr lang="ru-RU" dirty="0"/>
          </a:p>
        </p:txBody>
      </p:sp>
    </p:spTree>
    <p:extLst>
      <p:ext uri="{BB962C8B-B14F-4D97-AF65-F5344CB8AC3E}">
        <p14:creationId xmlns:p14="http://schemas.microsoft.com/office/powerpoint/2010/main" val="28366110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63260DC-99A6-41A3-8611-F7300DE227B8}" type="datetimeFigureOut">
              <a:rPr lang="ru-RU" smtClean="0"/>
              <a:pPr/>
              <a:t>01.02.2022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4BF0BBB-89E8-4E1C-873C-E60078101293}" type="slidenum">
              <a:rPr lang="ru-RU" smtClean="0"/>
              <a:pPr/>
              <a:t>‹#›</a:t>
            </a:fld>
            <a:endParaRPr lang="ru-RU" dirty="0"/>
          </a:p>
        </p:txBody>
      </p:sp>
    </p:spTree>
    <p:extLst>
      <p:ext uri="{BB962C8B-B14F-4D97-AF65-F5344CB8AC3E}">
        <p14:creationId xmlns:p14="http://schemas.microsoft.com/office/powerpoint/2010/main" val="12953486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63260DC-99A6-41A3-8611-F7300DE227B8}" type="datetimeFigureOut">
              <a:rPr lang="ru-RU" smtClean="0"/>
              <a:pPr/>
              <a:t>01.02.2022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4BF0BBB-89E8-4E1C-873C-E60078101293}" type="slidenum">
              <a:rPr lang="ru-RU" smtClean="0"/>
              <a:pPr/>
              <a:t>‹#›</a:t>
            </a:fld>
            <a:endParaRPr lang="ru-RU" dirty="0"/>
          </a:p>
        </p:txBody>
      </p:sp>
    </p:spTree>
    <p:extLst>
      <p:ext uri="{BB962C8B-B14F-4D97-AF65-F5344CB8AC3E}">
        <p14:creationId xmlns:p14="http://schemas.microsoft.com/office/powerpoint/2010/main" val="19239721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063260DC-99A6-41A3-8611-F7300DE227B8}" type="datetimeFigureOut">
              <a:rPr lang="ru-RU" smtClean="0"/>
              <a:pPr/>
              <a:t>01.02.2022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4BF0BBB-89E8-4E1C-873C-E60078101293}" type="slidenum">
              <a:rPr lang="ru-RU" smtClean="0"/>
              <a:pPr/>
              <a:t>‹#›</a:t>
            </a:fld>
            <a:endParaRPr lang="ru-RU" dirty="0"/>
          </a:p>
        </p:txBody>
      </p:sp>
    </p:spTree>
    <p:extLst>
      <p:ext uri="{BB962C8B-B14F-4D97-AF65-F5344CB8AC3E}">
        <p14:creationId xmlns:p14="http://schemas.microsoft.com/office/powerpoint/2010/main" val="362844724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063260DC-99A6-41A3-8611-F7300DE227B8}" type="datetimeFigureOut">
              <a:rPr lang="ru-RU" smtClean="0"/>
              <a:pPr/>
              <a:t>01.02.2022</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4BF0BBB-89E8-4E1C-873C-E60078101293}" type="slidenum">
              <a:rPr lang="ru-RU" smtClean="0"/>
              <a:pPr/>
              <a:t>‹#›</a:t>
            </a:fld>
            <a:endParaRPr lang="ru-RU" dirty="0"/>
          </a:p>
        </p:txBody>
      </p:sp>
    </p:spTree>
    <p:extLst>
      <p:ext uri="{BB962C8B-B14F-4D97-AF65-F5344CB8AC3E}">
        <p14:creationId xmlns:p14="http://schemas.microsoft.com/office/powerpoint/2010/main" val="3362032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063260DC-99A6-41A3-8611-F7300DE227B8}" type="datetimeFigureOut">
              <a:rPr lang="ru-RU" smtClean="0"/>
              <a:pPr/>
              <a:t>01.02.2022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4BF0BBB-89E8-4E1C-873C-E60078101293}" type="slidenum">
              <a:rPr lang="ru-RU" smtClean="0"/>
              <a:pPr/>
              <a:t>‹#›</a:t>
            </a:fld>
            <a:endParaRPr lang="ru-RU" dirty="0"/>
          </a:p>
        </p:txBody>
      </p:sp>
    </p:spTree>
    <p:extLst>
      <p:ext uri="{BB962C8B-B14F-4D97-AF65-F5344CB8AC3E}">
        <p14:creationId xmlns:p14="http://schemas.microsoft.com/office/powerpoint/2010/main" val="40502251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063260DC-99A6-41A3-8611-F7300DE227B8}" type="datetimeFigureOut">
              <a:rPr lang="ru-RU" smtClean="0"/>
              <a:pPr/>
              <a:t>01.02.2022</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A4BF0BBB-89E8-4E1C-873C-E60078101293}" type="slidenum">
              <a:rPr lang="ru-RU" smtClean="0"/>
              <a:pPr/>
              <a:t>‹#›</a:t>
            </a:fld>
            <a:endParaRPr lang="ru-RU" dirty="0"/>
          </a:p>
        </p:txBody>
      </p:sp>
    </p:spTree>
    <p:extLst>
      <p:ext uri="{BB962C8B-B14F-4D97-AF65-F5344CB8AC3E}">
        <p14:creationId xmlns:p14="http://schemas.microsoft.com/office/powerpoint/2010/main" val="9825025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063260DC-99A6-41A3-8611-F7300DE227B8}" type="datetimeFigureOut">
              <a:rPr lang="ru-RU" smtClean="0"/>
              <a:pPr/>
              <a:t>01.02.2022</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A4BF0BBB-89E8-4E1C-873C-E60078101293}" type="slidenum">
              <a:rPr lang="ru-RU" smtClean="0"/>
              <a:pPr/>
              <a:t>‹#›</a:t>
            </a:fld>
            <a:endParaRPr lang="ru-RU" dirty="0"/>
          </a:p>
        </p:txBody>
      </p:sp>
    </p:spTree>
    <p:extLst>
      <p:ext uri="{BB962C8B-B14F-4D97-AF65-F5344CB8AC3E}">
        <p14:creationId xmlns:p14="http://schemas.microsoft.com/office/powerpoint/2010/main" val="27871563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063260DC-99A6-41A3-8611-F7300DE227B8}" type="datetimeFigureOut">
              <a:rPr lang="ru-RU" smtClean="0"/>
              <a:pPr/>
              <a:t>01.02.2022</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A4BF0BBB-89E8-4E1C-873C-E60078101293}" type="slidenum">
              <a:rPr lang="ru-RU" smtClean="0"/>
              <a:pPr/>
              <a:t>‹#›</a:t>
            </a:fld>
            <a:endParaRPr lang="ru-RU" dirty="0"/>
          </a:p>
        </p:txBody>
      </p:sp>
    </p:spTree>
    <p:extLst>
      <p:ext uri="{BB962C8B-B14F-4D97-AF65-F5344CB8AC3E}">
        <p14:creationId xmlns:p14="http://schemas.microsoft.com/office/powerpoint/2010/main" val="5447115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063260DC-99A6-41A3-8611-F7300DE227B8}" type="datetimeFigureOut">
              <a:rPr lang="ru-RU" smtClean="0"/>
              <a:pPr/>
              <a:t>01.02.2022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4BF0BBB-89E8-4E1C-873C-E60078101293}" type="slidenum">
              <a:rPr lang="ru-RU" smtClean="0"/>
              <a:pPr/>
              <a:t>‹#›</a:t>
            </a:fld>
            <a:endParaRPr lang="ru-RU" dirty="0"/>
          </a:p>
        </p:txBody>
      </p:sp>
    </p:spTree>
    <p:extLst>
      <p:ext uri="{BB962C8B-B14F-4D97-AF65-F5344CB8AC3E}">
        <p14:creationId xmlns:p14="http://schemas.microsoft.com/office/powerpoint/2010/main" val="37018979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p:cNvSpPr>
            <a:spLocks noGrp="1"/>
          </p:cNvSpPr>
          <p:nvPr>
            <p:ph type="dt" sz="half" idx="10"/>
          </p:nvPr>
        </p:nvSpPr>
        <p:spPr/>
        <p:txBody>
          <a:bodyPr/>
          <a:lstStyle/>
          <a:p>
            <a:fld id="{063260DC-99A6-41A3-8611-F7300DE227B8}" type="datetimeFigureOut">
              <a:rPr lang="ru-RU" smtClean="0"/>
              <a:pPr/>
              <a:t>01.02.2022</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4BF0BBB-89E8-4E1C-873C-E60078101293}" type="slidenum">
              <a:rPr lang="ru-RU" smtClean="0"/>
              <a:pPr/>
              <a:t>‹#›</a:t>
            </a:fld>
            <a:endParaRPr lang="ru-RU" dirty="0"/>
          </a:p>
        </p:txBody>
      </p:sp>
    </p:spTree>
    <p:extLst>
      <p:ext uri="{BB962C8B-B14F-4D97-AF65-F5344CB8AC3E}">
        <p14:creationId xmlns:p14="http://schemas.microsoft.com/office/powerpoint/2010/main" val="23731359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3260DC-99A6-41A3-8611-F7300DE227B8}" type="datetimeFigureOut">
              <a:rPr lang="ru-RU" smtClean="0"/>
              <a:pPr/>
              <a:t>01.02.2022</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4BF0BBB-89E8-4E1C-873C-E60078101293}" type="slidenum">
              <a:rPr lang="ru-RU" smtClean="0"/>
              <a:pPr/>
              <a:t>‹#›</a:t>
            </a:fld>
            <a:endParaRPr lang="ru-RU" dirty="0"/>
          </a:p>
        </p:txBody>
      </p:sp>
    </p:spTree>
    <p:extLst>
      <p:ext uri="{BB962C8B-B14F-4D97-AF65-F5344CB8AC3E}">
        <p14:creationId xmlns:p14="http://schemas.microsoft.com/office/powerpoint/2010/main" val="29629657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srcRect/>
          <a:stretch>
            <a:fillRect/>
          </a:stretch>
        </p:blipFill>
        <p:spPr bwMode="auto">
          <a:xfrm>
            <a:off x="-1" y="10884"/>
            <a:ext cx="12192001" cy="6847115"/>
          </a:xfrm>
          <a:prstGeom prst="rect">
            <a:avLst/>
          </a:prstGeom>
          <a:noFill/>
          <a:ln w="9525">
            <a:noFill/>
            <a:miter lim="800000"/>
            <a:headEnd/>
            <a:tailEnd/>
          </a:ln>
          <a:effectLst/>
        </p:spPr>
      </p:pic>
      <p:sp>
        <p:nvSpPr>
          <p:cNvPr id="2" name="Прямоугольник 1"/>
          <p:cNvSpPr/>
          <p:nvPr/>
        </p:nvSpPr>
        <p:spPr>
          <a:xfrm>
            <a:off x="2442949" y="2644170"/>
            <a:ext cx="7820167" cy="461665"/>
          </a:xfrm>
          <a:prstGeom prst="rect">
            <a:avLst/>
          </a:prstGeom>
        </p:spPr>
        <p:txBody>
          <a:bodyPr wrap="square">
            <a:spAutoFit/>
          </a:bodyPr>
          <a:lstStyle/>
          <a:p>
            <a:pPr lvl="0" algn="ctr" fontAlgn="base">
              <a:spcBef>
                <a:spcPct val="0"/>
              </a:spcBef>
              <a:spcAft>
                <a:spcPct val="0"/>
              </a:spcAft>
            </a:pPr>
            <a:endParaRPr lang="kk-KZ" sz="2400" b="1" dirty="0">
              <a:solidFill>
                <a:prstClr val="black"/>
              </a:solidFill>
              <a:latin typeface="Times New Roman" panose="02020603050405020304" pitchFamily="18" charset="0"/>
              <a:ea typeface="Times New Roman" pitchFamily="18" charset="0"/>
              <a:cs typeface="Times New Roman" panose="02020603050405020304" pitchFamily="18" charset="0"/>
            </a:endParaRPr>
          </a:p>
        </p:txBody>
      </p:sp>
      <p:pic>
        <p:nvPicPr>
          <p:cNvPr id="6" name="Picture 2"/>
          <p:cNvPicPr>
            <a:picLocks noChangeAspect="1" noChangeArrowheads="1"/>
          </p:cNvPicPr>
          <p:nvPr/>
        </p:nvPicPr>
        <p:blipFill>
          <a:blip r:embed="rId4"/>
          <a:srcRect l="47244" t="12460" r="3375" b="18690"/>
          <a:stretch>
            <a:fillRect/>
          </a:stretch>
        </p:blipFill>
        <p:spPr bwMode="auto">
          <a:xfrm>
            <a:off x="226755" y="266165"/>
            <a:ext cx="1935398" cy="1565088"/>
          </a:xfrm>
          <a:prstGeom prst="roundRect">
            <a:avLst>
              <a:gd name="adj" fmla="val 16667"/>
            </a:avLst>
          </a:prstGeom>
          <a:ln>
            <a:solidFill>
              <a:schemeClr val="tx2">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7" name="Прямоугольник 6"/>
          <p:cNvSpPr/>
          <p:nvPr/>
        </p:nvSpPr>
        <p:spPr>
          <a:xfrm>
            <a:off x="404734" y="6026046"/>
            <a:ext cx="8739266" cy="769441"/>
          </a:xfrm>
          <a:prstGeom prst="rect">
            <a:avLst/>
          </a:prstGeom>
        </p:spPr>
        <p:txBody>
          <a:bodyPr wrap="square">
            <a:spAutoFit/>
          </a:bodyPr>
          <a:lstStyle/>
          <a:p>
            <a:endParaRPr lang="ru-RU" sz="2400" b="1" dirty="0">
              <a:solidFill>
                <a:srgbClr val="002060"/>
              </a:solidFill>
              <a:latin typeface="Times New Roman" pitchFamily="18" charset="0"/>
              <a:cs typeface="Times New Roman" pitchFamily="18" charset="0"/>
            </a:endParaRPr>
          </a:p>
          <a:p>
            <a:endParaRPr lang="ru-RU" sz="2000" b="1" dirty="0">
              <a:solidFill>
                <a:srgbClr val="002060"/>
              </a:solidFill>
              <a:latin typeface="Times New Roman" pitchFamily="18" charset="0"/>
              <a:cs typeface="Times New Roman" pitchFamily="18" charset="0"/>
            </a:endParaRPr>
          </a:p>
        </p:txBody>
      </p:sp>
      <p:sp>
        <p:nvSpPr>
          <p:cNvPr id="4" name="Прямоугольник 3"/>
          <p:cNvSpPr/>
          <p:nvPr/>
        </p:nvSpPr>
        <p:spPr>
          <a:xfrm>
            <a:off x="2830285" y="450894"/>
            <a:ext cx="7805058" cy="2308324"/>
          </a:xfrm>
          <a:prstGeom prst="rect">
            <a:avLst/>
          </a:prstGeom>
        </p:spPr>
        <p:txBody>
          <a:bodyPr wrap="square">
            <a:spAutoFit/>
          </a:bodyPr>
          <a:lstStyle/>
          <a:p>
            <a:r>
              <a:rPr lang="kk-KZ" sz="2400" b="1" u="sng" dirty="0">
                <a:solidFill>
                  <a:srgbClr val="C00000"/>
                </a:solidFill>
                <a:latin typeface="Times New Roman" panose="02020603050405020304" pitchFamily="18" charset="0"/>
                <a:cs typeface="Times New Roman" panose="02020603050405020304" pitchFamily="18" charset="0"/>
              </a:rPr>
              <a:t>Мақсаты</a:t>
            </a:r>
            <a:r>
              <a:rPr lang="kk-KZ" sz="2400" dirty="0">
                <a:solidFill>
                  <a:srgbClr val="FF0000"/>
                </a:solidFill>
                <a:latin typeface="Times New Roman" panose="02020603050405020304" pitchFamily="18" charset="0"/>
                <a:cs typeface="Times New Roman" panose="02020603050405020304" pitchFamily="18" charset="0"/>
              </a:rPr>
              <a:t>:</a:t>
            </a:r>
            <a:r>
              <a:rPr lang="kk-KZ" sz="2400" dirty="0">
                <a:latin typeface="Times New Roman" panose="02020603050405020304" pitchFamily="18" charset="0"/>
                <a:cs typeface="Times New Roman" panose="02020603050405020304" pitchFamily="18" charset="0"/>
              </a:rPr>
              <a:t> </a:t>
            </a:r>
            <a:r>
              <a:rPr lang="kk-KZ" sz="2400" dirty="0">
                <a:solidFill>
                  <a:schemeClr val="accent5">
                    <a:lumMod val="50000"/>
                  </a:schemeClr>
                </a:solidFill>
                <a:latin typeface="Times New Roman" panose="02020603050405020304" pitchFamily="18" charset="0"/>
                <a:cs typeface="Times New Roman" panose="02020603050405020304" pitchFamily="18" charset="0"/>
              </a:rPr>
              <a:t>Әр түрлі әлеуметтік қоғамда өзі таңдаған көзқарасын жүзеге асыра алатын, құқықтары мен міндеттерін айқын білетін, өз елінің патриоты бола алатын, үнемі  дамуға дайын, жауапкершілігі, мәдениеттілігі, адамгершілігі мен білімі бар, денсаулығы мықты тұлға қалыптастыру.</a:t>
            </a:r>
            <a:endParaRPr lang="ru-RU" sz="24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5" name="Прямоугольник 4"/>
          <p:cNvSpPr/>
          <p:nvPr/>
        </p:nvSpPr>
        <p:spPr>
          <a:xfrm>
            <a:off x="664029" y="2875002"/>
            <a:ext cx="10254341" cy="3785652"/>
          </a:xfrm>
          <a:prstGeom prst="rect">
            <a:avLst/>
          </a:prstGeom>
        </p:spPr>
        <p:txBody>
          <a:bodyPr wrap="square">
            <a:spAutoFit/>
          </a:bodyPr>
          <a:lstStyle/>
          <a:p>
            <a:r>
              <a:rPr lang="kk-KZ" sz="2400" b="1" u="sng" dirty="0">
                <a:solidFill>
                  <a:srgbClr val="C00000"/>
                </a:solidFill>
                <a:latin typeface="Times New Roman" panose="02020603050405020304" pitchFamily="18" charset="0"/>
                <a:cs typeface="Times New Roman" panose="02020603050405020304" pitchFamily="18" charset="0"/>
              </a:rPr>
              <a:t>Міндеттері</a:t>
            </a:r>
            <a:r>
              <a:rPr lang="ru-RU" sz="2400" b="1" u="sng" dirty="0">
                <a:solidFill>
                  <a:srgbClr val="C00000"/>
                </a:solidFill>
                <a:latin typeface="Times New Roman" panose="02020603050405020304" pitchFamily="18" charset="0"/>
                <a:cs typeface="Times New Roman" panose="02020603050405020304" pitchFamily="18" charset="0"/>
              </a:rPr>
              <a:t>:</a:t>
            </a:r>
            <a:endParaRPr lang="ru-RU" sz="2400" dirty="0">
              <a:solidFill>
                <a:srgbClr val="C00000"/>
              </a:solidFill>
              <a:latin typeface="Times New Roman" panose="02020603050405020304" pitchFamily="18" charset="0"/>
              <a:cs typeface="Times New Roman" panose="02020603050405020304" pitchFamily="18" charset="0"/>
            </a:endParaRPr>
          </a:p>
          <a:p>
            <a:pPr lvl="0"/>
            <a:r>
              <a:rPr lang="kk-KZ" sz="2400" dirty="0">
                <a:solidFill>
                  <a:schemeClr val="accent5">
                    <a:lumMod val="50000"/>
                  </a:schemeClr>
                </a:solidFill>
                <a:latin typeface="Times New Roman" panose="02020603050405020304" pitchFamily="18" charset="0"/>
                <a:cs typeface="Times New Roman" panose="02020603050405020304" pitchFamily="18" charset="0"/>
              </a:rPr>
              <a:t>Денсаулығын үздіксіз жетілдіруге саналы түрде тәрбиелеу</a:t>
            </a:r>
            <a:endParaRPr lang="ru-RU" sz="2400" dirty="0">
              <a:solidFill>
                <a:schemeClr val="accent5">
                  <a:lumMod val="50000"/>
                </a:schemeClr>
              </a:solidFill>
              <a:latin typeface="Times New Roman" panose="02020603050405020304" pitchFamily="18" charset="0"/>
              <a:cs typeface="Times New Roman" panose="02020603050405020304" pitchFamily="18" charset="0"/>
            </a:endParaRPr>
          </a:p>
          <a:p>
            <a:pPr lvl="0"/>
            <a:r>
              <a:rPr lang="kk-KZ" sz="2400" dirty="0">
                <a:solidFill>
                  <a:schemeClr val="accent5">
                    <a:lumMod val="50000"/>
                  </a:schemeClr>
                </a:solidFill>
                <a:latin typeface="Times New Roman" panose="02020603050405020304" pitchFamily="18" charset="0"/>
                <a:cs typeface="Times New Roman" panose="02020603050405020304" pitchFamily="18" charset="0"/>
              </a:rPr>
              <a:t>Оқушылардың интеллектуалды қабілеттерін әр түрлі білім беру формалары мен сыныптан тыс шаралары арқылы дамыту. </a:t>
            </a:r>
            <a:endParaRPr lang="ru-RU" sz="2400" dirty="0">
              <a:solidFill>
                <a:schemeClr val="accent5">
                  <a:lumMod val="50000"/>
                </a:schemeClr>
              </a:solidFill>
              <a:latin typeface="Times New Roman" panose="02020603050405020304" pitchFamily="18" charset="0"/>
              <a:cs typeface="Times New Roman" panose="02020603050405020304" pitchFamily="18" charset="0"/>
            </a:endParaRPr>
          </a:p>
          <a:p>
            <a:pPr lvl="0"/>
            <a:r>
              <a:rPr lang="kk-KZ" sz="2400" dirty="0">
                <a:solidFill>
                  <a:schemeClr val="accent5">
                    <a:lumMod val="50000"/>
                  </a:schemeClr>
                </a:solidFill>
                <a:latin typeface="Times New Roman" panose="02020603050405020304" pitchFamily="18" charset="0"/>
                <a:cs typeface="Times New Roman" panose="02020603050405020304" pitchFamily="18" charset="0"/>
              </a:rPr>
              <a:t>Рухани-адамгершілік негіздеріне және толеранттыққа, бостандық, намыс және өмір сүру мәдениеттеріне тәрбиелеу.</a:t>
            </a:r>
            <a:endParaRPr lang="ru-RU" sz="2400" dirty="0">
              <a:solidFill>
                <a:schemeClr val="accent5">
                  <a:lumMod val="50000"/>
                </a:schemeClr>
              </a:solidFill>
              <a:latin typeface="Times New Roman" panose="02020603050405020304" pitchFamily="18" charset="0"/>
              <a:cs typeface="Times New Roman" panose="02020603050405020304" pitchFamily="18" charset="0"/>
            </a:endParaRPr>
          </a:p>
          <a:p>
            <a:pPr lvl="0"/>
            <a:r>
              <a:rPr lang="kk-KZ" sz="2400" dirty="0">
                <a:solidFill>
                  <a:schemeClr val="accent5">
                    <a:lumMod val="50000"/>
                  </a:schemeClr>
                </a:solidFill>
                <a:latin typeface="Times New Roman" panose="02020603050405020304" pitchFamily="18" charset="0"/>
                <a:cs typeface="Times New Roman" panose="02020603050405020304" pitchFamily="18" charset="0"/>
              </a:rPr>
              <a:t>Өз елінің азаматы және патриот тұлғаны тәрбиелеу. </a:t>
            </a:r>
            <a:endParaRPr lang="ru-RU" sz="2400" dirty="0">
              <a:solidFill>
                <a:schemeClr val="accent5">
                  <a:lumMod val="50000"/>
                </a:schemeClr>
              </a:solidFill>
              <a:latin typeface="Times New Roman" panose="02020603050405020304" pitchFamily="18" charset="0"/>
              <a:cs typeface="Times New Roman" panose="02020603050405020304" pitchFamily="18" charset="0"/>
            </a:endParaRPr>
          </a:p>
          <a:p>
            <a:pPr lvl="0"/>
            <a:r>
              <a:rPr lang="kk-KZ" sz="2400" dirty="0">
                <a:solidFill>
                  <a:schemeClr val="accent5">
                    <a:lumMod val="50000"/>
                  </a:schemeClr>
                </a:solidFill>
                <a:latin typeface="Times New Roman" panose="02020603050405020304" pitchFamily="18" charset="0"/>
                <a:cs typeface="Times New Roman" panose="02020603050405020304" pitchFamily="18" charset="0"/>
              </a:rPr>
              <a:t>Оқушылардың өзі-өзі басқаруын оқушыларды қоғамдық-құндылық қарым-қатынастарға шақыратын мектептің тәрбиелік ортасы ретінде қалыптастыру және осы бағыттағы жұмысты жалғастыру. </a:t>
            </a:r>
            <a:endParaRPr lang="ru-RU" sz="2400"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0397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185056"/>
            <a:ext cx="12192000" cy="7043055"/>
          </a:xfrm>
          <a:prstGeom prst="rect">
            <a:avLst/>
          </a:prstGeom>
          <a:noFill/>
          <a:ln w="9525">
            <a:noFill/>
            <a:miter lim="800000"/>
            <a:headEnd/>
            <a:tailEnd/>
          </a:ln>
          <a:effectLst/>
        </p:spPr>
      </p:pic>
      <p:sp>
        <p:nvSpPr>
          <p:cNvPr id="2" name="Прямоугольник 1"/>
          <p:cNvSpPr/>
          <p:nvPr/>
        </p:nvSpPr>
        <p:spPr>
          <a:xfrm>
            <a:off x="130629" y="119466"/>
            <a:ext cx="11810999" cy="1200329"/>
          </a:xfrm>
          <a:prstGeom prst="rect">
            <a:avLst/>
          </a:prstGeom>
        </p:spPr>
        <p:txBody>
          <a:bodyPr wrap="square">
            <a:spAutoFit/>
          </a:bodyPr>
          <a:lstStyle/>
          <a:p>
            <a:r>
              <a:rPr lang="kk-KZ" dirty="0">
                <a:solidFill>
                  <a:schemeClr val="accent5">
                    <a:lumMod val="50000"/>
                  </a:schemeClr>
                </a:solidFill>
                <a:latin typeface="Times New Roman" panose="02020603050405020304" pitchFamily="18" charset="0"/>
                <a:cs typeface="Times New Roman" panose="02020603050405020304" pitchFamily="18" charset="0"/>
              </a:rPr>
              <a:t>     Тәрбие жұмысының бағыты </a:t>
            </a:r>
            <a:r>
              <a:rPr lang="kk-KZ" b="1" u="sng" dirty="0">
                <a:solidFill>
                  <a:srgbClr val="C00000"/>
                </a:solidFill>
                <a:latin typeface="Times New Roman" panose="02020603050405020304" pitchFamily="18" charset="0"/>
                <a:cs typeface="Times New Roman" panose="02020603050405020304" pitchFamily="18" charset="0"/>
              </a:rPr>
              <a:t>Көпмәдениетті және көркем-эстетикалық тәрбие</a:t>
            </a:r>
            <a:endParaRPr lang="ru-RU" dirty="0">
              <a:solidFill>
                <a:srgbClr val="C00000"/>
              </a:solidFill>
              <a:latin typeface="Times New Roman" panose="02020603050405020304" pitchFamily="18" charset="0"/>
              <a:cs typeface="Times New Roman" panose="02020603050405020304" pitchFamily="18" charset="0"/>
            </a:endParaRPr>
          </a:p>
          <a:p>
            <a:r>
              <a:rPr lang="kk-KZ" dirty="0">
                <a:solidFill>
                  <a:schemeClr val="accent5">
                    <a:lumMod val="50000"/>
                  </a:schemeClr>
                </a:solidFill>
                <a:latin typeface="Times New Roman" panose="02020603050405020304" pitchFamily="18" charset="0"/>
                <a:cs typeface="Times New Roman" panose="02020603050405020304" pitchFamily="18" charset="0"/>
              </a:rPr>
              <a:t>Мақсаты:Білім беру ұйымдарының білім беру кеңістігін тұлғаның өзін-өзі сәйкестендіруінің көпмәдениетті ортасы ретінде құру, тұлғаның қоғамдағы жалпымәдени мінез-құлық дағдыларын қалыптастыру, оның өнердегі және болмыстағы эстетикалық нысандарды қабылдау, меңгеру және бағалау әзірлігін  дамыту.</a:t>
            </a:r>
            <a:endParaRPr lang="ru-RU"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7936" y="659898"/>
            <a:ext cx="6036128" cy="553820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spTree>
    <p:extLst>
      <p:ext uri="{BB962C8B-B14F-4D97-AF65-F5344CB8AC3E}">
        <p14:creationId xmlns:p14="http://schemas.microsoft.com/office/powerpoint/2010/main" val="31355555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0" y="-185056"/>
            <a:ext cx="12192000" cy="7043055"/>
          </a:xfrm>
          <a:prstGeom prst="rect">
            <a:avLst/>
          </a:prstGeom>
          <a:noFill/>
          <a:ln w="9525">
            <a:noFill/>
            <a:miter lim="800000"/>
            <a:headEnd/>
            <a:tailEnd/>
          </a:ln>
          <a:effectLst/>
        </p:spPr>
      </p:pic>
      <p:sp>
        <p:nvSpPr>
          <p:cNvPr id="3" name="Прямоугольник 2"/>
          <p:cNvSpPr/>
          <p:nvPr/>
        </p:nvSpPr>
        <p:spPr>
          <a:xfrm>
            <a:off x="250371" y="-15351"/>
            <a:ext cx="11593285" cy="646331"/>
          </a:xfrm>
          <a:prstGeom prst="rect">
            <a:avLst/>
          </a:prstGeom>
        </p:spPr>
        <p:txBody>
          <a:bodyPr wrap="square">
            <a:spAutoFit/>
          </a:bodyPr>
          <a:lstStyle/>
          <a:p>
            <a:r>
              <a:rPr lang="kk-KZ" dirty="0"/>
              <a:t>    </a:t>
            </a:r>
            <a:r>
              <a:rPr lang="kk-KZ" dirty="0">
                <a:solidFill>
                  <a:schemeClr val="accent5">
                    <a:lumMod val="50000"/>
                  </a:schemeClr>
                </a:solidFill>
                <a:latin typeface="Times New Roman" panose="02020603050405020304" pitchFamily="18" charset="0"/>
                <a:cs typeface="Times New Roman" panose="02020603050405020304" pitchFamily="18" charset="0"/>
              </a:rPr>
              <a:t>Тәрбие жұмысының бағыты </a:t>
            </a:r>
            <a:r>
              <a:rPr lang="kk-KZ" b="1" dirty="0">
                <a:solidFill>
                  <a:srgbClr val="C00000"/>
                </a:solidFill>
                <a:latin typeface="Times New Roman" panose="02020603050405020304" pitchFamily="18" charset="0"/>
                <a:cs typeface="Times New Roman" panose="02020603050405020304" pitchFamily="18" charset="0"/>
              </a:rPr>
              <a:t>Салауатты өмір сүру салтын қалыптастыру</a:t>
            </a:r>
            <a:r>
              <a:rPr lang="kk-KZ" dirty="0">
                <a:solidFill>
                  <a:schemeClr val="accent5">
                    <a:lumMod val="50000"/>
                  </a:schemeClr>
                </a:solidFill>
                <a:latin typeface="Times New Roman" panose="02020603050405020304" pitchFamily="18" charset="0"/>
                <a:cs typeface="Times New Roman" panose="02020603050405020304" pitchFamily="18" charset="0"/>
              </a:rPr>
              <a:t> мақсатында мектебімізде көптеген шаралар ұйымдастырылуда </a:t>
            </a:r>
            <a:endParaRPr lang="ru-RU"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186" y="2118410"/>
            <a:ext cx="5296413" cy="3252158"/>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46784" y="630979"/>
            <a:ext cx="6645216" cy="622702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3422993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srcRect/>
          <a:stretch>
            <a:fillRect/>
          </a:stretch>
        </p:blipFill>
        <p:spPr bwMode="auto">
          <a:xfrm>
            <a:off x="0" y="0"/>
            <a:ext cx="12191999" cy="6857999"/>
          </a:xfrm>
          <a:prstGeom prst="rect">
            <a:avLst/>
          </a:prstGeom>
          <a:noFill/>
          <a:ln w="9525">
            <a:noFill/>
            <a:miter lim="800000"/>
            <a:headEnd/>
            <a:tailEnd/>
          </a:ln>
          <a:effectLst/>
        </p:spPr>
      </p:pic>
      <p:sp>
        <p:nvSpPr>
          <p:cNvPr id="2" name="Прямоугольник 1"/>
          <p:cNvSpPr/>
          <p:nvPr/>
        </p:nvSpPr>
        <p:spPr>
          <a:xfrm>
            <a:off x="1088571" y="161169"/>
            <a:ext cx="9165772" cy="3170099"/>
          </a:xfrm>
          <a:prstGeom prst="rect">
            <a:avLst/>
          </a:prstGeom>
        </p:spPr>
        <p:txBody>
          <a:bodyPr wrap="square">
            <a:spAutoFit/>
          </a:bodyPr>
          <a:lstStyle/>
          <a:p>
            <a:r>
              <a:rPr lang="kk-KZ" sz="2000" b="1" dirty="0">
                <a:solidFill>
                  <a:srgbClr val="C00000"/>
                </a:solidFill>
                <a:latin typeface="Times New Roman" panose="02020603050405020304" pitchFamily="18" charset="0"/>
                <a:cs typeface="Times New Roman" panose="02020603050405020304" pitchFamily="18" charset="0"/>
              </a:rPr>
              <a:t>Тәрбие жүйесінің құрылымы:</a:t>
            </a:r>
            <a:br>
              <a:rPr lang="kk-KZ" sz="2000" b="1" dirty="0">
                <a:solidFill>
                  <a:srgbClr val="C00000"/>
                </a:solidFill>
                <a:latin typeface="Times New Roman" panose="02020603050405020304" pitchFamily="18" charset="0"/>
                <a:cs typeface="Times New Roman" panose="02020603050405020304" pitchFamily="18" charset="0"/>
              </a:rPr>
            </a:br>
            <a:r>
              <a:rPr lang="kk-KZ" sz="2000" dirty="0">
                <a:solidFill>
                  <a:schemeClr val="accent5">
                    <a:lumMod val="50000"/>
                  </a:schemeClr>
                </a:solidFill>
                <a:latin typeface="Times New Roman" panose="02020603050405020304" pitchFamily="18" charset="0"/>
                <a:cs typeface="Times New Roman" panose="02020603050405020304" pitchFamily="18" charset="0"/>
              </a:rPr>
              <a:t>- Әлеуметтік –педагогикалық - психологиялық қызмет «Сенім» орталығы;</a:t>
            </a:r>
            <a:br>
              <a:rPr lang="kk-KZ" sz="2000" dirty="0">
                <a:solidFill>
                  <a:schemeClr val="accent5">
                    <a:lumMod val="50000"/>
                  </a:schemeClr>
                </a:solidFill>
                <a:latin typeface="Times New Roman" panose="02020603050405020304" pitchFamily="18" charset="0"/>
                <a:cs typeface="Times New Roman" panose="02020603050405020304" pitchFamily="18" charset="0"/>
              </a:rPr>
            </a:br>
            <a:r>
              <a:rPr lang="kk-KZ" sz="2000" dirty="0">
                <a:solidFill>
                  <a:schemeClr val="accent5">
                    <a:lumMod val="50000"/>
                  </a:schemeClr>
                </a:solidFill>
                <a:latin typeface="Times New Roman" panose="02020603050405020304" pitchFamily="18" charset="0"/>
                <a:cs typeface="Times New Roman" panose="02020603050405020304" pitchFamily="18" charset="0"/>
              </a:rPr>
              <a:t>- Ата-аналармен жұмыс;</a:t>
            </a:r>
            <a:br>
              <a:rPr lang="kk-KZ" sz="2000" dirty="0">
                <a:solidFill>
                  <a:schemeClr val="accent5">
                    <a:lumMod val="50000"/>
                  </a:schemeClr>
                </a:solidFill>
                <a:latin typeface="Times New Roman" panose="02020603050405020304" pitchFamily="18" charset="0"/>
                <a:cs typeface="Times New Roman" panose="02020603050405020304" pitchFamily="18" charset="0"/>
              </a:rPr>
            </a:br>
            <a:r>
              <a:rPr lang="kk-KZ" sz="2000" dirty="0">
                <a:solidFill>
                  <a:schemeClr val="accent5">
                    <a:lumMod val="50000"/>
                  </a:schemeClr>
                </a:solidFill>
                <a:latin typeface="Times New Roman" panose="02020603050405020304" pitchFamily="18" charset="0"/>
                <a:cs typeface="Times New Roman" panose="02020603050405020304" pitchFamily="18" charset="0"/>
              </a:rPr>
              <a:t>- Сынып жетекшілерінің әдістемелік бірлестігінің жұмысы;</a:t>
            </a:r>
            <a:br>
              <a:rPr lang="kk-KZ" sz="2000" dirty="0">
                <a:solidFill>
                  <a:schemeClr val="accent5">
                    <a:lumMod val="50000"/>
                  </a:schemeClr>
                </a:solidFill>
                <a:latin typeface="Times New Roman" panose="02020603050405020304" pitchFamily="18" charset="0"/>
                <a:cs typeface="Times New Roman" panose="02020603050405020304" pitchFamily="18" charset="0"/>
              </a:rPr>
            </a:br>
            <a:r>
              <a:rPr lang="kk-KZ" sz="2000" dirty="0">
                <a:solidFill>
                  <a:schemeClr val="accent5">
                    <a:lumMod val="50000"/>
                  </a:schemeClr>
                </a:solidFill>
                <a:latin typeface="Times New Roman" panose="02020603050405020304" pitchFamily="18" charset="0"/>
                <a:cs typeface="Times New Roman" panose="02020603050405020304" pitchFamily="18" charset="0"/>
              </a:rPr>
              <a:t>- Өзін-өзі басқару «Жас ұрпақ» ұйымы;</a:t>
            </a:r>
            <a:br>
              <a:rPr lang="kk-KZ" sz="2000" dirty="0">
                <a:solidFill>
                  <a:schemeClr val="accent5">
                    <a:lumMod val="50000"/>
                  </a:schemeClr>
                </a:solidFill>
                <a:latin typeface="Times New Roman" panose="02020603050405020304" pitchFamily="18" charset="0"/>
                <a:cs typeface="Times New Roman" panose="02020603050405020304" pitchFamily="18" charset="0"/>
              </a:rPr>
            </a:br>
            <a:r>
              <a:rPr lang="kk-KZ" sz="2000" dirty="0">
                <a:solidFill>
                  <a:schemeClr val="accent5">
                    <a:lumMod val="50000"/>
                  </a:schemeClr>
                </a:solidFill>
                <a:latin typeface="Times New Roman" panose="02020603050405020304" pitchFamily="18" charset="0"/>
                <a:cs typeface="Times New Roman" panose="02020603050405020304" pitchFamily="18" charset="0"/>
              </a:rPr>
              <a:t>- Құқық бұзушылықтың алдын-алу кеңесі;</a:t>
            </a:r>
            <a:br>
              <a:rPr lang="kk-KZ" sz="2000" dirty="0">
                <a:solidFill>
                  <a:schemeClr val="accent5">
                    <a:lumMod val="50000"/>
                  </a:schemeClr>
                </a:solidFill>
                <a:latin typeface="Times New Roman" panose="02020603050405020304" pitchFamily="18" charset="0"/>
                <a:cs typeface="Times New Roman" panose="02020603050405020304" pitchFamily="18" charset="0"/>
              </a:rPr>
            </a:br>
            <a:r>
              <a:rPr lang="kk-KZ" sz="2000" dirty="0">
                <a:solidFill>
                  <a:schemeClr val="accent5">
                    <a:lumMod val="50000"/>
                  </a:schemeClr>
                </a:solidFill>
                <a:latin typeface="Times New Roman" panose="02020603050405020304" pitchFamily="18" charset="0"/>
                <a:cs typeface="Times New Roman" panose="02020603050405020304" pitchFamily="18" charset="0"/>
              </a:rPr>
              <a:t>- Мектептен тыс мекемелермен байланыс жұмыстары;</a:t>
            </a:r>
            <a:br>
              <a:rPr lang="kk-KZ" sz="2000" dirty="0">
                <a:solidFill>
                  <a:schemeClr val="accent5">
                    <a:lumMod val="50000"/>
                  </a:schemeClr>
                </a:solidFill>
                <a:latin typeface="Times New Roman" panose="02020603050405020304" pitchFamily="18" charset="0"/>
                <a:cs typeface="Times New Roman" panose="02020603050405020304" pitchFamily="18" charset="0"/>
              </a:rPr>
            </a:br>
            <a:r>
              <a:rPr lang="kk-KZ" sz="2000" dirty="0">
                <a:solidFill>
                  <a:schemeClr val="accent5">
                    <a:lumMod val="50000"/>
                  </a:schemeClr>
                </a:solidFill>
                <a:latin typeface="Times New Roman" panose="02020603050405020304" pitchFamily="18" charset="0"/>
                <a:cs typeface="Times New Roman" panose="02020603050405020304" pitchFamily="18" charset="0"/>
              </a:rPr>
              <a:t>- «Әсем қыздар клубы»;</a:t>
            </a:r>
            <a:br>
              <a:rPr lang="kk-KZ" sz="2000" dirty="0">
                <a:solidFill>
                  <a:schemeClr val="accent5">
                    <a:lumMod val="50000"/>
                  </a:schemeClr>
                </a:solidFill>
                <a:latin typeface="Times New Roman" panose="02020603050405020304" pitchFamily="18" charset="0"/>
                <a:cs typeface="Times New Roman" panose="02020603050405020304" pitchFamily="18" charset="0"/>
              </a:rPr>
            </a:br>
            <a:r>
              <a:rPr lang="kk-KZ" sz="2000" dirty="0">
                <a:solidFill>
                  <a:schemeClr val="accent5">
                    <a:lumMod val="50000"/>
                  </a:schemeClr>
                </a:solidFill>
                <a:latin typeface="Times New Roman" panose="02020603050405020304" pitchFamily="18" charset="0"/>
                <a:cs typeface="Times New Roman" panose="02020603050405020304" pitchFamily="18" charset="0"/>
              </a:rPr>
              <a:t>- «Адал ұрпақ» еріктілер клубы;</a:t>
            </a:r>
            <a:br>
              <a:rPr lang="kk-KZ" sz="2000" dirty="0">
                <a:solidFill>
                  <a:schemeClr val="accent5">
                    <a:lumMod val="50000"/>
                  </a:schemeClr>
                </a:solidFill>
                <a:latin typeface="Times New Roman" panose="02020603050405020304" pitchFamily="18" charset="0"/>
                <a:cs typeface="Times New Roman" panose="02020603050405020304" pitchFamily="18" charset="0"/>
              </a:rPr>
            </a:br>
            <a:r>
              <a:rPr lang="kk-KZ" sz="2000" dirty="0">
                <a:solidFill>
                  <a:schemeClr val="accent5">
                    <a:lumMod val="50000"/>
                  </a:schemeClr>
                </a:solidFill>
                <a:latin typeface="Times New Roman" panose="02020603050405020304" pitchFamily="18" charset="0"/>
                <a:cs typeface="Times New Roman" panose="02020603050405020304" pitchFamily="18" charset="0"/>
              </a:rPr>
              <a:t>- Қамқоршылық кеңесі.</a:t>
            </a:r>
            <a:endParaRPr lang="ru-RU" sz="2000"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3679371" y="3428999"/>
            <a:ext cx="7946572" cy="2862322"/>
          </a:xfrm>
          <a:prstGeom prst="rect">
            <a:avLst/>
          </a:prstGeom>
        </p:spPr>
        <p:txBody>
          <a:bodyPr wrap="square">
            <a:spAutoFit/>
          </a:bodyPr>
          <a:lstStyle/>
          <a:p>
            <a:r>
              <a:rPr lang="ru-RU" sz="2000" b="1" dirty="0" err="1">
                <a:solidFill>
                  <a:srgbClr val="C00000"/>
                </a:solidFill>
                <a:latin typeface="Times New Roman" panose="02020603050405020304" pitchFamily="18" charset="0"/>
                <a:cs typeface="Times New Roman" panose="02020603050405020304" pitchFamily="18" charset="0"/>
              </a:rPr>
              <a:t>Тәрбие</a:t>
            </a:r>
            <a:r>
              <a:rPr lang="ru-RU" sz="2000" b="1" dirty="0">
                <a:solidFill>
                  <a:srgbClr val="C00000"/>
                </a:solidFill>
                <a:latin typeface="Times New Roman" panose="02020603050405020304" pitchFamily="18" charset="0"/>
                <a:cs typeface="Times New Roman" panose="02020603050405020304" pitchFamily="18" charset="0"/>
              </a:rPr>
              <a:t> </a:t>
            </a:r>
            <a:r>
              <a:rPr lang="ru-RU" sz="2000" b="1" dirty="0" err="1">
                <a:solidFill>
                  <a:srgbClr val="C00000"/>
                </a:solidFill>
                <a:latin typeface="Times New Roman" panose="02020603050405020304" pitchFamily="18" charset="0"/>
                <a:cs typeface="Times New Roman" panose="02020603050405020304" pitchFamily="18" charset="0"/>
              </a:rPr>
              <a:t>жұмысының</a:t>
            </a:r>
            <a:r>
              <a:rPr lang="ru-RU" sz="2000" b="1" dirty="0">
                <a:solidFill>
                  <a:srgbClr val="C00000"/>
                </a:solidFill>
                <a:latin typeface="Times New Roman" panose="02020603050405020304" pitchFamily="18" charset="0"/>
                <a:cs typeface="Times New Roman" panose="02020603050405020304" pitchFamily="18" charset="0"/>
              </a:rPr>
              <a:t> </a:t>
            </a:r>
            <a:r>
              <a:rPr lang="ru-RU" sz="2000" b="1" dirty="0" err="1">
                <a:solidFill>
                  <a:srgbClr val="C00000"/>
                </a:solidFill>
                <a:latin typeface="Times New Roman" panose="02020603050405020304" pitchFamily="18" charset="0"/>
                <a:cs typeface="Times New Roman" panose="02020603050405020304" pitchFamily="18" charset="0"/>
              </a:rPr>
              <a:t>бағыттары</a:t>
            </a:r>
            <a:r>
              <a:rPr lang="ru-RU" sz="2000" b="1" dirty="0">
                <a:solidFill>
                  <a:srgbClr val="C00000"/>
                </a:solidFill>
                <a:latin typeface="Times New Roman" panose="02020603050405020304" pitchFamily="18" charset="0"/>
                <a:cs typeface="Times New Roman" panose="02020603050405020304" pitchFamily="18" charset="0"/>
              </a:rPr>
              <a:t>:  </a:t>
            </a:r>
            <a:endParaRPr lang="ru-RU" sz="2000" dirty="0">
              <a:solidFill>
                <a:srgbClr val="C00000"/>
              </a:solidFill>
              <a:latin typeface="Times New Roman" panose="02020603050405020304" pitchFamily="18" charset="0"/>
              <a:cs typeface="Times New Roman" panose="02020603050405020304" pitchFamily="18" charset="0"/>
            </a:endParaRPr>
          </a:p>
          <a:p>
            <a:pPr lvl="0"/>
            <a:r>
              <a:rPr lang="ru-RU" sz="2000" dirty="0" err="1">
                <a:solidFill>
                  <a:schemeClr val="accent5">
                    <a:lumMod val="50000"/>
                  </a:schemeClr>
                </a:solidFill>
                <a:latin typeface="Times New Roman" panose="02020603050405020304" pitchFamily="18" charset="0"/>
                <a:cs typeface="Times New Roman" panose="02020603050405020304" pitchFamily="18" charset="0"/>
              </a:rPr>
              <a:t>Қазақстандық</a:t>
            </a:r>
            <a:r>
              <a:rPr lang="ru-RU" sz="2000" dirty="0">
                <a:solidFill>
                  <a:schemeClr val="accent5">
                    <a:lumMod val="50000"/>
                  </a:schemeClr>
                </a:solidFill>
                <a:latin typeface="Times New Roman" panose="02020603050405020304" pitchFamily="18" charset="0"/>
                <a:cs typeface="Times New Roman" panose="02020603050405020304" pitchFamily="18" charset="0"/>
              </a:rPr>
              <a:t> патриотизм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және</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азаматтық</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тәрбие</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құқықтық</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тәрбие</a:t>
            </a:r>
            <a:endParaRPr lang="ru-RU" sz="2000" dirty="0">
              <a:solidFill>
                <a:schemeClr val="accent5">
                  <a:lumMod val="50000"/>
                </a:schemeClr>
              </a:solidFill>
              <a:latin typeface="Times New Roman" panose="02020603050405020304" pitchFamily="18" charset="0"/>
              <a:cs typeface="Times New Roman" panose="02020603050405020304" pitchFamily="18" charset="0"/>
            </a:endParaRPr>
          </a:p>
          <a:p>
            <a:pPr lvl="0"/>
            <a:r>
              <a:rPr lang="ru-RU" sz="2000" dirty="0" err="1">
                <a:solidFill>
                  <a:schemeClr val="accent5">
                    <a:lumMod val="50000"/>
                  </a:schemeClr>
                </a:solidFill>
                <a:latin typeface="Times New Roman" panose="02020603050405020304" pitchFamily="18" charset="0"/>
                <a:cs typeface="Times New Roman" panose="02020603050405020304" pitchFamily="18" charset="0"/>
              </a:rPr>
              <a:t>Рухани-адамгершілік</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тәрбие</a:t>
            </a:r>
            <a:endParaRPr lang="ru-RU" sz="2000" dirty="0">
              <a:solidFill>
                <a:schemeClr val="accent5">
                  <a:lumMod val="50000"/>
                </a:schemeClr>
              </a:solidFill>
              <a:latin typeface="Times New Roman" panose="02020603050405020304" pitchFamily="18" charset="0"/>
              <a:cs typeface="Times New Roman" panose="02020603050405020304" pitchFamily="18" charset="0"/>
            </a:endParaRPr>
          </a:p>
          <a:p>
            <a:pPr lvl="0"/>
            <a:r>
              <a:rPr lang="ru-RU" sz="2000" dirty="0" err="1">
                <a:solidFill>
                  <a:schemeClr val="accent5">
                    <a:lumMod val="50000"/>
                  </a:schemeClr>
                </a:solidFill>
                <a:latin typeface="Times New Roman" panose="02020603050405020304" pitchFamily="18" charset="0"/>
                <a:cs typeface="Times New Roman" panose="02020603050405020304" pitchFamily="18" charset="0"/>
              </a:rPr>
              <a:t>Ұлттық</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тәрбие</a:t>
            </a:r>
            <a:endParaRPr lang="ru-RU" sz="2000" dirty="0">
              <a:solidFill>
                <a:schemeClr val="accent5">
                  <a:lumMod val="50000"/>
                </a:schemeClr>
              </a:solidFill>
              <a:latin typeface="Times New Roman" panose="02020603050405020304" pitchFamily="18" charset="0"/>
              <a:cs typeface="Times New Roman" panose="02020603050405020304" pitchFamily="18" charset="0"/>
            </a:endParaRPr>
          </a:p>
          <a:p>
            <a:pPr lvl="0"/>
            <a:r>
              <a:rPr lang="ru-RU" sz="2000" dirty="0" err="1">
                <a:solidFill>
                  <a:schemeClr val="accent5">
                    <a:lumMod val="50000"/>
                  </a:schemeClr>
                </a:solidFill>
                <a:latin typeface="Times New Roman" panose="02020603050405020304" pitchFamily="18" charset="0"/>
                <a:cs typeface="Times New Roman" panose="02020603050405020304" pitchFamily="18" charset="0"/>
              </a:rPr>
              <a:t>Отбасы</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тәрбиесі</a:t>
            </a:r>
            <a:endParaRPr lang="ru-RU" sz="2000" dirty="0">
              <a:solidFill>
                <a:schemeClr val="accent5">
                  <a:lumMod val="50000"/>
                </a:schemeClr>
              </a:solidFill>
              <a:latin typeface="Times New Roman" panose="02020603050405020304" pitchFamily="18" charset="0"/>
              <a:cs typeface="Times New Roman" panose="02020603050405020304" pitchFamily="18" charset="0"/>
            </a:endParaRPr>
          </a:p>
          <a:p>
            <a:pPr lvl="0"/>
            <a:r>
              <a:rPr lang="ru-RU" sz="2000" dirty="0" err="1">
                <a:solidFill>
                  <a:schemeClr val="accent5">
                    <a:lumMod val="50000"/>
                  </a:schemeClr>
                </a:solidFill>
                <a:latin typeface="Times New Roman" panose="02020603050405020304" pitchFamily="18" charset="0"/>
                <a:cs typeface="Times New Roman" panose="02020603050405020304" pitchFamily="18" charset="0"/>
              </a:rPr>
              <a:t>Еңбек</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экономикалық</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және</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экологиялық</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тәрбие</a:t>
            </a:r>
            <a:endParaRPr lang="ru-RU" sz="2000" dirty="0">
              <a:solidFill>
                <a:schemeClr val="accent5">
                  <a:lumMod val="50000"/>
                </a:schemeClr>
              </a:solidFill>
              <a:latin typeface="Times New Roman" panose="02020603050405020304" pitchFamily="18" charset="0"/>
              <a:cs typeface="Times New Roman" panose="02020603050405020304" pitchFamily="18" charset="0"/>
            </a:endParaRPr>
          </a:p>
          <a:p>
            <a:pPr lvl="0"/>
            <a:r>
              <a:rPr lang="ru-RU" sz="2000" dirty="0" err="1">
                <a:solidFill>
                  <a:schemeClr val="accent5">
                    <a:lumMod val="50000"/>
                  </a:schemeClr>
                </a:solidFill>
                <a:latin typeface="Times New Roman" panose="02020603050405020304" pitchFamily="18" charset="0"/>
                <a:cs typeface="Times New Roman" panose="02020603050405020304" pitchFamily="18" charset="0"/>
              </a:rPr>
              <a:t>Зияткерлік</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тәрбие</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ақпараттық</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мәдениет</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тәрбиесі</a:t>
            </a:r>
            <a:endParaRPr lang="ru-RU" sz="2000" dirty="0">
              <a:solidFill>
                <a:schemeClr val="accent5">
                  <a:lumMod val="50000"/>
                </a:schemeClr>
              </a:solidFill>
              <a:latin typeface="Times New Roman" panose="02020603050405020304" pitchFamily="18" charset="0"/>
              <a:cs typeface="Times New Roman" panose="02020603050405020304" pitchFamily="18" charset="0"/>
            </a:endParaRPr>
          </a:p>
          <a:p>
            <a:pPr lvl="0"/>
            <a:r>
              <a:rPr lang="ru-RU" sz="2000" dirty="0" err="1">
                <a:solidFill>
                  <a:schemeClr val="accent5">
                    <a:lumMod val="50000"/>
                  </a:schemeClr>
                </a:solidFill>
                <a:latin typeface="Times New Roman" panose="02020603050405020304" pitchFamily="18" charset="0"/>
                <a:cs typeface="Times New Roman" panose="02020603050405020304" pitchFamily="18" charset="0"/>
              </a:rPr>
              <a:t>Көпмәдениетті</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және</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көркем-эстетикалық</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тәрбие</a:t>
            </a:r>
            <a:endParaRPr lang="ru-RU" sz="2000" dirty="0">
              <a:solidFill>
                <a:schemeClr val="accent5">
                  <a:lumMod val="50000"/>
                </a:schemeClr>
              </a:solidFill>
              <a:latin typeface="Times New Roman" panose="02020603050405020304" pitchFamily="18" charset="0"/>
              <a:cs typeface="Times New Roman" panose="02020603050405020304" pitchFamily="18" charset="0"/>
            </a:endParaRPr>
          </a:p>
          <a:p>
            <a:pPr lvl="0"/>
            <a:r>
              <a:rPr lang="ru-RU" sz="2000" dirty="0" err="1">
                <a:solidFill>
                  <a:schemeClr val="accent5">
                    <a:lumMod val="50000"/>
                  </a:schemeClr>
                </a:solidFill>
                <a:latin typeface="Times New Roman" panose="02020603050405020304" pitchFamily="18" charset="0"/>
                <a:cs typeface="Times New Roman" panose="02020603050405020304" pitchFamily="18" charset="0"/>
              </a:rPr>
              <a:t>Дене</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тәрбиесі</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салауатты</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өмір</a:t>
            </a:r>
            <a:r>
              <a:rPr lang="ru-RU" sz="2000" dirty="0">
                <a:solidFill>
                  <a:schemeClr val="accent5">
                    <a:lumMod val="50000"/>
                  </a:schemeClr>
                </a:solidFill>
                <a:latin typeface="Times New Roman" panose="02020603050405020304" pitchFamily="18" charset="0"/>
                <a:cs typeface="Times New Roman" panose="02020603050405020304" pitchFamily="18" charset="0"/>
              </a:rPr>
              <a:t> </a:t>
            </a:r>
            <a:r>
              <a:rPr lang="ru-RU" sz="2000" dirty="0" err="1">
                <a:solidFill>
                  <a:schemeClr val="accent5">
                    <a:lumMod val="50000"/>
                  </a:schemeClr>
                </a:solidFill>
                <a:latin typeface="Times New Roman" panose="02020603050405020304" pitchFamily="18" charset="0"/>
                <a:cs typeface="Times New Roman" panose="02020603050405020304" pitchFamily="18" charset="0"/>
              </a:rPr>
              <a:t>салты</a:t>
            </a:r>
            <a:endParaRPr lang="ru-RU" sz="2000" dirty="0">
              <a:solidFill>
                <a:schemeClr val="accent5">
                  <a:lumMod val="5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130425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0" y="-1582602"/>
            <a:ext cx="13008429" cy="8675648"/>
          </a:xfrm>
          <a:prstGeom prst="rect">
            <a:avLst/>
          </a:prstGeom>
          <a:noFill/>
          <a:ln w="9525">
            <a:noFill/>
            <a:miter lim="800000"/>
            <a:headEnd/>
            <a:tailEnd/>
          </a:ln>
          <a:effectLst/>
        </p:spPr>
      </p:pic>
      <p:sp>
        <p:nvSpPr>
          <p:cNvPr id="4" name="Блок-схема: узел 3"/>
          <p:cNvSpPr/>
          <p:nvPr/>
        </p:nvSpPr>
        <p:spPr>
          <a:xfrm>
            <a:off x="4288970" y="1828800"/>
            <a:ext cx="3461657" cy="3004456"/>
          </a:xfrm>
          <a:prstGeom prst="flowChartConnector">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ru-RU" dirty="0"/>
          </a:p>
        </p:txBody>
      </p:sp>
      <p:sp>
        <p:nvSpPr>
          <p:cNvPr id="5" name="Блок-схема: узел 4"/>
          <p:cNvSpPr/>
          <p:nvPr/>
        </p:nvSpPr>
        <p:spPr>
          <a:xfrm>
            <a:off x="2747711" y="356347"/>
            <a:ext cx="1750741" cy="1202605"/>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kk-KZ" sz="1600" b="1" dirty="0">
                <a:latin typeface="Times New Roman" panose="02020603050405020304" pitchFamily="18" charset="0"/>
                <a:cs typeface="Times New Roman" panose="02020603050405020304" pitchFamily="18" charset="0"/>
              </a:rPr>
              <a:t>Интернат жұмысы</a:t>
            </a:r>
            <a:endParaRPr lang="ru-RU" sz="1600" b="1" dirty="0">
              <a:latin typeface="Times New Roman" panose="02020603050405020304" pitchFamily="18" charset="0"/>
              <a:cs typeface="Times New Roman" panose="02020603050405020304" pitchFamily="18" charset="0"/>
            </a:endParaRPr>
          </a:p>
        </p:txBody>
      </p:sp>
      <p:sp>
        <p:nvSpPr>
          <p:cNvPr id="10" name="Блок-схема: узел 9"/>
          <p:cNvSpPr/>
          <p:nvPr/>
        </p:nvSpPr>
        <p:spPr>
          <a:xfrm>
            <a:off x="4444788" y="-78058"/>
            <a:ext cx="1966196" cy="1326146"/>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kk-KZ" sz="1600" b="1" dirty="0">
                <a:latin typeface="Times New Roman" panose="02020603050405020304" pitchFamily="18" charset="0"/>
                <a:cs typeface="Times New Roman" panose="02020603050405020304" pitchFamily="18" charset="0"/>
              </a:rPr>
              <a:t>Әлеуметтік –педагогикалық қызмет</a:t>
            </a:r>
            <a:endParaRPr lang="ru-RU" sz="1600" b="1" dirty="0">
              <a:latin typeface="Times New Roman" panose="02020603050405020304" pitchFamily="18" charset="0"/>
              <a:cs typeface="Times New Roman" panose="02020603050405020304" pitchFamily="18" charset="0"/>
            </a:endParaRPr>
          </a:p>
        </p:txBody>
      </p:sp>
      <p:sp>
        <p:nvSpPr>
          <p:cNvPr id="11" name="Блок-схема: узел 10"/>
          <p:cNvSpPr/>
          <p:nvPr/>
        </p:nvSpPr>
        <p:spPr>
          <a:xfrm>
            <a:off x="1926902" y="1710308"/>
            <a:ext cx="2074657" cy="1077686"/>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kk-KZ" sz="1600" b="1" dirty="0">
                <a:latin typeface="Times New Roman" panose="02020603050405020304" pitchFamily="18" charset="0"/>
                <a:cs typeface="Times New Roman" panose="02020603050405020304" pitchFamily="18" charset="0"/>
              </a:rPr>
              <a:t>Спорттық секция жұмыстары</a:t>
            </a:r>
            <a:endParaRPr lang="ru-RU" sz="1600" b="1" dirty="0">
              <a:latin typeface="Times New Roman" panose="02020603050405020304" pitchFamily="18" charset="0"/>
              <a:cs typeface="Times New Roman" panose="02020603050405020304" pitchFamily="18" charset="0"/>
            </a:endParaRPr>
          </a:p>
        </p:txBody>
      </p:sp>
      <p:sp>
        <p:nvSpPr>
          <p:cNvPr id="12" name="Блок-схема: узел 11"/>
          <p:cNvSpPr/>
          <p:nvPr/>
        </p:nvSpPr>
        <p:spPr>
          <a:xfrm>
            <a:off x="1852826" y="2813884"/>
            <a:ext cx="1915094" cy="1167194"/>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kk-KZ" sz="1600" b="1" dirty="0">
                <a:latin typeface="Times New Roman" panose="02020603050405020304" pitchFamily="18" charset="0"/>
                <a:cs typeface="Times New Roman" panose="02020603050405020304" pitchFamily="18" charset="0"/>
              </a:rPr>
              <a:t>Үйірме жұмыстары</a:t>
            </a:r>
            <a:endParaRPr lang="ru-RU" sz="1600" b="1" dirty="0">
              <a:latin typeface="Times New Roman" panose="02020603050405020304" pitchFamily="18" charset="0"/>
              <a:cs typeface="Times New Roman" panose="02020603050405020304" pitchFamily="18" charset="0"/>
            </a:endParaRPr>
          </a:p>
        </p:txBody>
      </p:sp>
      <p:sp>
        <p:nvSpPr>
          <p:cNvPr id="13" name="Блок-схема: узел 12"/>
          <p:cNvSpPr/>
          <p:nvPr/>
        </p:nvSpPr>
        <p:spPr>
          <a:xfrm>
            <a:off x="2181521" y="4115857"/>
            <a:ext cx="1820038" cy="1001485"/>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kk-KZ" sz="1600" dirty="0">
                <a:latin typeface="Times New Roman" panose="02020603050405020304" pitchFamily="18" charset="0"/>
                <a:cs typeface="Times New Roman" panose="02020603050405020304" pitchFamily="18" charset="0"/>
              </a:rPr>
              <a:t>«</a:t>
            </a:r>
            <a:r>
              <a:rPr lang="kk-KZ" sz="1600" b="1" dirty="0">
                <a:latin typeface="Times New Roman" panose="02020603050405020304" pitchFamily="18" charset="0"/>
                <a:cs typeface="Times New Roman" panose="02020603050405020304" pitchFamily="18" charset="0"/>
              </a:rPr>
              <a:t>Талап»ғылыми оқушылар қоғамы</a:t>
            </a:r>
            <a:endParaRPr lang="ru-RU" sz="1600" b="1" dirty="0">
              <a:latin typeface="Times New Roman" panose="02020603050405020304" pitchFamily="18" charset="0"/>
              <a:cs typeface="Times New Roman" panose="02020603050405020304" pitchFamily="18" charset="0"/>
            </a:endParaRPr>
          </a:p>
        </p:txBody>
      </p:sp>
      <p:sp>
        <p:nvSpPr>
          <p:cNvPr id="14" name="Блок-схема: узел 13"/>
          <p:cNvSpPr/>
          <p:nvPr/>
        </p:nvSpPr>
        <p:spPr>
          <a:xfrm>
            <a:off x="3203982" y="5124240"/>
            <a:ext cx="1713706" cy="1198501"/>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kk-KZ" sz="1600" b="1" dirty="0">
                <a:latin typeface="Times New Roman" panose="02020603050405020304" pitchFamily="18" charset="0"/>
                <a:cs typeface="Times New Roman" panose="02020603050405020304" pitchFamily="18" charset="0"/>
              </a:rPr>
              <a:t>Қамқоршылық кеңес</a:t>
            </a:r>
            <a:endParaRPr lang="ru-RU" sz="1600" b="1" dirty="0">
              <a:latin typeface="Times New Roman" panose="02020603050405020304" pitchFamily="18" charset="0"/>
              <a:cs typeface="Times New Roman" panose="02020603050405020304" pitchFamily="18" charset="0"/>
            </a:endParaRPr>
          </a:p>
        </p:txBody>
      </p:sp>
      <p:sp>
        <p:nvSpPr>
          <p:cNvPr id="15" name="Блок-схема: узел 14"/>
          <p:cNvSpPr/>
          <p:nvPr/>
        </p:nvSpPr>
        <p:spPr>
          <a:xfrm>
            <a:off x="5046953" y="5372231"/>
            <a:ext cx="1945690" cy="1257966"/>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kk-KZ" sz="1600" b="1" dirty="0">
                <a:latin typeface="Times New Roman" panose="02020603050405020304" pitchFamily="18" charset="0"/>
                <a:cs typeface="Times New Roman" panose="02020603050405020304" pitchFamily="18" charset="0"/>
              </a:rPr>
              <a:t>«Адал ұрпақ»еріктілер тобы</a:t>
            </a:r>
            <a:endParaRPr lang="ru-RU" sz="1600" b="1" dirty="0">
              <a:latin typeface="Times New Roman" panose="02020603050405020304" pitchFamily="18" charset="0"/>
              <a:cs typeface="Times New Roman" panose="02020603050405020304" pitchFamily="18" charset="0"/>
            </a:endParaRPr>
          </a:p>
        </p:txBody>
      </p:sp>
      <p:sp>
        <p:nvSpPr>
          <p:cNvPr id="16" name="Блок-схема: узел 15"/>
          <p:cNvSpPr/>
          <p:nvPr/>
        </p:nvSpPr>
        <p:spPr>
          <a:xfrm>
            <a:off x="7036186" y="4953496"/>
            <a:ext cx="1904205" cy="1276531"/>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kk-KZ" sz="1600" b="1" dirty="0">
                <a:latin typeface="Times New Roman" panose="02020603050405020304" pitchFamily="18" charset="0"/>
                <a:cs typeface="Times New Roman" panose="02020603050405020304" pitchFamily="18" charset="0"/>
              </a:rPr>
              <a:t>Құқық бұзушылықтың алдын –алу кеңесі </a:t>
            </a:r>
            <a:endParaRPr lang="ru-RU" sz="1600" b="1" dirty="0">
              <a:latin typeface="Times New Roman" panose="02020603050405020304" pitchFamily="18" charset="0"/>
              <a:cs typeface="Times New Roman" panose="02020603050405020304" pitchFamily="18" charset="0"/>
            </a:endParaRPr>
          </a:p>
        </p:txBody>
      </p:sp>
      <p:sp>
        <p:nvSpPr>
          <p:cNvPr id="17" name="Блок-схема: узел 16"/>
          <p:cNvSpPr/>
          <p:nvPr/>
        </p:nvSpPr>
        <p:spPr>
          <a:xfrm>
            <a:off x="8023037" y="3932629"/>
            <a:ext cx="2057665" cy="1156012"/>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kk-KZ" sz="1600" b="1" dirty="0">
                <a:latin typeface="Times New Roman" panose="02020603050405020304" pitchFamily="18" charset="0"/>
                <a:cs typeface="Times New Roman" panose="02020603050405020304" pitchFamily="18" charset="0"/>
              </a:rPr>
              <a:t>Мектеп қауіпсіздік командасы</a:t>
            </a:r>
            <a:endParaRPr lang="ru-RU" b="1" dirty="0">
              <a:latin typeface="Times New Roman" panose="02020603050405020304" pitchFamily="18" charset="0"/>
              <a:cs typeface="Times New Roman" panose="02020603050405020304" pitchFamily="18" charset="0"/>
            </a:endParaRPr>
          </a:p>
        </p:txBody>
      </p:sp>
      <p:sp>
        <p:nvSpPr>
          <p:cNvPr id="18" name="Блок-схема: узел 17"/>
          <p:cNvSpPr/>
          <p:nvPr/>
        </p:nvSpPr>
        <p:spPr>
          <a:xfrm>
            <a:off x="8697952" y="2805215"/>
            <a:ext cx="1784196" cy="1081271"/>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kk-KZ" sz="1600" b="1" dirty="0">
                <a:latin typeface="Times New Roman" panose="02020603050405020304" pitchFamily="18" charset="0"/>
                <a:cs typeface="Times New Roman" panose="02020603050405020304" pitchFamily="18" charset="0"/>
              </a:rPr>
              <a:t>«Жас Ұлан»өзін-өзі басқару жүйесі</a:t>
            </a:r>
            <a:endParaRPr lang="ru-RU" sz="1600" b="1" dirty="0">
              <a:latin typeface="Times New Roman" panose="02020603050405020304" pitchFamily="18" charset="0"/>
              <a:cs typeface="Times New Roman" panose="02020603050405020304" pitchFamily="18" charset="0"/>
            </a:endParaRPr>
          </a:p>
        </p:txBody>
      </p:sp>
      <p:sp>
        <p:nvSpPr>
          <p:cNvPr id="20" name="Блок-схема: узел 19"/>
          <p:cNvSpPr/>
          <p:nvPr/>
        </p:nvSpPr>
        <p:spPr>
          <a:xfrm>
            <a:off x="8023038" y="499944"/>
            <a:ext cx="1745432" cy="1255854"/>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kk-KZ" sz="1600" b="1" dirty="0">
                <a:latin typeface="Times New Roman" panose="02020603050405020304" pitchFamily="18" charset="0"/>
                <a:cs typeface="Times New Roman" panose="02020603050405020304" pitchFamily="18" charset="0"/>
              </a:rPr>
              <a:t>Сынып жетекшілердің бірлестік жұмысы</a:t>
            </a:r>
            <a:endParaRPr lang="ru-RU" sz="1600" b="1" dirty="0">
              <a:latin typeface="Times New Roman" panose="02020603050405020304" pitchFamily="18" charset="0"/>
              <a:cs typeface="Times New Roman" panose="02020603050405020304" pitchFamily="18" charset="0"/>
            </a:endParaRPr>
          </a:p>
        </p:txBody>
      </p:sp>
      <p:sp>
        <p:nvSpPr>
          <p:cNvPr id="21" name="Блок-схема: узел 20"/>
          <p:cNvSpPr/>
          <p:nvPr/>
        </p:nvSpPr>
        <p:spPr>
          <a:xfrm>
            <a:off x="8854069" y="1702549"/>
            <a:ext cx="1628079" cy="1055915"/>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kk-KZ" sz="1600" b="1" dirty="0">
                <a:latin typeface="Times New Roman" panose="02020603050405020304" pitchFamily="18" charset="0"/>
                <a:cs typeface="Times New Roman" panose="02020603050405020304" pitchFamily="18" charset="0"/>
              </a:rPr>
              <a:t>Ата-аналармен жұмыс</a:t>
            </a:r>
            <a:endParaRPr lang="ru-RU" sz="1600" b="1" dirty="0">
              <a:latin typeface="Times New Roman" panose="02020603050405020304" pitchFamily="18" charset="0"/>
              <a:cs typeface="Times New Roman" panose="02020603050405020304" pitchFamily="18" charset="0"/>
            </a:endParaRPr>
          </a:p>
        </p:txBody>
      </p:sp>
      <p:sp>
        <p:nvSpPr>
          <p:cNvPr id="22" name="Блок-схема: узел 21"/>
          <p:cNvSpPr/>
          <p:nvPr/>
        </p:nvSpPr>
        <p:spPr>
          <a:xfrm>
            <a:off x="6415534" y="1"/>
            <a:ext cx="1724860" cy="1293540"/>
          </a:xfrm>
          <a:prstGeom prst="flowChartConnector">
            <a:avLst/>
          </a:prstGeom>
        </p:spPr>
        <p:style>
          <a:lnRef idx="1">
            <a:schemeClr val="accent2"/>
          </a:lnRef>
          <a:fillRef idx="2">
            <a:schemeClr val="accent2"/>
          </a:fillRef>
          <a:effectRef idx="1">
            <a:schemeClr val="accent2"/>
          </a:effectRef>
          <a:fontRef idx="minor">
            <a:schemeClr val="dk1"/>
          </a:fontRef>
        </p:style>
        <p:txBody>
          <a:bodyPr rtlCol="0" anchor="ctr"/>
          <a:lstStyle/>
          <a:p>
            <a:pPr algn="ctr"/>
            <a:r>
              <a:rPr lang="kk-KZ" sz="1600" b="1" dirty="0">
                <a:latin typeface="Times New Roman" panose="02020603050405020304" pitchFamily="18" charset="0"/>
                <a:cs typeface="Times New Roman" panose="02020603050405020304" pitchFamily="18" charset="0"/>
              </a:rPr>
              <a:t>Психологиялық-педагогикалық қызмет</a:t>
            </a:r>
            <a:endParaRPr lang="ru-RU" sz="1600" b="1" dirty="0">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4561114" y="2187100"/>
            <a:ext cx="3004454" cy="1754326"/>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kk-KZ" sz="3600" b="1" cap="none" spc="0"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rPr>
              <a:t>Тәрбие жұмысының құрылымы</a:t>
            </a:r>
            <a:endParaRPr lang="ru-RU" sz="3600" b="1" cap="none" spc="0" dirty="0">
              <a:ln w="11430"/>
              <a:solidFill>
                <a:srgbClr val="C00000"/>
              </a:solidFill>
              <a:effectLst>
                <a:outerShdw blurRad="50800" dist="39000" dir="5460000" algn="tl">
                  <a:srgbClr val="000000">
                    <a:alpha val="38000"/>
                  </a:srgbClr>
                </a:outerShdw>
              </a:effectLst>
              <a:latin typeface="Times New Roman" panose="02020603050405020304" pitchFamily="18" charset="0"/>
              <a:cs typeface="Times New Roman" panose="02020603050405020304" pitchFamily="18" charset="0"/>
            </a:endParaRPr>
          </a:p>
        </p:txBody>
      </p:sp>
      <p:sp>
        <p:nvSpPr>
          <p:cNvPr id="30" name="Стрелка вниз 29"/>
          <p:cNvSpPr/>
          <p:nvPr/>
        </p:nvSpPr>
        <p:spPr>
          <a:xfrm rot="8082594">
            <a:off x="4383246" y="1520711"/>
            <a:ext cx="484632" cy="52875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26" name="Стрелка вниз 25"/>
          <p:cNvSpPr/>
          <p:nvPr/>
        </p:nvSpPr>
        <p:spPr>
          <a:xfrm rot="5193974">
            <a:off x="3788118" y="2922229"/>
            <a:ext cx="484632" cy="44531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34" name="Стрелка вниз 33"/>
          <p:cNvSpPr/>
          <p:nvPr/>
        </p:nvSpPr>
        <p:spPr>
          <a:xfrm rot="12496158">
            <a:off x="6532536" y="1336297"/>
            <a:ext cx="484632" cy="445310"/>
          </a:xfrm>
          <a:prstGeom prst="downArrow">
            <a:avLst/>
          </a:prstGeom>
        </p:spPr>
        <p:style>
          <a:lnRef idx="1">
            <a:schemeClr val="accent4"/>
          </a:lnRef>
          <a:fillRef idx="3">
            <a:schemeClr val="accent4"/>
          </a:fillRef>
          <a:effectRef idx="2">
            <a:schemeClr val="accent4"/>
          </a:effectRef>
          <a:fontRef idx="minor">
            <a:schemeClr val="lt1"/>
          </a:fontRef>
        </p:style>
        <p:txBody>
          <a:bodyPr rtlCol="0" anchor="ctr"/>
          <a:lstStyle/>
          <a:p>
            <a:pPr algn="ctr"/>
            <a:endParaRPr lang="ru-RU"/>
          </a:p>
        </p:txBody>
      </p:sp>
      <p:sp>
        <p:nvSpPr>
          <p:cNvPr id="35" name="Стрелка вниз 34"/>
          <p:cNvSpPr/>
          <p:nvPr/>
        </p:nvSpPr>
        <p:spPr>
          <a:xfrm rot="13593263">
            <a:off x="7543742" y="1807257"/>
            <a:ext cx="484632" cy="44531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36" name="Стрелка вниз 35"/>
          <p:cNvSpPr/>
          <p:nvPr/>
        </p:nvSpPr>
        <p:spPr>
          <a:xfrm rot="15217914">
            <a:off x="8028502" y="2316260"/>
            <a:ext cx="484632" cy="52925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37" name="Стрелка вниз 36"/>
          <p:cNvSpPr/>
          <p:nvPr/>
        </p:nvSpPr>
        <p:spPr>
          <a:xfrm rot="15921470">
            <a:off x="7987507" y="3174825"/>
            <a:ext cx="484632" cy="44531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38" name="Стрелка вниз 37"/>
          <p:cNvSpPr/>
          <p:nvPr/>
        </p:nvSpPr>
        <p:spPr>
          <a:xfrm rot="17550888">
            <a:off x="7467449" y="4114814"/>
            <a:ext cx="484632" cy="445310"/>
          </a:xfrm>
          <a:prstGeom prst="downArrow">
            <a:avLst/>
          </a:prstGeom>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39" name="Стрелка вниз 38"/>
          <p:cNvSpPr/>
          <p:nvPr/>
        </p:nvSpPr>
        <p:spPr>
          <a:xfrm rot="19231443">
            <a:off x="6906462" y="4590011"/>
            <a:ext cx="484632" cy="44531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40" name="Стрелка вниз 39"/>
          <p:cNvSpPr/>
          <p:nvPr/>
        </p:nvSpPr>
        <p:spPr>
          <a:xfrm rot="222900">
            <a:off x="5579801" y="4963604"/>
            <a:ext cx="484632" cy="44531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41" name="Стрелка вниз 40"/>
          <p:cNvSpPr/>
          <p:nvPr/>
        </p:nvSpPr>
        <p:spPr>
          <a:xfrm rot="2844134">
            <a:off x="4542123" y="4718778"/>
            <a:ext cx="484632" cy="44531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42" name="Стрелка вниз 41"/>
          <p:cNvSpPr/>
          <p:nvPr/>
        </p:nvSpPr>
        <p:spPr>
          <a:xfrm rot="3679227">
            <a:off x="3944506" y="3869989"/>
            <a:ext cx="484632" cy="44531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43" name="Стрелка вниз 42"/>
          <p:cNvSpPr/>
          <p:nvPr/>
        </p:nvSpPr>
        <p:spPr>
          <a:xfrm rot="10470456">
            <a:off x="5452634" y="1315710"/>
            <a:ext cx="484632" cy="44531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
        <p:nvSpPr>
          <p:cNvPr id="44" name="Стрелка вниз 43"/>
          <p:cNvSpPr/>
          <p:nvPr/>
        </p:nvSpPr>
        <p:spPr>
          <a:xfrm rot="7309320">
            <a:off x="3993622" y="2209271"/>
            <a:ext cx="484632" cy="445310"/>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41035043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srcRect/>
          <a:stretch>
            <a:fillRect/>
          </a:stretch>
        </p:blipFill>
        <p:spPr bwMode="auto">
          <a:xfrm>
            <a:off x="16328" y="-2"/>
            <a:ext cx="12192000" cy="6857999"/>
          </a:xfrm>
          <a:prstGeom prst="rect">
            <a:avLst/>
          </a:prstGeom>
          <a:noFill/>
          <a:ln w="9525">
            <a:noFill/>
            <a:miter lim="800000"/>
            <a:headEnd/>
            <a:tailEnd/>
          </a:ln>
          <a:effectLst/>
        </p:spPr>
      </p:pic>
      <p:sp>
        <p:nvSpPr>
          <p:cNvPr id="3" name="Прямоугольник 2"/>
          <p:cNvSpPr/>
          <p:nvPr/>
        </p:nvSpPr>
        <p:spPr>
          <a:xfrm>
            <a:off x="141514" y="239210"/>
            <a:ext cx="11941629" cy="1200329"/>
          </a:xfrm>
          <a:prstGeom prst="rect">
            <a:avLst/>
          </a:prstGeom>
        </p:spPr>
        <p:txBody>
          <a:bodyPr wrap="square">
            <a:spAutoFit/>
          </a:bodyPr>
          <a:lstStyle/>
          <a:p>
            <a:r>
              <a:rPr lang="kk-KZ" dirty="0"/>
              <a:t> </a:t>
            </a:r>
            <a:r>
              <a:rPr lang="kk-KZ" dirty="0">
                <a:solidFill>
                  <a:schemeClr val="accent5">
                    <a:lumMod val="50000"/>
                  </a:schemeClr>
                </a:solidFill>
                <a:latin typeface="Times New Roman" panose="02020603050405020304" pitchFamily="18" charset="0"/>
                <a:cs typeface="Times New Roman" panose="02020603050405020304" pitchFamily="18" charset="0"/>
              </a:rPr>
              <a:t>Мектеп тәрбие жұмысының бағыттарының бірі </a:t>
            </a:r>
            <a:r>
              <a:rPr lang="kk-KZ" b="1" dirty="0">
                <a:solidFill>
                  <a:srgbClr val="C00000"/>
                </a:solidFill>
                <a:latin typeface="Times New Roman" panose="02020603050405020304" pitchFamily="18" charset="0"/>
                <a:cs typeface="Times New Roman" panose="02020603050405020304" pitchFamily="18" charset="0"/>
              </a:rPr>
              <a:t>Қазақстандық патриотизм және азаматтық тәрбие</a:t>
            </a:r>
            <a:r>
              <a:rPr lang="kk-KZ" b="1" dirty="0">
                <a:solidFill>
                  <a:schemeClr val="accent5">
                    <a:lumMod val="50000"/>
                  </a:schemeClr>
                </a:solidFill>
                <a:latin typeface="Times New Roman" panose="02020603050405020304" pitchFamily="18" charset="0"/>
                <a:cs typeface="Times New Roman" panose="02020603050405020304" pitchFamily="18" charset="0"/>
              </a:rPr>
              <a:t>.</a:t>
            </a:r>
            <a:r>
              <a:rPr lang="kk-KZ" dirty="0">
                <a:solidFill>
                  <a:schemeClr val="accent5">
                    <a:lumMod val="50000"/>
                  </a:schemeClr>
                </a:solidFill>
                <a:latin typeface="Times New Roman" panose="02020603050405020304" pitchFamily="18" charset="0"/>
                <a:cs typeface="Times New Roman" panose="02020603050405020304" pitchFamily="18" charset="0"/>
              </a:rPr>
              <a:t> Тәрбиенің басты бағдарламасы Ғибрат жобасының </a:t>
            </a:r>
            <a:r>
              <a:rPr lang="kk-KZ" b="1" dirty="0">
                <a:solidFill>
                  <a:srgbClr val="C00000"/>
                </a:solidFill>
                <a:latin typeface="Times New Roman" panose="02020603050405020304" pitchFamily="18" charset="0"/>
                <a:cs typeface="Times New Roman" panose="02020603050405020304" pitchFamily="18" charset="0"/>
              </a:rPr>
              <a:t>мақсаты:</a:t>
            </a:r>
            <a:r>
              <a:rPr lang="kk-KZ" b="1" dirty="0">
                <a:solidFill>
                  <a:schemeClr val="accent5">
                    <a:lumMod val="50000"/>
                  </a:schemeClr>
                </a:solidFill>
                <a:latin typeface="Times New Roman" panose="02020603050405020304" pitchFamily="18" charset="0"/>
                <a:cs typeface="Times New Roman" panose="02020603050405020304" pitchFamily="18" charset="0"/>
              </a:rPr>
              <a:t>   </a:t>
            </a:r>
            <a:r>
              <a:rPr lang="kk-KZ" dirty="0">
                <a:solidFill>
                  <a:schemeClr val="accent5">
                    <a:lumMod val="50000"/>
                  </a:schemeClr>
                </a:solidFill>
                <a:latin typeface="Times New Roman" panose="02020603050405020304" pitchFamily="18" charset="0"/>
                <a:cs typeface="Times New Roman" panose="02020603050405020304" pitchFamily="18" charset="0"/>
              </a:rPr>
              <a:t>Оқушы мен тәрбиеленуші бойына жалпыұлттық «Мәңгілік Ел» идеясын сіңіру арқылы ұлттық мүдденің өркендеуіне үлес қоса алатын, ұлттық және  жалпы адамзаттық құндылықтарды өзара ұштастыра алатын ұлтжанды тұлғаны тәрбиелеу.</a:t>
            </a:r>
            <a:endParaRPr lang="ru-RU" dirty="0">
              <a:solidFill>
                <a:schemeClr val="accent5">
                  <a:lumMod val="50000"/>
                </a:schemeClr>
              </a:solidFill>
              <a:latin typeface="Times New Roman" panose="02020603050405020304" pitchFamily="18" charset="0"/>
              <a:cs typeface="Times New Roman" panose="02020603050405020304" pitchFamily="18" charset="0"/>
            </a:endParaRPr>
          </a:p>
        </p:txBody>
      </p:sp>
      <p:sp>
        <p:nvSpPr>
          <p:cNvPr id="2" name="AutoShape 4" descr="blob:https://web.whatsapp.com/5591f143-2fd6-416d-b5e7-37ae76219d5d"/>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335" y="1439538"/>
            <a:ext cx="5488977" cy="27097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31"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19314" y="1439539"/>
            <a:ext cx="5753818" cy="270976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pic>
        <p:nvPicPr>
          <p:cNvPr id="1032"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0336" y="4149305"/>
            <a:ext cx="5488977" cy="2708691"/>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style>
          <a:lnRef idx="2">
            <a:schemeClr val="dk1"/>
          </a:lnRef>
          <a:fillRef idx="1">
            <a:schemeClr val="lt1"/>
          </a:fillRef>
          <a:effectRef idx="0">
            <a:schemeClr val="dk1"/>
          </a:effectRef>
          <a:fontRef idx="minor">
            <a:schemeClr val="dk1"/>
          </a:fontRef>
        </p:style>
      </p:pic>
      <p:pic>
        <p:nvPicPr>
          <p:cNvPr id="1033"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9314" y="4149306"/>
            <a:ext cx="5753818" cy="270869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860297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srcRect/>
          <a:stretch>
            <a:fillRect/>
          </a:stretch>
        </p:blipFill>
        <p:spPr bwMode="auto">
          <a:xfrm>
            <a:off x="32655" y="-163284"/>
            <a:ext cx="12192001" cy="6858000"/>
          </a:xfrm>
          <a:prstGeom prst="rect">
            <a:avLst/>
          </a:prstGeom>
          <a:noFill/>
          <a:ln w="9525">
            <a:noFill/>
            <a:miter lim="800000"/>
            <a:headEnd/>
            <a:tailEnd/>
          </a:ln>
          <a:effectLst/>
        </p:spPr>
      </p:pic>
      <p:sp>
        <p:nvSpPr>
          <p:cNvPr id="2" name="Прямоугольник 1"/>
          <p:cNvSpPr/>
          <p:nvPr/>
        </p:nvSpPr>
        <p:spPr>
          <a:xfrm>
            <a:off x="163285" y="94681"/>
            <a:ext cx="11930743" cy="1200329"/>
          </a:xfrm>
          <a:prstGeom prst="rect">
            <a:avLst/>
          </a:prstGeom>
        </p:spPr>
        <p:txBody>
          <a:bodyPr wrap="square">
            <a:spAutoFit/>
          </a:bodyPr>
          <a:lstStyle/>
          <a:p>
            <a:r>
              <a:rPr lang="kk-KZ" dirty="0"/>
              <a:t>    </a:t>
            </a:r>
            <a:r>
              <a:rPr lang="kk-KZ" dirty="0">
                <a:solidFill>
                  <a:schemeClr val="accent5">
                    <a:lumMod val="50000"/>
                  </a:schemeClr>
                </a:solidFill>
                <a:latin typeface="Times New Roman" panose="02020603050405020304" pitchFamily="18" charset="0"/>
                <a:cs typeface="Times New Roman" panose="02020603050405020304" pitchFamily="18" charset="0"/>
              </a:rPr>
              <a:t>Мектептегі  тәрбие жұмысының бір бағыты – </a:t>
            </a:r>
            <a:r>
              <a:rPr lang="kk-KZ" b="1" dirty="0">
                <a:solidFill>
                  <a:srgbClr val="C00000"/>
                </a:solidFill>
                <a:latin typeface="Times New Roman" panose="02020603050405020304" pitchFamily="18" charset="0"/>
                <a:cs typeface="Times New Roman" panose="02020603050405020304" pitchFamily="18" charset="0"/>
              </a:rPr>
              <a:t>рухани адамгершілік тәрбие жұмысының мақсаты:</a:t>
            </a:r>
            <a:r>
              <a:rPr lang="kk-KZ" dirty="0">
                <a:solidFill>
                  <a:srgbClr val="C00000"/>
                </a:solidFill>
                <a:latin typeface="Times New Roman" panose="02020603050405020304" pitchFamily="18" charset="0"/>
                <a:cs typeface="Times New Roman" panose="02020603050405020304" pitchFamily="18" charset="0"/>
              </a:rPr>
              <a:t> </a:t>
            </a:r>
            <a:r>
              <a:rPr lang="kk-KZ" dirty="0">
                <a:solidFill>
                  <a:schemeClr val="accent5">
                    <a:lumMod val="50000"/>
                  </a:schemeClr>
                </a:solidFill>
                <a:latin typeface="Times New Roman" panose="02020603050405020304" pitchFamily="18" charset="0"/>
                <a:cs typeface="Times New Roman" panose="02020603050405020304" pitchFamily="18" charset="0"/>
              </a:rPr>
              <a:t>жалпыадамзаттық құндылықтармен, қазақстандық қоғам өмірінің нормаларымен және дәстүрлерімен келісілген тұлғаның рухани адамгершілік және этникалық қағидаларын, оның моральдық қасиеттері мен ұстанымдарын қалыптастыру</a:t>
            </a:r>
            <a:r>
              <a:rPr lang="kk-KZ" b="1" dirty="0">
                <a:solidFill>
                  <a:schemeClr val="accent5">
                    <a:lumMod val="50000"/>
                  </a:schemeClr>
                </a:solidFill>
                <a:latin typeface="Times New Roman" panose="02020603050405020304" pitchFamily="18" charset="0"/>
                <a:cs typeface="Times New Roman" panose="02020603050405020304" pitchFamily="18" charset="0"/>
              </a:rPr>
              <a:t>. </a:t>
            </a:r>
            <a:endParaRPr lang="ru-RU"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4" name="Picture 2" descr="C:\Users\интернат1\Desktop\Новая папка\e658fbb9-413d-485f-8670-75c03ddba56c.jpg"/>
          <p:cNvPicPr>
            <a:picLocks noChangeAspect="1" noChangeArrowheads="1"/>
          </p:cNvPicPr>
          <p:nvPr/>
        </p:nvPicPr>
        <p:blipFill>
          <a:blip r:embed="rId3"/>
          <a:srcRect/>
          <a:stretch>
            <a:fillRect/>
          </a:stretch>
        </p:blipFill>
        <p:spPr bwMode="auto">
          <a:xfrm rot="435775">
            <a:off x="949688" y="1752591"/>
            <a:ext cx="3348218" cy="2280352"/>
          </a:xfrm>
          <a:prstGeom prst="rect">
            <a:avLst/>
          </a:prstGeom>
          <a:ln>
            <a:noFill/>
          </a:ln>
          <a:effectLst>
            <a:outerShdw blurRad="190500" algn="tl" rotWithShape="0">
              <a:srgbClr val="000000">
                <a:alpha val="70000"/>
              </a:srgbClr>
            </a:outerShdw>
          </a:effectLst>
        </p:spPr>
      </p:pic>
      <p:pic>
        <p:nvPicPr>
          <p:cNvPr id="5" name="Picture 3" descr="C:\Users\интернат1\Desktop\Новая папка\da4355ab-b65c-4a14-8c36-df3295021a8a.jpg"/>
          <p:cNvPicPr>
            <a:picLocks noChangeAspect="1" noChangeArrowheads="1"/>
          </p:cNvPicPr>
          <p:nvPr/>
        </p:nvPicPr>
        <p:blipFill>
          <a:blip r:embed="rId4" cstate="print"/>
          <a:srcRect/>
          <a:stretch>
            <a:fillRect/>
          </a:stretch>
        </p:blipFill>
        <p:spPr bwMode="auto">
          <a:xfrm rot="250590">
            <a:off x="6632800" y="1431888"/>
            <a:ext cx="2873150" cy="2357454"/>
          </a:xfrm>
          <a:prstGeom prst="rect">
            <a:avLst/>
          </a:prstGeom>
          <a:ln>
            <a:noFill/>
          </a:ln>
          <a:effectLst>
            <a:outerShdw blurRad="190500" algn="tl" rotWithShape="0">
              <a:srgbClr val="000000">
                <a:alpha val="70000"/>
              </a:srgbClr>
            </a:outerShdw>
          </a:effectLst>
        </p:spPr>
      </p:pic>
      <p:pic>
        <p:nvPicPr>
          <p:cNvPr id="6" name="Picture 7" descr="C:\Users\интернат1\Desktop\Новая папка\bb33dc45-5e7a-4b02-ae37-46bc47c79309.jpg"/>
          <p:cNvPicPr>
            <a:picLocks noChangeAspect="1" noChangeArrowheads="1"/>
          </p:cNvPicPr>
          <p:nvPr/>
        </p:nvPicPr>
        <p:blipFill>
          <a:blip r:embed="rId5"/>
          <a:srcRect l="17663" r="8967"/>
          <a:stretch>
            <a:fillRect/>
          </a:stretch>
        </p:blipFill>
        <p:spPr bwMode="auto">
          <a:xfrm>
            <a:off x="4906012" y="4115146"/>
            <a:ext cx="3291472" cy="233407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41035043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noChangeArrowheads="1"/>
          </p:cNvPicPr>
          <p:nvPr/>
        </p:nvPicPr>
        <p:blipFill>
          <a:blip r:embed="rId2"/>
          <a:srcRect/>
          <a:stretch>
            <a:fillRect/>
          </a:stretch>
        </p:blipFill>
        <p:spPr bwMode="auto">
          <a:xfrm>
            <a:off x="0" y="1"/>
            <a:ext cx="12192000" cy="6858000"/>
          </a:xfrm>
          <a:prstGeom prst="rect">
            <a:avLst/>
          </a:prstGeom>
          <a:noFill/>
          <a:ln w="9525">
            <a:noFill/>
            <a:miter lim="800000"/>
            <a:headEnd/>
            <a:tailEnd/>
          </a:ln>
          <a:effectLst/>
        </p:spPr>
      </p:pic>
      <p:sp>
        <p:nvSpPr>
          <p:cNvPr id="2" name="Прямоугольник 1"/>
          <p:cNvSpPr/>
          <p:nvPr/>
        </p:nvSpPr>
        <p:spPr>
          <a:xfrm>
            <a:off x="1201003" y="494226"/>
            <a:ext cx="10194877" cy="369332"/>
          </a:xfrm>
          <a:prstGeom prst="rect">
            <a:avLst/>
          </a:prstGeom>
        </p:spPr>
        <p:txBody>
          <a:bodyPr wrap="square">
            <a:spAutoFit/>
          </a:bodyPr>
          <a:lstStyle/>
          <a:p>
            <a:pPr lvl="0" algn="ctr"/>
            <a:endParaRPr kumimoji="0" lang="ru-RU" sz="1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19743" y="124323"/>
            <a:ext cx="11919857" cy="923330"/>
          </a:xfrm>
          <a:prstGeom prst="rect">
            <a:avLst/>
          </a:prstGeom>
        </p:spPr>
        <p:txBody>
          <a:bodyPr wrap="square">
            <a:spAutoFit/>
          </a:bodyPr>
          <a:lstStyle/>
          <a:p>
            <a:r>
              <a:rPr lang="kk-KZ" dirty="0">
                <a:solidFill>
                  <a:schemeClr val="accent5">
                    <a:lumMod val="50000"/>
                  </a:schemeClr>
                </a:solidFill>
                <a:latin typeface="Times New Roman" panose="02020603050405020304" pitchFamily="18" charset="0"/>
                <a:cs typeface="Times New Roman" panose="02020603050405020304" pitchFamily="18" charset="0"/>
              </a:rPr>
              <a:t>    Тәрбие жұмысының  бағыты -</a:t>
            </a:r>
            <a:r>
              <a:rPr lang="kk-KZ" b="1" u="sng" dirty="0">
                <a:solidFill>
                  <a:srgbClr val="C00000"/>
                </a:solidFill>
                <a:latin typeface="Times New Roman" panose="02020603050405020304" pitchFamily="18" charset="0"/>
                <a:cs typeface="Times New Roman" panose="02020603050405020304" pitchFamily="18" charset="0"/>
              </a:rPr>
              <a:t>Ұлттық тәрбие</a:t>
            </a:r>
            <a:endParaRPr lang="ru-RU" dirty="0">
              <a:solidFill>
                <a:srgbClr val="C00000"/>
              </a:solidFill>
              <a:latin typeface="Times New Roman" panose="02020603050405020304" pitchFamily="18" charset="0"/>
              <a:cs typeface="Times New Roman" panose="02020603050405020304" pitchFamily="18" charset="0"/>
            </a:endParaRPr>
          </a:p>
          <a:p>
            <a:r>
              <a:rPr lang="kk-KZ" dirty="0">
                <a:solidFill>
                  <a:schemeClr val="accent5">
                    <a:lumMod val="50000"/>
                  </a:schemeClr>
                </a:solidFill>
                <a:latin typeface="Times New Roman" panose="02020603050405020304" pitchFamily="18" charset="0"/>
                <a:cs typeface="Times New Roman" panose="02020603050405020304" pitchFamily="18" charset="0"/>
              </a:rPr>
              <a:t>Мақсаты: Тұлғаны ұлттық және жалпыадамзаттық құндылықтарға бағдарлау, ана тілін және мемлекеттік тілді, қазақ халқының, Қазақстан Республикасындағы этностар мен этникалық топтардың мәдениетін құрметтеуге тәрбиелеу.  </a:t>
            </a:r>
            <a:endParaRPr lang="ru-RU"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5" name="Picture 12"/>
          <p:cNvPicPr>
            <a:picLocks noChangeAspect="1" noChangeArrowheads="1"/>
          </p:cNvPicPr>
          <p:nvPr/>
        </p:nvPicPr>
        <p:blipFill>
          <a:blip r:embed="rId3">
            <a:extLst>
              <a:ext uri="{28A0092B-C50C-407E-A947-70E740481C1C}">
                <a14:useLocalDpi xmlns:a14="http://schemas.microsoft.com/office/drawing/2010/main" val="0"/>
              </a:ext>
            </a:extLst>
          </a:blip>
          <a:srcRect t="14748" r="39218"/>
          <a:stretch>
            <a:fillRect/>
          </a:stretch>
        </p:blipFill>
        <p:spPr bwMode="auto">
          <a:xfrm>
            <a:off x="365572" y="1704035"/>
            <a:ext cx="5468572" cy="22439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85724" y="3775295"/>
            <a:ext cx="5879226" cy="24523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6656497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srcRect/>
          <a:stretch>
            <a:fillRect/>
          </a:stretch>
        </p:blipFill>
        <p:spPr bwMode="auto">
          <a:xfrm>
            <a:off x="0" y="8627"/>
            <a:ext cx="12192000" cy="6858000"/>
          </a:xfrm>
          <a:prstGeom prst="rect">
            <a:avLst/>
          </a:prstGeom>
          <a:noFill/>
          <a:ln w="9525">
            <a:noFill/>
            <a:miter lim="800000"/>
            <a:headEnd/>
            <a:tailEnd/>
          </a:ln>
          <a:effectLst/>
        </p:spPr>
      </p:pic>
      <p:sp>
        <p:nvSpPr>
          <p:cNvPr id="2" name="Прямоугольник 1"/>
          <p:cNvSpPr/>
          <p:nvPr/>
        </p:nvSpPr>
        <p:spPr>
          <a:xfrm>
            <a:off x="1201003" y="494226"/>
            <a:ext cx="10194877" cy="369332"/>
          </a:xfrm>
          <a:prstGeom prst="rect">
            <a:avLst/>
          </a:prstGeom>
        </p:spPr>
        <p:txBody>
          <a:bodyPr wrap="square">
            <a:spAutoFit/>
          </a:bodyPr>
          <a:lstStyle/>
          <a:p>
            <a:pPr lvl="0" algn="ctr"/>
            <a:endParaRPr kumimoji="0" lang="ru-RU" sz="1800" b="0" i="0" u="none" strike="noStrike" kern="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3" name="Прямоугольник 2"/>
          <p:cNvSpPr/>
          <p:nvPr/>
        </p:nvSpPr>
        <p:spPr>
          <a:xfrm>
            <a:off x="185057" y="183607"/>
            <a:ext cx="11919857" cy="923330"/>
          </a:xfrm>
          <a:prstGeom prst="rect">
            <a:avLst/>
          </a:prstGeom>
        </p:spPr>
        <p:txBody>
          <a:bodyPr wrap="square">
            <a:spAutoFit/>
          </a:bodyPr>
          <a:lstStyle/>
          <a:p>
            <a:r>
              <a:rPr lang="kk-KZ" dirty="0">
                <a:solidFill>
                  <a:schemeClr val="accent5">
                    <a:lumMod val="50000"/>
                  </a:schemeClr>
                </a:solidFill>
                <a:latin typeface="Times New Roman" panose="02020603050405020304" pitchFamily="18" charset="0"/>
                <a:cs typeface="Times New Roman" panose="02020603050405020304" pitchFamily="18" charset="0"/>
              </a:rPr>
              <a:t>Тәрбие жұмысының бағыты </a:t>
            </a:r>
            <a:r>
              <a:rPr lang="kk-KZ" b="1" u="sng" dirty="0">
                <a:solidFill>
                  <a:srgbClr val="C00000"/>
                </a:solidFill>
                <a:latin typeface="Times New Roman" panose="02020603050405020304" pitchFamily="18" charset="0"/>
                <a:cs typeface="Times New Roman" panose="02020603050405020304" pitchFamily="18" charset="0"/>
              </a:rPr>
              <a:t>Отбасы тәрбиесі</a:t>
            </a:r>
            <a:endParaRPr lang="ru-RU" dirty="0">
              <a:solidFill>
                <a:srgbClr val="C00000"/>
              </a:solidFill>
              <a:latin typeface="Times New Roman" panose="02020603050405020304" pitchFamily="18" charset="0"/>
              <a:cs typeface="Times New Roman" panose="02020603050405020304" pitchFamily="18" charset="0"/>
            </a:endParaRPr>
          </a:p>
          <a:p>
            <a:r>
              <a:rPr lang="kk-KZ" dirty="0">
                <a:solidFill>
                  <a:schemeClr val="accent5">
                    <a:lumMod val="50000"/>
                  </a:schemeClr>
                </a:solidFill>
                <a:latin typeface="Times New Roman" panose="02020603050405020304" pitchFamily="18" charset="0"/>
                <a:cs typeface="Times New Roman" panose="02020603050405020304" pitchFamily="18" charset="0"/>
              </a:rPr>
              <a:t>Мақсаты: Ата-аналарды оқыту, бала тәрбиесінде олардың психологиялық-  педагогикалық құзыреттіліктерін және жауапкершіліктерін арттыру.</a:t>
            </a:r>
            <a:endParaRPr lang="ru-RU" dirty="0">
              <a:solidFill>
                <a:schemeClr val="accent5">
                  <a:lumMod val="50000"/>
                </a:schemeClr>
              </a:solidFill>
              <a:effectLst/>
              <a:latin typeface="Times New Roman" panose="02020603050405020304" pitchFamily="18" charset="0"/>
              <a:cs typeface="Times New Roman" panose="02020603050405020304" pitchFamily="18"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3676" y="1174177"/>
            <a:ext cx="8091578" cy="5546466"/>
          </a:xfrm>
          <a:prstGeom prst="roundRect">
            <a:avLst>
              <a:gd name="adj" fmla="val 11111"/>
            </a:avLst>
          </a:prstGeom>
          <a:ln w="190500" cap="rnd">
            <a:solidFill>
              <a:srgbClr val="C8C6BD"/>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22058734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2"/>
          <a:srcRect/>
          <a:stretch>
            <a:fillRect/>
          </a:stretch>
        </p:blipFill>
        <p:spPr bwMode="auto">
          <a:xfrm>
            <a:off x="0" y="1"/>
            <a:ext cx="12192000" cy="6858000"/>
          </a:xfrm>
          <a:prstGeom prst="rect">
            <a:avLst/>
          </a:prstGeom>
          <a:noFill/>
          <a:ln w="9525">
            <a:noFill/>
            <a:miter lim="800000"/>
            <a:headEnd/>
            <a:tailEnd/>
          </a:ln>
          <a:effectLst/>
        </p:spPr>
      </p:pic>
      <p:sp>
        <p:nvSpPr>
          <p:cNvPr id="2" name="Прямоугольник 1"/>
          <p:cNvSpPr/>
          <p:nvPr/>
        </p:nvSpPr>
        <p:spPr>
          <a:xfrm>
            <a:off x="195943" y="153965"/>
            <a:ext cx="11778343" cy="923330"/>
          </a:xfrm>
          <a:prstGeom prst="rect">
            <a:avLst/>
          </a:prstGeom>
        </p:spPr>
        <p:txBody>
          <a:bodyPr wrap="square">
            <a:spAutoFit/>
          </a:bodyPr>
          <a:lstStyle/>
          <a:p>
            <a:r>
              <a:rPr lang="kk-KZ" dirty="0">
                <a:solidFill>
                  <a:schemeClr val="accent5">
                    <a:lumMod val="50000"/>
                  </a:schemeClr>
                </a:solidFill>
                <a:latin typeface="Times New Roman" panose="02020603050405020304" pitchFamily="18" charset="0"/>
                <a:cs typeface="Times New Roman" panose="02020603050405020304" pitchFamily="18" charset="0"/>
              </a:rPr>
              <a:t>    Тәрбие жұмысының бағыты </a:t>
            </a:r>
            <a:r>
              <a:rPr lang="kk-KZ" b="1" dirty="0">
                <a:solidFill>
                  <a:srgbClr val="C00000"/>
                </a:solidFill>
                <a:latin typeface="Times New Roman" panose="02020603050405020304" pitchFamily="18" charset="0"/>
                <a:cs typeface="Times New Roman" panose="02020603050405020304" pitchFamily="18" charset="0"/>
              </a:rPr>
              <a:t>Еңбек, экономикалық және экологиялық тәрбие</a:t>
            </a:r>
            <a:endParaRPr lang="ru-RU" dirty="0">
              <a:solidFill>
                <a:srgbClr val="C00000"/>
              </a:solidFill>
              <a:latin typeface="Times New Roman" panose="02020603050405020304" pitchFamily="18" charset="0"/>
              <a:cs typeface="Times New Roman" panose="02020603050405020304" pitchFamily="18" charset="0"/>
            </a:endParaRPr>
          </a:p>
          <a:p>
            <a:r>
              <a:rPr lang="kk-KZ" dirty="0">
                <a:solidFill>
                  <a:schemeClr val="accent5">
                    <a:lumMod val="50000"/>
                  </a:schemeClr>
                </a:solidFill>
                <a:latin typeface="Times New Roman" panose="02020603050405020304" pitchFamily="18" charset="0"/>
                <a:cs typeface="Times New Roman" panose="02020603050405020304" pitchFamily="18" charset="0"/>
              </a:rPr>
              <a:t>Мақсаты: Тұлғаның өзін кәсіби анықтауына саналы қарым-қатынасын қалыптастыру, экономикалық ойлауын және экологиялық мәдениетін дамыту</a:t>
            </a:r>
            <a:endParaRPr lang="ru-RU"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4" name="Picture 3" descr="C:\Users\интернат1\Desktop\Новая папка\85199ff5-c47c-4902-a354-307ceec07fbb.jpg"/>
          <p:cNvPicPr>
            <a:picLocks noChangeAspect="1" noChangeArrowheads="1"/>
          </p:cNvPicPr>
          <p:nvPr/>
        </p:nvPicPr>
        <p:blipFill>
          <a:blip r:embed="rId3"/>
          <a:srcRect/>
          <a:stretch>
            <a:fillRect/>
          </a:stretch>
        </p:blipFill>
        <p:spPr bwMode="auto">
          <a:xfrm rot="16200000">
            <a:off x="5555606" y="392372"/>
            <a:ext cx="1916273" cy="3286116"/>
          </a:xfrm>
          <a:prstGeom prst="rect">
            <a:avLst/>
          </a:prstGeom>
          <a:solidFill>
            <a:srgbClr val="FFFFFF">
              <a:shade val="85000"/>
            </a:srgbClr>
          </a:solidFill>
          <a:ln w="101600" cap="sq">
            <a:no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6" name="Picture 7" descr="C:\Users\интернат1\Desktop\Новая папка\f8f0800a-23d3-4210-8647-99a79e7acb7c.jpg"/>
          <p:cNvPicPr>
            <a:picLocks noChangeAspect="1" noChangeArrowheads="1"/>
          </p:cNvPicPr>
          <p:nvPr/>
        </p:nvPicPr>
        <p:blipFill>
          <a:blip r:embed="rId4"/>
          <a:srcRect b="29412"/>
          <a:stretch>
            <a:fillRect/>
          </a:stretch>
        </p:blipFill>
        <p:spPr bwMode="auto">
          <a:xfrm>
            <a:off x="6000760" y="3679033"/>
            <a:ext cx="2286016" cy="2133938"/>
          </a:xfrm>
          <a:prstGeom prst="snip2DiagRect">
            <a:avLst/>
          </a:prstGeom>
          <a:solidFill>
            <a:srgbClr val="FFFFFF">
              <a:shade val="85000"/>
            </a:srgbClr>
          </a:solidFill>
          <a:ln w="88900" cap="sq">
            <a:no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7" name="Picture 4" descr="C:\Users\интернат1\Desktop\Новая папка\c174b4c9-85e9-440c-8843-449f3eead3b9.jpg"/>
          <p:cNvPicPr>
            <a:picLocks noChangeAspect="1" noChangeArrowheads="1"/>
          </p:cNvPicPr>
          <p:nvPr/>
        </p:nvPicPr>
        <p:blipFill>
          <a:blip r:embed="rId5"/>
          <a:srcRect/>
          <a:stretch>
            <a:fillRect/>
          </a:stretch>
        </p:blipFill>
        <p:spPr bwMode="auto">
          <a:xfrm>
            <a:off x="1800204" y="3679033"/>
            <a:ext cx="2500330" cy="2214578"/>
          </a:xfrm>
          <a:prstGeom prst="rect">
            <a:avLst/>
          </a:prstGeom>
          <a:solidFill>
            <a:srgbClr val="FFFFFF">
              <a:shade val="85000"/>
            </a:srgbClr>
          </a:solidFill>
          <a:ln w="190500" cap="sq">
            <a:no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8" name="Picture 6" descr="C:\Users\интернат1\Desktop\Новая папка\a30de386-b6dc-43af-84c0-c21e99598e5d.jpg"/>
          <p:cNvPicPr>
            <a:picLocks noChangeAspect="1" noChangeArrowheads="1"/>
          </p:cNvPicPr>
          <p:nvPr/>
        </p:nvPicPr>
        <p:blipFill>
          <a:blip r:embed="rId6" cstate="print"/>
          <a:srcRect/>
          <a:stretch>
            <a:fillRect/>
          </a:stretch>
        </p:blipFill>
        <p:spPr bwMode="auto">
          <a:xfrm>
            <a:off x="1109633" y="1204530"/>
            <a:ext cx="2214578" cy="1928802"/>
          </a:xfrm>
          <a:prstGeom prst="rect">
            <a:avLst/>
          </a:prstGeom>
          <a:solidFill>
            <a:srgbClr val="FFFFFF">
              <a:shade val="85000"/>
            </a:srgbClr>
          </a:solidFill>
          <a:ln w="190500" cap="sq">
            <a:no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026" name="Picture 2" descr="https://sun9-32.userapi.com/impg/mepl1jDKCQ2YfaIieBFmLrn8t6_mU7D2Xr4OUw/Qi0JO9BL7Fg.jpg?size=2115x2093&amp;quality=96&amp;sign=ea65b4a73535c665b7e764d41e321b34&amp;type=album"/>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944" y="827313"/>
            <a:ext cx="11778342" cy="58565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3477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srcRect/>
          <a:stretch>
            <a:fillRect/>
          </a:stretch>
        </p:blipFill>
        <p:spPr bwMode="auto">
          <a:xfrm>
            <a:off x="0" y="-119742"/>
            <a:ext cx="12192000" cy="6977742"/>
          </a:xfrm>
          <a:prstGeom prst="rect">
            <a:avLst/>
          </a:prstGeom>
          <a:noFill/>
          <a:ln w="9525">
            <a:noFill/>
            <a:miter lim="800000"/>
            <a:headEnd/>
            <a:tailEnd/>
          </a:ln>
          <a:effectLst/>
        </p:spPr>
      </p:pic>
      <p:sp>
        <p:nvSpPr>
          <p:cNvPr id="2" name="Прямоугольник 1"/>
          <p:cNvSpPr/>
          <p:nvPr/>
        </p:nvSpPr>
        <p:spPr>
          <a:xfrm>
            <a:off x="206828" y="164850"/>
            <a:ext cx="11745685" cy="923330"/>
          </a:xfrm>
          <a:prstGeom prst="rect">
            <a:avLst/>
          </a:prstGeom>
        </p:spPr>
        <p:txBody>
          <a:bodyPr wrap="square">
            <a:spAutoFit/>
          </a:bodyPr>
          <a:lstStyle/>
          <a:p>
            <a:r>
              <a:rPr lang="kk-KZ" dirty="0">
                <a:solidFill>
                  <a:schemeClr val="accent5">
                    <a:lumMod val="50000"/>
                  </a:schemeClr>
                </a:solidFill>
                <a:latin typeface="Times New Roman" panose="02020603050405020304" pitchFamily="18" charset="0"/>
                <a:cs typeface="Times New Roman" panose="02020603050405020304" pitchFamily="18" charset="0"/>
              </a:rPr>
              <a:t>Тәрбие жұмысының бағыты </a:t>
            </a:r>
            <a:r>
              <a:rPr lang="kk-KZ" b="1" u="sng" dirty="0">
                <a:solidFill>
                  <a:srgbClr val="C00000"/>
                </a:solidFill>
                <a:latin typeface="Times New Roman" panose="02020603050405020304" pitchFamily="18" charset="0"/>
                <a:cs typeface="Times New Roman" panose="02020603050405020304" pitchFamily="18" charset="0"/>
              </a:rPr>
              <a:t>Зияткерлік тәрбие, ақпараттық мәдениет тәрбиесі</a:t>
            </a:r>
            <a:endParaRPr lang="ru-RU" dirty="0">
              <a:solidFill>
                <a:srgbClr val="C00000"/>
              </a:solidFill>
              <a:latin typeface="Times New Roman" panose="02020603050405020304" pitchFamily="18" charset="0"/>
              <a:cs typeface="Times New Roman" panose="02020603050405020304" pitchFamily="18" charset="0"/>
            </a:endParaRPr>
          </a:p>
          <a:p>
            <a:r>
              <a:rPr lang="kk-KZ" dirty="0">
                <a:solidFill>
                  <a:schemeClr val="accent5">
                    <a:lumMod val="50000"/>
                  </a:schemeClr>
                </a:solidFill>
                <a:latin typeface="Times New Roman" panose="02020603050405020304" pitchFamily="18" charset="0"/>
                <a:cs typeface="Times New Roman" panose="02020603050405020304" pitchFamily="18" charset="0"/>
              </a:rPr>
              <a:t>Мақсаты:</a:t>
            </a:r>
            <a:r>
              <a:rPr lang="kk-KZ" b="1" dirty="0">
                <a:solidFill>
                  <a:schemeClr val="accent5">
                    <a:lumMod val="50000"/>
                  </a:schemeClr>
                </a:solidFill>
                <a:latin typeface="Times New Roman" panose="02020603050405020304" pitchFamily="18" charset="0"/>
                <a:cs typeface="Times New Roman" panose="02020603050405020304" pitchFamily="18" charset="0"/>
              </a:rPr>
              <a:t> </a:t>
            </a:r>
            <a:r>
              <a:rPr lang="kk-KZ" dirty="0">
                <a:solidFill>
                  <a:schemeClr val="accent5">
                    <a:lumMod val="50000"/>
                  </a:schemeClr>
                </a:solidFill>
                <a:latin typeface="Times New Roman" panose="02020603050405020304" pitchFamily="18" charset="0"/>
                <a:cs typeface="Times New Roman" panose="02020603050405020304" pitchFamily="18" charset="0"/>
              </a:rPr>
              <a:t>Әрбір тұлғаның зияткерлік мүмкіндігін, көшбасшылық қасиеттерін және дарындылығын    дамытуды қамтамасыз ететін уәждемелік кеңістік құру.</a:t>
            </a:r>
            <a:endParaRPr lang="ru-RU" dirty="0">
              <a:solidFill>
                <a:schemeClr val="accent5">
                  <a:lumMod val="50000"/>
                </a:schemeClr>
              </a:solidFill>
              <a:latin typeface="Times New Roman" panose="02020603050405020304" pitchFamily="18" charset="0"/>
              <a:cs typeface="Times New Roman" panose="02020603050405020304" pitchFamily="18"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824" y="1694762"/>
            <a:ext cx="5581497" cy="26556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1321" y="1088180"/>
            <a:ext cx="6231192" cy="57698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5555563"/>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854</TotalTime>
  <Words>421</Words>
  <Application>Microsoft Office PowerPoint</Application>
  <PresentationFormat>Широкоэкранный</PresentationFormat>
  <Paragraphs>45</Paragraphs>
  <Slides>11</Slides>
  <Notes>1</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11</vt:i4>
      </vt:variant>
    </vt:vector>
  </HeadingPairs>
  <TitlesOfParts>
    <vt:vector size="16" baseType="lpstr">
      <vt:lpstr>Arial</vt:lpstr>
      <vt:lpstr>Calibri</vt:lpstr>
      <vt:lpstr>Calibri Light</vt:lpstr>
      <vt:lpstr>Times New Roman</vt:lpstr>
      <vt:lpstr>Тема Office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Uzer</dc:creator>
  <cp:lastModifiedBy>Администратор</cp:lastModifiedBy>
  <cp:revision>128</cp:revision>
  <dcterms:created xsi:type="dcterms:W3CDTF">2021-08-10T03:51:31Z</dcterms:created>
  <dcterms:modified xsi:type="dcterms:W3CDTF">2022-02-01T09:39:35Z</dcterms:modified>
</cp:coreProperties>
</file>