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74" r:id="rId4"/>
    <p:sldId id="267" r:id="rId5"/>
    <p:sldId id="268" r:id="rId6"/>
    <p:sldId id="275" r:id="rId7"/>
    <p:sldId id="276"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740"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380195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4266046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950241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650012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741172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481847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4228816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17717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29651307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540473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0214980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8976518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22345187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495891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9967411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2920079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4260096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4230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624058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24818662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4881067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82527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15.11.2021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15.11.2021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15.11.2021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1108269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solidFill>
                  <a:srgbClr val="073E87"/>
                </a:solidFill>
              </a:rPr>
              <a:pPr/>
              <a:t>15.11.2021</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8881581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484784"/>
            <a:ext cx="8134672" cy="2115666"/>
          </a:xfrm>
        </p:spPr>
        <p:txBody>
          <a:bodyPr>
            <a:noAutofit/>
          </a:bodyPr>
          <a:lstStyle/>
          <a:p>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Рекомендации для родителей четвероклассника</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smtClean="0"/>
              <a:t/>
            </a:r>
            <a:br>
              <a:rPr lang="ru-RU" sz="3200" dirty="0" smtClean="0"/>
            </a:br>
            <a:r>
              <a:rPr lang="ru-RU" sz="3200" dirty="0" smtClean="0"/>
              <a:t>            </a:t>
            </a:r>
            <a:r>
              <a:rPr lang="ru-RU" sz="3200" dirty="0"/>
              <a:t/>
            </a:r>
            <a:br>
              <a:rPr lang="ru-RU" sz="3200" dirty="0"/>
            </a:br>
            <a:r>
              <a:rPr lang="ru-RU" sz="3200" dirty="0"/>
              <a:t>                  </a:t>
            </a:r>
          </a:p>
        </p:txBody>
      </p:sp>
      <p:pic>
        <p:nvPicPr>
          <p:cNvPr id="6148" name="Picture 4" descr="Похожее изображени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924944"/>
            <a:ext cx="3960440"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857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Ref idx="1003">
        <a:schemeClr val="bg2"/>
      </p:bgRef>
    </p:bg>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291264" cy="5361459"/>
          </a:xfrm>
        </p:spPr>
        <p:txBody>
          <a:bodyPr>
            <a:normAutofit/>
          </a:bodyPr>
          <a:lstStyle/>
          <a:p>
            <a:pPr marL="0" indent="0" algn="just">
              <a:buNone/>
            </a:pPr>
            <a:r>
              <a:rPr lang="ru-RU" dirty="0">
                <a:latin typeface="Times New Roman" pitchFamily="18" charset="0"/>
                <a:cs typeface="Times New Roman" pitchFamily="18" charset="0"/>
              </a:rPr>
              <a:t> Четвертый год обучения в младших классах завершает первый этап школьной жизни ребенка. В это время у детей заканчивается формирование основных новообразований младшего школьного возраста. У большинства детей уже складывается индивидуальный стиль учебной работы, который проявляется не только в общем подходе к выполнению учебных заданий, но и в использовании школьниками различных учебных умений и навыков. Владение продуктивными приемами учебной работы означает, что школьник приобрел умение учиться: он способен качественно усваивать предлагаемые знания и, в случае необходимости, добывать их самостоятельно.</a:t>
            </a:r>
          </a:p>
        </p:txBody>
      </p:sp>
    </p:spTree>
    <p:extLst>
      <p:ext uri="{BB962C8B-B14F-4D97-AF65-F5344CB8AC3E}">
        <p14:creationId xmlns:p14="http://schemas.microsoft.com/office/powerpoint/2010/main" val="27757897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Ref idx="1003">
        <a:schemeClr val="bg2"/>
      </p:bgRef>
    </p:bg>
    <p:spTree>
      <p:nvGrpSpPr>
        <p:cNvPr id="1" name=""/>
        <p:cNvGrpSpPr/>
        <p:nvPr/>
      </p:nvGrpSpPr>
      <p:grpSpPr>
        <a:xfrm>
          <a:off x="0" y="0"/>
          <a:ext cx="0" cy="0"/>
          <a:chOff x="0" y="0"/>
          <a:chExt cx="0" cy="0"/>
        </a:xfrm>
      </p:grpSpPr>
      <p:pic>
        <p:nvPicPr>
          <p:cNvPr id="7170" name="Picture 2" descr="Картинки по запросу четвероклассник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571999"/>
            <a:ext cx="6657975" cy="2286001"/>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79512" y="221357"/>
            <a:ext cx="8291264" cy="5289451"/>
          </a:xfrm>
        </p:spPr>
        <p:txBody>
          <a:bodyPr>
            <a:noAutofit/>
          </a:bodyPr>
          <a:lstStyle/>
          <a:p>
            <a:pPr marL="0" indent="0">
              <a:buNone/>
            </a:pPr>
            <a:r>
              <a:rPr lang="ru-RU" sz="2000" dirty="0">
                <a:latin typeface="Times New Roman" pitchFamily="18" charset="0"/>
                <a:cs typeface="Times New Roman" pitchFamily="18" charset="0"/>
              </a:rPr>
              <a:t>Какие же общие умения важны для успешного обучения?</a:t>
            </a:r>
          </a:p>
          <a:p>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Среди них можно отметить следующие</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слушать учителя</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выделять главную мысль сообщения</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связно пересказывать содержание текста</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smtClean="0">
                <a:latin typeface="Times New Roman" pitchFamily="18" charset="0"/>
                <a:cs typeface="Times New Roman" pitchFamily="18" charset="0"/>
              </a:rPr>
              <a:t>отвечать </a:t>
            </a:r>
            <a:r>
              <a:rPr lang="ru-RU" sz="2000" dirty="0">
                <a:latin typeface="Times New Roman" pitchFamily="18" charset="0"/>
                <a:cs typeface="Times New Roman" pitchFamily="18" charset="0"/>
              </a:rPr>
              <a:t>на вопросы к тексту</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ставить вопросы к тексту</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делать содержательные выводы на основе полученной информации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письменно выражать свою мысль</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привлекать дополнительные источники информации, пользоваться справочной литературой (словарями, энциклопедиями и пр</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адекватно оценивать результаты собственной работы.</a:t>
            </a:r>
          </a:p>
        </p:txBody>
      </p:sp>
    </p:spTree>
    <p:extLst>
      <p:ext uri="{BB962C8B-B14F-4D97-AF65-F5344CB8AC3E}">
        <p14:creationId xmlns:p14="http://schemas.microsoft.com/office/powerpoint/2010/main" val="23969251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Ref idx="1003">
        <a:schemeClr val="bg2"/>
      </p:bgRef>
    </p:bg>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91264" cy="5361459"/>
          </a:xfrm>
        </p:spPr>
        <p:txBody>
          <a:bodyPr>
            <a:noAutofit/>
          </a:bodyPr>
          <a:lstStyle/>
          <a:p>
            <a:r>
              <a:rPr lang="ru-RU" sz="2000" b="1" i="1" dirty="0">
                <a:latin typeface="Times New Roman" pitchFamily="18" charset="0"/>
                <a:cs typeface="Times New Roman" pitchFamily="18" charset="0"/>
              </a:rPr>
              <a:t>Рекомендации для родителей</a:t>
            </a:r>
          </a:p>
          <a:p>
            <a:r>
              <a:rPr lang="ru-RU" sz="2000" dirty="0">
                <a:latin typeface="Times New Roman" pitchFamily="18" charset="0"/>
                <a:cs typeface="Times New Roman" pitchFamily="18" charset="0"/>
              </a:rPr>
              <a:t>1. Воодушевите подростка на рассказы о своих школьных проблемах. Выбирайте время для общения с ребенком. Постарайтесь запомнить детали рассказа ребенка, тогда вы сможете представлять себя картину его школьной жизни в целом.</a:t>
            </a:r>
          </a:p>
          <a:p>
            <a:r>
              <a:rPr lang="ru-RU" sz="2000" dirty="0">
                <a:latin typeface="Times New Roman" pitchFamily="18" charset="0"/>
                <a:cs typeface="Times New Roman" pitchFamily="18" charset="0"/>
              </a:rPr>
              <a:t>2. Регулярно беседуйте с учителями вашего ребенка о его успеваемости, поведении и взаимоотношениях с другими детьми. Даже если нет особого повода для беспокойства, консультируйтесь с учителями ребенка хотя бы раз в два месяца.</a:t>
            </a:r>
          </a:p>
          <a:p>
            <a:r>
              <a:rPr lang="ru-RU" sz="2000" dirty="0">
                <a:latin typeface="Times New Roman" pitchFamily="18" charset="0"/>
                <a:cs typeface="Times New Roman" pitchFamily="18" charset="0"/>
              </a:rPr>
              <a:t>3. Помогайте подростку выполнять домашние задания, но не делайте их вместо него. Учите ребенка самостоятельно находить ответы на свои вопросы (но не отмахивайтесь словами «Сам думай!»). Потратьте время, чтобы объяснить подростку не понятое им, или покажите, где ему найти недостающую информацию.</a:t>
            </a:r>
          </a:p>
          <a:p>
            <a:r>
              <a:rPr lang="ru-RU" sz="2000" dirty="0">
                <a:latin typeface="Times New Roman" pitchFamily="18" charset="0"/>
                <a:cs typeface="Times New Roman" pitchFamily="18" charset="0"/>
              </a:rPr>
              <a:t>4. Помогите ему почувствовать интерес к тому, что преподается в школе. Выясните, что вообще интересует вашего ребенка. Также ищите любые возможности показать применение школьных знаний в домашней деятельности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2950693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Ref idx="1003">
        <a:schemeClr val="bg2"/>
      </p:bgRef>
    </p:bg>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291264" cy="5361459"/>
          </a:xfrm>
        </p:spPr>
        <p:txBody>
          <a:bodyPr>
            <a:normAutofit/>
          </a:bodyPr>
          <a:lstStyle/>
          <a:p>
            <a:r>
              <a:rPr lang="ru-RU" dirty="0">
                <a:latin typeface="Times New Roman" pitchFamily="18" charset="0"/>
                <a:cs typeface="Times New Roman" pitchFamily="18" charset="0"/>
              </a:rPr>
              <a:t> </a:t>
            </a:r>
            <a:r>
              <a:rPr lang="ru-RU" sz="2000" dirty="0">
                <a:latin typeface="Times New Roman" pitchFamily="18" charset="0"/>
                <a:cs typeface="Times New Roman" pitchFamily="18" charset="0"/>
              </a:rPr>
              <a:t>5. Особые усилия прилагайте для того, чтобы поддерживать спокойную и стабильную атмосферу в доме, когда в школьной жизни подростка происходят изменения.</a:t>
            </a:r>
          </a:p>
          <a:p>
            <a:r>
              <a:rPr lang="ru-RU" sz="2000" dirty="0">
                <a:latin typeface="Times New Roman" pitchFamily="18" charset="0"/>
                <a:cs typeface="Times New Roman" pitchFamily="18" charset="0"/>
              </a:rPr>
              <a:t>6. Поддерживайте подростка в его начинаниях, пусть даже они носят временный характер. Поощряйте интересы ребенка. Постарайтесь увидеть в его самых странных увлечениях позитивное начало.</a:t>
            </a:r>
          </a:p>
          <a:p>
            <a:r>
              <a:rPr lang="ru-RU" sz="2000" dirty="0">
                <a:latin typeface="Times New Roman" pitchFamily="18" charset="0"/>
                <a:cs typeface="Times New Roman" pitchFamily="18" charset="0"/>
              </a:rPr>
              <a:t>7. Укрепляйте самооценку ребенка. Обучайте его анализировать свои неудачи. Это поможет подростку в дальнейшем избегать повторных ошибок. Тем самым вы поддержите его интерес к увлечению.</a:t>
            </a:r>
          </a:p>
          <a:p>
            <a:r>
              <a:rPr lang="ru-RU" sz="2000" dirty="0">
                <a:latin typeface="Times New Roman" pitchFamily="18" charset="0"/>
                <a:cs typeface="Times New Roman" pitchFamily="18" charset="0"/>
              </a:rPr>
              <a:t>8. Не следует </a:t>
            </a:r>
            <a:r>
              <a:rPr lang="ru-RU" sz="2000" dirty="0" smtClean="0">
                <a:latin typeface="Times New Roman" pitchFamily="18" charset="0"/>
                <a:cs typeface="Times New Roman" pitchFamily="18" charset="0"/>
              </a:rPr>
              <a:t>также забывать, что жизнь детей не ограничивается стенами школы. За ее пределами ребенок может быть погружен в такие занятия, которые позволят ему проявить свою умелость, добиться успеха и обрести уверенность в </a:t>
            </a:r>
            <a:r>
              <a:rPr lang="ru-RU" sz="2000" dirty="0">
                <a:latin typeface="Times New Roman" pitchFamily="18" charset="0"/>
                <a:cs typeface="Times New Roman" pitchFamily="18" charset="0"/>
              </a:rPr>
              <a:t>себе.</a:t>
            </a:r>
          </a:p>
          <a:p>
            <a:pPr marL="0" indent="0" algn="just">
              <a:buNone/>
            </a:pPr>
            <a:endParaRPr lang="ru-RU" sz="2000" dirty="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325929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2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Waveform</Template>
  <TotalTime>384</TotalTime>
  <Words>450</Words>
  <Application>Microsoft Office PowerPoint</Application>
  <PresentationFormat>Экран (4:3)</PresentationFormat>
  <Paragraphs>23</Paragraphs>
  <Slides>5</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5</vt:i4>
      </vt:variant>
    </vt:vector>
  </HeadingPairs>
  <TitlesOfParts>
    <vt:vector size="8" baseType="lpstr">
      <vt:lpstr>Волна</vt:lpstr>
      <vt:lpstr>1_Волна</vt:lpstr>
      <vt:lpstr>2_Волна</vt:lpstr>
      <vt:lpstr>  Рекомендации для родителей четвероклассника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РОДИТЕЛЯМ</dc:title>
  <dc:creator>Психолог</dc:creator>
  <cp:lastModifiedBy>user</cp:lastModifiedBy>
  <cp:revision>15</cp:revision>
  <dcterms:created xsi:type="dcterms:W3CDTF">2016-11-26T02:39:55Z</dcterms:created>
  <dcterms:modified xsi:type="dcterms:W3CDTF">2021-11-15T03:31:28Z</dcterms:modified>
</cp:coreProperties>
</file>