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7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14140FC-23F9-4C90-BFC5-6AD422D58F56}" type="datetimeFigureOut">
              <a:rPr lang="ru-RU" smtClean="0"/>
              <a:t>28.10.2021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EC0FF1-4534-4560-AE12-6E174210D1C5}"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14140FC-23F9-4C90-BFC5-6AD422D58F56}" type="datetimeFigureOut">
              <a:rPr lang="ru-RU" smtClean="0"/>
              <a:t>28.10.2021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EC0FF1-4534-4560-AE12-6E174210D1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4140FC-23F9-4C90-BFC5-6AD422D58F56}" type="datetimeFigureOut">
              <a:rPr lang="ru-RU" smtClean="0"/>
              <a:t>28.10.2021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EC0FF1-4534-4560-AE12-6E174210D1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4140FC-23F9-4C90-BFC5-6AD422D58F56}" type="datetimeFigureOut">
              <a:rPr lang="ru-RU" smtClean="0"/>
              <a:t>28.10.2021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EC0FF1-4534-4560-AE12-6E174210D1C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4140FC-23F9-4C90-BFC5-6AD422D58F56}" type="datetimeFigureOut">
              <a:rPr lang="ru-RU" smtClean="0"/>
              <a:t>28.10.2021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4EC0FF1-4534-4560-AE12-6E174210D1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4140FC-23F9-4C90-BFC5-6AD422D58F56}" type="datetimeFigureOut">
              <a:rPr lang="ru-RU" smtClean="0"/>
              <a:t>28.10.2021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4EC0FF1-4534-4560-AE12-6E174210D1C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14140FC-23F9-4C90-BFC5-6AD422D58F56}" type="datetimeFigureOut">
              <a:rPr lang="ru-RU" smtClean="0"/>
              <a:t>28.10.2021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4EC0FF1-4534-4560-AE12-6E174210D1C5}"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14140FC-23F9-4C90-BFC5-6AD422D58F56}" type="datetimeFigureOut">
              <a:rPr lang="ru-RU" smtClean="0"/>
              <a:t>28.10.2021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4EC0FF1-4534-4560-AE12-6E174210D1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140FC-23F9-4C90-BFC5-6AD422D58F56}" type="datetimeFigureOut">
              <a:rPr lang="ru-RU" smtClean="0"/>
              <a:t>28.10.2021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4EC0FF1-4534-4560-AE12-6E174210D1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4140FC-23F9-4C90-BFC5-6AD422D58F56}" type="datetimeFigureOut">
              <a:rPr lang="ru-RU" smtClean="0"/>
              <a:t>28.10.2021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4EC0FF1-4534-4560-AE12-6E174210D1C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4140FC-23F9-4C90-BFC5-6AD422D58F56}" type="datetimeFigureOut">
              <a:rPr lang="ru-RU" smtClean="0"/>
              <a:t>28.10.2021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4EC0FF1-4534-4560-AE12-6E174210D1C5}"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14140FC-23F9-4C90-BFC5-6AD422D58F56}" type="datetimeFigureOut">
              <a:rPr lang="ru-RU" smtClean="0"/>
              <a:t>28.10.2021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4EC0FF1-4534-4560-AE12-6E174210D1C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60648"/>
            <a:ext cx="7344815" cy="1577112"/>
          </a:xfrm>
        </p:spPr>
        <p:txBody>
          <a:bodyPr/>
          <a:lstStyle/>
          <a:p>
            <a:pPr marL="0" indent="0" algn="ctr">
              <a:buNone/>
            </a:pPr>
            <a:r>
              <a:rPr lang="ru-RU" dirty="0">
                <a:effectLst/>
                <a:latin typeface="Times New Roman" pitchFamily="18" charset="0"/>
                <a:cs typeface="Times New Roman" pitchFamily="18" charset="0"/>
              </a:rPr>
              <a:t>АКАДЕМИЯЛЫҚ АДАЛДЫҚ КОДЕКСІ</a:t>
            </a:r>
            <a:endParaRPr lang="ru-RU" dirty="0">
              <a:latin typeface="Times New Roman" pitchFamily="18" charset="0"/>
              <a:cs typeface="Times New Roman" pitchFamily="18" charset="0"/>
            </a:endParaRPr>
          </a:p>
        </p:txBody>
      </p:sp>
      <p:pic>
        <p:nvPicPr>
          <p:cNvPr id="1026" name="Picture 2" descr="C:\Users\320\Desktop\New-Online-Guides.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195736" y="2204864"/>
            <a:ext cx="5238750" cy="345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4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8352928" cy="4102392"/>
          </a:xfrm>
        </p:spPr>
        <p:txBody>
          <a:bodyPr/>
          <a:lstStyle/>
          <a:p>
            <a:pPr marL="0" indent="0" algn="just">
              <a:buNone/>
            </a:pPr>
            <a:r>
              <a:rPr lang="ru-RU" sz="2400" b="0" dirty="0" err="1">
                <a:effectLst/>
                <a:latin typeface="Times New Roman" pitchFamily="18" charset="0"/>
                <a:cs typeface="Times New Roman" pitchFamily="18" charset="0"/>
              </a:rPr>
              <a:t>бұл</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білім</a:t>
            </a:r>
            <a:r>
              <a:rPr lang="ru-RU" sz="2400" b="0" dirty="0">
                <a:effectLst/>
                <a:latin typeface="Times New Roman" pitchFamily="18" charset="0"/>
                <a:cs typeface="Times New Roman" pitchFamily="18" charset="0"/>
              </a:rPr>
              <a:t> беру </a:t>
            </a:r>
            <a:r>
              <a:rPr lang="ru-RU" sz="2400" b="0" dirty="0" err="1">
                <a:effectLst/>
                <a:latin typeface="Times New Roman" pitchFamily="18" charset="0"/>
                <a:cs typeface="Times New Roman" pitchFamily="18" charset="0"/>
              </a:rPr>
              <a:t>бағдарламаларын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игеруде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және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білім</a:t>
            </a:r>
            <a:r>
              <a:rPr lang="ru-RU" sz="2400" b="0" dirty="0">
                <a:effectLst/>
                <a:latin typeface="Times New Roman" pitchFamily="18" charset="0"/>
                <a:cs typeface="Times New Roman" pitchFamily="18" charset="0"/>
              </a:rPr>
              <a:t> беру </a:t>
            </a:r>
            <a:r>
              <a:rPr lang="ru-RU" sz="2400" b="0" dirty="0" err="1">
                <a:effectLst/>
                <a:latin typeface="Times New Roman" pitchFamily="18" charset="0"/>
                <a:cs typeface="Times New Roman" pitchFamily="18" charset="0"/>
              </a:rPr>
              <a:t>қызметін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жүзеге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асыруда</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оның</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ішінде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жазбаша</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жұмыстарды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бақылау</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курстық</a:t>
            </a:r>
            <a:r>
              <a:rPr lang="ru-RU" sz="2400" b="0" dirty="0">
                <a:effectLst/>
                <a:latin typeface="Times New Roman" pitchFamily="18" charset="0"/>
                <a:cs typeface="Times New Roman" pitchFamily="18" charset="0"/>
              </a:rPr>
              <a:t>, эссе, </a:t>
            </a:r>
            <a:r>
              <a:rPr lang="ru-RU" sz="2400" b="0" dirty="0" err="1">
                <a:effectLst/>
                <a:latin typeface="Times New Roman" pitchFamily="18" charset="0"/>
                <a:cs typeface="Times New Roman" pitchFamily="18" charset="0"/>
              </a:rPr>
              <a:t>дипломдық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диссертациялық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орындау</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кезінде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өз</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ұстанымын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білдіруде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білім</a:t>
            </a:r>
            <a:r>
              <a:rPr lang="ru-RU" sz="2400" b="0" dirty="0">
                <a:effectLst/>
                <a:latin typeface="Times New Roman" pitchFamily="18" charset="0"/>
                <a:cs typeface="Times New Roman" pitchFamily="18" charset="0"/>
              </a:rPr>
              <a:t> беру </a:t>
            </a:r>
            <a:r>
              <a:rPr lang="ru-RU" sz="2400" b="0" dirty="0" err="1">
                <a:effectLst/>
                <a:latin typeface="Times New Roman" pitchFamily="18" charset="0"/>
                <a:cs typeface="Times New Roman" pitchFamily="18" charset="0"/>
              </a:rPr>
              <a:t>процесіне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қатысушылар</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арасындағы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қарым-қатынаста</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мінез-құлық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нормаларын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белгілейтін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құндылықтар</a:t>
            </a:r>
            <a:r>
              <a:rPr lang="ru-RU" sz="2400" b="0" dirty="0">
                <a:effectLst/>
                <a:latin typeface="Times New Roman" pitchFamily="18" charset="0"/>
                <a:cs typeface="Times New Roman" pitchFamily="18" charset="0"/>
              </a:rPr>
              <a:t> мен </a:t>
            </a:r>
            <a:r>
              <a:rPr lang="ru-RU" sz="2400" b="0" dirty="0" err="1">
                <a:effectLst/>
                <a:latin typeface="Times New Roman" pitchFamily="18" charset="0"/>
                <a:cs typeface="Times New Roman" pitchFamily="18" charset="0"/>
              </a:rPr>
              <a:t>қағидаттар</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жиынтығы</a:t>
            </a:r>
            <a:r>
              <a:rPr lang="ru-RU" sz="2400" b="0" dirty="0" smtClean="0">
                <a:effectLst/>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3" name="Объект 2"/>
          <p:cNvSpPr>
            <a:spLocks noGrp="1"/>
          </p:cNvSpPr>
          <p:nvPr>
            <p:ph sz="quarter" idx="13"/>
          </p:nvPr>
        </p:nvSpPr>
        <p:spPr>
          <a:xfrm>
            <a:off x="1143000" y="404664"/>
            <a:ext cx="7245424" cy="864096"/>
          </a:xfrm>
        </p:spPr>
        <p:txBody>
          <a:bodyPr>
            <a:normAutofit/>
          </a:bodyPr>
          <a:lstStyle/>
          <a:p>
            <a:pPr marL="45720" indent="0" algn="ctr">
              <a:buNone/>
            </a:pPr>
            <a:r>
              <a:rPr lang="ru-RU" sz="3600" b="1" dirty="0" err="1" smtClean="0">
                <a:latin typeface="Times New Roman" pitchFamily="18" charset="0"/>
                <a:cs typeface="Times New Roman" pitchFamily="18" charset="0"/>
              </a:rPr>
              <a:t>Академиялық</a:t>
            </a:r>
            <a:r>
              <a:rPr lang="ru-RU" sz="3600" b="1" dirty="0" smtClean="0">
                <a:latin typeface="Times New Roman" pitchFamily="18" charset="0"/>
                <a:cs typeface="Times New Roman" pitchFamily="18" charset="0"/>
              </a:rPr>
              <a:t> </a:t>
            </a:r>
            <a:r>
              <a:rPr lang="ru-RU" sz="3600" b="1" dirty="0" err="1">
                <a:latin typeface="Times New Roman" pitchFamily="18" charset="0"/>
                <a:cs typeface="Times New Roman" pitchFamily="18" charset="0"/>
              </a:rPr>
              <a:t>адалдық</a:t>
            </a:r>
            <a:endParaRPr lang="ru-RU" sz="3600" b="1" dirty="0">
              <a:latin typeface="Times New Roman" pitchFamily="18" charset="0"/>
              <a:cs typeface="Times New Roman" pitchFamily="18" charset="0"/>
            </a:endParaRPr>
          </a:p>
          <a:p>
            <a:endParaRPr lang="ru-RU" dirty="0"/>
          </a:p>
        </p:txBody>
      </p:sp>
      <p:pic>
        <p:nvPicPr>
          <p:cNvPr id="2050" name="Picture 2" descr="C:\Users\320\Desktop\khorasan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861048"/>
            <a:ext cx="3168352"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04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80728"/>
            <a:ext cx="8424936" cy="5256584"/>
          </a:xfrm>
        </p:spPr>
        <p:txBody>
          <a:bodyPr/>
          <a:lstStyle/>
          <a:p>
            <a:pPr marL="0" indent="0" algn="l">
              <a:buNone/>
            </a:pPr>
            <a:r>
              <a:rPr lang="" sz="2400" dirty="0" smtClean="0">
                <a:effectLst/>
                <a:latin typeface="Times New Roman" pitchFamily="18" charset="0"/>
                <a:cs typeface="Times New Roman" pitchFamily="18" charset="0"/>
              </a:rPr>
              <a:t>1.</a:t>
            </a:r>
            <a:r>
              <a:rPr lang="" sz="3200" dirty="0" smtClean="0">
                <a:effectLst/>
                <a:latin typeface="Times New Roman" pitchFamily="18" charset="0"/>
                <a:cs typeface="Times New Roman" pitchFamily="18" charset="0"/>
              </a:rPr>
              <a:t> </a:t>
            </a:r>
            <a:r>
              <a:rPr lang="" sz="2400" dirty="0" smtClean="0">
                <a:effectLst/>
                <a:latin typeface="Times New Roman" pitchFamily="18" charset="0"/>
                <a:cs typeface="Times New Roman" pitchFamily="18" charset="0"/>
              </a:rPr>
              <a:t>А</a:t>
            </a:r>
            <a:r>
              <a:rPr lang="ru-RU" sz="2400" dirty="0" err="1" smtClean="0">
                <a:effectLst/>
                <a:latin typeface="Times New Roman" pitchFamily="18" charset="0"/>
                <a:cs typeface="Times New Roman" pitchFamily="18" charset="0"/>
              </a:rPr>
              <a:t>далдық</a:t>
            </a:r>
            <a:r>
              <a:rPr lang="ru-RU" sz="2400" b="0" dirty="0" smtClean="0">
                <a:effectLst/>
                <a:latin typeface="Times New Roman" pitchFamily="18" charset="0"/>
                <a:cs typeface="Times New Roman" pitchFamily="18" charset="0"/>
              </a:rPr>
              <a:t>-</a:t>
            </a:r>
            <a:r>
              <a:rPr lang="" sz="2400" b="0" dirty="0" smtClean="0">
                <a:effectLst/>
                <a:latin typeface="Times New Roman" pitchFamily="18" charset="0"/>
                <a:cs typeface="Times New Roman" pitchFamily="18" charset="0"/>
              </a:rPr>
              <a:t> </a:t>
            </a:r>
            <a:r>
              <a:rPr lang="ru-RU" sz="2400" b="0" dirty="0" err="1" smtClean="0">
                <a:effectLst/>
                <a:latin typeface="Times New Roman" pitchFamily="18" charset="0"/>
                <a:cs typeface="Times New Roman" pitchFamily="18" charset="0"/>
              </a:rPr>
              <a:t>білім</a:t>
            </a:r>
            <a:r>
              <a:rPr lang="ru-RU" sz="2400" b="0" dirty="0" smtClean="0">
                <a:effectLst/>
                <a:latin typeface="Times New Roman" pitchFamily="18" charset="0"/>
                <a:cs typeface="Times New Roman" pitchFamily="18" charset="0"/>
              </a:rPr>
              <a:t> </a:t>
            </a:r>
            <a:r>
              <a:rPr lang="ru-RU" sz="2400" b="0" dirty="0">
                <a:effectLst/>
                <a:latin typeface="Times New Roman" pitchFamily="18" charset="0"/>
                <a:cs typeface="Times New Roman" pitchFamily="18" charset="0"/>
              </a:rPr>
              <a:t>беру </a:t>
            </a:r>
            <a:r>
              <a:rPr lang="ru-RU" sz="2400" b="0" dirty="0" err="1">
                <a:effectLst/>
                <a:latin typeface="Times New Roman" pitchFamily="18" charset="0"/>
                <a:cs typeface="Times New Roman" pitchFamily="18" charset="0"/>
              </a:rPr>
              <a:t>процесі</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субъектілерінің</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өз</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міндеттерін</a:t>
            </a:r>
            <a:r>
              <a:rPr lang="ru-RU" sz="2400" b="0" dirty="0">
                <a:effectLst/>
                <a:latin typeface="Times New Roman" pitchFamily="18" charset="0"/>
                <a:cs typeface="Times New Roman" pitchFamily="18" charset="0"/>
              </a:rPr>
              <a:t> </a:t>
            </a:r>
            <a:r>
              <a:rPr lang="" sz="2400" b="0" dirty="0" smtClean="0">
                <a:effectLst/>
                <a:latin typeface="Times New Roman" pitchFamily="18" charset="0"/>
                <a:cs typeface="Times New Roman" pitchFamily="18" charset="0"/>
              </a:rPr>
              <a:t>      </a:t>
            </a:r>
            <a:r>
              <a:rPr lang="ru-RU" sz="2400" b="0" dirty="0" err="1" smtClean="0">
                <a:effectLst/>
                <a:latin typeface="Times New Roman" pitchFamily="18" charset="0"/>
                <a:cs typeface="Times New Roman" pitchFamily="18" charset="0"/>
              </a:rPr>
              <a:t>мұқият</a:t>
            </a:r>
            <a:r>
              <a:rPr lang="ru-RU" sz="2400" b="0" dirty="0" smtClean="0">
                <a:effectLst/>
                <a:latin typeface="Times New Roman" pitchFamily="18" charset="0"/>
                <a:cs typeface="Times New Roman" pitchFamily="18" charset="0"/>
              </a:rPr>
              <a:t> </a:t>
            </a:r>
            <a:r>
              <a:rPr lang="ru-RU" sz="2400" b="0" dirty="0" err="1" smtClean="0">
                <a:effectLst/>
                <a:latin typeface="Times New Roman" pitchFamily="18" charset="0"/>
                <a:cs typeface="Times New Roman" pitchFamily="18" charset="0"/>
              </a:rPr>
              <a:t>орындауы</a:t>
            </a:r>
            <a:r>
              <a:rPr lang="" sz="2400" b="0" dirty="0" smtClean="0">
                <a:effectLst/>
                <a:latin typeface="Times New Roman" pitchFamily="18" charset="0"/>
                <a:cs typeface="Times New Roman" pitchFamily="18" charset="0"/>
              </a:rPr>
              <a:t>;</a:t>
            </a:r>
            <a:br>
              <a:rPr lang="" sz="2400" b="0" dirty="0" smtClean="0">
                <a:effectLst/>
                <a:latin typeface="Times New Roman" pitchFamily="18" charset="0"/>
                <a:cs typeface="Times New Roman" pitchFamily="18" charset="0"/>
              </a:rPr>
            </a:br>
            <a:r>
              <a:rPr lang="" sz="2400" dirty="0" smtClean="0">
                <a:effectLst/>
                <a:latin typeface="Times New Roman" pitchFamily="18" charset="0"/>
                <a:cs typeface="Times New Roman" pitchFamily="18" charset="0"/>
              </a:rPr>
              <a:t>2</a:t>
            </a:r>
            <a:r>
              <a:rPr lang="" sz="2400" b="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Автордың</a:t>
            </a:r>
            <a:r>
              <a:rPr lang="ru-RU" sz="2400" dirty="0" smtClean="0">
                <a:effectLst/>
                <a:latin typeface="Times New Roman" pitchFamily="18" charset="0"/>
                <a:cs typeface="Times New Roman" pitchFamily="18" charset="0"/>
              </a:rPr>
              <a:t> </a:t>
            </a:r>
            <a:r>
              <a:rPr lang="ru-RU" sz="2400" dirty="0" err="1">
                <a:effectLst/>
                <a:latin typeface="Times New Roman" pitchFamily="18" charset="0"/>
                <a:cs typeface="Times New Roman" pitchFamily="18" charset="0"/>
              </a:rPr>
              <a:t>және</a:t>
            </a:r>
            <a:r>
              <a:rPr lang="ru-RU" sz="2400" dirty="0">
                <a:effectLst/>
                <a:latin typeface="Times New Roman" pitchFamily="18" charset="0"/>
                <a:cs typeface="Times New Roman" pitchFamily="18" charset="0"/>
              </a:rPr>
              <a:t> </a:t>
            </a:r>
            <a:r>
              <a:rPr lang="ru-RU" sz="2400" dirty="0" err="1">
                <a:effectLst/>
                <a:latin typeface="Times New Roman" pitchFamily="18" charset="0"/>
                <a:cs typeface="Times New Roman" pitchFamily="18" charset="0"/>
              </a:rPr>
              <a:t>оның</a:t>
            </a:r>
            <a:r>
              <a:rPr lang="ru-RU" sz="2400" dirty="0">
                <a:effectLst/>
                <a:latin typeface="Times New Roman" pitchFamily="18" charset="0"/>
                <a:cs typeface="Times New Roman" pitchFamily="18" charset="0"/>
              </a:rPr>
              <a:t> </a:t>
            </a:r>
            <a:r>
              <a:rPr lang="ru-RU" sz="2400" dirty="0" err="1">
                <a:effectLst/>
                <a:latin typeface="Times New Roman" pitchFamily="18" charset="0"/>
                <a:cs typeface="Times New Roman" pitchFamily="18" charset="0"/>
              </a:rPr>
              <a:t>құқықтық</a:t>
            </a:r>
            <a:r>
              <a:rPr lang="ru-RU" sz="2400" dirty="0">
                <a:effectLst/>
                <a:latin typeface="Times New Roman" pitchFamily="18" charset="0"/>
                <a:cs typeface="Times New Roman" pitchFamily="18" charset="0"/>
              </a:rPr>
              <a:t> </a:t>
            </a:r>
            <a:r>
              <a:rPr lang="ru-RU" sz="2400" dirty="0" err="1">
                <a:effectLst/>
                <a:latin typeface="Times New Roman" pitchFamily="18" charset="0"/>
                <a:cs typeface="Times New Roman" pitchFamily="18" charset="0"/>
              </a:rPr>
              <a:t>мирасқорларының</a:t>
            </a:r>
            <a:r>
              <a:rPr lang="ru-RU" sz="2400" dirty="0">
                <a:effectLst/>
                <a:latin typeface="Times New Roman" pitchFamily="18" charset="0"/>
                <a:cs typeface="Times New Roman" pitchFamily="18" charset="0"/>
              </a:rPr>
              <a:t> </a:t>
            </a:r>
            <a:r>
              <a:rPr lang="ru-RU" sz="2400" dirty="0" err="1">
                <a:effectLst/>
                <a:latin typeface="Times New Roman" pitchFamily="18" charset="0"/>
                <a:cs typeface="Times New Roman" pitchFamily="18" charset="0"/>
              </a:rPr>
              <a:t>құқықтарын</a:t>
            </a:r>
            <a:r>
              <a:rPr lang="ru-RU" sz="2400" dirty="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қорғау</a:t>
            </a:r>
            <a:r>
              <a:rPr lang="ru-RU" sz="2400" b="0" dirty="0" smtClean="0">
                <a:effectLst/>
                <a:latin typeface="Times New Roman" pitchFamily="18" charset="0"/>
                <a:cs typeface="Times New Roman" pitchFamily="18" charset="0"/>
              </a:rPr>
              <a:t>-</a:t>
            </a:r>
            <a:r>
              <a:rPr lang="" sz="2400" b="0" dirty="0" smtClean="0">
                <a:effectLst/>
                <a:latin typeface="Times New Roman" pitchFamily="18" charset="0"/>
                <a:cs typeface="Times New Roman" pitchFamily="18" charset="0"/>
              </a:rPr>
              <a:t> </a:t>
            </a:r>
            <a:r>
              <a:rPr lang="ru-RU" sz="2400" b="0" dirty="0" err="1" smtClean="0">
                <a:effectLst/>
                <a:latin typeface="Times New Roman" pitchFamily="18" charset="0"/>
                <a:cs typeface="Times New Roman" pitchFamily="18" charset="0"/>
              </a:rPr>
              <a:t>біреудің</a:t>
            </a:r>
            <a:r>
              <a:rPr lang="ru-RU" sz="2400" b="0" dirty="0" smtClean="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сөзін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ойын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дұрыс</a:t>
            </a:r>
            <a:r>
              <a:rPr lang="ru-RU" sz="2400" b="0" dirty="0">
                <a:effectLst/>
                <a:latin typeface="Times New Roman" pitchFamily="18" charset="0"/>
                <a:cs typeface="Times New Roman" pitchFamily="18" charset="0"/>
              </a:rPr>
              <a:t> беру </a:t>
            </a:r>
            <a:r>
              <a:rPr lang="ru-RU" sz="2400" b="0" dirty="0" err="1">
                <a:effectLst/>
                <a:latin typeface="Times New Roman" pitchFamily="18" charset="0"/>
                <a:cs typeface="Times New Roman" pitchFamily="18" charset="0"/>
              </a:rPr>
              <a:t>және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бағаланатын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шығармалардағы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ақпарат</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көздерін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көрсету</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арқылы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авторлық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құқықты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тану</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және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авторлық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құқық</a:t>
            </a:r>
            <a:r>
              <a:rPr lang="ru-RU" sz="2400" b="0" dirty="0">
                <a:effectLst/>
                <a:latin typeface="Times New Roman" pitchFamily="18" charset="0"/>
                <a:cs typeface="Times New Roman" pitchFamily="18" charset="0"/>
              </a:rPr>
              <a:t> </a:t>
            </a:r>
            <a:r>
              <a:rPr lang="ru-RU" sz="2400" b="0" dirty="0" err="1" smtClean="0">
                <a:effectLst/>
                <a:latin typeface="Times New Roman" pitchFamily="18" charset="0"/>
                <a:cs typeface="Times New Roman" pitchFamily="18" charset="0"/>
              </a:rPr>
              <a:t>объектісі</a:t>
            </a:r>
            <a:r>
              <a:rPr lang="ru-RU" sz="2400" b="0" dirty="0" smtClean="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болып</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табылатын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туындыларды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қорғау</a:t>
            </a:r>
            <a:r>
              <a:rPr lang="ru-RU" sz="2400" b="0" dirty="0" smtClean="0">
                <a:effectLst/>
                <a:latin typeface="Times New Roman" pitchFamily="18" charset="0"/>
                <a:cs typeface="Times New Roman" pitchFamily="18" charset="0"/>
              </a:rPr>
              <a:t>;</a:t>
            </a:r>
            <a:br>
              <a:rPr lang="ru-RU" sz="2400" b="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3</a:t>
            </a:r>
            <a:r>
              <a:rPr lang="" sz="2400" b="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Ашықтық</a:t>
            </a:r>
            <a:r>
              <a:rPr lang="ru-RU" sz="2400" b="0" dirty="0" smtClean="0">
                <a:effectLst/>
                <a:latin typeface="Times New Roman" pitchFamily="18" charset="0"/>
                <a:cs typeface="Times New Roman" pitchFamily="18" charset="0"/>
              </a:rPr>
              <a:t>-</a:t>
            </a:r>
            <a:r>
              <a:rPr lang="" sz="2400" b="0" dirty="0" smtClean="0">
                <a:effectLst/>
                <a:latin typeface="Times New Roman" pitchFamily="18" charset="0"/>
                <a:cs typeface="Times New Roman" pitchFamily="18" charset="0"/>
              </a:rPr>
              <a:t> </a:t>
            </a:r>
            <a:r>
              <a:rPr lang="ru-RU" sz="2400" b="0" dirty="0" err="1" smtClean="0">
                <a:effectLst/>
                <a:latin typeface="Times New Roman" pitchFamily="18" charset="0"/>
                <a:cs typeface="Times New Roman" pitchFamily="18" charset="0"/>
              </a:rPr>
              <a:t>айқындық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өзара</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сенім</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білім</a:t>
            </a:r>
            <a:r>
              <a:rPr lang="ru-RU" sz="2400" b="0" dirty="0">
                <a:effectLst/>
                <a:latin typeface="Times New Roman" pitchFamily="18" charset="0"/>
                <a:cs typeface="Times New Roman" pitchFamily="18" charset="0"/>
              </a:rPr>
              <a:t> беру </a:t>
            </a:r>
            <a:r>
              <a:rPr lang="ru-RU" sz="2400" b="0" dirty="0" err="1">
                <a:effectLst/>
                <a:latin typeface="Times New Roman" pitchFamily="18" charset="0"/>
                <a:cs typeface="Times New Roman" pitchFamily="18" charset="0"/>
              </a:rPr>
              <a:t>процесінің</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барлық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қатысушылары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арасында</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ақпарат</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және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идеялармен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алмасу</a:t>
            </a:r>
            <a:r>
              <a:rPr lang="ru-RU" sz="2400" b="0" dirty="0" smtClean="0">
                <a:effectLst/>
                <a:latin typeface="Times New Roman" pitchFamily="18" charset="0"/>
                <a:cs typeface="Times New Roman" pitchFamily="18" charset="0"/>
              </a:rPr>
              <a:t>;</a:t>
            </a:r>
            <a:r>
              <a:rPr lang="" sz="2400" b="0" dirty="0" smtClean="0">
                <a:effectLst/>
                <a:latin typeface="Times New Roman" pitchFamily="18" charset="0"/>
                <a:cs typeface="Times New Roman" pitchFamily="18" charset="0"/>
              </a:rPr>
              <a:t/>
            </a:r>
            <a:br>
              <a:rPr lang="" sz="2400" b="0" dirty="0" smtClean="0">
                <a:effectLst/>
                <a:latin typeface="Times New Roman" pitchFamily="18" charset="0"/>
                <a:cs typeface="Times New Roman" pitchFamily="18" charset="0"/>
              </a:rPr>
            </a:br>
            <a:r>
              <a:rPr lang="" sz="2400" b="0" dirty="0" smtClean="0">
                <a:effectLst/>
                <a:latin typeface="Times New Roman" pitchFamily="18" charset="0"/>
                <a:cs typeface="Times New Roman" pitchFamily="18" charset="0"/>
              </a:rPr>
              <a:t>4.</a:t>
            </a:r>
            <a:r>
              <a:rPr lang="" sz="1800" b="0" dirty="0" smtClean="0">
                <a:effectLst/>
                <a:latin typeface="Times New Roman" pitchFamily="18" charset="0"/>
                <a:cs typeface="Times New Roman" pitchFamily="18" charset="0"/>
              </a:rPr>
              <a:t> </a:t>
            </a:r>
            <a:r>
              <a:rPr lang="ru-RU" sz="2400" dirty="0" err="1" smtClean="0">
                <a:effectLst/>
                <a:latin typeface="Times New Roman" pitchFamily="18" charset="0"/>
                <a:cs typeface="Times New Roman" pitchFamily="18" charset="0"/>
              </a:rPr>
              <a:t>Теңдік</a:t>
            </a:r>
            <a:r>
              <a:rPr lang="ru-RU" sz="2400" b="0" dirty="0" smtClean="0">
                <a:effectLst/>
                <a:latin typeface="Times New Roman" pitchFamily="18" charset="0"/>
                <a:cs typeface="Times New Roman" pitchFamily="18" charset="0"/>
              </a:rPr>
              <a:t>-</a:t>
            </a:r>
            <a:r>
              <a:rPr lang="" sz="2400" b="0" dirty="0" smtClean="0">
                <a:effectLst/>
                <a:latin typeface="Times New Roman" pitchFamily="18" charset="0"/>
                <a:cs typeface="Times New Roman" pitchFamily="18" charset="0"/>
              </a:rPr>
              <a:t> </a:t>
            </a:r>
            <a:r>
              <a:rPr lang="ru-RU" sz="2400" b="0" dirty="0" err="1" smtClean="0">
                <a:effectLst/>
                <a:latin typeface="Times New Roman" pitchFamily="18" charset="0"/>
                <a:cs typeface="Times New Roman" pitchFamily="18" charset="0"/>
              </a:rPr>
              <a:t>білім</a:t>
            </a:r>
            <a:r>
              <a:rPr lang="ru-RU" sz="2400" b="0" dirty="0" smtClean="0">
                <a:effectLst/>
                <a:latin typeface="Times New Roman" pitchFamily="18" charset="0"/>
                <a:cs typeface="Times New Roman" pitchFamily="18" charset="0"/>
              </a:rPr>
              <a:t> </a:t>
            </a:r>
            <a:r>
              <a:rPr lang="ru-RU" sz="2400" b="0" dirty="0">
                <a:effectLst/>
                <a:latin typeface="Times New Roman" pitchFamily="18" charset="0"/>
                <a:cs typeface="Times New Roman" pitchFamily="18" charset="0"/>
              </a:rPr>
              <a:t>беру </a:t>
            </a:r>
            <a:r>
              <a:rPr lang="ru-RU" sz="2400" b="0" dirty="0" err="1">
                <a:effectLst/>
                <a:latin typeface="Times New Roman" pitchFamily="18" charset="0"/>
                <a:cs typeface="Times New Roman" pitchFamily="18" charset="0"/>
              </a:rPr>
              <a:t>процесінің</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барлық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субъектілерінің</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құқықтары</a:t>
            </a:r>
            <a:r>
              <a:rPr lang="ru-RU" sz="2400" b="0" dirty="0">
                <a:effectLst/>
                <a:latin typeface="Times New Roman" pitchFamily="18" charset="0"/>
                <a:cs typeface="Times New Roman" pitchFamily="18" charset="0"/>
              </a:rPr>
              <a:t> мен </a:t>
            </a:r>
            <a:r>
              <a:rPr lang="ru-RU" sz="2400" b="0" dirty="0" err="1">
                <a:effectLst/>
                <a:latin typeface="Times New Roman" pitchFamily="18" charset="0"/>
                <a:cs typeface="Times New Roman" pitchFamily="18" charset="0"/>
              </a:rPr>
              <a:t>бостандықтарын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өзара</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құрметтеу</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білім</a:t>
            </a:r>
            <a:r>
              <a:rPr lang="ru-RU" sz="2400" b="0" dirty="0">
                <a:effectLst/>
                <a:latin typeface="Times New Roman" pitchFamily="18" charset="0"/>
                <a:cs typeface="Times New Roman" pitchFamily="18" charset="0"/>
              </a:rPr>
              <a:t> беру </a:t>
            </a:r>
            <a:r>
              <a:rPr lang="ru-RU" sz="2400" b="0" dirty="0" err="1">
                <a:effectLst/>
                <a:latin typeface="Times New Roman" pitchFamily="18" charset="0"/>
                <a:cs typeface="Times New Roman" pitchFamily="18" charset="0"/>
              </a:rPr>
              <a:t>процесіне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барлық</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қатысушылардың</a:t>
            </a:r>
            <a:r>
              <a:rPr lang="ru-RU" sz="2400" b="0" dirty="0">
                <a:effectLst/>
                <a:latin typeface="Times New Roman" pitchFamily="18" charset="0"/>
                <a:cs typeface="Times New Roman" pitchFamily="18" charset="0"/>
              </a:rPr>
              <a:t> осы </a:t>
            </a:r>
            <a:r>
              <a:rPr lang="ru-RU" sz="2400" b="0" dirty="0" err="1">
                <a:effectLst/>
                <a:latin typeface="Times New Roman" pitchFamily="18" charset="0"/>
                <a:cs typeface="Times New Roman" pitchFamily="18" charset="0"/>
              </a:rPr>
              <a:t>Кодексті</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сақтауы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және</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оларды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бұзғаны</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үшін</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тең</a:t>
            </a:r>
            <a:r>
              <a:rPr lang="ru-RU" sz="2400" b="0" dirty="0">
                <a:effectLst/>
                <a:latin typeface="Times New Roman" pitchFamily="18" charset="0"/>
                <a:cs typeface="Times New Roman" pitchFamily="18" charset="0"/>
              </a:rPr>
              <a:t> </a:t>
            </a:r>
            <a:r>
              <a:rPr lang="ru-RU" sz="2400" b="0" dirty="0" err="1">
                <a:effectLst/>
                <a:latin typeface="Times New Roman" pitchFamily="18" charset="0"/>
                <a:cs typeface="Times New Roman" pitchFamily="18" charset="0"/>
              </a:rPr>
              <a:t>жауапкершілік</a:t>
            </a:r>
            <a:r>
              <a:rPr lang="ru-RU" sz="2400" b="0" dirty="0">
                <a:effectLst/>
                <a:latin typeface="Times New Roman" pitchFamily="18" charset="0"/>
                <a:cs typeface="Times New Roman" pitchFamily="18" charset="0"/>
              </a:rPr>
              <a:t>.</a:t>
            </a:r>
            <a:br>
              <a:rPr lang="ru-RU" sz="2400" b="0" dirty="0">
                <a:effectLst/>
                <a:latin typeface="Times New Roman" pitchFamily="18" charset="0"/>
                <a:cs typeface="Times New Roman" pitchFamily="18" charset="0"/>
              </a:rPr>
            </a:br>
            <a:endParaRPr lang="ru-RU" sz="2400" b="0" dirty="0">
              <a:latin typeface="Times New Roman" pitchFamily="18" charset="0"/>
              <a:cs typeface="Times New Roman" pitchFamily="18" charset="0"/>
            </a:endParaRPr>
          </a:p>
        </p:txBody>
      </p:sp>
      <p:sp>
        <p:nvSpPr>
          <p:cNvPr id="3" name="Объект 2"/>
          <p:cNvSpPr>
            <a:spLocks noGrp="1"/>
          </p:cNvSpPr>
          <p:nvPr>
            <p:ph sz="quarter" idx="13"/>
          </p:nvPr>
        </p:nvSpPr>
        <p:spPr>
          <a:xfrm>
            <a:off x="539552" y="332656"/>
            <a:ext cx="8496944" cy="648072"/>
          </a:xfrm>
        </p:spPr>
        <p:txBody>
          <a:bodyPr>
            <a:noAutofit/>
          </a:bodyPr>
          <a:lstStyle/>
          <a:p>
            <a:pPr marL="45720" indent="0" algn="ctr">
              <a:buNone/>
            </a:pPr>
            <a:r>
              <a:rPr lang="ru-RU" sz="3600" b="1" dirty="0" err="1">
                <a:latin typeface="Times New Roman" pitchFamily="18" charset="0"/>
                <a:cs typeface="Times New Roman" pitchFamily="18" charset="0"/>
              </a:rPr>
              <a:t>Академиялық</a:t>
            </a:r>
            <a:r>
              <a:rPr lang="ru-RU"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адалдық</a:t>
            </a:r>
            <a:r>
              <a:rPr lang="ru-RU"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принциптері</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63734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08912" cy="1296144"/>
          </a:xfrm>
        </p:spPr>
        <p:txBody>
          <a:bodyPr/>
          <a:lstStyle/>
          <a:p>
            <a:pPr marL="0" indent="0" algn="ctr">
              <a:buNone/>
            </a:pPr>
            <a:r>
              <a:rPr lang="ru-RU" sz="3600" dirty="0" err="1">
                <a:effectLst/>
                <a:latin typeface="Times New Roman" pitchFamily="18" charset="0"/>
                <a:cs typeface="Times New Roman" pitchFamily="18" charset="0"/>
              </a:rPr>
              <a:t>Академиялық</a:t>
            </a:r>
            <a:r>
              <a:rPr lang="ru-RU" sz="3600" dirty="0">
                <a:effectLst/>
                <a:latin typeface="Times New Roman" pitchFamily="18" charset="0"/>
                <a:cs typeface="Times New Roman" pitchFamily="18" charset="0"/>
              </a:rPr>
              <a:t> </a:t>
            </a:r>
            <a:r>
              <a:rPr lang="ru-RU" sz="3600" dirty="0" err="1">
                <a:effectLst/>
                <a:latin typeface="Times New Roman" pitchFamily="18" charset="0"/>
                <a:cs typeface="Times New Roman" pitchFamily="18" charset="0"/>
              </a:rPr>
              <a:t>адалдық</a:t>
            </a:r>
            <a:r>
              <a:rPr lang="ru-RU" sz="3600" dirty="0">
                <a:effectLst/>
                <a:latin typeface="Times New Roman" pitchFamily="18" charset="0"/>
                <a:cs typeface="Times New Roman" pitchFamily="18" charset="0"/>
              </a:rPr>
              <a:t> </a:t>
            </a:r>
            <a:r>
              <a:rPr lang="ru-RU" sz="3600" dirty="0" err="1">
                <a:effectLst/>
                <a:latin typeface="Times New Roman" pitchFamily="18" charset="0"/>
                <a:cs typeface="Times New Roman" pitchFamily="18" charset="0"/>
              </a:rPr>
              <a:t>қағидаларын</a:t>
            </a:r>
            <a:r>
              <a:rPr lang="ru-RU" sz="3600" dirty="0">
                <a:effectLst/>
                <a:latin typeface="Times New Roman" pitchFamily="18" charset="0"/>
                <a:cs typeface="Times New Roman" pitchFamily="18" charset="0"/>
              </a:rPr>
              <a:t> </a:t>
            </a:r>
            <a:r>
              <a:rPr lang="ru-RU" sz="3600" dirty="0" err="1">
                <a:effectLst/>
                <a:latin typeface="Times New Roman" pitchFamily="18" charset="0"/>
                <a:cs typeface="Times New Roman" pitchFamily="18" charset="0"/>
              </a:rPr>
              <a:t>бұзу</a:t>
            </a:r>
            <a:r>
              <a:rPr lang="ru-RU" sz="3600" dirty="0">
                <a:effectLst/>
                <a:latin typeface="Times New Roman" pitchFamily="18" charset="0"/>
                <a:cs typeface="Times New Roman" pitchFamily="18" charset="0"/>
              </a:rPr>
              <a:t> </a:t>
            </a:r>
            <a:r>
              <a:rPr lang="ru-RU" sz="3600" dirty="0" err="1">
                <a:effectLst/>
                <a:latin typeface="Times New Roman" pitchFamily="18" charset="0"/>
                <a:cs typeface="Times New Roman" pitchFamily="18" charset="0"/>
              </a:rPr>
              <a:t>түрлері</a:t>
            </a:r>
            <a:endParaRPr lang="ru-RU" sz="3600" dirty="0">
              <a:latin typeface="Times New Roman" pitchFamily="18" charset="0"/>
              <a:cs typeface="Times New Roman" pitchFamily="18" charset="0"/>
            </a:endParaRPr>
          </a:p>
        </p:txBody>
      </p:sp>
      <p:sp>
        <p:nvSpPr>
          <p:cNvPr id="3" name="Объект 2"/>
          <p:cNvSpPr>
            <a:spLocks noGrp="1"/>
          </p:cNvSpPr>
          <p:nvPr>
            <p:ph sz="quarter" idx="13"/>
          </p:nvPr>
        </p:nvSpPr>
        <p:spPr>
          <a:xfrm>
            <a:off x="467544" y="1484784"/>
            <a:ext cx="8136904" cy="4968552"/>
          </a:xfrm>
        </p:spPr>
        <p:txBody>
          <a:bodyPr>
            <a:normAutofit/>
          </a:bodyPr>
          <a:lstStyle/>
          <a:p>
            <a:r>
              <a:rPr lang="ru-RU" sz="2400" dirty="0" smtClean="0">
                <a:latin typeface="Times New Roman" pitchFamily="18" charset="0"/>
                <a:cs typeface="Times New Roman" pitchFamily="18" charset="0"/>
              </a:rPr>
              <a:t>плагиат</a:t>
            </a:r>
            <a:r>
              <a:rPr lang="" sz="2400" dirty="0" smtClean="0">
                <a:latin typeface="Times New Roman" pitchFamily="18" charset="0"/>
                <a:cs typeface="Times New Roman" pitchFamily="18" charset="0"/>
              </a:rPr>
              <a:t>;</a:t>
            </a:r>
          </a:p>
          <a:p>
            <a:r>
              <a:rPr lang="ru-RU" sz="2400" dirty="0" err="1">
                <a:latin typeface="Times New Roman" pitchFamily="18" charset="0"/>
                <a:cs typeface="Times New Roman" pitchFamily="18" charset="0"/>
              </a:rPr>
              <a:t>деректерді</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бұрмалау</a:t>
            </a:r>
            <a:r>
              <a:rPr lang="" sz="2400" dirty="0" smtClean="0">
                <a:latin typeface="Times New Roman" pitchFamily="18" charset="0"/>
                <a:cs typeface="Times New Roman" pitchFamily="18" charset="0"/>
              </a:rPr>
              <a:t>;</a:t>
            </a:r>
          </a:p>
          <a:p>
            <a:r>
              <a:rPr lang="ru-RU" sz="2400" dirty="0" err="1" smtClean="0">
                <a:latin typeface="Times New Roman" pitchFamily="18" charset="0"/>
                <a:cs typeface="Times New Roman" pitchFamily="18" charset="0"/>
              </a:rPr>
              <a:t>жалған</a:t>
            </a:r>
            <a:r>
              <a:rPr lang="" sz="2400" dirty="0" smtClean="0">
                <a:latin typeface="Times New Roman" pitchFamily="18" charset="0"/>
                <a:cs typeface="Times New Roman" pitchFamily="18" charset="0"/>
              </a:rPr>
              <a:t>;</a:t>
            </a:r>
          </a:p>
          <a:p>
            <a:r>
              <a:rPr lang="ru-RU" sz="2400" dirty="0" err="1" smtClean="0">
                <a:latin typeface="Times New Roman" pitchFamily="18" charset="0"/>
                <a:cs typeface="Times New Roman" pitchFamily="18" charset="0"/>
              </a:rPr>
              <a:t>көшіру</a:t>
            </a:r>
            <a:r>
              <a:rPr lang="" sz="2400" dirty="0" smtClean="0">
                <a:latin typeface="Times New Roman" pitchFamily="18" charset="0"/>
                <a:cs typeface="Times New Roman" pitchFamily="18" charset="0"/>
              </a:rPr>
              <a:t>;</a:t>
            </a:r>
          </a:p>
          <a:p>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жұмысты</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орындау</a:t>
            </a:r>
            <a:r>
              <a:rPr lang="" sz="2400" dirty="0" smtClean="0">
                <a:latin typeface="Times New Roman" pitchFamily="18" charset="0"/>
                <a:cs typeface="Times New Roman" pitchFamily="18" charset="0"/>
              </a:rPr>
              <a:t>;</a:t>
            </a:r>
          </a:p>
          <a:p>
            <a:r>
              <a:rPr lang="ru-RU" sz="2400" dirty="0" err="1">
                <a:latin typeface="Times New Roman" pitchFamily="18" charset="0"/>
                <a:cs typeface="Times New Roman" pitchFamily="18" charset="0"/>
              </a:rPr>
              <a:t>бағалар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құжаттарды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қолдан</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жасау</a:t>
            </a:r>
            <a:r>
              <a:rPr lang="" sz="2400" dirty="0" smtClean="0">
                <a:latin typeface="Times New Roman" pitchFamily="18" charset="0"/>
                <a:cs typeface="Times New Roman" pitchFamily="18" charset="0"/>
              </a:rPr>
              <a:t>;</a:t>
            </a:r>
          </a:p>
          <a:p>
            <a:r>
              <a:rPr lang="ru-RU" sz="2400" dirty="0" err="1">
                <a:latin typeface="Times New Roman" pitchFamily="18" charset="0"/>
                <a:cs typeface="Times New Roman" pitchFamily="18" charset="0"/>
              </a:rPr>
              <a:t>сыбайлас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жемқорлық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әрекеттері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сатып</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алу</a:t>
            </a:r>
            <a:r>
              <a:rPr lang="" sz="2400" dirty="0" smtClean="0">
                <a:latin typeface="Times New Roman" pitchFamily="18" charset="0"/>
                <a:cs typeface="Times New Roman" pitchFamily="18" charset="0"/>
              </a:rPr>
              <a:t>;</a:t>
            </a:r>
          </a:p>
          <a:p>
            <a:r>
              <a:rPr lang="ru-RU" sz="2400" dirty="0" err="1">
                <a:latin typeface="Times New Roman" pitchFamily="18" charset="0"/>
                <a:cs typeface="Times New Roman" pitchFamily="18" charset="0"/>
              </a:rPr>
              <a:t>оқытушылық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теріс</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қылықтар</a:t>
            </a:r>
            <a:r>
              <a:rPr lang="" sz="2400" dirty="0" smtClean="0">
                <a:latin typeface="Times New Roman" pitchFamily="18" charset="0"/>
                <a:cs typeface="Times New Roman" pitchFamily="18" charset="0"/>
              </a:rPr>
              <a:t>;</a:t>
            </a:r>
            <a:endParaRPr lang=""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саботаж</a:t>
            </a:r>
            <a:r>
              <a:rPr lang=""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pic>
        <p:nvPicPr>
          <p:cNvPr id="1026" name="Picture 2" descr="https://smartuniversity.susu.ru/media/k2/items/cache/ed75fe6580bca12eb76431640a45783c_X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1556792"/>
            <a:ext cx="2904000"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1454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464</TotalTime>
  <Words>109</Words>
  <Application>Microsoft Office PowerPoint</Application>
  <PresentationFormat>Экран (4:3)</PresentationFormat>
  <Paragraphs>15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Воздушный поток</vt:lpstr>
      <vt:lpstr>АКАДЕМИЯЛЫҚ АДАЛДЫҚ КОДЕКСІ</vt:lpstr>
      <vt:lpstr>бұл білім беру бағдарламаларын игеруде және білім беру қызметін жүзеге асыруда, оның ішінде жазбаша жұмыстарды (бақылау, курстық, эссе, дипломдық, диссертациялық) орындау кезінде, өз ұстанымын білдіруде, білім беру процесіне қатысушылар арасындағы қарым-қатынаста мінез-құлық нормаларын белгілейтін құндылықтар мен қағидаттар жиынтығы.</vt:lpstr>
      <vt:lpstr>1. Адалдық- білім беру процесі субъектілерінің өз міндеттерін       мұқият орындауы; 2. Автордың және оның құқықтық мирасқорларының құқықтарын қорғау- біреудің сөзін, ойын дұрыс беру және бағаланатын шығармалардағы ақпарат көздерін көрсету арқылы авторлық құқықты тану және авторлық құқық объектісі болып табылатын туындыларды қорғау; 3. Ашықтық- айқындық, өзара сенім, білім беру процесінің барлық қатысушылары арасында ақпарат және идеялармен алмасу; 4. Теңдік- білім беру процесінің барлық субъектілерінің құқықтары мен бостандықтарын өзара құрметтеу, білім беру процесіне барлық қатысушылардың осы Кодексті сақтауы және оларды бұзғаны үшін тең жауапкершілік. </vt:lpstr>
      <vt:lpstr>Академиялық адалдық қағидаларын бұзу түрлері</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АКАДЕМИЯЛЫҚ АДАЛДЫҚ КОДЕКСІ</dc:title>
  <dc:creator>320</dc:creator>
  <cp:lastModifiedBy>320</cp:lastModifiedBy>
  <cp:revision>24</cp:revision>
  <dcterms:created xsi:type="dcterms:W3CDTF">2021-10-08T04:01:42Z</dcterms:created>
  <dcterms:modified xsi:type="dcterms:W3CDTF">2021-10-28T10:39:00Z</dcterms:modified>
</cp:coreProperties>
</file>