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2" d="100"/>
          <a:sy n="82" d="100"/>
        </p:scale>
        <p:origin x="-1026"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EEDA7BE-3D50-4554-8DE6-75F53A3D418B}" type="datetimeFigureOut">
              <a:rPr lang="ru-RU" smtClean="0"/>
              <a:pPr/>
              <a:t>22.06.2021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75185-A36A-454B-87FE-CA5ECBDC6B6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EDA7BE-3D50-4554-8DE6-75F53A3D418B}" type="datetimeFigureOut">
              <a:rPr lang="ru-RU" smtClean="0"/>
              <a:pPr/>
              <a:t>22.06.2021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75185-A36A-454B-87FE-CA5ECBDC6B6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EDA7BE-3D50-4554-8DE6-75F53A3D418B}" type="datetimeFigureOut">
              <a:rPr lang="ru-RU" smtClean="0"/>
              <a:pPr/>
              <a:t>22.06.2021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75185-A36A-454B-87FE-CA5ECBDC6B6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EDA7BE-3D50-4554-8DE6-75F53A3D418B}" type="datetimeFigureOut">
              <a:rPr lang="ru-RU" smtClean="0"/>
              <a:pPr/>
              <a:t>22.06.2021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75185-A36A-454B-87FE-CA5ECBDC6B6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EEDA7BE-3D50-4554-8DE6-75F53A3D418B}" type="datetimeFigureOut">
              <a:rPr lang="ru-RU" smtClean="0"/>
              <a:pPr/>
              <a:t>22.06.2021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275185-A36A-454B-87FE-CA5ECBDC6B6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EEDA7BE-3D50-4554-8DE6-75F53A3D418B}" type="datetimeFigureOut">
              <a:rPr lang="ru-RU" smtClean="0"/>
              <a:pPr/>
              <a:t>22.06.2021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275185-A36A-454B-87FE-CA5ECBDC6B6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EEDA7BE-3D50-4554-8DE6-75F53A3D418B}" type="datetimeFigureOut">
              <a:rPr lang="ru-RU" smtClean="0"/>
              <a:pPr/>
              <a:t>22.06.2021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3275185-A36A-454B-87FE-CA5ECBDC6B6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EEDA7BE-3D50-4554-8DE6-75F53A3D418B}" type="datetimeFigureOut">
              <a:rPr lang="ru-RU" smtClean="0"/>
              <a:pPr/>
              <a:t>22.06.2021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3275185-A36A-454B-87FE-CA5ECBDC6B6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EEDA7BE-3D50-4554-8DE6-75F53A3D418B}" type="datetimeFigureOut">
              <a:rPr lang="ru-RU" smtClean="0"/>
              <a:pPr/>
              <a:t>22.06.2021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3275185-A36A-454B-87FE-CA5ECBDC6B6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EDA7BE-3D50-4554-8DE6-75F53A3D418B}" type="datetimeFigureOut">
              <a:rPr lang="ru-RU" smtClean="0"/>
              <a:pPr/>
              <a:t>22.06.2021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275185-A36A-454B-87FE-CA5ECBDC6B6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EDA7BE-3D50-4554-8DE6-75F53A3D418B}" type="datetimeFigureOut">
              <a:rPr lang="ru-RU" smtClean="0"/>
              <a:pPr/>
              <a:t>22.06.2021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275185-A36A-454B-87FE-CA5ECBDC6B6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DA7BE-3D50-4554-8DE6-75F53A3D418B}" type="datetimeFigureOut">
              <a:rPr lang="ru-RU" smtClean="0"/>
              <a:pPr/>
              <a:t>22.06.2021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75185-A36A-454B-87FE-CA5ECBDC6B6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ackgrounds_100016"/>
          <p:cNvPicPr>
            <a:picLocks noChangeAspect="1" noChangeArrowheads="1" noCrop="1"/>
          </p:cNvPicPr>
          <p:nvPr/>
        </p:nvPicPr>
        <p:blipFill>
          <a:blip r:embed="rId2"/>
          <a:srcRect/>
          <a:stretch>
            <a:fillRect/>
          </a:stretch>
        </p:blipFill>
        <p:spPr bwMode="auto">
          <a:xfrm>
            <a:off x="0" y="-2638"/>
            <a:ext cx="9144000" cy="6858000"/>
          </a:xfrm>
          <a:prstGeom prst="rect">
            <a:avLst/>
          </a:prstGeom>
          <a:noFill/>
          <a:ln w="9525">
            <a:noFill/>
            <a:miter lim="800000"/>
            <a:headEnd/>
            <a:tailEnd/>
          </a:ln>
        </p:spPr>
      </p:pic>
      <p:sp>
        <p:nvSpPr>
          <p:cNvPr id="7" name="AutoShape 8" descr="Водяные капли"/>
          <p:cNvSpPr>
            <a:spLocks noChangeArrowheads="1"/>
          </p:cNvSpPr>
          <p:nvPr/>
        </p:nvSpPr>
        <p:spPr bwMode="auto">
          <a:xfrm>
            <a:off x="-428625" y="4071938"/>
            <a:ext cx="3581400" cy="3276600"/>
          </a:xfrm>
          <a:prstGeom prst="star32">
            <a:avLst>
              <a:gd name="adj" fmla="val 37500"/>
            </a:avLst>
          </a:prstGeom>
          <a:gradFill rotWithShape="1">
            <a:gsLst>
              <a:gs pos="0">
                <a:srgbClr val="FFFFFF"/>
              </a:gs>
              <a:gs pos="100000">
                <a:schemeClr val="accent1">
                  <a:alpha val="0"/>
                </a:schemeClr>
              </a:gs>
            </a:gsLst>
            <a:path path="shape">
              <a:fillToRect l="50000" t="50000" r="50000" b="50000"/>
            </a:path>
          </a:gradFill>
          <a:ln w="9525" algn="ctr">
            <a:noFill/>
            <a:miter lim="800000"/>
            <a:headEnd/>
            <a:tailEnd/>
          </a:ln>
        </p:spPr>
        <p:txBody>
          <a:bodyPr wrap="none" lIns="90000" tIns="46800" rIns="90000" bIns="46800" anchor="ctr"/>
          <a:lstStyle/>
          <a:p>
            <a:endParaRPr lang="ru-RU">
              <a:latin typeface="Calibri" pitchFamily="34" charset="0"/>
            </a:endParaRPr>
          </a:p>
        </p:txBody>
      </p:sp>
      <p:sp>
        <p:nvSpPr>
          <p:cNvPr id="8" name="AutoShape 8" descr="Водяные капли"/>
          <p:cNvSpPr>
            <a:spLocks noChangeArrowheads="1"/>
          </p:cNvSpPr>
          <p:nvPr/>
        </p:nvSpPr>
        <p:spPr bwMode="auto">
          <a:xfrm>
            <a:off x="5857875" y="-428625"/>
            <a:ext cx="3581400" cy="3276600"/>
          </a:xfrm>
          <a:prstGeom prst="star32">
            <a:avLst>
              <a:gd name="adj" fmla="val 37500"/>
            </a:avLst>
          </a:prstGeom>
          <a:gradFill rotWithShape="1">
            <a:gsLst>
              <a:gs pos="0">
                <a:srgbClr val="FFFFFF"/>
              </a:gs>
              <a:gs pos="100000">
                <a:schemeClr val="accent1">
                  <a:alpha val="0"/>
                </a:schemeClr>
              </a:gs>
            </a:gsLst>
            <a:path path="shape">
              <a:fillToRect l="50000" t="50000" r="50000" b="50000"/>
            </a:path>
          </a:gradFill>
          <a:ln w="9525" algn="ctr">
            <a:noFill/>
            <a:miter lim="800000"/>
            <a:headEnd/>
            <a:tailEnd/>
          </a:ln>
        </p:spPr>
        <p:txBody>
          <a:bodyPr wrap="none" lIns="90000" tIns="46800" rIns="90000" bIns="46800" anchor="ctr"/>
          <a:lstStyle/>
          <a:p>
            <a:endParaRPr lang="ru-RU">
              <a:latin typeface="Calibri" pitchFamily="34" charset="0"/>
            </a:endParaRPr>
          </a:p>
        </p:txBody>
      </p:sp>
      <p:sp>
        <p:nvSpPr>
          <p:cNvPr id="11" name="AutoShape 7"/>
          <p:cNvSpPr>
            <a:spLocks noChangeArrowheads="1"/>
          </p:cNvSpPr>
          <p:nvPr/>
        </p:nvSpPr>
        <p:spPr bwMode="auto">
          <a:xfrm>
            <a:off x="0" y="19148"/>
            <a:ext cx="9180512" cy="2630750"/>
          </a:xfrm>
          <a:prstGeom prst="ribbon">
            <a:avLst>
              <a:gd name="adj1" fmla="val 24425"/>
              <a:gd name="adj2" fmla="val 75000"/>
            </a:avLst>
          </a:prstGeom>
          <a:solidFill>
            <a:srgbClr val="FFC000"/>
          </a:solidFill>
          <a:ln w="9525">
            <a:solidFill>
              <a:schemeClr val="tx1"/>
            </a:solidFill>
            <a:round/>
            <a:headEnd/>
            <a:tailEnd/>
          </a:ln>
          <a:effectLst>
            <a:prstShdw prst="shdw13" dist="53882" dir="13500000">
              <a:schemeClr val="bg2">
                <a:alpha val="50000"/>
              </a:schemeClr>
            </a:prstShdw>
          </a:effectLst>
        </p:spPr>
        <p:txBody>
          <a:bodyPr wrap="none" lIns="65218" tIns="32609" rIns="65218" bIns="32609" anchor="ctr"/>
          <a:lstStyle/>
          <a:p>
            <a:pPr algn="ctr"/>
            <a:r>
              <a:rPr lang="kk-KZ" sz="3200" b="1" dirty="0" smtClean="0">
                <a:solidFill>
                  <a:srgbClr val="7030A0"/>
                </a:solidFill>
                <a:latin typeface="Times New Roman" pitchFamily="18" charset="0"/>
                <a:cs typeface="Times New Roman" pitchFamily="18" charset="0"/>
              </a:rPr>
              <a:t>Мектеп </a:t>
            </a:r>
            <a:r>
              <a:rPr lang="kk-KZ" sz="3200" b="1" dirty="0" smtClean="0">
                <a:solidFill>
                  <a:srgbClr val="7030A0"/>
                </a:solidFill>
                <a:latin typeface="Times New Roman" pitchFamily="18" charset="0"/>
                <a:cs typeface="Times New Roman" pitchFamily="18" charset="0"/>
              </a:rPr>
              <a:t>өмірі.</a:t>
            </a:r>
          </a:p>
          <a:p>
            <a:pPr algn="ctr"/>
            <a:r>
              <a:rPr lang="kk-KZ" sz="3200" b="1" dirty="0" smtClean="0">
                <a:solidFill>
                  <a:srgbClr val="7030A0"/>
                </a:solidFill>
                <a:latin typeface="Times New Roman" pitchFamily="18" charset="0"/>
                <a:cs typeface="Times New Roman" pitchFamily="18" charset="0"/>
              </a:rPr>
              <a:t>Әдепті бала-арлы бала.</a:t>
            </a:r>
          </a:p>
          <a:p>
            <a:pPr algn="ctr"/>
            <a:r>
              <a:rPr lang="kk-KZ" sz="2800" b="1" dirty="0" smtClean="0">
                <a:solidFill>
                  <a:srgbClr val="7030A0"/>
                </a:solidFill>
                <a:latin typeface="Times New Roman" pitchFamily="18" charset="0"/>
                <a:cs typeface="Times New Roman" pitchFamily="18" charset="0"/>
              </a:rPr>
              <a:t>Б.Соқпақпаевтың </a:t>
            </a:r>
          </a:p>
          <a:p>
            <a:pPr algn="ctr"/>
            <a:r>
              <a:rPr lang="kk-KZ" sz="2800" b="1" dirty="0" smtClean="0">
                <a:solidFill>
                  <a:srgbClr val="7030A0"/>
                </a:solidFill>
                <a:latin typeface="Times New Roman" pitchFamily="18" charset="0"/>
                <a:cs typeface="Times New Roman" pitchFamily="18" charset="0"/>
              </a:rPr>
              <a:t>«Менің атым-Қожа» повесінен үзінді</a:t>
            </a:r>
            <a:endParaRPr lang="ru-RU" sz="2800" dirty="0" smtClean="0">
              <a:solidFill>
                <a:srgbClr val="7030A0"/>
              </a:solidFill>
              <a:latin typeface="Times New Roman" pitchFamily="18" charset="0"/>
              <a:cs typeface="Times New Roman" pitchFamily="18" charset="0"/>
            </a:endParaRPr>
          </a:p>
          <a:p>
            <a:pPr algn="ctr"/>
            <a:endParaRPr lang="ru-RU" sz="1300" dirty="0">
              <a:solidFill>
                <a:srgbClr val="003399"/>
              </a:solidFill>
              <a:latin typeface="Trebuchet MS"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9772" y="2649898"/>
            <a:ext cx="4104456" cy="2520280"/>
          </a:xfrm>
          <a:prstGeom prst="rect">
            <a:avLst/>
          </a:prstGeom>
        </p:spPr>
      </p:pic>
      <p:sp>
        <p:nvSpPr>
          <p:cNvPr id="9" name="AutoShape 7"/>
          <p:cNvSpPr>
            <a:spLocks noChangeArrowheads="1"/>
          </p:cNvSpPr>
          <p:nvPr/>
        </p:nvSpPr>
        <p:spPr bwMode="auto">
          <a:xfrm>
            <a:off x="107141" y="4652772"/>
            <a:ext cx="8929718" cy="2071702"/>
          </a:xfrm>
          <a:prstGeom prst="ribbon">
            <a:avLst>
              <a:gd name="adj1" fmla="val 24425"/>
              <a:gd name="adj2" fmla="val 75000"/>
            </a:avLst>
          </a:prstGeom>
          <a:solidFill>
            <a:srgbClr val="FFC000"/>
          </a:solidFill>
          <a:ln w="9525">
            <a:solidFill>
              <a:schemeClr val="tx1"/>
            </a:solidFill>
            <a:round/>
            <a:headEnd/>
            <a:tailEnd/>
          </a:ln>
          <a:effectLst>
            <a:prstShdw prst="shdw13" dist="53882" dir="13500000">
              <a:schemeClr val="bg2">
                <a:alpha val="50000"/>
              </a:schemeClr>
            </a:prstShdw>
          </a:effectLst>
        </p:spPr>
        <p:txBody>
          <a:bodyPr wrap="none" lIns="65218" tIns="32609" rIns="65218" bIns="32609" anchor="ctr"/>
          <a:lstStyle/>
          <a:p>
            <a:pPr algn="ctr"/>
            <a:r>
              <a:rPr lang="kk-KZ" sz="3200" b="1" dirty="0" smtClean="0">
                <a:solidFill>
                  <a:srgbClr val="7030A0"/>
                </a:solidFill>
                <a:latin typeface="Times New Roman" pitchFamily="18" charset="0"/>
                <a:cs typeface="Times New Roman" pitchFamily="18" charset="0"/>
              </a:rPr>
              <a:t>Сабақтың  тақырыбы:</a:t>
            </a:r>
          </a:p>
          <a:p>
            <a:pPr algn="ctr"/>
            <a:r>
              <a:rPr lang="kk-KZ" sz="3200" b="1" dirty="0" smtClean="0">
                <a:solidFill>
                  <a:srgbClr val="7030A0"/>
                </a:solidFill>
                <a:latin typeface="Times New Roman" pitchFamily="18" charset="0"/>
                <a:cs typeface="Times New Roman" pitchFamily="18" charset="0"/>
              </a:rPr>
              <a:t>«Қожа – әдепті бала»</a:t>
            </a:r>
            <a:endParaRPr lang="en-US" sz="3200" b="1" dirty="0" smtClean="0">
              <a:solidFill>
                <a:srgbClr val="7030A0"/>
              </a:solidFill>
              <a:latin typeface="Times New Roman" pitchFamily="18" charset="0"/>
              <a:cs typeface="Times New Roman" pitchFamily="18" charset="0"/>
            </a:endParaRPr>
          </a:p>
          <a:p>
            <a:pPr algn="ctr"/>
            <a:endParaRPr lang="ru-RU" sz="1300" dirty="0">
              <a:solidFill>
                <a:srgbClr val="003399"/>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10800000">
                                      <p:cBhvr>
                                        <p:cTn id="6" dur="5000" fill="hold"/>
                                        <p:tgtEl>
                                          <p:spTgt spid="7"/>
                                        </p:tgtEl>
                                        <p:attrNameLst>
                                          <p:attrName>r</p:attrName>
                                        </p:attrNameLst>
                                      </p:cBhvr>
                                    </p:animRot>
                                  </p:childTnLst>
                                </p:cTn>
                              </p:par>
                              <p:par>
                                <p:cTn id="7" presetID="8" presetClass="emph" presetSubtype="0" repeatCount="indefinite" fill="hold" grpId="0" nodeType="withEffect">
                                  <p:stCondLst>
                                    <p:cond delay="0"/>
                                  </p:stCondLst>
                                  <p:childTnLst>
                                    <p:animRot by="10800000">
                                      <p:cBhvr>
                                        <p:cTn id="8" dur="5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SCH-52\Desktop\ФОНЫ\0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Прямоугольник 5"/>
          <p:cNvSpPr/>
          <p:nvPr/>
        </p:nvSpPr>
        <p:spPr>
          <a:xfrm>
            <a:off x="500034" y="1857364"/>
            <a:ext cx="8429684" cy="1200329"/>
          </a:xfrm>
          <a:prstGeom prst="rect">
            <a:avLst/>
          </a:prstGeom>
        </p:spPr>
        <p:txBody>
          <a:bodyPr wrap="square">
            <a:spAutoFit/>
          </a:bodyPr>
          <a:lstStyle/>
          <a:p>
            <a:r>
              <a:rPr lang="ru-RU" sz="2400" dirty="0" smtClean="0">
                <a:latin typeface="Times New Roman" panose="02020603050405020304" pitchFamily="18" charset="0"/>
                <a:cs typeface="Times New Roman" panose="02020603050405020304" pitchFamily="18" charset="0"/>
              </a:rPr>
              <a:t>Сабақтың мақсаты:</a:t>
            </a:r>
          </a:p>
          <a:p>
            <a:r>
              <a:rPr lang="ru-RU" sz="2400" dirty="0" smtClean="0">
                <a:latin typeface="Times New Roman" panose="02020603050405020304" pitchFamily="18" charset="0"/>
                <a:cs typeface="Times New Roman" panose="02020603050405020304" pitchFamily="18" charset="0"/>
              </a:rPr>
              <a:t>Тілдік тапсырмаларды орындату арқылы мәтіннің мазмұнын түсінгенін анықтау.</a:t>
            </a:r>
          </a:p>
        </p:txBody>
      </p:sp>
      <p:sp>
        <p:nvSpPr>
          <p:cNvPr id="7" name="TextBox 6"/>
          <p:cNvSpPr txBox="1"/>
          <p:nvPr/>
        </p:nvSpPr>
        <p:spPr>
          <a:xfrm>
            <a:off x="1214414" y="571480"/>
            <a:ext cx="5643602" cy="584775"/>
          </a:xfrm>
          <a:prstGeom prst="rect">
            <a:avLst/>
          </a:prstGeom>
          <a:noFill/>
        </p:spPr>
        <p:txBody>
          <a:bodyPr wrap="square" rtlCol="0">
            <a:spAutoFit/>
          </a:bodyPr>
          <a:lstStyle/>
          <a:p>
            <a:pPr algn="ctr"/>
            <a:r>
              <a:rPr lang="kk-KZ" sz="3200" dirty="0" smtClean="0">
                <a:latin typeface="Times New Roman" pitchFamily="18" charset="0"/>
                <a:cs typeface="Times New Roman" pitchFamily="18" charset="0"/>
              </a:rPr>
              <a:t>Қожа  </a:t>
            </a:r>
            <a:r>
              <a:rPr lang="kk-KZ" sz="3200" dirty="0" smtClean="0">
                <a:latin typeface="Times New Roman" pitchFamily="18" charset="0"/>
                <a:cs typeface="Times New Roman" pitchFamily="18" charset="0"/>
              </a:rPr>
              <a:t>- әдепті бала. </a:t>
            </a:r>
            <a:endParaRPr lang="ru-RU" sz="3200" dirty="0">
              <a:latin typeface="Times New Roman" pitchFamily="18" charset="0"/>
              <a:cs typeface="Times New Roman" pitchFamily="18" charset="0"/>
            </a:endParaRPr>
          </a:p>
        </p:txBody>
      </p:sp>
      <p:pic>
        <p:nvPicPr>
          <p:cNvPr id="6150" name="Picture 6" descr="Б.Соқпақбаев &quot;Менің атым Қожа&quot;"/>
          <p:cNvPicPr>
            <a:picLocks noChangeAspect="1" noChangeArrowheads="1"/>
          </p:cNvPicPr>
          <p:nvPr/>
        </p:nvPicPr>
        <p:blipFill>
          <a:blip r:embed="rId3"/>
          <a:srcRect/>
          <a:stretch>
            <a:fillRect/>
          </a:stretch>
        </p:blipFill>
        <p:spPr bwMode="auto">
          <a:xfrm>
            <a:off x="4071934" y="4000504"/>
            <a:ext cx="4000500" cy="2571751"/>
          </a:xfrm>
          <a:prstGeom prst="rect">
            <a:avLst/>
          </a:prstGeom>
          <a:ln>
            <a:noFill/>
          </a:ln>
          <a:effectLst>
            <a:softEdge rad="112500"/>
          </a:effectLst>
        </p:spPr>
      </p:pic>
      <p:pic>
        <p:nvPicPr>
          <p:cNvPr id="6152" name="Picture 8" descr="Меня зовут Кожа (1963) - комедия, детский смотреть онлайн"/>
          <p:cNvPicPr>
            <a:picLocks noChangeAspect="1" noChangeArrowheads="1"/>
          </p:cNvPicPr>
          <p:nvPr/>
        </p:nvPicPr>
        <p:blipFill>
          <a:blip r:embed="rId4"/>
          <a:srcRect/>
          <a:stretch>
            <a:fillRect/>
          </a:stretch>
        </p:blipFill>
        <p:spPr bwMode="auto">
          <a:xfrm>
            <a:off x="428596" y="4071942"/>
            <a:ext cx="3286148" cy="2357454"/>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SCH-52\Desktop\ФОНЫ\0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42844" y="142852"/>
            <a:ext cx="6715156" cy="4893647"/>
          </a:xfrm>
          <a:prstGeom prst="rect">
            <a:avLst/>
          </a:prstGeom>
        </p:spPr>
        <p:txBody>
          <a:bodyPr wrap="square">
            <a:spAutoFit/>
          </a:bodyPr>
          <a:lstStyle/>
          <a:p>
            <a:r>
              <a:rPr lang="ru-RU" sz="2000" b="1" i="1" dirty="0" smtClean="0">
                <a:solidFill>
                  <a:srgbClr val="FF0000"/>
                </a:solidFill>
                <a:latin typeface="Times New Roman" panose="02020603050405020304" pitchFamily="18" charset="0"/>
                <a:cs typeface="Times New Roman" panose="02020603050405020304" pitchFamily="18" charset="0"/>
              </a:rPr>
              <a:t>Жаңа  сөздер. Сөздерді оқып,қайталаңдар.</a:t>
            </a:r>
          </a:p>
          <a:p>
            <a:r>
              <a:rPr lang="ru-RU" sz="2000" b="1" i="1" dirty="0" smtClean="0">
                <a:solidFill>
                  <a:srgbClr val="FF0000"/>
                </a:solidFill>
                <a:latin typeface="Times New Roman" panose="02020603050405020304" pitchFamily="18" charset="0"/>
                <a:cs typeface="Times New Roman" panose="02020603050405020304" pitchFamily="18" charset="0"/>
              </a:rPr>
              <a:t> </a:t>
            </a:r>
          </a:p>
          <a:p>
            <a:r>
              <a:rPr lang="ru-RU" sz="1600" i="1" dirty="0" smtClean="0">
                <a:latin typeface="Times New Roman" panose="02020603050405020304" pitchFamily="18" charset="0"/>
                <a:cs typeface="Times New Roman" panose="02020603050405020304" pitchFamily="18" charset="0"/>
              </a:rPr>
              <a:t>Кейіпкер – герой</a:t>
            </a:r>
          </a:p>
          <a:p>
            <a:r>
              <a:rPr lang="kk-KZ" sz="1600" i="1" dirty="0" smtClean="0">
                <a:latin typeface="Times New Roman" panose="02020603050405020304" pitchFamily="18" charset="0"/>
                <a:cs typeface="Times New Roman" panose="02020603050405020304" pitchFamily="18" charset="0"/>
              </a:rPr>
              <a:t>Әдепті - вежливый</a:t>
            </a:r>
            <a:endParaRPr lang="ru-RU" sz="1600" i="1"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Ықшам - небольшой,аккуратный </a:t>
            </a:r>
          </a:p>
          <a:p>
            <a:r>
              <a:rPr lang="kk-KZ" sz="1600" dirty="0" smtClean="0">
                <a:latin typeface="Times New Roman" panose="02020603050405020304" pitchFamily="18" charset="0"/>
                <a:cs typeface="Times New Roman" panose="02020603050405020304" pitchFamily="18" charset="0"/>
              </a:rPr>
              <a:t>Сүйкімді – симпатичное</a:t>
            </a:r>
          </a:p>
          <a:p>
            <a:r>
              <a:rPr lang="kk-KZ" sz="1600" i="1" dirty="0" smtClean="0">
                <a:latin typeface="Times New Roman" panose="02020603050405020304" pitchFamily="18" charset="0"/>
                <a:cs typeface="Times New Roman" panose="02020603050405020304" pitchFamily="18" charset="0"/>
              </a:rPr>
              <a:t>Зор бақыт-большое счастье</a:t>
            </a:r>
          </a:p>
          <a:p>
            <a:r>
              <a:rPr lang="kk-KZ" sz="1600" dirty="0" smtClean="0">
                <a:latin typeface="Times New Roman" panose="02020603050405020304" pitchFamily="18" charset="0"/>
                <a:cs typeface="Times New Roman" panose="02020603050405020304" pitchFamily="18" charset="0"/>
              </a:rPr>
              <a:t>Есімдер- имена</a:t>
            </a:r>
          </a:p>
          <a:p>
            <a:r>
              <a:rPr lang="kk-KZ" sz="1600" dirty="0" smtClean="0">
                <a:latin typeface="Times New Roman" panose="02020603050405020304" pitchFamily="18" charset="0"/>
                <a:cs typeface="Times New Roman" panose="02020603050405020304" pitchFamily="18" charset="0"/>
              </a:rPr>
              <a:t>Ұнамайды не нравится</a:t>
            </a:r>
            <a:endParaRPr lang="ru-RU" sz="1600" dirty="0" smtClean="0">
              <a:latin typeface="Times New Roman" panose="02020603050405020304" pitchFamily="18" charset="0"/>
              <a:cs typeface="Times New Roman" panose="02020603050405020304" pitchFamily="18" charset="0"/>
            </a:endParaRPr>
          </a:p>
          <a:p>
            <a:r>
              <a:rPr lang="ru-RU" sz="1600" i="1" dirty="0" smtClean="0">
                <a:latin typeface="Times New Roman" panose="02020603050405020304" pitchFamily="18" charset="0"/>
                <a:cs typeface="Times New Roman" panose="02020603050405020304" pitchFamily="18" charset="0"/>
              </a:rPr>
              <a:t>Жағымды – приятный</a:t>
            </a:r>
          </a:p>
          <a:p>
            <a:r>
              <a:rPr lang="kk-KZ" sz="1600" dirty="0" smtClean="0">
                <a:latin typeface="Times New Roman" panose="02020603050405020304" pitchFamily="18" charset="0"/>
                <a:cs typeface="Times New Roman" panose="02020603050405020304" pitchFamily="18" charset="0"/>
              </a:rPr>
              <a:t>Жоғары – высокий</a:t>
            </a:r>
          </a:p>
          <a:p>
            <a:r>
              <a:rPr lang="kk-KZ" sz="1600" i="1" dirty="0" smtClean="0">
                <a:latin typeface="Times New Roman" panose="02020603050405020304" pitchFamily="18" charset="0"/>
                <a:cs typeface="Times New Roman" panose="02020603050405020304" pitchFamily="18" charset="0"/>
              </a:rPr>
              <a:t>Көтеріңкі - повышенный</a:t>
            </a:r>
            <a:endParaRPr lang="ru-RU" sz="1600" i="1"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Туу куәлігі - свидетельство о рождении</a:t>
            </a:r>
          </a:p>
          <a:p>
            <a:r>
              <a:rPr lang="ru-RU" sz="1600" dirty="0" smtClean="0">
                <a:latin typeface="Times New Roman" panose="02020603050405020304" pitchFamily="18" charset="0"/>
                <a:cs typeface="Times New Roman" panose="02020603050405020304" pitchFamily="18" charset="0"/>
              </a:rPr>
              <a:t>Ес білгелі - взрослый</a:t>
            </a:r>
          </a:p>
          <a:p>
            <a:r>
              <a:rPr lang="ru-RU" sz="1600" dirty="0" smtClean="0">
                <a:latin typeface="Times New Roman" panose="02020603050405020304" pitchFamily="18" charset="0"/>
                <a:cs typeface="Times New Roman" panose="02020603050405020304" pitchFamily="18" charset="0"/>
              </a:rPr>
              <a:t>Қолайсыз - неудобный,неприемлемый</a:t>
            </a:r>
          </a:p>
          <a:p>
            <a:r>
              <a:rPr lang="ru-RU" sz="1600" dirty="0" smtClean="0">
                <a:latin typeface="Times New Roman" panose="02020603050405020304" pitchFamily="18" charset="0"/>
                <a:cs typeface="Times New Roman" panose="02020603050405020304" pitchFamily="18" charset="0"/>
              </a:rPr>
              <a:t>Табанда өзгерту - тут же поменять</a:t>
            </a:r>
          </a:p>
          <a:p>
            <a:r>
              <a:rPr lang="kk-KZ" sz="1600" dirty="0" smtClean="0">
                <a:latin typeface="Times New Roman" panose="02020603050405020304" pitchFamily="18" charset="0"/>
                <a:cs typeface="Times New Roman" panose="02020603050405020304" pitchFamily="18" charset="0"/>
              </a:rPr>
              <a:t>Жазылған – написано</a:t>
            </a:r>
          </a:p>
          <a:p>
            <a:r>
              <a:rPr lang="kk-KZ" sz="1600" dirty="0" smtClean="0">
                <a:latin typeface="Times New Roman" panose="02020603050405020304" pitchFamily="18" charset="0"/>
                <a:cs typeface="Times New Roman" panose="02020603050405020304" pitchFamily="18" charset="0"/>
              </a:rPr>
              <a:t>Өкпелеу - обижаться</a:t>
            </a:r>
            <a:endParaRPr lang="ru-RU" sz="1600" dirty="0" smtClean="0">
              <a:latin typeface="Times New Roman" panose="02020603050405020304" pitchFamily="18" charset="0"/>
              <a:cs typeface="Times New Roman" panose="02020603050405020304" pitchFamily="18" charset="0"/>
            </a:endParaRPr>
          </a:p>
          <a:p>
            <a:endParaRPr lang="ru-RU" sz="1600" dirty="0">
              <a:solidFill>
                <a:srgbClr val="C00000"/>
              </a:solidFill>
              <a:latin typeface="Times New Roman" pitchFamily="18" charset="0"/>
              <a:cs typeface="Times New Roman" pitchFamily="18" charset="0"/>
            </a:endParaRPr>
          </a:p>
        </p:txBody>
      </p:sp>
      <p:pic>
        <p:nvPicPr>
          <p:cNvPr id="5122" name="Picture 2" descr="Менің атым - Қожа» фильмінің дубляжын әйелдер жасаған » Культура | Alash  inform.kz"/>
          <p:cNvPicPr>
            <a:picLocks noChangeAspect="1" noChangeArrowheads="1"/>
          </p:cNvPicPr>
          <p:nvPr/>
        </p:nvPicPr>
        <p:blipFill>
          <a:blip r:embed="rId3"/>
          <a:srcRect/>
          <a:stretch>
            <a:fillRect/>
          </a:stretch>
        </p:blipFill>
        <p:spPr bwMode="auto">
          <a:xfrm>
            <a:off x="5715008" y="714356"/>
            <a:ext cx="3286148" cy="2547601"/>
          </a:xfrm>
          <a:prstGeom prst="rect">
            <a:avLst/>
          </a:prstGeom>
          <a:ln>
            <a:noFill/>
          </a:ln>
          <a:effectLst>
            <a:softEdge rad="112500"/>
          </a:effectLst>
        </p:spPr>
      </p:pic>
      <p:pic>
        <p:nvPicPr>
          <p:cNvPr id="5124" name="Picture 4" descr="Менің атым Қожа - YouTube"/>
          <p:cNvPicPr>
            <a:picLocks noChangeAspect="1" noChangeArrowheads="1"/>
          </p:cNvPicPr>
          <p:nvPr/>
        </p:nvPicPr>
        <p:blipFill>
          <a:blip r:embed="rId4"/>
          <a:srcRect l="3125" r="12499" b="-1"/>
          <a:stretch>
            <a:fillRect/>
          </a:stretch>
        </p:blipFill>
        <p:spPr bwMode="auto">
          <a:xfrm>
            <a:off x="5929290" y="3714752"/>
            <a:ext cx="3214710" cy="2857520"/>
          </a:xfrm>
          <a:prstGeom prst="rect">
            <a:avLst/>
          </a:prstGeom>
          <a:ln>
            <a:noFill/>
          </a:ln>
          <a:effectLst>
            <a:softEdge rad="112500"/>
          </a:effectLst>
        </p:spPr>
      </p:pic>
      <p:sp>
        <p:nvSpPr>
          <p:cNvPr id="5126" name="AutoShape 6" descr="Қожа мен Сұлтан фильмге қалай таңдалды? | Қазақстан жаңалықтары: Kazakh TV  арнасындағы соңғы жаңалықтар | Kazakh T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8" name="AutoShape 8" descr="Қожа мен Сұлтан фильмге қалай таңдалды? | Қазақстан жаңалықтары: Kazakh TV  арнасындағы соңғы жаңалықтар | Kazakh T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 name="Рисунок 9" descr="big_b7720c5a3e648068fb770cda7a9dbd26.jpg"/>
          <p:cNvPicPr>
            <a:picLocks noChangeAspect="1"/>
          </p:cNvPicPr>
          <p:nvPr/>
        </p:nvPicPr>
        <p:blipFill>
          <a:blip r:embed="rId5"/>
          <a:srcRect l="3418" r="781" b="4687"/>
          <a:stretch>
            <a:fillRect/>
          </a:stretch>
        </p:blipFill>
        <p:spPr>
          <a:xfrm>
            <a:off x="214282" y="4571984"/>
            <a:ext cx="5286412" cy="2286016"/>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SCH-52\Desktop\ФОНЫ\0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Прямоугольник 5"/>
          <p:cNvSpPr/>
          <p:nvPr/>
        </p:nvSpPr>
        <p:spPr>
          <a:xfrm>
            <a:off x="142844" y="1"/>
            <a:ext cx="7715304" cy="2954655"/>
          </a:xfrm>
          <a:prstGeom prst="rect">
            <a:avLst/>
          </a:prstGeom>
        </p:spPr>
        <p:txBody>
          <a:bodyPr wrap="square">
            <a:spAutoFit/>
          </a:bodyPr>
          <a:lstStyle/>
          <a:p>
            <a:r>
              <a:rPr lang="kk-KZ" sz="2400" b="1" dirty="0" smtClean="0">
                <a:solidFill>
                  <a:srgbClr val="FF0000"/>
                </a:solidFill>
                <a:latin typeface="Times New Roman" pitchFamily="18" charset="0"/>
                <a:cs typeface="Times New Roman" pitchFamily="18" charset="0"/>
              </a:rPr>
              <a:t>Айтылым.</a:t>
            </a:r>
            <a:r>
              <a:rPr lang="kk-KZ" sz="2000" b="1" dirty="0" smtClean="0">
                <a:solidFill>
                  <a:srgbClr val="FF0000"/>
                </a:solidFill>
                <a:latin typeface="Times New Roman" pitchFamily="18" charset="0"/>
                <a:cs typeface="Times New Roman" pitchFamily="18" charset="0"/>
              </a:rPr>
              <a:t>   </a:t>
            </a:r>
            <a:r>
              <a:rPr lang="kk-KZ" b="1" dirty="0" smtClean="0">
                <a:solidFill>
                  <a:srgbClr val="FF0000"/>
                </a:solidFill>
                <a:latin typeface="Times New Roman" pitchFamily="18" charset="0"/>
                <a:cs typeface="Times New Roman" pitchFamily="18" charset="0"/>
              </a:rPr>
              <a:t>Сұрақтарға жауап бер.</a:t>
            </a:r>
          </a:p>
          <a:p>
            <a:endParaRPr lang="kk-KZ" b="1" dirty="0" smtClean="0">
              <a:solidFill>
                <a:srgbClr val="FF0000"/>
              </a:solidFill>
              <a:latin typeface="Times New Roman" pitchFamily="18" charset="0"/>
              <a:cs typeface="Times New Roman" pitchFamily="18" charset="0"/>
            </a:endParaRPr>
          </a:p>
          <a:p>
            <a:pPr marL="342900" indent="-342900">
              <a:buAutoNum type="arabicPeriod"/>
            </a:pPr>
            <a:r>
              <a:rPr lang="kk-KZ" b="1" dirty="0" smtClean="0">
                <a:solidFill>
                  <a:srgbClr val="002060"/>
                </a:solidFill>
                <a:latin typeface="Times New Roman" pitchFamily="18" charset="0"/>
                <a:cs typeface="Times New Roman" pitchFamily="18" charset="0"/>
              </a:rPr>
              <a:t>Сен балаларға арналған </a:t>
            </a:r>
          </a:p>
          <a:p>
            <a:r>
              <a:rPr lang="kk-KZ" b="1" dirty="0" smtClean="0">
                <a:solidFill>
                  <a:srgbClr val="002060"/>
                </a:solidFill>
                <a:latin typeface="Times New Roman" pitchFamily="18" charset="0"/>
                <a:cs typeface="Times New Roman" pitchFamily="18" charset="0"/>
              </a:rPr>
              <a:t>шығармаларды оқисың ба?</a:t>
            </a:r>
          </a:p>
          <a:p>
            <a:r>
              <a:rPr lang="kk-KZ" b="1" dirty="0" smtClean="0">
                <a:solidFill>
                  <a:srgbClr val="002060"/>
                </a:solidFill>
                <a:latin typeface="Times New Roman" pitchFamily="18" charset="0"/>
                <a:cs typeface="Times New Roman" pitchFamily="18" charset="0"/>
              </a:rPr>
              <a:t>2. Қандай шығармаларды білесің?</a:t>
            </a:r>
          </a:p>
          <a:p>
            <a:r>
              <a:rPr lang="kk-KZ" b="1" dirty="0" smtClean="0">
                <a:solidFill>
                  <a:srgbClr val="002060"/>
                </a:solidFill>
                <a:latin typeface="Times New Roman" pitchFamily="18" charset="0"/>
                <a:cs typeface="Times New Roman" pitchFamily="18" charset="0"/>
              </a:rPr>
              <a:t>3. Ол шығармалар саған ұнай ма? </a:t>
            </a:r>
          </a:p>
          <a:p>
            <a:r>
              <a:rPr lang="kk-KZ" b="1" dirty="0" smtClean="0">
                <a:solidFill>
                  <a:srgbClr val="002060"/>
                </a:solidFill>
                <a:latin typeface="Times New Roman" pitchFamily="18" charset="0"/>
                <a:cs typeface="Times New Roman" pitchFamily="18" charset="0"/>
              </a:rPr>
              <a:t>4. Балаларға арналған қандай </a:t>
            </a:r>
          </a:p>
          <a:p>
            <a:r>
              <a:rPr lang="kk-KZ" b="1" dirty="0" smtClean="0">
                <a:solidFill>
                  <a:srgbClr val="002060"/>
                </a:solidFill>
                <a:latin typeface="Times New Roman" pitchFamily="18" charset="0"/>
                <a:cs typeface="Times New Roman" pitchFamily="18" charset="0"/>
              </a:rPr>
              <a:t>фильмдерді білесің?</a:t>
            </a:r>
          </a:p>
          <a:p>
            <a:r>
              <a:rPr lang="kk-KZ" b="1" dirty="0" smtClean="0">
                <a:solidFill>
                  <a:srgbClr val="002060"/>
                </a:solidFill>
                <a:latin typeface="Times New Roman" pitchFamily="18" charset="0"/>
                <a:cs typeface="Times New Roman" pitchFamily="18" charset="0"/>
              </a:rPr>
              <a:t>5.Ол фильмдердің басты кейіпкерлері </a:t>
            </a:r>
          </a:p>
          <a:p>
            <a:r>
              <a:rPr lang="kk-KZ" b="1" dirty="0" smtClean="0">
                <a:solidFill>
                  <a:srgbClr val="002060"/>
                </a:solidFill>
                <a:latin typeface="Times New Roman" pitchFamily="18" charset="0"/>
                <a:cs typeface="Times New Roman" pitchFamily="18" charset="0"/>
              </a:rPr>
              <a:t>кімдер?</a:t>
            </a:r>
            <a:endParaRPr lang="ru-RU" dirty="0"/>
          </a:p>
        </p:txBody>
      </p:sp>
      <p:pic>
        <p:nvPicPr>
          <p:cNvPr id="4098" name="Picture 2" descr="Гарри Поттер и философский камень — смотреть онлайн — КиноПоиск"/>
          <p:cNvPicPr>
            <a:picLocks noChangeAspect="1" noChangeArrowheads="1"/>
          </p:cNvPicPr>
          <p:nvPr/>
        </p:nvPicPr>
        <p:blipFill>
          <a:blip r:embed="rId3" cstate="print"/>
          <a:srcRect b="27249"/>
          <a:stretch>
            <a:fillRect/>
          </a:stretch>
        </p:blipFill>
        <p:spPr bwMode="auto">
          <a:xfrm>
            <a:off x="142844" y="4143380"/>
            <a:ext cx="2071702" cy="2071702"/>
          </a:xfrm>
          <a:prstGeom prst="rect">
            <a:avLst/>
          </a:prstGeom>
          <a:ln>
            <a:noFill/>
          </a:ln>
          <a:effectLst>
            <a:softEdge rad="112500"/>
          </a:effectLst>
        </p:spPr>
      </p:pic>
      <p:pic>
        <p:nvPicPr>
          <p:cNvPr id="4100" name="Picture 4" descr="Лучшие фильмы для детей смотреть онлайн бесплатно. Список лучших фильмов в  HD качестве"/>
          <p:cNvPicPr>
            <a:picLocks noChangeAspect="1" noChangeArrowheads="1"/>
          </p:cNvPicPr>
          <p:nvPr/>
        </p:nvPicPr>
        <p:blipFill>
          <a:blip r:embed="rId4"/>
          <a:srcRect t="-2083" b="24999"/>
          <a:stretch>
            <a:fillRect/>
          </a:stretch>
        </p:blipFill>
        <p:spPr bwMode="auto">
          <a:xfrm>
            <a:off x="2357422" y="4572008"/>
            <a:ext cx="2143140" cy="2071702"/>
          </a:xfrm>
          <a:prstGeom prst="rect">
            <a:avLst/>
          </a:prstGeom>
          <a:ln>
            <a:noFill/>
          </a:ln>
          <a:effectLst>
            <a:softEdge rad="112500"/>
          </a:effectLst>
        </p:spPr>
      </p:pic>
      <p:pic>
        <p:nvPicPr>
          <p:cNvPr id="4102" name="Picture 6" descr="Советское телевизионное кино. Часть 1: dubikvit — LiveJournal"/>
          <p:cNvPicPr>
            <a:picLocks noChangeAspect="1" noChangeArrowheads="1"/>
          </p:cNvPicPr>
          <p:nvPr/>
        </p:nvPicPr>
        <p:blipFill>
          <a:blip r:embed="rId5" cstate="print"/>
          <a:srcRect t="28844"/>
          <a:stretch>
            <a:fillRect/>
          </a:stretch>
        </p:blipFill>
        <p:spPr bwMode="auto">
          <a:xfrm>
            <a:off x="4572000" y="4786298"/>
            <a:ext cx="2071702" cy="2071702"/>
          </a:xfrm>
          <a:prstGeom prst="rect">
            <a:avLst/>
          </a:prstGeom>
          <a:ln>
            <a:noFill/>
          </a:ln>
          <a:effectLst>
            <a:softEdge rad="112500"/>
          </a:effectLst>
        </p:spPr>
      </p:pic>
      <p:pic>
        <p:nvPicPr>
          <p:cNvPr id="4104" name="Picture 8" descr="Дюймовочка (2007) смотреть онлайн или скачать фильм через торрент бесплатно  в хорошем качестве. Трейлеры, правдивые оценки, рецензии, комментарии,  похожие фильмы, саундтрек, новости и интересные факты на кино портале"/>
          <p:cNvPicPr>
            <a:picLocks noChangeAspect="1" noChangeArrowheads="1"/>
          </p:cNvPicPr>
          <p:nvPr/>
        </p:nvPicPr>
        <p:blipFill>
          <a:blip r:embed="rId6"/>
          <a:srcRect/>
          <a:stretch>
            <a:fillRect/>
          </a:stretch>
        </p:blipFill>
        <p:spPr bwMode="auto">
          <a:xfrm>
            <a:off x="7215206" y="142852"/>
            <a:ext cx="1928794" cy="1895719"/>
          </a:xfrm>
          <a:prstGeom prst="rect">
            <a:avLst/>
          </a:prstGeom>
          <a:ln>
            <a:noFill/>
          </a:ln>
          <a:effectLst>
            <a:softEdge rad="112500"/>
          </a:effectLst>
        </p:spPr>
      </p:pic>
      <p:pic>
        <p:nvPicPr>
          <p:cNvPr id="4106" name="Picture 10" descr="Белоснежка и семь гномов (1937) — смотреть онлайн — КиноПоиск"/>
          <p:cNvPicPr>
            <a:picLocks noChangeAspect="1" noChangeArrowheads="1"/>
          </p:cNvPicPr>
          <p:nvPr/>
        </p:nvPicPr>
        <p:blipFill>
          <a:blip r:embed="rId7" cstate="print"/>
          <a:srcRect t="27000"/>
          <a:stretch>
            <a:fillRect/>
          </a:stretch>
        </p:blipFill>
        <p:spPr bwMode="auto">
          <a:xfrm>
            <a:off x="6929454" y="4786298"/>
            <a:ext cx="1928826" cy="2071702"/>
          </a:xfrm>
          <a:prstGeom prst="rect">
            <a:avLst/>
          </a:prstGeom>
          <a:ln>
            <a:noFill/>
          </a:ln>
          <a:effectLst>
            <a:softEdge rad="112500"/>
          </a:effectLst>
        </p:spPr>
      </p:pic>
      <p:pic>
        <p:nvPicPr>
          <p:cNvPr id="4108" name="Picture 12" descr="Фильмы и мультфильмы похожие на Красавица и чудовище 3: Волшебный мир Бель  с описанием схожести"/>
          <p:cNvPicPr>
            <a:picLocks noChangeAspect="1" noChangeArrowheads="1"/>
          </p:cNvPicPr>
          <p:nvPr/>
        </p:nvPicPr>
        <p:blipFill>
          <a:blip r:embed="rId8"/>
          <a:srcRect t="28125"/>
          <a:stretch>
            <a:fillRect/>
          </a:stretch>
        </p:blipFill>
        <p:spPr bwMode="auto">
          <a:xfrm>
            <a:off x="5143504" y="142853"/>
            <a:ext cx="1857388" cy="1857388"/>
          </a:xfrm>
          <a:prstGeom prst="rect">
            <a:avLst/>
          </a:prstGeom>
          <a:ln>
            <a:noFill/>
          </a:ln>
          <a:effectLst>
            <a:softEdge rad="112500"/>
          </a:effectLst>
        </p:spPr>
      </p:pic>
      <p:sp>
        <p:nvSpPr>
          <p:cNvPr id="4110" name="AutoShape 14" descr="Фильм « Малефисента (Дисней) » - смотреть онлайн бесплатн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12" name="AutoShape 16" descr="Фильм « Малефисента (Дисней) » - смотреть онлайн бесплатн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 name="Рисунок 14" descr="unnamed.jpg"/>
          <p:cNvPicPr>
            <a:picLocks noChangeAspect="1"/>
          </p:cNvPicPr>
          <p:nvPr/>
        </p:nvPicPr>
        <p:blipFill>
          <a:blip r:embed="rId9"/>
          <a:srcRect b="17000"/>
          <a:stretch>
            <a:fillRect/>
          </a:stretch>
        </p:blipFill>
        <p:spPr>
          <a:xfrm>
            <a:off x="7072330" y="2357430"/>
            <a:ext cx="1905000" cy="1976443"/>
          </a:xfrm>
          <a:prstGeom prst="rect">
            <a:avLst/>
          </a:prstGeom>
          <a:ln>
            <a:noFill/>
          </a:ln>
          <a:effectLst>
            <a:softEdge rad="112500"/>
          </a:effectLst>
        </p:spPr>
      </p:pic>
      <p:pic>
        <p:nvPicPr>
          <p:cNvPr id="4114" name="Picture 18" descr="Морозко. Смотреть сказку онлайн и бесплатно в хорошем качестве."/>
          <p:cNvPicPr>
            <a:picLocks noChangeAspect="1" noChangeArrowheads="1"/>
          </p:cNvPicPr>
          <p:nvPr/>
        </p:nvPicPr>
        <p:blipFill>
          <a:blip r:embed="rId10" cstate="print"/>
          <a:srcRect/>
          <a:stretch>
            <a:fillRect/>
          </a:stretch>
        </p:blipFill>
        <p:spPr bwMode="auto">
          <a:xfrm>
            <a:off x="4714876" y="2357430"/>
            <a:ext cx="2214576" cy="2214577"/>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SCH-52\Desktop\ФОНЫ\03.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4"/>
          <p:cNvSpPr txBox="1"/>
          <p:nvPr/>
        </p:nvSpPr>
        <p:spPr>
          <a:xfrm>
            <a:off x="142844" y="0"/>
            <a:ext cx="8786874" cy="6678751"/>
          </a:xfrm>
          <a:prstGeom prst="rect">
            <a:avLst/>
          </a:prstGeom>
          <a:noFill/>
        </p:spPr>
        <p:txBody>
          <a:bodyPr wrap="square" rtlCol="0">
            <a:spAutoFit/>
          </a:bodyPr>
          <a:lstStyle/>
          <a:p>
            <a:pPr algn="ctr"/>
            <a:r>
              <a:rPr lang="kk-KZ" altLang="ru-RU" sz="2400" b="1" dirty="0" smtClean="0">
                <a:solidFill>
                  <a:srgbClr val="FF0000"/>
                </a:solidFill>
                <a:latin typeface="Times New Roman" panose="02020603050405020304" pitchFamily="18" charset="0"/>
                <a:cs typeface="Times New Roman" panose="02020603050405020304" pitchFamily="18" charset="0"/>
              </a:rPr>
              <a:t>Тыңдалым. Оқылым. </a:t>
            </a:r>
          </a:p>
          <a:p>
            <a:r>
              <a:rPr lang="kk-KZ" altLang="ru-RU" b="1" dirty="0" smtClean="0">
                <a:latin typeface="Times New Roman" panose="02020603050405020304" pitchFamily="18" charset="0"/>
                <a:cs typeface="Times New Roman" panose="02020603050405020304" pitchFamily="18" charset="0"/>
              </a:rPr>
              <a:t>Мәтінді </a:t>
            </a:r>
            <a:r>
              <a:rPr lang="kk-KZ" altLang="ru-RU" b="1" dirty="0" smtClean="0">
                <a:latin typeface="Times New Roman" panose="02020603050405020304" pitchFamily="18" charset="0"/>
                <a:cs typeface="Times New Roman" panose="02020603050405020304" pitchFamily="18" charset="0"/>
              </a:rPr>
              <a:t>түсініп оқы. </a:t>
            </a:r>
          </a:p>
          <a:p>
            <a:endParaRPr lang="kk-KZ" altLang="ru-RU" sz="1200" dirty="0" smtClean="0">
              <a:latin typeface="Times New Roman" panose="02020603050405020304" pitchFamily="18" charset="0"/>
              <a:cs typeface="Times New Roman" panose="02020603050405020304" pitchFamily="18" charset="0"/>
            </a:endParaRPr>
          </a:p>
          <a:p>
            <a:endParaRPr lang="kk-KZ" altLang="ru-RU" sz="1400" dirty="0" smtClean="0">
              <a:latin typeface="Times New Roman" panose="02020603050405020304" pitchFamily="18" charset="0"/>
              <a:cs typeface="Times New Roman" panose="02020603050405020304" pitchFamily="18" charset="0"/>
            </a:endParaRPr>
          </a:p>
          <a:p>
            <a:r>
              <a:rPr lang="kk-KZ" altLang="ru-RU" dirty="0" smtClean="0">
                <a:latin typeface="Times New Roman" panose="02020603050405020304" pitchFamily="18" charset="0"/>
                <a:cs typeface="Times New Roman" panose="02020603050405020304" pitchFamily="18" charset="0"/>
              </a:rPr>
              <a:t>Адамның атының сүйкімді болуы да – зор бақыт па деймін. Мәселен, Мұрат, Болат, Ербол, Бақыт деген аттарды алып қараңдаршы. Айтуға да ықшам, естір құлаққа да жағымды. Әрі мағына жағынан да қазақ тілінен сабақ беретін Майқанова тәтейше айтқанда, бұлар – жоғары идеялы есімдер. Мұндайлар өз атын кәдімгідей мақтаныш көріп, біреумен таныса қалса, мәнерлеп, көтеріңкі дауыспен айтады. Ал енді айтуға да, естуге де қолайсыз есімдер бар. Өзге түгіл өзіңе де ұнамайды-ақ. Әттең, қолдан келсе, табанды өзгертіп, әдемі аттардың біреуін өзгертіп алар едің!...</a:t>
            </a:r>
          </a:p>
          <a:p>
            <a:r>
              <a:rPr lang="kk-KZ" altLang="ru-RU" dirty="0" smtClean="0">
                <a:latin typeface="Times New Roman" panose="02020603050405020304" pitchFamily="18" charset="0"/>
                <a:cs typeface="Times New Roman" panose="02020603050405020304" pitchFamily="18" charset="0"/>
              </a:rPr>
              <a:t>     	 Жарайды, «Өткенге өкініш жоқ» дегендей, істің турасына көшелік. Менің атым – Қожа. Көріп отырсыңдар, пәлендей әйдік ат емес. </a:t>
            </a:r>
          </a:p>
          <a:p>
            <a:r>
              <a:rPr lang="kk-KZ" altLang="ru-RU" dirty="0" smtClean="0">
                <a:latin typeface="Times New Roman" panose="02020603050405020304" pitchFamily="18" charset="0"/>
                <a:cs typeface="Times New Roman" panose="02020603050405020304" pitchFamily="18" charset="0"/>
              </a:rPr>
              <a:t>        Шынымды айтсам, бұл о баста Қожа емес, Қожаберген екен. Туу куәлігінің өзінде солай деп жазылған... </a:t>
            </a:r>
          </a:p>
          <a:p>
            <a:r>
              <a:rPr lang="kk-KZ" altLang="ru-RU" dirty="0" smtClean="0">
                <a:latin typeface="Times New Roman" panose="02020603050405020304" pitchFamily="18" charset="0"/>
                <a:cs typeface="Times New Roman" panose="02020603050405020304" pitchFamily="18" charset="0"/>
              </a:rPr>
              <a:t>   	Сонымен, мен өзім ес білгелі Қожамын. Ауыл-аймақтың бәрі  солай атайды.</a:t>
            </a:r>
          </a:p>
          <a:p>
            <a:r>
              <a:rPr lang="kk-KZ" altLang="ru-RU" dirty="0" smtClean="0">
                <a:latin typeface="Times New Roman" panose="02020603050405020304" pitchFamily="18" charset="0"/>
                <a:cs typeface="Times New Roman" panose="02020603050405020304" pitchFamily="18" charset="0"/>
              </a:rPr>
              <a:t>    Біз бір класта екі Қожа бармыз. Сүттібайдың үлкен баласының аты да – Қожа. Оқушылар екеумізді шатастырып алмас үшін өңімізге қарап, мені «Қара Қожа», оны «Сары Қожа» деп атайды.</a:t>
            </a:r>
          </a:p>
          <a:p>
            <a:r>
              <a:rPr lang="kk-KZ" altLang="ru-RU" dirty="0" smtClean="0">
                <a:latin typeface="Times New Roman" panose="02020603050405020304" pitchFamily="18" charset="0"/>
                <a:cs typeface="Times New Roman" panose="02020603050405020304" pitchFamily="18" charset="0"/>
              </a:rPr>
              <a:t>    Әуел баста мен бұған өкпелеп қалатын едім. Бірақ жүре-бара құлағым үйреніп, дағдыланып кеттім. «Қара Қожа» дегендерге «Әу!» - деп жалт қарайтын болдым.</a:t>
            </a:r>
          </a:p>
          <a:p>
            <a:r>
              <a:rPr lang="kk-KZ" altLang="ru-RU" dirty="0" smtClean="0">
                <a:latin typeface="Times New Roman" panose="02020603050405020304" pitchFamily="18" charset="0"/>
                <a:cs typeface="Times New Roman" panose="02020603050405020304" pitchFamily="18" charset="0"/>
              </a:rPr>
              <a:t>Фамилиям – Қадыров... Қадыр – менің әкем.</a:t>
            </a:r>
          </a:p>
          <a:p>
            <a:r>
              <a:rPr lang="kk-KZ" altLang="ru-RU" b="1" dirty="0" smtClean="0">
                <a:latin typeface="Times New Roman" panose="02020603050405020304" pitchFamily="18" charset="0"/>
                <a:cs typeface="Times New Roman" panose="02020603050405020304" pitchFamily="18" charset="0"/>
              </a:rPr>
              <a:t> </a:t>
            </a:r>
          </a:p>
          <a:p>
            <a:endParaRPr lang="ru-RU" dirty="0"/>
          </a:p>
        </p:txBody>
      </p:sp>
      <p:graphicFrame>
        <p:nvGraphicFramePr>
          <p:cNvPr id="3073" name="Object 1"/>
          <p:cNvGraphicFramePr>
            <a:graphicFrameLocks noChangeAspect="1"/>
          </p:cNvGraphicFramePr>
          <p:nvPr/>
        </p:nvGraphicFramePr>
        <p:xfrm>
          <a:off x="571472" y="1142984"/>
          <a:ext cx="642942" cy="411480"/>
        </p:xfrm>
        <a:graphic>
          <a:graphicData uri="http://schemas.openxmlformats.org/presentationml/2006/ole">
            <p:oleObj spid="_x0000_s3073" name="Объект упаковщика для оболочки" showAsIcon="1" r:id="rId4" imgW="2515320" imgH="685800" progId="Package">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SCH-52\Desktop\ФОНЫ\0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Рисунок 4" descr="https://fsd.kopilkaurokov.ru/up/html/2017/12/05/k_5a26c9f480ba4/442419_9.jpeg"/>
          <p:cNvPicPr/>
          <p:nvPr/>
        </p:nvPicPr>
        <p:blipFill>
          <a:blip r:embed="rId3">
            <a:extLst>
              <a:ext uri="{28A0092B-C50C-407E-A947-70E740481C1C}">
                <a14:useLocalDpi xmlns:a14="http://schemas.microsoft.com/office/drawing/2010/main" xmlns="" val="0"/>
              </a:ext>
            </a:extLst>
          </a:blip>
          <a:srcRect/>
          <a:stretch>
            <a:fillRect/>
          </a:stretch>
        </p:blipFill>
        <p:spPr bwMode="auto">
          <a:xfrm>
            <a:off x="5072066" y="2285992"/>
            <a:ext cx="3786214" cy="3214710"/>
          </a:xfrm>
          <a:prstGeom prst="rect">
            <a:avLst/>
          </a:prstGeom>
          <a:noFill/>
          <a:ln>
            <a:noFill/>
          </a:ln>
        </p:spPr>
      </p:pic>
      <p:sp>
        <p:nvSpPr>
          <p:cNvPr id="6" name="Прямоугольник 5"/>
          <p:cNvSpPr/>
          <p:nvPr/>
        </p:nvSpPr>
        <p:spPr>
          <a:xfrm>
            <a:off x="142844" y="214290"/>
            <a:ext cx="8572560" cy="3939540"/>
          </a:xfrm>
          <a:prstGeom prst="rect">
            <a:avLst/>
          </a:prstGeom>
        </p:spPr>
        <p:txBody>
          <a:bodyPr wrap="square">
            <a:spAutoFit/>
          </a:bodyPr>
          <a:lstStyle/>
          <a:p>
            <a:pPr algn="ctr"/>
            <a:r>
              <a:rPr lang="kk-KZ" altLang="ru-RU" sz="2400" b="1" dirty="0" smtClean="0">
                <a:solidFill>
                  <a:srgbClr val="FF0000"/>
                </a:solidFill>
                <a:latin typeface="Times New Roman" panose="02020603050405020304" pitchFamily="18" charset="0"/>
                <a:cs typeface="Times New Roman" panose="02020603050405020304" pitchFamily="18" charset="0"/>
              </a:rPr>
              <a:t>Жазылым.  </a:t>
            </a:r>
          </a:p>
          <a:p>
            <a:pPr algn="ctr"/>
            <a:endParaRPr lang="kk-KZ" altLang="ru-RU" sz="2400" b="1" dirty="0" smtClean="0">
              <a:solidFill>
                <a:srgbClr val="FF0000"/>
              </a:solidFill>
              <a:latin typeface="Times New Roman" panose="02020603050405020304" pitchFamily="18" charset="0"/>
              <a:cs typeface="Times New Roman" panose="02020603050405020304" pitchFamily="18" charset="0"/>
            </a:endParaRPr>
          </a:p>
          <a:p>
            <a:pPr algn="ctr"/>
            <a:r>
              <a:rPr lang="kk-KZ" altLang="ru-RU" sz="2000" dirty="0" smtClean="0">
                <a:latin typeface="Times New Roman" panose="02020603050405020304" pitchFamily="18" charset="0"/>
                <a:cs typeface="Times New Roman" panose="02020603050405020304" pitchFamily="18" charset="0"/>
              </a:rPr>
              <a:t>Мәтіннен </a:t>
            </a:r>
            <a:r>
              <a:rPr lang="kk-KZ" altLang="ru-RU" sz="2000" dirty="0" smtClean="0">
                <a:latin typeface="Times New Roman" panose="02020603050405020304" pitchFamily="18" charset="0"/>
                <a:cs typeface="Times New Roman" panose="02020603050405020304" pitchFamily="18" charset="0"/>
              </a:rPr>
              <a:t>сын есімдерді теріп, 3 сөйлем құрастырып жаз.</a:t>
            </a:r>
          </a:p>
          <a:p>
            <a:endParaRPr lang="kk-KZ" altLang="ru-RU" sz="2000" dirty="0" smtClean="0">
              <a:latin typeface="Times New Roman" panose="02020603050405020304" pitchFamily="18" charset="0"/>
              <a:cs typeface="Times New Roman" panose="02020603050405020304" pitchFamily="18" charset="0"/>
            </a:endParaRPr>
          </a:p>
          <a:p>
            <a:r>
              <a:rPr lang="kk-KZ" altLang="ru-RU" dirty="0" smtClean="0">
                <a:latin typeface="Times New Roman" panose="02020603050405020304" pitchFamily="18" charset="0"/>
                <a:cs typeface="Times New Roman" panose="02020603050405020304" pitchFamily="18" charset="0"/>
              </a:rPr>
              <a:t>(</a:t>
            </a:r>
            <a:r>
              <a:rPr lang="kk-KZ" altLang="ru-RU" i="1" dirty="0" smtClean="0">
                <a:latin typeface="Times New Roman" panose="02020603050405020304" pitchFamily="18" charset="0"/>
                <a:cs typeface="Times New Roman" panose="02020603050405020304" pitchFamily="18" charset="0"/>
              </a:rPr>
              <a:t>Из текста выпишите  все прилагательные и составьте с ними 3 предложения.)</a:t>
            </a:r>
          </a:p>
          <a:p>
            <a:endParaRPr lang="kk-KZ" altLang="ru-RU" i="1" dirty="0" smtClean="0">
              <a:latin typeface="Times New Roman" panose="02020603050405020304" pitchFamily="18" charset="0"/>
              <a:cs typeface="Times New Roman" panose="02020603050405020304" pitchFamily="18" charset="0"/>
            </a:endParaRPr>
          </a:p>
          <a:p>
            <a:r>
              <a:rPr lang="kk-KZ" altLang="ru-RU" i="1" dirty="0" smtClean="0">
                <a:latin typeface="Times New Roman" panose="02020603050405020304" pitchFamily="18" charset="0"/>
                <a:cs typeface="Times New Roman" panose="02020603050405020304" pitchFamily="18" charset="0"/>
              </a:rPr>
              <a:t>Үлгі: Сүйкімді, ықшам, жағымды ...</a:t>
            </a:r>
          </a:p>
          <a:p>
            <a:endParaRPr lang="kk-KZ" altLang="ru-RU" i="1" dirty="0" smtClean="0">
              <a:latin typeface="Times New Roman" panose="02020603050405020304" pitchFamily="18" charset="0"/>
              <a:cs typeface="Times New Roman" panose="02020603050405020304" pitchFamily="18" charset="0"/>
            </a:endParaRPr>
          </a:p>
          <a:p>
            <a:r>
              <a:rPr lang="kk-KZ" altLang="ru-RU" i="1" dirty="0" smtClean="0">
                <a:latin typeface="Times New Roman" panose="02020603050405020304" pitchFamily="18" charset="0"/>
                <a:cs typeface="Times New Roman" panose="02020603050405020304" pitchFamily="18" charset="0"/>
              </a:rPr>
              <a:t>1. Менің досым ықшам ауданда тұрады.</a:t>
            </a:r>
          </a:p>
          <a:p>
            <a:endParaRPr lang="kk-KZ" altLang="ru-RU" i="1" dirty="0" smtClean="0">
              <a:latin typeface="Times New Roman" panose="02020603050405020304" pitchFamily="18" charset="0"/>
              <a:cs typeface="Times New Roman" panose="02020603050405020304" pitchFamily="18" charset="0"/>
            </a:endParaRPr>
          </a:p>
          <a:p>
            <a:endParaRPr lang="kk-KZ" altLang="ru-RU" i="1" dirty="0" smtClean="0">
              <a:latin typeface="Times New Roman" panose="02020603050405020304" pitchFamily="18" charset="0"/>
              <a:cs typeface="Times New Roman" panose="02020603050405020304" pitchFamily="18" charset="0"/>
            </a:endParaRPr>
          </a:p>
          <a:p>
            <a:endParaRPr lang="kk-KZ" altLang="ru-RU" i="1" dirty="0" smtClean="0">
              <a:latin typeface="Times New Roman" panose="02020603050405020304" pitchFamily="18" charset="0"/>
              <a:cs typeface="Times New Roman" panose="02020603050405020304" pitchFamily="18" charset="0"/>
            </a:endParaRP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293</Words>
  <Application>Microsoft Office PowerPoint</Application>
  <PresentationFormat>Экран (4:3)</PresentationFormat>
  <Paragraphs>60</Paragraphs>
  <Slides>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6</vt:i4>
      </vt:variant>
    </vt:vector>
  </HeadingPairs>
  <TitlesOfParts>
    <vt:vector size="8" baseType="lpstr">
      <vt:lpstr>Тема Office</vt:lpstr>
      <vt:lpstr>Объект упаковщика для оболочки</vt:lpstr>
      <vt:lpstr>Слайд 1</vt:lpstr>
      <vt:lpstr>Слайд 2</vt:lpstr>
      <vt:lpstr>Слайд 3</vt:lpstr>
      <vt:lpstr>Слайд 4</vt:lpstr>
      <vt:lpstr>Слайд 5</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SCH-52</dc:creator>
  <cp:lastModifiedBy>SCH-52</cp:lastModifiedBy>
  <cp:revision>13</cp:revision>
  <dcterms:created xsi:type="dcterms:W3CDTF">2020-09-26T09:26:50Z</dcterms:created>
  <dcterms:modified xsi:type="dcterms:W3CDTF">2021-06-22T17:47:38Z</dcterms:modified>
</cp:coreProperties>
</file>