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315" r:id="rId2"/>
    <p:sldId id="270" r:id="rId3"/>
    <p:sldId id="307" r:id="rId4"/>
    <p:sldId id="310" r:id="rId5"/>
    <p:sldId id="311" r:id="rId6"/>
    <p:sldId id="314" r:id="rId7"/>
    <p:sldId id="313" r:id="rId8"/>
    <p:sldId id="306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Учитель НИШ" initials="УН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956" y="-4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image" Target="../media/image1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image" Target="../media/image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8EF0AE-07EF-43E1-A58B-8974CAB9959A}" type="doc">
      <dgm:prSet loTypeId="urn:microsoft.com/office/officeart/2005/8/layout/vList4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80167F73-7BB1-46A9-A5DD-AD5F68B93841}">
      <dgm:prSet phldrT="[Текст]" custT="1"/>
      <dgm:spPr/>
      <dgm:t>
        <a:bodyPr/>
        <a:lstStyle/>
        <a:p>
          <a:r>
            <a:rPr lang="ru-RU" sz="3600" b="0" dirty="0" smtClean="0">
              <a:solidFill>
                <a:schemeClr val="tx1"/>
              </a:solidFill>
            </a:rPr>
            <a:t>Тема урока: </a:t>
          </a:r>
          <a:r>
            <a:rPr lang="kk-KZ" sz="3600" b="0" dirty="0" smtClean="0">
              <a:solidFill>
                <a:schemeClr val="tx1"/>
              </a:solidFill>
            </a:rPr>
            <a:t>О</a:t>
          </a:r>
          <a:r>
            <a:rPr lang="ru-RU" sz="3600" b="0" dirty="0" smtClean="0">
              <a:solidFill>
                <a:schemeClr val="tx1"/>
              </a:solidFill>
            </a:rPr>
            <a:t>тличительные признаки классов членистоногих и хордовых животных</a:t>
          </a:r>
          <a:endParaRPr lang="ru-RU" sz="3600" b="0" dirty="0">
            <a:solidFill>
              <a:schemeClr val="tx1"/>
            </a:solidFill>
          </a:endParaRPr>
        </a:p>
      </dgm:t>
    </dgm:pt>
    <dgm:pt modelId="{E03F433A-F37A-4682-A4CD-FBA80EB3B1D4}" type="parTrans" cxnId="{991BC040-0BEA-4F69-AACA-8546B29AE2C5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5BC7E1DF-3F5A-4C8D-959B-8DB4BE09AAC1}" type="sibTrans" cxnId="{991BC040-0BEA-4F69-AACA-8546B29AE2C5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F0C9A683-A5B0-4B8E-98D6-CF4062BCCE32}">
      <dgm:prSet phldrT="[Текст]" custT="1"/>
      <dgm:spPr/>
      <dgm:t>
        <a:bodyPr/>
        <a:lstStyle/>
        <a:p>
          <a:r>
            <a:rPr lang="ru-RU" sz="3200" dirty="0" smtClean="0">
              <a:solidFill>
                <a:schemeClr val="tx1"/>
              </a:solidFill>
            </a:rPr>
            <a:t>Цель обучения: 8.1.1.4 распознавать по отличительным признакам классы членистоногих и хордовых животных </a:t>
          </a:r>
          <a:endParaRPr lang="ru-RU" sz="3200" dirty="0">
            <a:solidFill>
              <a:schemeClr val="tx1"/>
            </a:solidFill>
          </a:endParaRPr>
        </a:p>
      </dgm:t>
    </dgm:pt>
    <dgm:pt modelId="{27990BDF-278E-447D-9493-CCB031D96000}" type="parTrans" cxnId="{01B44160-B05C-4498-B07B-9711C310A27C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30480F5F-8CA1-48E7-9334-35E34C48D892}" type="sibTrans" cxnId="{01B44160-B05C-4498-B07B-9711C310A27C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B59EC8D7-DCB5-4FBA-8692-2F699A05F2FF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Цели урока: </a:t>
          </a:r>
        </a:p>
        <a:p>
          <a:r>
            <a:rPr lang="ru-RU" dirty="0" smtClean="0">
              <a:solidFill>
                <a:schemeClr val="tx1"/>
              </a:solidFill>
            </a:rPr>
            <a:t>распознать по отличительным признакам классы членистоногих и хордовых животных;</a:t>
          </a:r>
        </a:p>
        <a:p>
          <a:r>
            <a:rPr lang="ru-RU" i="0" dirty="0" smtClean="0">
              <a:solidFill>
                <a:schemeClr val="tx1"/>
              </a:solidFill>
            </a:rPr>
            <a:t>описать</a:t>
          </a:r>
          <a:r>
            <a:rPr lang="en-GB" dirty="0" smtClean="0">
              <a:solidFill>
                <a:schemeClr val="tx1"/>
              </a:solidFill>
            </a:rPr>
            <a:t> </a:t>
          </a:r>
          <a:r>
            <a:rPr lang="ru-RU" dirty="0" smtClean="0">
              <a:solidFill>
                <a:schemeClr val="tx1"/>
              </a:solidFill>
            </a:rPr>
            <a:t> особенности внешнего строения классов членистоногих и хордовых животных;</a:t>
          </a:r>
        </a:p>
        <a:p>
          <a:r>
            <a:rPr lang="ru-RU" dirty="0" smtClean="0">
              <a:solidFill>
                <a:schemeClr val="tx1"/>
              </a:solidFill>
            </a:rPr>
            <a:t>составить дихотомический ключ по отличительным признакам членистоногих и хордовых животных. </a:t>
          </a:r>
          <a:endParaRPr lang="ru-RU" dirty="0">
            <a:solidFill>
              <a:schemeClr val="tx1"/>
            </a:solidFill>
          </a:endParaRPr>
        </a:p>
      </dgm:t>
    </dgm:pt>
    <dgm:pt modelId="{1649F0FB-09A0-45E0-8BB8-C94287EDE718}" type="parTrans" cxnId="{8FDE770A-DF74-4CE6-BBBE-90C63A075244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0ED079C3-C0F1-4907-9596-B9A9BFAEC6CD}" type="sibTrans" cxnId="{8FDE770A-DF74-4CE6-BBBE-90C63A075244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9A4CDB17-C8CA-4927-9CC4-615F11BE3DAC}" type="pres">
      <dgm:prSet presAssocID="{3D8EF0AE-07EF-43E1-A58B-8974CAB9959A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30C1319-F9B1-4ACB-BCF1-1AC6221EFC24}" type="pres">
      <dgm:prSet presAssocID="{80167F73-7BB1-46A9-A5DD-AD5F68B93841}" presName="comp" presStyleCnt="0"/>
      <dgm:spPr/>
    </dgm:pt>
    <dgm:pt modelId="{C7C4A02E-3BB4-40CA-8D6C-FA2972483ED9}" type="pres">
      <dgm:prSet presAssocID="{80167F73-7BB1-46A9-A5DD-AD5F68B93841}" presName="box" presStyleLbl="node1" presStyleIdx="0" presStyleCnt="3"/>
      <dgm:spPr/>
      <dgm:t>
        <a:bodyPr/>
        <a:lstStyle/>
        <a:p>
          <a:endParaRPr lang="ru-RU"/>
        </a:p>
      </dgm:t>
    </dgm:pt>
    <dgm:pt modelId="{83512324-1694-4D25-A175-1B48FF2528C6}" type="pres">
      <dgm:prSet presAssocID="{80167F73-7BB1-46A9-A5DD-AD5F68B93841}" presName="img" presStyleLbl="fg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0" r="-10000"/>
          </a:stretch>
        </a:blipFill>
      </dgm:spPr>
    </dgm:pt>
    <dgm:pt modelId="{7D2F49D3-028C-48B9-9850-AAC2990DE742}" type="pres">
      <dgm:prSet presAssocID="{80167F73-7BB1-46A9-A5DD-AD5F68B93841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D46D04-452F-457E-A6DC-C192AC77C6C4}" type="pres">
      <dgm:prSet presAssocID="{5BC7E1DF-3F5A-4C8D-959B-8DB4BE09AAC1}" presName="spacer" presStyleCnt="0"/>
      <dgm:spPr/>
    </dgm:pt>
    <dgm:pt modelId="{7736103D-1385-44DF-8261-D53B0850BD22}" type="pres">
      <dgm:prSet presAssocID="{F0C9A683-A5B0-4B8E-98D6-CF4062BCCE32}" presName="comp" presStyleCnt="0"/>
      <dgm:spPr/>
    </dgm:pt>
    <dgm:pt modelId="{FD0519E0-462A-4B3B-9C44-5AF4F0A24E38}" type="pres">
      <dgm:prSet presAssocID="{F0C9A683-A5B0-4B8E-98D6-CF4062BCCE32}" presName="box" presStyleLbl="node1" presStyleIdx="1" presStyleCnt="3"/>
      <dgm:spPr/>
      <dgm:t>
        <a:bodyPr/>
        <a:lstStyle/>
        <a:p>
          <a:endParaRPr lang="ru-RU"/>
        </a:p>
      </dgm:t>
    </dgm:pt>
    <dgm:pt modelId="{BBBB9AE1-5ACB-4A79-8783-C2562CB6D248}" type="pres">
      <dgm:prSet presAssocID="{F0C9A683-A5B0-4B8E-98D6-CF4062BCCE32}" presName="img" presStyleLbl="fgImgPlace1" presStyleIdx="1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1000" r="-11000"/>
          </a:stretch>
        </a:blipFill>
      </dgm:spPr>
    </dgm:pt>
    <dgm:pt modelId="{8AB9244F-C013-4AD8-8C6E-32947BAB45D9}" type="pres">
      <dgm:prSet presAssocID="{F0C9A683-A5B0-4B8E-98D6-CF4062BCCE32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E1C8DC-3489-4806-BAE0-2B470384B9D5}" type="pres">
      <dgm:prSet presAssocID="{30480F5F-8CA1-48E7-9334-35E34C48D892}" presName="spacer" presStyleCnt="0"/>
      <dgm:spPr/>
    </dgm:pt>
    <dgm:pt modelId="{977FFDC5-CC0A-4835-9D7D-7FB376EABF74}" type="pres">
      <dgm:prSet presAssocID="{B59EC8D7-DCB5-4FBA-8692-2F699A05F2FF}" presName="comp" presStyleCnt="0"/>
      <dgm:spPr/>
    </dgm:pt>
    <dgm:pt modelId="{13A5750A-C2C2-4F68-B82E-7A1007D44AA3}" type="pres">
      <dgm:prSet presAssocID="{B59EC8D7-DCB5-4FBA-8692-2F699A05F2FF}" presName="box" presStyleLbl="node1" presStyleIdx="2" presStyleCnt="3"/>
      <dgm:spPr/>
      <dgm:t>
        <a:bodyPr/>
        <a:lstStyle/>
        <a:p>
          <a:endParaRPr lang="ru-RU"/>
        </a:p>
      </dgm:t>
    </dgm:pt>
    <dgm:pt modelId="{5FB0BB02-EA0A-4809-99A3-5737C701FE71}" type="pres">
      <dgm:prSet presAssocID="{B59EC8D7-DCB5-4FBA-8692-2F699A05F2FF}" presName="img" presStyleLbl="fgImgPlace1" presStyleIdx="2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9000" r="-19000"/>
          </a:stretch>
        </a:blipFill>
      </dgm:spPr>
    </dgm:pt>
    <dgm:pt modelId="{017EB916-AA6D-41D5-8E73-855449D9AF16}" type="pres">
      <dgm:prSet presAssocID="{B59EC8D7-DCB5-4FBA-8692-2F699A05F2FF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2A12134-2334-4CEB-9667-958D0F002A68}" type="presOf" srcId="{B59EC8D7-DCB5-4FBA-8692-2F699A05F2FF}" destId="{13A5750A-C2C2-4F68-B82E-7A1007D44AA3}" srcOrd="0" destOrd="0" presId="urn:microsoft.com/office/officeart/2005/8/layout/vList4"/>
    <dgm:cxn modelId="{A5409657-27AF-45C0-AE5D-A6A2F67560FC}" type="presOf" srcId="{F0C9A683-A5B0-4B8E-98D6-CF4062BCCE32}" destId="{FD0519E0-462A-4B3B-9C44-5AF4F0A24E38}" srcOrd="0" destOrd="0" presId="urn:microsoft.com/office/officeart/2005/8/layout/vList4"/>
    <dgm:cxn modelId="{7432071D-0A11-44B9-9478-840FDED7118A}" type="presOf" srcId="{F0C9A683-A5B0-4B8E-98D6-CF4062BCCE32}" destId="{8AB9244F-C013-4AD8-8C6E-32947BAB45D9}" srcOrd="1" destOrd="0" presId="urn:microsoft.com/office/officeart/2005/8/layout/vList4"/>
    <dgm:cxn modelId="{335D99C1-4735-4591-8ECC-29ACB345015D}" type="presOf" srcId="{80167F73-7BB1-46A9-A5DD-AD5F68B93841}" destId="{7D2F49D3-028C-48B9-9850-AAC2990DE742}" srcOrd="1" destOrd="0" presId="urn:microsoft.com/office/officeart/2005/8/layout/vList4"/>
    <dgm:cxn modelId="{991BC040-0BEA-4F69-AACA-8546B29AE2C5}" srcId="{3D8EF0AE-07EF-43E1-A58B-8974CAB9959A}" destId="{80167F73-7BB1-46A9-A5DD-AD5F68B93841}" srcOrd="0" destOrd="0" parTransId="{E03F433A-F37A-4682-A4CD-FBA80EB3B1D4}" sibTransId="{5BC7E1DF-3F5A-4C8D-959B-8DB4BE09AAC1}"/>
    <dgm:cxn modelId="{C1301860-E6BC-4999-ADAB-5206BFBBD632}" type="presOf" srcId="{3D8EF0AE-07EF-43E1-A58B-8974CAB9959A}" destId="{9A4CDB17-C8CA-4927-9CC4-615F11BE3DAC}" srcOrd="0" destOrd="0" presId="urn:microsoft.com/office/officeart/2005/8/layout/vList4"/>
    <dgm:cxn modelId="{8FDE770A-DF74-4CE6-BBBE-90C63A075244}" srcId="{3D8EF0AE-07EF-43E1-A58B-8974CAB9959A}" destId="{B59EC8D7-DCB5-4FBA-8692-2F699A05F2FF}" srcOrd="2" destOrd="0" parTransId="{1649F0FB-09A0-45E0-8BB8-C94287EDE718}" sibTransId="{0ED079C3-C0F1-4907-9596-B9A9BFAEC6CD}"/>
    <dgm:cxn modelId="{01B44160-B05C-4498-B07B-9711C310A27C}" srcId="{3D8EF0AE-07EF-43E1-A58B-8974CAB9959A}" destId="{F0C9A683-A5B0-4B8E-98D6-CF4062BCCE32}" srcOrd="1" destOrd="0" parTransId="{27990BDF-278E-447D-9493-CCB031D96000}" sibTransId="{30480F5F-8CA1-48E7-9334-35E34C48D892}"/>
    <dgm:cxn modelId="{B789C1B0-59D1-48B8-BD73-707E55B6D329}" type="presOf" srcId="{B59EC8D7-DCB5-4FBA-8692-2F699A05F2FF}" destId="{017EB916-AA6D-41D5-8E73-855449D9AF16}" srcOrd="1" destOrd="0" presId="urn:microsoft.com/office/officeart/2005/8/layout/vList4"/>
    <dgm:cxn modelId="{4F83C296-2FA5-4712-AB16-F8D91283122B}" type="presOf" srcId="{80167F73-7BB1-46A9-A5DD-AD5F68B93841}" destId="{C7C4A02E-3BB4-40CA-8D6C-FA2972483ED9}" srcOrd="0" destOrd="0" presId="urn:microsoft.com/office/officeart/2005/8/layout/vList4"/>
    <dgm:cxn modelId="{FEF55B09-B25B-45FB-B240-AE24B996CD6B}" type="presParOf" srcId="{9A4CDB17-C8CA-4927-9CC4-615F11BE3DAC}" destId="{E30C1319-F9B1-4ACB-BCF1-1AC6221EFC24}" srcOrd="0" destOrd="0" presId="urn:microsoft.com/office/officeart/2005/8/layout/vList4"/>
    <dgm:cxn modelId="{D1E3DC05-C650-4EDD-9CD9-A416EF0C7031}" type="presParOf" srcId="{E30C1319-F9B1-4ACB-BCF1-1AC6221EFC24}" destId="{C7C4A02E-3BB4-40CA-8D6C-FA2972483ED9}" srcOrd="0" destOrd="0" presId="urn:microsoft.com/office/officeart/2005/8/layout/vList4"/>
    <dgm:cxn modelId="{A13D823D-6472-4C3C-B956-852727DF40AD}" type="presParOf" srcId="{E30C1319-F9B1-4ACB-BCF1-1AC6221EFC24}" destId="{83512324-1694-4D25-A175-1B48FF2528C6}" srcOrd="1" destOrd="0" presId="urn:microsoft.com/office/officeart/2005/8/layout/vList4"/>
    <dgm:cxn modelId="{54975BAD-885F-4613-905B-513C91D5F33E}" type="presParOf" srcId="{E30C1319-F9B1-4ACB-BCF1-1AC6221EFC24}" destId="{7D2F49D3-028C-48B9-9850-AAC2990DE742}" srcOrd="2" destOrd="0" presId="urn:microsoft.com/office/officeart/2005/8/layout/vList4"/>
    <dgm:cxn modelId="{CDA25550-0A42-4EB5-B90F-614801459325}" type="presParOf" srcId="{9A4CDB17-C8CA-4927-9CC4-615F11BE3DAC}" destId="{E0D46D04-452F-457E-A6DC-C192AC77C6C4}" srcOrd="1" destOrd="0" presId="urn:microsoft.com/office/officeart/2005/8/layout/vList4"/>
    <dgm:cxn modelId="{C4B16080-E5FF-4151-854E-7EB4D52CCDAB}" type="presParOf" srcId="{9A4CDB17-C8CA-4927-9CC4-615F11BE3DAC}" destId="{7736103D-1385-44DF-8261-D53B0850BD22}" srcOrd="2" destOrd="0" presId="urn:microsoft.com/office/officeart/2005/8/layout/vList4"/>
    <dgm:cxn modelId="{7F4489ED-26F1-43C0-883C-AA7C62D75534}" type="presParOf" srcId="{7736103D-1385-44DF-8261-D53B0850BD22}" destId="{FD0519E0-462A-4B3B-9C44-5AF4F0A24E38}" srcOrd="0" destOrd="0" presId="urn:microsoft.com/office/officeart/2005/8/layout/vList4"/>
    <dgm:cxn modelId="{D10D1D18-3EFC-4F58-A047-FCF4EA16F22E}" type="presParOf" srcId="{7736103D-1385-44DF-8261-D53B0850BD22}" destId="{BBBB9AE1-5ACB-4A79-8783-C2562CB6D248}" srcOrd="1" destOrd="0" presId="urn:microsoft.com/office/officeart/2005/8/layout/vList4"/>
    <dgm:cxn modelId="{AA213489-FE3A-46DD-9643-70BA1AB09D0B}" type="presParOf" srcId="{7736103D-1385-44DF-8261-D53B0850BD22}" destId="{8AB9244F-C013-4AD8-8C6E-32947BAB45D9}" srcOrd="2" destOrd="0" presId="urn:microsoft.com/office/officeart/2005/8/layout/vList4"/>
    <dgm:cxn modelId="{B769D640-88CB-4726-A775-20AC11DC3F14}" type="presParOf" srcId="{9A4CDB17-C8CA-4927-9CC4-615F11BE3DAC}" destId="{01E1C8DC-3489-4806-BAE0-2B470384B9D5}" srcOrd="3" destOrd="0" presId="urn:microsoft.com/office/officeart/2005/8/layout/vList4"/>
    <dgm:cxn modelId="{EE7822A2-385A-4A5C-B1EB-3EE03BB29DB3}" type="presParOf" srcId="{9A4CDB17-C8CA-4927-9CC4-615F11BE3DAC}" destId="{977FFDC5-CC0A-4835-9D7D-7FB376EABF74}" srcOrd="4" destOrd="0" presId="urn:microsoft.com/office/officeart/2005/8/layout/vList4"/>
    <dgm:cxn modelId="{975B28DB-9E99-4BD6-936B-773586375982}" type="presParOf" srcId="{977FFDC5-CC0A-4835-9D7D-7FB376EABF74}" destId="{13A5750A-C2C2-4F68-B82E-7A1007D44AA3}" srcOrd="0" destOrd="0" presId="urn:microsoft.com/office/officeart/2005/8/layout/vList4"/>
    <dgm:cxn modelId="{273EF12E-31AC-40AF-BA12-666BA131431C}" type="presParOf" srcId="{977FFDC5-CC0A-4835-9D7D-7FB376EABF74}" destId="{5FB0BB02-EA0A-4809-99A3-5737C701FE71}" srcOrd="1" destOrd="0" presId="urn:microsoft.com/office/officeart/2005/8/layout/vList4"/>
    <dgm:cxn modelId="{A60A299D-FB35-4650-95B9-4CEB63816E64}" type="presParOf" srcId="{977FFDC5-CC0A-4835-9D7D-7FB376EABF74}" destId="{017EB916-AA6D-41D5-8E73-855449D9AF16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C4A02E-3BB4-40CA-8D6C-FA2972483ED9}">
      <dsp:nvSpPr>
        <dsp:cNvPr id="0" name=""/>
        <dsp:cNvSpPr/>
      </dsp:nvSpPr>
      <dsp:spPr>
        <a:xfrm>
          <a:off x="0" y="0"/>
          <a:ext cx="8964488" cy="206167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0" kern="1200" dirty="0" smtClean="0">
              <a:solidFill>
                <a:schemeClr val="tx1"/>
              </a:solidFill>
            </a:rPr>
            <a:t>Тема урока: </a:t>
          </a:r>
          <a:r>
            <a:rPr lang="kk-KZ" sz="3600" b="0" kern="1200" dirty="0" smtClean="0">
              <a:solidFill>
                <a:schemeClr val="tx1"/>
              </a:solidFill>
            </a:rPr>
            <a:t>О</a:t>
          </a:r>
          <a:r>
            <a:rPr lang="ru-RU" sz="3600" b="0" kern="1200" dirty="0" smtClean="0">
              <a:solidFill>
                <a:schemeClr val="tx1"/>
              </a:solidFill>
            </a:rPr>
            <a:t>тличительные признаки классов членистоногих и хордовых животных</a:t>
          </a:r>
          <a:endParaRPr lang="ru-RU" sz="3600" b="0" kern="1200" dirty="0">
            <a:solidFill>
              <a:schemeClr val="tx1"/>
            </a:solidFill>
          </a:endParaRPr>
        </a:p>
      </dsp:txBody>
      <dsp:txXfrm>
        <a:off x="1999064" y="0"/>
        <a:ext cx="6965423" cy="2061672"/>
      </dsp:txXfrm>
    </dsp:sp>
    <dsp:sp modelId="{83512324-1694-4D25-A175-1B48FF2528C6}">
      <dsp:nvSpPr>
        <dsp:cNvPr id="0" name=""/>
        <dsp:cNvSpPr/>
      </dsp:nvSpPr>
      <dsp:spPr>
        <a:xfrm>
          <a:off x="206167" y="206167"/>
          <a:ext cx="1792897" cy="1649338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0" r="-10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0519E0-462A-4B3B-9C44-5AF4F0A24E38}">
      <dsp:nvSpPr>
        <dsp:cNvPr id="0" name=""/>
        <dsp:cNvSpPr/>
      </dsp:nvSpPr>
      <dsp:spPr>
        <a:xfrm>
          <a:off x="0" y="2267839"/>
          <a:ext cx="8964488" cy="2061672"/>
        </a:xfrm>
        <a:prstGeom prst="roundRect">
          <a:avLst>
            <a:gd name="adj" fmla="val 10000"/>
          </a:avLst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solidFill>
                <a:schemeClr val="tx1"/>
              </a:solidFill>
            </a:rPr>
            <a:t>Цель обучения: 8.1.1.4 распознавать по отличительным признакам классы членистоногих и хордовых животных </a:t>
          </a:r>
          <a:endParaRPr lang="ru-RU" sz="3200" kern="1200" dirty="0">
            <a:solidFill>
              <a:schemeClr val="tx1"/>
            </a:solidFill>
          </a:endParaRPr>
        </a:p>
      </dsp:txBody>
      <dsp:txXfrm>
        <a:off x="1999064" y="2267839"/>
        <a:ext cx="6965423" cy="2061672"/>
      </dsp:txXfrm>
    </dsp:sp>
    <dsp:sp modelId="{BBBB9AE1-5ACB-4A79-8783-C2562CB6D248}">
      <dsp:nvSpPr>
        <dsp:cNvPr id="0" name=""/>
        <dsp:cNvSpPr/>
      </dsp:nvSpPr>
      <dsp:spPr>
        <a:xfrm>
          <a:off x="206167" y="2474007"/>
          <a:ext cx="1792897" cy="1649338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1000" r="-11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A5750A-C2C2-4F68-B82E-7A1007D44AA3}">
      <dsp:nvSpPr>
        <dsp:cNvPr id="0" name=""/>
        <dsp:cNvSpPr/>
      </dsp:nvSpPr>
      <dsp:spPr>
        <a:xfrm>
          <a:off x="0" y="4535679"/>
          <a:ext cx="8964488" cy="2061672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</a:rPr>
            <a:t>Цели урока: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</a:rPr>
            <a:t>распознать по отличительным признакам классы членистоногих и хордовых животных;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i="0" kern="1200" dirty="0" smtClean="0">
              <a:solidFill>
                <a:schemeClr val="tx1"/>
              </a:solidFill>
            </a:rPr>
            <a:t>описать</a:t>
          </a:r>
          <a:r>
            <a:rPr lang="en-GB" sz="1600" kern="1200" dirty="0" smtClean="0">
              <a:solidFill>
                <a:schemeClr val="tx1"/>
              </a:solidFill>
            </a:rPr>
            <a:t> </a:t>
          </a:r>
          <a:r>
            <a:rPr lang="ru-RU" sz="1600" kern="1200" dirty="0" smtClean="0">
              <a:solidFill>
                <a:schemeClr val="tx1"/>
              </a:solidFill>
            </a:rPr>
            <a:t> особенности внешнего строения классов членистоногих и хордовых животных;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</a:rPr>
            <a:t>составить дихотомический ключ по отличительным признакам членистоногих и хордовых животных. 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1999064" y="4535679"/>
        <a:ext cx="6965423" cy="2061672"/>
      </dsp:txXfrm>
    </dsp:sp>
    <dsp:sp modelId="{5FB0BB02-EA0A-4809-99A3-5737C701FE71}">
      <dsp:nvSpPr>
        <dsp:cNvPr id="0" name=""/>
        <dsp:cNvSpPr/>
      </dsp:nvSpPr>
      <dsp:spPr>
        <a:xfrm>
          <a:off x="206167" y="4741846"/>
          <a:ext cx="1792897" cy="1649338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9000" r="-19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2E6731-0AF3-4C0E-B73F-D2C12A1A74BF}" type="datetimeFigureOut">
              <a:rPr lang="ru-RU" smtClean="0"/>
              <a:t>28.09.2020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72FB8E-A658-4AE0-8C0B-F2CE8020B1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45153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image" Target="../media/image6.jpeg"/><Relationship Id="rId9" Type="http://schemas.openxmlformats.org/officeDocument/2006/relationships/image" Target="../media/image1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633835888"/>
              </p:ext>
            </p:extLst>
          </p:nvPr>
        </p:nvGraphicFramePr>
        <p:xfrm>
          <a:off x="179512" y="0"/>
          <a:ext cx="8964488" cy="6597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66168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Image result for рак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870" y="3288243"/>
            <a:ext cx="1624335" cy="819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Image result for паук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2421" y="3353255"/>
            <a:ext cx="1012347" cy="915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AutoShape 6" descr="Image result for жук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AutoShape 8" descr="Image result for жук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8" name="Picture 10" descr="Image result for жук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4564" y="2112060"/>
            <a:ext cx="1361896" cy="990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Image result for рыба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1133722"/>
            <a:ext cx="1604121" cy="792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1" name="Picture 1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149" y="4437112"/>
            <a:ext cx="1290300" cy="1058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3" name="Picture 15" descr="Image result for ящерица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65" t="4928" b="9419"/>
          <a:stretch/>
        </p:blipFill>
        <p:spPr bwMode="auto">
          <a:xfrm>
            <a:off x="1763688" y="4541956"/>
            <a:ext cx="2172072" cy="953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5" name="Picture 17" descr="Related image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465" y="1894349"/>
            <a:ext cx="1723859" cy="1351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7" name="Picture 19" descr="Image result for собака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775" y="5551564"/>
            <a:ext cx="1497180" cy="1113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70C0"/>
                </a:solidFill>
              </a:rPr>
              <a:t>Задание «Сортировка</a:t>
            </a:r>
            <a:r>
              <a:rPr lang="ru-RU" b="1" dirty="0" smtClean="0">
                <a:solidFill>
                  <a:srgbClr val="0070C0"/>
                </a:solidFill>
              </a:rPr>
              <a:t>» 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067944" y="3973490"/>
            <a:ext cx="4572000" cy="2677656"/>
          </a:xfrm>
          <a:prstGeom prst="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ru-RU" sz="2400" dirty="0"/>
              <a:t>Критерии оценивания задания:</a:t>
            </a:r>
          </a:p>
          <a:p>
            <a:r>
              <a:rPr lang="ru-RU" sz="2400" dirty="0"/>
              <a:t>1. Животные разделены согласно крупным таксономическим единицам.</a:t>
            </a:r>
          </a:p>
          <a:p>
            <a:r>
              <a:rPr lang="ru-RU" sz="2400" dirty="0"/>
              <a:t>2. При классификации были учтены отличительные особенности животных.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067944" y="1506367"/>
            <a:ext cx="4572000" cy="2062103"/>
          </a:xfrm>
          <a:prstGeom prst="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lang="ru-RU" sz="3200" dirty="0" smtClean="0"/>
              <a:t>Объедините животные на иллюстрациях  </a:t>
            </a:r>
            <a:r>
              <a:rPr lang="ru-RU" sz="3200" dirty="0"/>
              <a:t>в группы </a:t>
            </a:r>
            <a:r>
              <a:rPr lang="ru-RU" sz="3200" dirty="0" smtClean="0"/>
              <a:t>беспозвоночные и хордовые</a:t>
            </a:r>
            <a:r>
              <a:rPr lang="ru-RU" sz="3200" dirty="0" smtClean="0"/>
              <a:t>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Отличительные </a:t>
            </a:r>
            <a:r>
              <a:rPr lang="ru-RU" dirty="0" smtClean="0"/>
              <a:t>признаки (запишите в тетрадь)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k-KZ" dirty="0" smtClean="0"/>
              <a:t>Членистоногие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/>
              <a:t>хитиновый </a:t>
            </a:r>
            <a:r>
              <a:rPr lang="ru-RU" dirty="0" smtClean="0"/>
              <a:t>покров;</a:t>
            </a:r>
          </a:p>
          <a:p>
            <a:r>
              <a:rPr lang="ru-RU" dirty="0" smtClean="0"/>
              <a:t>членистые конечности;</a:t>
            </a:r>
          </a:p>
          <a:p>
            <a:r>
              <a:rPr lang="ru-RU" dirty="0" smtClean="0"/>
              <a:t> </a:t>
            </a:r>
            <a:r>
              <a:rPr lang="ru-RU" dirty="0"/>
              <a:t>двухсторонне-симметричное, членистое, разделенное на отделы </a:t>
            </a:r>
            <a:r>
              <a:rPr lang="ru-RU" dirty="0" smtClean="0"/>
              <a:t>тело;</a:t>
            </a:r>
          </a:p>
          <a:p>
            <a:r>
              <a:rPr lang="ru-RU" dirty="0" smtClean="0"/>
              <a:t>линька </a:t>
            </a:r>
            <a:r>
              <a:rPr lang="ru-RU" dirty="0"/>
              <a:t>- периодическая смена хитинового покрова. 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kk-KZ" dirty="0" smtClean="0"/>
              <a:t>Хордовые</a:t>
            </a:r>
            <a:endParaRPr lang="ru-RU" dirty="0"/>
          </a:p>
        </p:txBody>
      </p:sp>
      <p:sp>
        <p:nvSpPr>
          <p:cNvPr id="8" name="Объект 7"/>
          <p:cNvSpPr>
            <a:spLocks noGrp="1"/>
          </p:cNvSpPr>
          <p:nvPr>
            <p:ph sz="quarter" idx="4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осевой скелет – хорда;</a:t>
            </a:r>
          </a:p>
          <a:p>
            <a:r>
              <a:rPr lang="ru-RU" dirty="0"/>
              <a:t>и</a:t>
            </a:r>
            <a:r>
              <a:rPr lang="ru-RU" dirty="0" smtClean="0"/>
              <a:t>меется </a:t>
            </a:r>
            <a:r>
              <a:rPr lang="ru-RU" dirty="0"/>
              <a:t>5 основных органов чувств: осязания, зрения, слуха, обоняния и </a:t>
            </a:r>
            <a:r>
              <a:rPr lang="ru-RU" dirty="0" smtClean="0"/>
              <a:t>вкуса;</a:t>
            </a:r>
          </a:p>
          <a:p>
            <a:r>
              <a:rPr lang="ru-RU" dirty="0"/>
              <a:t>н</a:t>
            </a:r>
            <a:r>
              <a:rPr lang="ru-RU" dirty="0" smtClean="0"/>
              <a:t>ервная </a:t>
            </a:r>
            <a:r>
              <a:rPr lang="ru-RU" dirty="0"/>
              <a:t>система в виде </a:t>
            </a:r>
            <a:r>
              <a:rPr lang="ru-RU" dirty="0" smtClean="0"/>
              <a:t>трубки</a:t>
            </a:r>
            <a:r>
              <a:rPr lang="ru-RU" b="1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314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chemeClr val="dk1"/>
                </a:solidFill>
              </a:rPr>
              <a:t> Прочитайте. Общая </a:t>
            </a:r>
            <a:r>
              <a:rPr lang="ru-RU" sz="3600" dirty="0" smtClean="0">
                <a:solidFill>
                  <a:schemeClr val="dk1"/>
                </a:solidFill>
              </a:rPr>
              <a:t>характеристика членистоногих </a:t>
            </a:r>
            <a:endParaRPr lang="ru-RU" sz="3600" dirty="0"/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876343"/>
              </p:ext>
            </p:extLst>
          </p:nvPr>
        </p:nvGraphicFramePr>
        <p:xfrm>
          <a:off x="457200" y="1600200"/>
          <a:ext cx="8229600" cy="505968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Ракообразные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effectLst/>
                        </a:rPr>
                        <a:t> Паукообразные 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effectLst/>
                        </a:rPr>
                        <a:t>Насекомые </a:t>
                      </a:r>
                      <a:endParaRPr lang="ru-R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Тело состоит из головогруди и брюшка; Покровы тела содержат хитин, пропитанный углекислым кальцием; Глаза фасеточные;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2 пары усиков;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3 пары челюстей;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3 пары </a:t>
                      </a:r>
                      <a:r>
                        <a:rPr lang="ru-RU" sz="2000" dirty="0" err="1" smtClean="0"/>
                        <a:t>ногочелюстей</a:t>
                      </a:r>
                      <a:r>
                        <a:rPr lang="ru-RU" sz="2000" dirty="0" smtClean="0"/>
                        <a:t>;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5 пар ходильных ног</a:t>
                      </a:r>
                    </a:p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effectLst/>
                        </a:rPr>
                        <a:t>Тело состоит из головогруди и брюшка. Усиков нет. </a:t>
                      </a:r>
                    </a:p>
                    <a:p>
                      <a:r>
                        <a:rPr lang="ru-RU" sz="2000" kern="1200" dirty="0" smtClean="0">
                          <a:effectLst/>
                        </a:rPr>
                        <a:t>Глаза простые. Конечности головогруди: 4 пары ног. </a:t>
                      </a:r>
                    </a:p>
                    <a:p>
                      <a:r>
                        <a:rPr lang="ru-RU" sz="2000" kern="1200" dirty="0" smtClean="0">
                          <a:effectLst/>
                        </a:rPr>
                        <a:t>Конечности брюшка видоизменены. Приспособлены к жизни на суше.</a:t>
                      </a:r>
                    </a:p>
                    <a:p>
                      <a:r>
                        <a:rPr lang="ru-RU" sz="2000" kern="1200" dirty="0" smtClean="0">
                          <a:effectLst/>
                        </a:rPr>
                        <a:t>На нижнем конце брюшка расположены 3 пары паутинных бородавок. 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effectLst/>
                        </a:rPr>
                        <a:t>Тело насекомых состоит из головы, груди, и брюшка;</a:t>
                      </a:r>
                    </a:p>
                    <a:p>
                      <a:r>
                        <a:rPr lang="ru-RU" sz="2000" kern="1200" dirty="0" smtClean="0">
                          <a:effectLst/>
                        </a:rPr>
                        <a:t>На голове имеется пара сложных глаз и 1 пара усиков; </a:t>
                      </a:r>
                    </a:p>
                    <a:p>
                      <a:r>
                        <a:rPr lang="ru-RU" sz="2000" kern="1200" dirty="0" smtClean="0">
                          <a:effectLst/>
                        </a:rPr>
                        <a:t>На груди – 3 пары ног и (у большинства) – крылья; </a:t>
                      </a:r>
                    </a:p>
                    <a:p>
                      <a:r>
                        <a:rPr lang="ru-RU" sz="2000" kern="1200" dirty="0" smtClean="0">
                          <a:effectLst/>
                        </a:rPr>
                        <a:t>Тело покрыто хитиновым покровом. </a:t>
                      </a:r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5416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dk1"/>
                </a:solidFill>
              </a:rPr>
              <a:t>Прочитайте. Общая </a:t>
            </a:r>
            <a:r>
              <a:rPr lang="ru-RU" dirty="0" smtClean="0">
                <a:solidFill>
                  <a:schemeClr val="dk1"/>
                </a:solidFill>
              </a:rPr>
              <a:t>характеристика хордовых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5268900"/>
              </p:ext>
            </p:extLst>
          </p:nvPr>
        </p:nvGraphicFramePr>
        <p:xfrm>
          <a:off x="457200" y="1600200"/>
          <a:ext cx="8229600" cy="503428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810544"/>
                <a:gridCol w="1440160"/>
                <a:gridCol w="1687056"/>
                <a:gridCol w="1121256"/>
                <a:gridCol w="217058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k-KZ" sz="1200" dirty="0" smtClean="0"/>
                        <a:t>Рыбы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 smtClean="0"/>
                        <a:t>Земноводные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 smtClean="0"/>
                        <a:t>Пресмыкающиеся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 smtClean="0"/>
                        <a:t>Птицы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 smtClean="0"/>
                        <a:t>Млнеопитающиеся 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тело, веретенообразной формы или стреловидной; тело состоит из 3-х частей: голова, туловище, хвост;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тело покрыто кожей, а кожа чешуей;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вдоль тела по обеим сторонам проходит </a:t>
                      </a:r>
                      <a:r>
                        <a:rPr lang="ru-RU" sz="12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боковаялиния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органом движения являются плавники: грудные, брюшные, спинные, анальные, жировые, хвостовые.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тело разделено на голову, туловище и хвост (у тритона), две пары конечностей;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тело покрыто голой темной кожей, на коже много желез;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 голове два выпуклых глаза с веками, пара ноздрей;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арабанная перепонка отделяет от внешней среды полость среднего уха;</a:t>
                      </a:r>
                      <a:r>
                        <a:rPr lang="ru-RU" sz="1200" dirty="0" smtClean="0"/>
                        <a:t/>
                      </a:r>
                      <a:br>
                        <a:rPr lang="ru-RU" sz="1200" dirty="0" smtClean="0"/>
                      </a:br>
                      <a:r>
                        <a:rPr lang="ru-RU" sz="1200" dirty="0" smtClean="0"/>
                        <a:t>е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сть плавательные перепонки. </a:t>
                      </a:r>
                      <a:r>
                        <a:rPr lang="ru-RU" sz="1200" dirty="0" smtClean="0"/>
                        <a:t/>
                      </a:r>
                      <a:br>
                        <a:rPr lang="ru-RU" sz="1200" dirty="0" smtClean="0"/>
                      </a:b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форма тела: форма тела пресмыкающихся очень различна;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покров тела: сухая кожа, обычно покрыта роговой чешуей;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отделы тела: голова, шея, туловище, хвост;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расположение </a:t>
                      </a:r>
                      <a:r>
                        <a:rPr lang="ru-RU" sz="12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конечностей:трехчленные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конечности по бокам тела.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обтекаемая форма тела;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ru-RU" sz="12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прьевой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покров;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крылья, хвост из рулевых перьев;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клюв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форма тела: разнообразна по размеру и внешнему виду;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покров тела: кожа млекопитающих прочная и эластичная, у большинства зверей в ней помещаются основания волос, которые образуют волосяной покров;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отделы тела: голова, шея, туловище и хвост;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расположение конечностей: конечности расположены под телом (локтевое сочленение обращено назад, а коленное - вперед).</a:t>
                      </a:r>
                      <a:endParaRPr lang="ru-RU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12598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400" dirty="0" smtClean="0"/>
              <a:t>Используя дихотомический ключ определите представителей членистоногих и хордовых животных</a:t>
            </a:r>
            <a:endParaRPr lang="ru-RU" sz="2400" dirty="0"/>
          </a:p>
        </p:txBody>
      </p:sp>
      <p:pic>
        <p:nvPicPr>
          <p:cNvPr id="5124" name="Picture 4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69" t="27346" r="17882" b="16572"/>
          <a:stretch/>
        </p:blipFill>
        <p:spPr bwMode="auto">
          <a:xfrm>
            <a:off x="591074" y="1772816"/>
            <a:ext cx="8085381" cy="46847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82243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kk-KZ" dirty="0" smtClean="0"/>
              <a:t>Заполните таблицу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1022969"/>
              </p:ext>
            </p:extLst>
          </p:nvPr>
        </p:nvGraphicFramePr>
        <p:xfrm>
          <a:off x="539552" y="1916832"/>
          <a:ext cx="8208910" cy="2679006"/>
        </p:xfrm>
        <a:graphic>
          <a:graphicData uri="http://schemas.openxmlformats.org/drawingml/2006/table">
            <a:tbl>
              <a:tblPr firstRow="1" firstCol="1" bandRow="1">
                <a:tableStyleId>{8799B23B-EC83-4686-B30A-512413B5E67A}</a:tableStyleId>
              </a:tblPr>
              <a:tblGrid>
                <a:gridCol w="2735937"/>
                <a:gridCol w="2735937"/>
                <a:gridCol w="2737036"/>
              </a:tblGrid>
              <a:tr h="8930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Членистоногие</a:t>
                      </a:r>
                      <a:endParaRPr lang="ru-RU" sz="20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Хордовые</a:t>
                      </a:r>
                      <a:endParaRPr lang="ru-RU" sz="20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89300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Сходство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9300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Особенности</a:t>
                      </a:r>
                      <a:endParaRPr lang="ru-RU" sz="20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75835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ru-RU" altLang="ru-RU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Рефлексия </a:t>
            </a:r>
          </a:p>
        </p:txBody>
      </p:sp>
      <p:sp>
        <p:nvSpPr>
          <p:cNvPr id="49155" name="Content Placeholder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52596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ru-RU" dirty="0"/>
              <a:t>- что узнал, чему научился;</a:t>
            </a:r>
          </a:p>
          <a:p>
            <a:pPr marL="0" indent="0">
              <a:buNone/>
            </a:pPr>
            <a:r>
              <a:rPr lang="ru-RU" dirty="0"/>
              <a:t>- что осталось непонятным; </a:t>
            </a:r>
          </a:p>
          <a:p>
            <a:pPr marL="0" indent="0">
              <a:buNone/>
            </a:pPr>
            <a:r>
              <a:rPr lang="ru-RU" dirty="0"/>
              <a:t>- над чем необходимо работать.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7612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407</TotalTime>
  <Words>519</Words>
  <Application>Microsoft Office PowerPoint</Application>
  <PresentationFormat>Экран (4:3)</PresentationFormat>
  <Paragraphs>78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Задание «Сортировка» </vt:lpstr>
      <vt:lpstr>Отличительные признаки (запишите в тетрадь)</vt:lpstr>
      <vt:lpstr> Прочитайте. Общая характеристика членистоногих </vt:lpstr>
      <vt:lpstr>Прочитайте. Общая характеристика хордовых</vt:lpstr>
      <vt:lpstr>Используя дихотомический ключ определите представителей членистоногих и хордовых животных</vt:lpstr>
      <vt:lpstr>Заполните таблицу</vt:lpstr>
      <vt:lpstr>Рефлексия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</dc:creator>
  <cp:lastModifiedBy>admin</cp:lastModifiedBy>
  <cp:revision>51</cp:revision>
  <dcterms:created xsi:type="dcterms:W3CDTF">2017-11-15T00:42:46Z</dcterms:created>
  <dcterms:modified xsi:type="dcterms:W3CDTF">2020-09-28T15:45:02Z</dcterms:modified>
</cp:coreProperties>
</file>