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22"/>
  </p:notesMasterIdLst>
  <p:sldIdLst>
    <p:sldId id="303" r:id="rId2"/>
    <p:sldId id="293" r:id="rId3"/>
    <p:sldId id="259" r:id="rId4"/>
    <p:sldId id="277" r:id="rId5"/>
    <p:sldId id="296" r:id="rId6"/>
    <p:sldId id="271" r:id="rId7"/>
    <p:sldId id="278" r:id="rId8"/>
    <p:sldId id="297" r:id="rId9"/>
    <p:sldId id="272" r:id="rId10"/>
    <p:sldId id="273" r:id="rId11"/>
    <p:sldId id="274" r:id="rId12"/>
    <p:sldId id="298" r:id="rId13"/>
    <p:sldId id="275" r:id="rId14"/>
    <p:sldId id="300" r:id="rId15"/>
    <p:sldId id="276" r:id="rId16"/>
    <p:sldId id="279" r:id="rId17"/>
    <p:sldId id="288" r:id="rId18"/>
    <p:sldId id="306" r:id="rId19"/>
    <p:sldId id="307" r:id="rId20"/>
    <p:sldId id="301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60076E-1757-45C4-880F-7FC3DBB69C34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86F8F89-49F6-4928-B893-FC39F43932AB}">
      <dgm:prSet phldrT="[Текст]" custT="1"/>
      <dgm:spPr/>
      <dgm:t>
        <a:bodyPr/>
        <a:lstStyle/>
        <a:p>
          <a:r>
            <a:rPr lang="ru-RU" sz="2400" b="1" dirty="0" smtClean="0"/>
            <a:t>Тема </a:t>
          </a:r>
          <a:r>
            <a:rPr lang="ru-RU" sz="2400" b="1" dirty="0" smtClean="0"/>
            <a:t>урока  «Разнообразие живых организмов»</a:t>
          </a:r>
          <a:endParaRPr lang="ru-RU" sz="2400" b="1" dirty="0"/>
        </a:p>
      </dgm:t>
    </dgm:pt>
    <dgm:pt modelId="{D00BA0EE-1C29-4783-A53B-55CD047237FC}" type="parTrans" cxnId="{861509F8-1B43-449B-8708-8A2E55224D3C}">
      <dgm:prSet/>
      <dgm:spPr/>
      <dgm:t>
        <a:bodyPr/>
        <a:lstStyle/>
        <a:p>
          <a:endParaRPr lang="ru-RU"/>
        </a:p>
      </dgm:t>
    </dgm:pt>
    <dgm:pt modelId="{B349C29C-5205-45C0-B4A6-B2753F8FDD56}" type="sibTrans" cxnId="{861509F8-1B43-449B-8708-8A2E55224D3C}">
      <dgm:prSet/>
      <dgm:spPr/>
      <dgm:t>
        <a:bodyPr/>
        <a:lstStyle/>
        <a:p>
          <a:endParaRPr lang="ru-RU"/>
        </a:p>
      </dgm:t>
    </dgm:pt>
    <dgm:pt modelId="{DEF8A99C-580F-468C-83CB-1E6B3F4E1CD6}">
      <dgm:prSet phldrT="[Текст]" custT="1"/>
      <dgm:spPr/>
      <dgm:t>
        <a:bodyPr/>
        <a:lstStyle/>
        <a:p>
          <a:r>
            <a:rPr lang="ru-RU" sz="2400" b="1" dirty="0" smtClean="0"/>
            <a:t>Цель обучения: 8.1.1.1 описывать отличительные признаки растений на примере водорослей, моховидных, папоротниковидных, голосеменных и покрытосеменных растений </a:t>
          </a:r>
          <a:endParaRPr lang="ru-RU" sz="2400" b="1" dirty="0"/>
        </a:p>
      </dgm:t>
    </dgm:pt>
    <dgm:pt modelId="{D74496FB-83B8-4541-96AC-B2451C3EF525}" type="parTrans" cxnId="{13F85A79-4DAF-4F05-ADB6-F80413CA494F}">
      <dgm:prSet/>
      <dgm:spPr/>
      <dgm:t>
        <a:bodyPr/>
        <a:lstStyle/>
        <a:p>
          <a:endParaRPr lang="ru-RU"/>
        </a:p>
      </dgm:t>
    </dgm:pt>
    <dgm:pt modelId="{1FBC3927-CE34-433F-B567-5068AF97E57A}" type="sibTrans" cxnId="{13F85A79-4DAF-4F05-ADB6-F80413CA494F}">
      <dgm:prSet/>
      <dgm:spPr/>
      <dgm:t>
        <a:bodyPr/>
        <a:lstStyle/>
        <a:p>
          <a:endParaRPr lang="ru-RU"/>
        </a:p>
      </dgm:t>
    </dgm:pt>
    <dgm:pt modelId="{3900B26A-B80B-4976-B9D0-E1017E85AAB7}">
      <dgm:prSet phldrT="[Текст]"/>
      <dgm:spPr/>
      <dgm:t>
        <a:bodyPr/>
        <a:lstStyle/>
        <a:p>
          <a:r>
            <a:rPr lang="ru-RU" b="1" dirty="0" smtClean="0"/>
            <a:t>Цели урока: </a:t>
          </a:r>
        </a:p>
        <a:p>
          <a:r>
            <a:rPr lang="ru-RU" b="1" dirty="0" smtClean="0"/>
            <a:t>1. Объяснить принцип классификации растений.</a:t>
          </a:r>
        </a:p>
        <a:p>
          <a:r>
            <a:rPr lang="en-GB" b="1" dirty="0" smtClean="0"/>
            <a:t>2. Определить </a:t>
          </a:r>
          <a:r>
            <a:rPr lang="ru-RU" b="1" dirty="0" smtClean="0"/>
            <a:t>отличительные признаки растений на примере водорослей, моховидных, папоротниковидных, голосеменных и покрытосеменных растений.  </a:t>
          </a:r>
          <a:endParaRPr lang="ru-RU" b="1" dirty="0"/>
        </a:p>
      </dgm:t>
    </dgm:pt>
    <dgm:pt modelId="{5B881D18-A271-4745-96DB-CDA1AA0251C1}" type="parTrans" cxnId="{33E61F81-4684-458B-9514-DDDD7EE65AE0}">
      <dgm:prSet/>
      <dgm:spPr/>
      <dgm:t>
        <a:bodyPr/>
        <a:lstStyle/>
        <a:p>
          <a:endParaRPr lang="ru-RU"/>
        </a:p>
      </dgm:t>
    </dgm:pt>
    <dgm:pt modelId="{8D5F9743-4937-488F-9E4D-7C2F20D19268}" type="sibTrans" cxnId="{33E61F81-4684-458B-9514-DDDD7EE65AE0}">
      <dgm:prSet/>
      <dgm:spPr/>
      <dgm:t>
        <a:bodyPr/>
        <a:lstStyle/>
        <a:p>
          <a:endParaRPr lang="ru-RU"/>
        </a:p>
      </dgm:t>
    </dgm:pt>
    <dgm:pt modelId="{1F24FA3F-FA9C-4A4A-92E8-38E9FD4FE4CE}" type="pres">
      <dgm:prSet presAssocID="{4060076E-1757-45C4-880F-7FC3DBB69C3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69460C-3D4B-41CB-8D78-62FB3E338B9F}" type="pres">
      <dgm:prSet presAssocID="{A86F8F89-49F6-4928-B893-FC39F43932A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DA6CC6-CC6F-436C-AAF7-BF4711A4D2E2}" type="pres">
      <dgm:prSet presAssocID="{B349C29C-5205-45C0-B4A6-B2753F8FDD56}" presName="spacer" presStyleCnt="0"/>
      <dgm:spPr/>
    </dgm:pt>
    <dgm:pt modelId="{83766AA5-6F6B-4112-9AB6-4DF5656C4DCD}" type="pres">
      <dgm:prSet presAssocID="{DEF8A99C-580F-468C-83CB-1E6B3F4E1CD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98807D-FDAD-4622-AF5A-867A80DFDD58}" type="pres">
      <dgm:prSet presAssocID="{1FBC3927-CE34-433F-B567-5068AF97E57A}" presName="spacer" presStyleCnt="0"/>
      <dgm:spPr/>
    </dgm:pt>
    <dgm:pt modelId="{022F9F2C-D942-43FB-8E0E-5567EAEB9D7E}" type="pres">
      <dgm:prSet presAssocID="{3900B26A-B80B-4976-B9D0-E1017E85AAB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188196-AD78-4E1D-A6A5-0FB95199FAD9}" type="presOf" srcId="{3900B26A-B80B-4976-B9D0-E1017E85AAB7}" destId="{022F9F2C-D942-43FB-8E0E-5567EAEB9D7E}" srcOrd="0" destOrd="0" presId="urn:microsoft.com/office/officeart/2005/8/layout/vList2"/>
    <dgm:cxn modelId="{8C346D69-343A-415B-8ABC-D882F3F25807}" type="presOf" srcId="{DEF8A99C-580F-468C-83CB-1E6B3F4E1CD6}" destId="{83766AA5-6F6B-4112-9AB6-4DF5656C4DCD}" srcOrd="0" destOrd="0" presId="urn:microsoft.com/office/officeart/2005/8/layout/vList2"/>
    <dgm:cxn modelId="{4774B176-9E51-4C5C-AA8E-3C5C3923E3BA}" type="presOf" srcId="{A86F8F89-49F6-4928-B893-FC39F43932AB}" destId="{2369460C-3D4B-41CB-8D78-62FB3E338B9F}" srcOrd="0" destOrd="0" presId="urn:microsoft.com/office/officeart/2005/8/layout/vList2"/>
    <dgm:cxn modelId="{861509F8-1B43-449B-8708-8A2E55224D3C}" srcId="{4060076E-1757-45C4-880F-7FC3DBB69C34}" destId="{A86F8F89-49F6-4928-B893-FC39F43932AB}" srcOrd="0" destOrd="0" parTransId="{D00BA0EE-1C29-4783-A53B-55CD047237FC}" sibTransId="{B349C29C-5205-45C0-B4A6-B2753F8FDD56}"/>
    <dgm:cxn modelId="{33E61F81-4684-458B-9514-DDDD7EE65AE0}" srcId="{4060076E-1757-45C4-880F-7FC3DBB69C34}" destId="{3900B26A-B80B-4976-B9D0-E1017E85AAB7}" srcOrd="2" destOrd="0" parTransId="{5B881D18-A271-4745-96DB-CDA1AA0251C1}" sibTransId="{8D5F9743-4937-488F-9E4D-7C2F20D19268}"/>
    <dgm:cxn modelId="{13F85A79-4DAF-4F05-ADB6-F80413CA494F}" srcId="{4060076E-1757-45C4-880F-7FC3DBB69C34}" destId="{DEF8A99C-580F-468C-83CB-1E6B3F4E1CD6}" srcOrd="1" destOrd="0" parTransId="{D74496FB-83B8-4541-96AC-B2451C3EF525}" sibTransId="{1FBC3927-CE34-433F-B567-5068AF97E57A}"/>
    <dgm:cxn modelId="{1423CA6F-31BF-4764-B70B-AAB4F50AE3E5}" type="presOf" srcId="{4060076E-1757-45C4-880F-7FC3DBB69C34}" destId="{1F24FA3F-FA9C-4A4A-92E8-38E9FD4FE4CE}" srcOrd="0" destOrd="0" presId="urn:microsoft.com/office/officeart/2005/8/layout/vList2"/>
    <dgm:cxn modelId="{286398CA-06C2-4282-80AB-510688DA9603}" type="presParOf" srcId="{1F24FA3F-FA9C-4A4A-92E8-38E9FD4FE4CE}" destId="{2369460C-3D4B-41CB-8D78-62FB3E338B9F}" srcOrd="0" destOrd="0" presId="urn:microsoft.com/office/officeart/2005/8/layout/vList2"/>
    <dgm:cxn modelId="{D2AC9CDB-86F7-4FBA-AD1C-1F1114424133}" type="presParOf" srcId="{1F24FA3F-FA9C-4A4A-92E8-38E9FD4FE4CE}" destId="{34DA6CC6-CC6F-436C-AAF7-BF4711A4D2E2}" srcOrd="1" destOrd="0" presId="urn:microsoft.com/office/officeart/2005/8/layout/vList2"/>
    <dgm:cxn modelId="{A420FD83-641B-4590-A822-60F80D78CD2E}" type="presParOf" srcId="{1F24FA3F-FA9C-4A4A-92E8-38E9FD4FE4CE}" destId="{83766AA5-6F6B-4112-9AB6-4DF5656C4DCD}" srcOrd="2" destOrd="0" presId="urn:microsoft.com/office/officeart/2005/8/layout/vList2"/>
    <dgm:cxn modelId="{7283094D-9AFE-417F-B09B-4837298B784F}" type="presParOf" srcId="{1F24FA3F-FA9C-4A4A-92E8-38E9FD4FE4CE}" destId="{F398807D-FDAD-4622-AF5A-867A80DFDD58}" srcOrd="3" destOrd="0" presId="urn:microsoft.com/office/officeart/2005/8/layout/vList2"/>
    <dgm:cxn modelId="{2A5C839C-30D7-4D56-9D34-977AC20E06EF}" type="presParOf" srcId="{1F24FA3F-FA9C-4A4A-92E8-38E9FD4FE4CE}" destId="{022F9F2C-D942-43FB-8E0E-5567EAEB9D7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69460C-3D4B-41CB-8D78-62FB3E338B9F}">
      <dsp:nvSpPr>
        <dsp:cNvPr id="0" name=""/>
        <dsp:cNvSpPr/>
      </dsp:nvSpPr>
      <dsp:spPr>
        <a:xfrm>
          <a:off x="0" y="96044"/>
          <a:ext cx="9144000" cy="217973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Тема </a:t>
          </a:r>
          <a:r>
            <a:rPr lang="ru-RU" sz="2400" b="1" kern="1200" dirty="0" smtClean="0"/>
            <a:t>урока  «Разнообразие живых организмов»</a:t>
          </a:r>
          <a:endParaRPr lang="ru-RU" sz="2400" b="1" kern="1200" dirty="0"/>
        </a:p>
      </dsp:txBody>
      <dsp:txXfrm>
        <a:off x="106406" y="202450"/>
        <a:ext cx="8931188" cy="1966918"/>
      </dsp:txXfrm>
    </dsp:sp>
    <dsp:sp modelId="{83766AA5-6F6B-4112-9AB6-4DF5656C4DCD}">
      <dsp:nvSpPr>
        <dsp:cNvPr id="0" name=""/>
        <dsp:cNvSpPr/>
      </dsp:nvSpPr>
      <dsp:spPr>
        <a:xfrm>
          <a:off x="0" y="2339134"/>
          <a:ext cx="9144000" cy="2179730"/>
        </a:xfrm>
        <a:prstGeom prst="round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Цель обучения: 8.1.1.1 описывать отличительные признаки растений на примере водорослей, моховидных, папоротниковидных, голосеменных и покрытосеменных растений </a:t>
          </a:r>
          <a:endParaRPr lang="ru-RU" sz="2400" b="1" kern="1200" dirty="0"/>
        </a:p>
      </dsp:txBody>
      <dsp:txXfrm>
        <a:off x="106406" y="2445540"/>
        <a:ext cx="8931188" cy="1966918"/>
      </dsp:txXfrm>
    </dsp:sp>
    <dsp:sp modelId="{022F9F2C-D942-43FB-8E0E-5567EAEB9D7E}">
      <dsp:nvSpPr>
        <dsp:cNvPr id="0" name=""/>
        <dsp:cNvSpPr/>
      </dsp:nvSpPr>
      <dsp:spPr>
        <a:xfrm>
          <a:off x="0" y="4582225"/>
          <a:ext cx="9144000" cy="2179730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Цели урока: 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1. Объяснить принцип классификации растений.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 dirty="0" smtClean="0"/>
            <a:t>2. Определить </a:t>
          </a:r>
          <a:r>
            <a:rPr lang="ru-RU" sz="2200" b="1" kern="1200" dirty="0" smtClean="0"/>
            <a:t>отличительные признаки растений на примере водорослей, моховидных, папоротниковидных, голосеменных и покрытосеменных растений.  </a:t>
          </a:r>
          <a:endParaRPr lang="ru-RU" sz="2200" b="1" kern="1200" dirty="0"/>
        </a:p>
      </dsp:txBody>
      <dsp:txXfrm>
        <a:off x="106406" y="4688631"/>
        <a:ext cx="8931188" cy="19669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83ADB7-D830-49E9-95DB-8312A374C09F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38B48-4636-412C-A0A1-234DFA24B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671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38B48-4636-412C-A0A1-234DFA24B4F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19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7D354B-E045-47CE-B272-29DB2D2A40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8E2F4B-D41F-48F0-9C51-7BB16B29236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7F304F-A7FE-45CC-B51D-4A21FFBACFB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0C9D4-0749-4CF6-97BB-98FFBB9EFE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0EA8A-3F47-4B9F-AE2C-733F8F046F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4A7CE-80C1-4A47-B69F-2290AA40F3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0116A3-63B6-49FD-B938-28137BD241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E181D-1032-46D7-A48D-3717A9FB1C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6DD418-A1C0-49F5-8FDD-DDF2CB7F1F6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611FEE-23EA-4CA0-9191-CFC5D445C42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5EF5E8-54DE-454D-A319-A37BE9F26A5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CB7FBC-1928-4DF2-B00D-DC2C9813B3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60BB4-C7F1-4DCC-B722-AB390D10498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F0743F-0582-4BEA-ABE6-CF811976244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1C4185C-EA03-4523-9C8E-962D6EF8240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463823"/>
            <a:ext cx="7839635" cy="977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600868632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9638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b="1" dirty="0" smtClean="0">
                <a:solidFill>
                  <a:srgbClr val="C00000"/>
                </a:solidFill>
              </a:rPr>
              <a:t>ВОДОРОСЛИ</a:t>
            </a:r>
          </a:p>
        </p:txBody>
      </p:sp>
      <p:pic>
        <p:nvPicPr>
          <p:cNvPr id="6" name="Содержимое 5" descr="водоросли1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375" y="1412776"/>
            <a:ext cx="3537585" cy="4968553"/>
          </a:xfrm>
        </p:spPr>
      </p:pic>
      <p:sp>
        <p:nvSpPr>
          <p:cNvPr id="29718" name="Rectangle 22"/>
          <p:cNvSpPr>
            <a:spLocks noGrp="1" noChangeArrowheads="1"/>
          </p:cNvSpPr>
          <p:nvPr>
            <p:ph type="body" sz="half" idx="2"/>
          </p:nvPr>
        </p:nvSpPr>
        <p:spPr>
          <a:xfrm>
            <a:off x="4355976" y="1484784"/>
            <a:ext cx="4258816" cy="471814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dirty="0" smtClean="0"/>
              <a:t>Ученые считают, что среди существующих на Земле растений самые древние — это сине-зеленые водоросли. Их возраст около трех миллиардов лет.</a:t>
            </a: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6" name="Rectangle 12"/>
          <p:cNvSpPr>
            <a:spLocks noGrp="1" noChangeArrowheads="1"/>
          </p:cNvSpPr>
          <p:nvPr>
            <p:ph type="title"/>
          </p:nvPr>
        </p:nvSpPr>
        <p:spPr>
          <a:xfrm>
            <a:off x="323528" y="260648"/>
            <a:ext cx="8229600" cy="194421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800" dirty="0" smtClean="0"/>
              <a:t>Водоросли содержат много ценных веществ, которые используют в промышленности, сельском хозяйстве, медицине и в питании людей.</a:t>
            </a:r>
          </a:p>
        </p:txBody>
      </p:sp>
      <p:pic>
        <p:nvPicPr>
          <p:cNvPr id="9218" name="Picture 7" descr="вод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1150" y="3262312"/>
            <a:ext cx="1790700" cy="1206500"/>
          </a:xfrm>
          <a:noFill/>
        </p:spPr>
      </p:pic>
      <p:pic>
        <p:nvPicPr>
          <p:cNvPr id="9219" name="Picture 8" descr="вод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3568" y="2492896"/>
            <a:ext cx="3889375" cy="39608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3387916" cy="2520280"/>
          </a:xfrm>
          <a:prstGeom prst="rect">
            <a:avLst/>
          </a:prstGeom>
          <a:noFill/>
        </p:spPr>
      </p:pic>
      <p:pic>
        <p:nvPicPr>
          <p:cNvPr id="4301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 l="7087" t="20475" r="10226" b="8651"/>
          <a:stretch>
            <a:fillRect/>
          </a:stretch>
        </p:blipFill>
        <p:spPr bwMode="auto">
          <a:xfrm>
            <a:off x="3131840" y="2996952"/>
            <a:ext cx="6012160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800" b="1" dirty="0" smtClean="0">
                <a:solidFill>
                  <a:srgbClr val="C00000"/>
                </a:solidFill>
              </a:rPr>
              <a:t>Голосеменные </a:t>
            </a:r>
            <a:br>
              <a:rPr lang="ru-RU" sz="4800" b="1" dirty="0" smtClean="0">
                <a:solidFill>
                  <a:srgbClr val="C00000"/>
                </a:solidFill>
              </a:rPr>
            </a:br>
            <a:r>
              <a:rPr lang="ru-RU" sz="4800" b="1" dirty="0" smtClean="0">
                <a:solidFill>
                  <a:srgbClr val="C00000"/>
                </a:solidFill>
              </a:rPr>
              <a:t>ХВОЙНЫЕ РАСТЕНИЯ</a:t>
            </a:r>
          </a:p>
        </p:txBody>
      </p:sp>
      <p:pic>
        <p:nvPicPr>
          <p:cNvPr id="10243" name="Picture 11" descr="елка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775" y="2001044"/>
            <a:ext cx="3409950" cy="4000500"/>
          </a:xfrm>
          <a:noFill/>
        </p:spPr>
      </p:pic>
      <p:sp>
        <p:nvSpPr>
          <p:cNvPr id="32786" name="Rectangle 18"/>
          <p:cNvSpPr>
            <a:spLocks noGrp="1" noChangeArrowheads="1"/>
          </p:cNvSpPr>
          <p:nvPr>
            <p:ph sz="half" idx="2"/>
          </p:nvPr>
        </p:nvSpPr>
        <p:spPr>
          <a:xfrm>
            <a:off x="4716016" y="1340768"/>
            <a:ext cx="3770312" cy="475252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dirty="0" smtClean="0"/>
              <a:t>Отличаются особыми игловидными листьями- хвоей.</a:t>
            </a:r>
          </a:p>
          <a:p>
            <a:pPr eaLnBrk="1" hangingPunct="1">
              <a:defRPr/>
            </a:pPr>
            <a:r>
              <a:rPr lang="ru-RU" dirty="0" smtClean="0"/>
              <a:t>Хвоинки опадают не все сразу, как обычные листья, а постепенно, в течении нескольких лет. Поэтому хвойные деревья круглый год зелёные.</a:t>
            </a:r>
          </a:p>
          <a:p>
            <a:pPr eaLnBrk="1" hangingPunct="1">
              <a:buNone/>
              <a:defRPr/>
            </a:pP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ÐÐ°ÑÑÐ¸Ð½ÐºÐ¸ Ð¿Ð¾ Ð·Ð°Ð¿ÑÐ¾ÑÑ Ð¾ÑÐ»Ð¸ÑÐ¸ÑÐµÐ»ÑÐ½ÑÐµ Ð¿ÑÐ¸Ð·Ð½Ð°ÐºÐ¸ Ð³Ð¾Ð»Ð¾ÑÐµÐ¼ÐµÐ½Ð½ÑÑ"/>
          <p:cNvPicPr>
            <a:picLocks noChangeAspect="1" noChangeArrowheads="1"/>
          </p:cNvPicPr>
          <p:nvPr/>
        </p:nvPicPr>
        <p:blipFill>
          <a:blip r:embed="rId2" cstate="print"/>
          <a:srcRect l="3317" t="9695" r="8829" b="6525"/>
          <a:stretch>
            <a:fillRect/>
          </a:stretch>
        </p:blipFill>
        <p:spPr bwMode="auto">
          <a:xfrm>
            <a:off x="323528" y="260648"/>
            <a:ext cx="8568952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8" descr="елка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520" y="1052736"/>
            <a:ext cx="3933130" cy="4825206"/>
          </a:xfrm>
          <a:noFill/>
        </p:spPr>
      </p:pic>
      <p:sp>
        <p:nvSpPr>
          <p:cNvPr id="47114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3995936" y="1196752"/>
            <a:ext cx="4392488" cy="4934173"/>
          </a:xfrm>
        </p:spPr>
        <p:txBody>
          <a:bodyPr>
            <a:normAutofit/>
          </a:bodyPr>
          <a:lstStyle/>
          <a:p>
            <a:pPr eaLnBrk="1" hangingPunct="1">
              <a:buNone/>
              <a:defRPr/>
            </a:pPr>
            <a:r>
              <a:rPr lang="ru-RU" dirty="0" smtClean="0"/>
              <a:t>У хвойных пород очень ценны смола (живица), древесина, плоды ( например, кедровые орешки ).</a:t>
            </a:r>
          </a:p>
          <a:p>
            <a:pPr eaLnBrk="1" hangingPunct="1">
              <a:buNone/>
              <a:defRPr/>
            </a:pP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rgbClr val="C00000"/>
                </a:solidFill>
              </a:rPr>
              <a:t>Покрытосеменные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ЦВЕТКОВЫЕ РАСТЕНИЯ</a:t>
            </a:r>
          </a:p>
        </p:txBody>
      </p:sp>
      <p:pic>
        <p:nvPicPr>
          <p:cNvPr id="67595" name="Picture 11" descr="цветок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850" y="1870075"/>
            <a:ext cx="2781300" cy="3990975"/>
          </a:xfrm>
          <a:noFill/>
        </p:spPr>
      </p:pic>
      <p:sp>
        <p:nvSpPr>
          <p:cNvPr id="67594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348880"/>
            <a:ext cx="4038600" cy="378204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None/>
            </a:pPr>
            <a:r>
              <a:rPr lang="ru-RU" dirty="0" smtClean="0"/>
              <a:t>    Сейчас на Земле господствуют цветковые растения. Их так называют потому, что они имеют цветки, из которых образуются плоды с семенами</a:t>
            </a:r>
            <a:r>
              <a:rPr lang="ru-RU" sz="2400" dirty="0" smtClean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7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Цветковые растения</a:t>
            </a:r>
            <a:endParaRPr lang="ru-RU" dirty="0"/>
          </a:p>
        </p:txBody>
      </p:sp>
      <p:pic>
        <p:nvPicPr>
          <p:cNvPr id="5" name="Содержимое 4" descr="P1030910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437112"/>
            <a:ext cx="2304256" cy="2153419"/>
          </a:xfrm>
        </p:spPr>
      </p:pic>
      <p:pic>
        <p:nvPicPr>
          <p:cNvPr id="6" name="Рисунок 5" descr="P109086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4797152"/>
            <a:ext cx="2448272" cy="187220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699792" y="2759587"/>
            <a:ext cx="4158208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smtClean="0"/>
              <a:t>Цветковые растения – самая многочисленная и распространенная на Земле группа растений.</a:t>
            </a:r>
          </a:p>
        </p:txBody>
      </p:sp>
      <p:pic>
        <p:nvPicPr>
          <p:cNvPr id="8" name="Рисунок 7" descr="P110043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216" y="2492896"/>
            <a:ext cx="2339752" cy="1988840"/>
          </a:xfrm>
          <a:prstGeom prst="rect">
            <a:avLst/>
          </a:prstGeom>
        </p:spPr>
      </p:pic>
      <p:pic>
        <p:nvPicPr>
          <p:cNvPr id="9" name="Рисунок 8" descr="лён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4437112"/>
            <a:ext cx="2646040" cy="2218556"/>
          </a:xfrm>
          <a:prstGeom prst="rect">
            <a:avLst/>
          </a:prstGeom>
        </p:spPr>
      </p:pic>
      <p:pic>
        <p:nvPicPr>
          <p:cNvPr id="10" name="Рисунок 9" descr="P1050768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348880"/>
            <a:ext cx="2376264" cy="1988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0198" y="1111970"/>
            <a:ext cx="8892480" cy="4711234"/>
          </a:xfrm>
        </p:spPr>
        <p:txBody>
          <a:bodyPr>
            <a:noAutofit/>
          </a:bodyPr>
          <a:lstStyle/>
          <a:p>
            <a:pPr lvl="0"/>
            <a:r>
              <a:rPr lang="ru-RU" sz="2400" dirty="0"/>
              <a:t>Формулирование темы: Что мы будем исследовать?</a:t>
            </a:r>
          </a:p>
          <a:p>
            <a:pPr lvl="0"/>
            <a:r>
              <a:rPr lang="ru-RU" sz="2400" dirty="0"/>
              <a:t>Формулирование гипотезы: Какой результат мы сможем получить?</a:t>
            </a:r>
          </a:p>
          <a:p>
            <a:pPr lvl="0"/>
            <a:r>
              <a:rPr lang="ru-RU" sz="2400" dirty="0"/>
              <a:t>Формулирование цели: Для чего мы проводим исследование?</a:t>
            </a:r>
          </a:p>
          <a:p>
            <a:pPr lvl="0"/>
            <a:r>
              <a:rPr lang="ru-RU" sz="2400" dirty="0"/>
              <a:t>Определение метода исследования: Каким образом (методом)  мы будем это исследовать?</a:t>
            </a:r>
          </a:p>
          <a:p>
            <a:pPr lvl="0"/>
            <a:r>
              <a:rPr lang="ru-RU" sz="2400" dirty="0"/>
              <a:t>Определение ресурсов: С помощью чего мы получим информацию?</a:t>
            </a:r>
          </a:p>
          <a:p>
            <a:pPr lvl="0"/>
            <a:r>
              <a:rPr lang="ru-RU" sz="2400" dirty="0"/>
              <a:t>Этапы работы: Какие шаги нужно предпринять для достижения цели?</a:t>
            </a:r>
          </a:p>
          <a:p>
            <a:pPr lvl="0"/>
            <a:r>
              <a:rPr lang="ru-RU" sz="2400" dirty="0"/>
              <a:t>Способы графического представления результатов: Как я покажу результаты своего исследования?</a:t>
            </a:r>
          </a:p>
          <a:p>
            <a:pPr lvl="0"/>
            <a:r>
              <a:rPr lang="ru-RU" sz="2400" dirty="0"/>
              <a:t>Формулирование выводов: Что я сделаю с результатом исследования?</a:t>
            </a:r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02797" y="188640"/>
            <a:ext cx="76744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Лабораторная работа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37953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i="1" dirty="0" err="1" smtClean="0"/>
              <a:t>Сформулирована</a:t>
            </a:r>
            <a:r>
              <a:rPr lang="en-GB" i="1" dirty="0" smtClean="0"/>
              <a:t> </a:t>
            </a:r>
            <a:r>
              <a:rPr lang="en-GB" i="1" dirty="0" err="1"/>
              <a:t>цель</a:t>
            </a:r>
            <a:r>
              <a:rPr lang="en-GB" i="1" dirty="0"/>
              <a:t> </a:t>
            </a:r>
            <a:r>
              <a:rPr lang="en-GB" i="1" dirty="0" err="1"/>
              <a:t>работы</a:t>
            </a:r>
            <a:r>
              <a:rPr lang="en-GB" i="1" dirty="0"/>
              <a:t>.</a:t>
            </a:r>
            <a:endParaRPr lang="ru-RU" dirty="0"/>
          </a:p>
          <a:p>
            <a:pPr lvl="0"/>
            <a:r>
              <a:rPr lang="ru-RU" i="1" dirty="0"/>
              <a:t>Указано, какое оборудование используется  во время работы.</a:t>
            </a:r>
            <a:endParaRPr lang="ru-RU" dirty="0"/>
          </a:p>
          <a:p>
            <a:pPr lvl="0"/>
            <a:r>
              <a:rPr lang="en-GB" i="1" dirty="0" err="1"/>
              <a:t>Дано</a:t>
            </a:r>
            <a:r>
              <a:rPr lang="en-GB" i="1" dirty="0"/>
              <a:t> </a:t>
            </a:r>
            <a:r>
              <a:rPr lang="en-GB" i="1" dirty="0" err="1"/>
              <a:t>название</a:t>
            </a:r>
            <a:r>
              <a:rPr lang="en-GB" i="1" dirty="0"/>
              <a:t> </a:t>
            </a:r>
            <a:r>
              <a:rPr lang="en-GB" i="1" dirty="0" err="1"/>
              <a:t>таблице</a:t>
            </a:r>
            <a:r>
              <a:rPr lang="en-GB" i="1" dirty="0"/>
              <a:t>.</a:t>
            </a:r>
            <a:endParaRPr lang="ru-RU" dirty="0"/>
          </a:p>
          <a:p>
            <a:pPr lvl="0"/>
            <a:r>
              <a:rPr lang="en-GB" i="1" dirty="0" err="1"/>
              <a:t>Правильно</a:t>
            </a:r>
            <a:r>
              <a:rPr lang="en-GB" i="1" dirty="0"/>
              <a:t> </a:t>
            </a:r>
            <a:r>
              <a:rPr lang="en-GB" i="1" dirty="0" err="1"/>
              <a:t>применена</a:t>
            </a:r>
            <a:r>
              <a:rPr lang="en-GB" i="1" dirty="0"/>
              <a:t> </a:t>
            </a:r>
            <a:r>
              <a:rPr lang="en-GB" i="1" dirty="0" err="1"/>
              <a:t>научная</a:t>
            </a:r>
            <a:r>
              <a:rPr lang="en-GB" i="1" dirty="0"/>
              <a:t> </a:t>
            </a:r>
            <a:r>
              <a:rPr lang="en-GB" i="1" dirty="0" err="1"/>
              <a:t>терминология</a:t>
            </a:r>
            <a:r>
              <a:rPr lang="en-GB" i="1" dirty="0"/>
              <a:t>.</a:t>
            </a:r>
            <a:endParaRPr lang="ru-RU" dirty="0"/>
          </a:p>
          <a:p>
            <a:pPr lvl="0"/>
            <a:r>
              <a:rPr lang="ru-RU" i="1" dirty="0"/>
              <a:t>Правильно определена принадлежность растений к классу.</a:t>
            </a:r>
            <a:endParaRPr lang="ru-RU" dirty="0"/>
          </a:p>
          <a:p>
            <a:pPr lvl="0"/>
            <a:r>
              <a:rPr lang="en-GB" i="1" dirty="0" err="1"/>
              <a:t>Правильно</a:t>
            </a:r>
            <a:r>
              <a:rPr lang="en-GB" i="1" dirty="0"/>
              <a:t> </a:t>
            </a:r>
            <a:r>
              <a:rPr lang="en-GB" i="1" dirty="0" err="1"/>
              <a:t>оформлена</a:t>
            </a:r>
            <a:r>
              <a:rPr lang="en-GB" i="1" dirty="0"/>
              <a:t> </a:t>
            </a:r>
            <a:r>
              <a:rPr lang="en-GB" i="1" dirty="0" err="1"/>
              <a:t>таблица</a:t>
            </a:r>
            <a:r>
              <a:rPr lang="en-GB" i="1" dirty="0"/>
              <a:t>.</a:t>
            </a:r>
            <a:endParaRPr lang="ru-RU" dirty="0"/>
          </a:p>
          <a:p>
            <a:r>
              <a:rPr lang="en-GB" i="1" dirty="0" err="1"/>
              <a:t>Сделан</a:t>
            </a:r>
            <a:r>
              <a:rPr lang="en-GB" i="1" dirty="0"/>
              <a:t> </a:t>
            </a:r>
            <a:r>
              <a:rPr lang="en-GB" i="1" dirty="0" err="1"/>
              <a:t>вывод</a:t>
            </a:r>
            <a:r>
              <a:rPr lang="en-GB" i="1" dirty="0"/>
              <a:t> </a:t>
            </a:r>
            <a:r>
              <a:rPr lang="en-GB" i="1" dirty="0" err="1"/>
              <a:t>по</a:t>
            </a:r>
            <a:r>
              <a:rPr lang="en-GB" i="1" dirty="0"/>
              <a:t> </a:t>
            </a:r>
            <a:r>
              <a:rPr lang="en-GB" i="1" dirty="0" err="1"/>
              <a:t>работе</a:t>
            </a:r>
            <a:r>
              <a:rPr lang="en-GB" i="1" dirty="0"/>
              <a:t>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1896" y="476672"/>
            <a:ext cx="77802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Критерии оценивания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5712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09875" y="1018755"/>
            <a:ext cx="6175301" cy="3705275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dirty="0" smtClean="0"/>
              <a:t>1.Человек </a:t>
            </a:r>
            <a:r>
              <a:rPr lang="ru-RU" dirty="0"/>
              <a:t>относится к царству животных. </a:t>
            </a:r>
          </a:p>
          <a:p>
            <a:pPr marL="0" lvl="0" indent="0">
              <a:buNone/>
            </a:pPr>
            <a:r>
              <a:rPr lang="ru-RU" dirty="0" smtClean="0"/>
              <a:t>2.Растения </a:t>
            </a:r>
            <a:r>
              <a:rPr lang="ru-RU" dirty="0"/>
              <a:t>классифицируются как низшие, средние и высшие.</a:t>
            </a:r>
          </a:p>
          <a:p>
            <a:pPr marL="0" lvl="0" indent="0">
              <a:buNone/>
            </a:pPr>
            <a:r>
              <a:rPr lang="ru-RU" dirty="0" smtClean="0"/>
              <a:t>3.Покрытосменные </a:t>
            </a:r>
            <a:r>
              <a:rPr lang="ru-RU" dirty="0"/>
              <a:t>разделяются на два класса.</a:t>
            </a:r>
          </a:p>
          <a:p>
            <a:pPr marL="0" lvl="0" indent="0">
              <a:buNone/>
            </a:pPr>
            <a:r>
              <a:rPr lang="ru-RU" dirty="0" smtClean="0"/>
              <a:t>4.На </a:t>
            </a:r>
            <a:r>
              <a:rPr lang="ru-RU" dirty="0"/>
              <a:t>Земле насчитывается 5 царств живой природы.</a:t>
            </a:r>
          </a:p>
          <a:p>
            <a:pPr marL="0" lvl="0" indent="0">
              <a:buNone/>
            </a:pPr>
            <a:r>
              <a:rPr lang="ru-RU" dirty="0" smtClean="0"/>
              <a:t>5.Царство </a:t>
            </a:r>
            <a:r>
              <a:rPr lang="ru-RU" dirty="0"/>
              <a:t>растений отличается от остальных живых организмов способностью синтезировать органические вещества под воздействием солнечной энергии.</a:t>
            </a:r>
          </a:p>
          <a:p>
            <a:endParaRPr lang="ru-RU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2809875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51539" y="2130792"/>
            <a:ext cx="7869891" cy="47112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b="1" dirty="0"/>
              <a:t>- что узнал, чему научился;</a:t>
            </a:r>
          </a:p>
          <a:p>
            <a:pPr>
              <a:buNone/>
            </a:pPr>
            <a:r>
              <a:rPr lang="ru-RU" sz="4800" b="1" dirty="0"/>
              <a:t>- что осталось непонятным; </a:t>
            </a:r>
          </a:p>
          <a:p>
            <a:pPr>
              <a:buNone/>
            </a:pPr>
            <a:r>
              <a:rPr lang="ru-RU" sz="4800" b="1" dirty="0"/>
              <a:t>- над чем необходимо работать.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05531" y="764704"/>
            <a:ext cx="41619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Рефлексия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1042988" y="4292600"/>
            <a:ext cx="958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 i="1" dirty="0"/>
              <a:t>мхи</a:t>
            </a:r>
          </a:p>
        </p:txBody>
      </p:sp>
      <p:sp>
        <p:nvSpPr>
          <p:cNvPr id="6148" name="Rectangle 7"/>
          <p:cNvSpPr>
            <a:spLocks noChangeArrowheads="1"/>
          </p:cNvSpPr>
          <p:nvPr/>
        </p:nvSpPr>
        <p:spPr bwMode="auto">
          <a:xfrm>
            <a:off x="6516688" y="4292600"/>
            <a:ext cx="23971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 i="1"/>
              <a:t>водоросли</a:t>
            </a:r>
          </a:p>
        </p:txBody>
      </p:sp>
      <p:sp>
        <p:nvSpPr>
          <p:cNvPr id="6149" name="Rectangle 9"/>
          <p:cNvSpPr>
            <a:spLocks noChangeArrowheads="1"/>
          </p:cNvSpPr>
          <p:nvPr/>
        </p:nvSpPr>
        <p:spPr bwMode="auto">
          <a:xfrm>
            <a:off x="3203575" y="4292600"/>
            <a:ext cx="29575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 i="1"/>
              <a:t>папоротники</a:t>
            </a:r>
          </a:p>
        </p:txBody>
      </p:sp>
      <p:sp>
        <p:nvSpPr>
          <p:cNvPr id="6150" name="Rectangle 11"/>
          <p:cNvSpPr>
            <a:spLocks noChangeArrowheads="1"/>
          </p:cNvSpPr>
          <p:nvPr/>
        </p:nvSpPr>
        <p:spPr bwMode="auto">
          <a:xfrm>
            <a:off x="0" y="6278563"/>
            <a:ext cx="25527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 i="1"/>
              <a:t>цветковые</a:t>
            </a:r>
          </a:p>
        </p:txBody>
      </p:sp>
      <p:sp>
        <p:nvSpPr>
          <p:cNvPr id="6151" name="Rectangle 13"/>
          <p:cNvSpPr>
            <a:spLocks noChangeArrowheads="1"/>
          </p:cNvSpPr>
          <p:nvPr/>
        </p:nvSpPr>
        <p:spPr bwMode="auto">
          <a:xfrm>
            <a:off x="6877050" y="6278563"/>
            <a:ext cx="19700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 i="1"/>
              <a:t>хвойные</a:t>
            </a:r>
          </a:p>
        </p:txBody>
      </p:sp>
      <p:pic>
        <p:nvPicPr>
          <p:cNvPr id="6152" name="Picture 14" descr="кадр_3_новый разме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2420938"/>
            <a:ext cx="216058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15" descr="кадр_3_новый разме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2420938"/>
            <a:ext cx="25431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6" descr="кадр_3_новый размер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25" y="2420938"/>
            <a:ext cx="24003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7" descr="кадр_3_новый размер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513" y="4810125"/>
            <a:ext cx="2089150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8" descr="кадр_3_новый размер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263" y="4797425"/>
            <a:ext cx="2182812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75644" y="1041708"/>
            <a:ext cx="874508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Разнообразие растений на Земле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МХИ</a:t>
            </a:r>
            <a:endParaRPr lang="ru-RU" sz="5400" b="1" dirty="0">
              <a:solidFill>
                <a:srgbClr val="C00000"/>
              </a:solidFill>
            </a:endParaRPr>
          </a:p>
        </p:txBody>
      </p:sp>
      <p:pic>
        <p:nvPicPr>
          <p:cNvPr id="7171" name="Picture 7" descr="мох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962" y="1622425"/>
            <a:ext cx="4029075" cy="4486275"/>
          </a:xfrm>
          <a:noFill/>
        </p:spPr>
      </p:pic>
      <p:sp>
        <p:nvSpPr>
          <p:cNvPr id="4096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556792"/>
            <a:ext cx="4038600" cy="468052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Мхи –очень древние представители царства растений.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Растут мхи лишь в местах повышенного увлажнения.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Они участвуют в образовании болот , создании торфа, влияют на увлажнение почвы.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ÑÑÑÐ¾ÐµÐ½Ð¸Ðµ Ð¼ÑÐ¾Ð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92696"/>
            <a:ext cx="3744416" cy="5265587"/>
          </a:xfrm>
          <a:prstGeom prst="rect">
            <a:avLst/>
          </a:prstGeom>
          <a:noFill/>
        </p:spPr>
      </p:pic>
      <p:pic>
        <p:nvPicPr>
          <p:cNvPr id="1028" name="Picture 4" descr="ÐÐ°ÑÑÐ¸Ð½ÐºÐ¸ Ð¿Ð¾ Ð·Ð°Ð¿ÑÐ¾ÑÑ ÑÑÑÐ¾ÐµÐ½Ð¸Ðµ Ð¼ÑÐ¾Ð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484784"/>
            <a:ext cx="4320480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b="1" dirty="0" smtClean="0">
                <a:solidFill>
                  <a:srgbClr val="C00000"/>
                </a:solidFill>
              </a:rPr>
              <a:t>МХИ</a:t>
            </a:r>
          </a:p>
        </p:txBody>
      </p:sp>
      <p:pic>
        <p:nvPicPr>
          <p:cNvPr id="9" name="Содержимое 8" descr="mousse.jpg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1484784"/>
            <a:ext cx="3279645" cy="2189163"/>
          </a:xfrm>
        </p:spPr>
      </p:pic>
      <p:pic>
        <p:nvPicPr>
          <p:cNvPr id="6148" name="Picture 10" descr="мох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92080" y="1412776"/>
            <a:ext cx="2933700" cy="2303462"/>
          </a:xfrm>
          <a:noFill/>
        </p:spPr>
      </p:pic>
      <p:pic>
        <p:nvPicPr>
          <p:cNvPr id="6149" name="Picture 11" descr="мох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268" y="3941763"/>
            <a:ext cx="2874464" cy="2189162"/>
          </a:xfrm>
          <a:noFill/>
        </p:spPr>
      </p:pic>
      <p:pic>
        <p:nvPicPr>
          <p:cNvPr id="10" name="Содержимое 9" descr="мох1.jpg"/>
          <p:cNvPicPr>
            <a:picLocks noGrp="1" noChangeAspect="1"/>
          </p:cNvPicPr>
          <p:nvPr>
            <p:ph sz="quarter" idx="4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6472" y="3941763"/>
            <a:ext cx="2922055" cy="2189162"/>
          </a:xfr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5400" b="1" dirty="0" smtClean="0">
                <a:solidFill>
                  <a:srgbClr val="C00000"/>
                </a:solidFill>
              </a:rPr>
              <a:t>Папоротники</a:t>
            </a:r>
          </a:p>
        </p:txBody>
      </p:sp>
      <p:pic>
        <p:nvPicPr>
          <p:cNvPr id="22536" name="Picture 8" descr="пап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520" y="1412776"/>
            <a:ext cx="4032448" cy="5040312"/>
          </a:xfrm>
          <a:noFill/>
        </p:spPr>
      </p:pic>
      <p:sp>
        <p:nvSpPr>
          <p:cNvPr id="22549" name="Rectangle 21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556792"/>
            <a:ext cx="4038600" cy="4680496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800" dirty="0" smtClean="0"/>
              <a:t>Эти растения часто называют живыми ископаемыми. Они нуждаются в охране.</a:t>
            </a:r>
          </a:p>
          <a:p>
            <a:pPr eaLnBrk="1" hangingPunct="1">
              <a:defRPr/>
            </a:pPr>
            <a:r>
              <a:rPr lang="ru-RU" sz="2800" dirty="0" smtClean="0"/>
              <a:t>Папоротники помогают понять учёным, как развивалось многообразие растительного царства Земли.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ÐÐ°ÑÑÐ¸Ð½ÐºÐ¸ Ð¿Ð¾ Ð·Ð°Ð¿ÑÐ¾ÑÑ ÑÑÑÐ¾ÐµÐ½Ð¸Ðµ Ð¿Ð°Ð¿Ð¾ÑÐ¾ÑÐ½Ð¸Ðº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80920" cy="61026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Папоротники</a:t>
            </a:r>
            <a:endParaRPr lang="ru-RU" sz="5400" b="1" dirty="0">
              <a:solidFill>
                <a:srgbClr val="C00000"/>
              </a:solidFill>
            </a:endParaRPr>
          </a:p>
        </p:txBody>
      </p:sp>
      <p:pic>
        <p:nvPicPr>
          <p:cNvPr id="12" name="Содержимое 11" descr="папоротники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628800"/>
            <a:ext cx="7488832" cy="4588371"/>
          </a:xfr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иология_8кл_рус_сравнить строение клеток прокариот и эукариот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Биология_8 класс_Молекулярная биология_Биополимеры_Презентация</Template>
  <TotalTime>572</TotalTime>
  <Words>447</Words>
  <Application>Microsoft Office PowerPoint</Application>
  <PresentationFormat>Экран (4:3)</PresentationFormat>
  <Paragraphs>58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Биология_8кл_рус_сравнить строение клеток прокариот и эукариот</vt:lpstr>
      <vt:lpstr>Презентация PowerPoint</vt:lpstr>
      <vt:lpstr>Презентация PowerPoint</vt:lpstr>
      <vt:lpstr>Презентация PowerPoint</vt:lpstr>
      <vt:lpstr>МХИ</vt:lpstr>
      <vt:lpstr>Презентация PowerPoint</vt:lpstr>
      <vt:lpstr>МХИ</vt:lpstr>
      <vt:lpstr>Папоротники</vt:lpstr>
      <vt:lpstr>Презентация PowerPoint</vt:lpstr>
      <vt:lpstr>Папоротники</vt:lpstr>
      <vt:lpstr>ВОДОРОСЛИ</vt:lpstr>
      <vt:lpstr>Водоросли содержат много ценных веществ, которые используют в промышленности, сельском хозяйстве, медицине и в питании людей.</vt:lpstr>
      <vt:lpstr>Презентация PowerPoint</vt:lpstr>
      <vt:lpstr>Голосеменные  ХВОЙНЫЕ РАСТЕНИЯ</vt:lpstr>
      <vt:lpstr>Презентация PowerPoint</vt:lpstr>
      <vt:lpstr>Презентация PowerPoint</vt:lpstr>
      <vt:lpstr>Покрытосеменные  ЦВЕТКОВЫЕ РАСТЕНИЯ</vt:lpstr>
      <vt:lpstr>Цветковые растения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Хромова Татьяна Николаевна</dc:creator>
  <cp:lastModifiedBy>admin</cp:lastModifiedBy>
  <cp:revision>40</cp:revision>
  <dcterms:created xsi:type="dcterms:W3CDTF">2010-05-22T17:48:30Z</dcterms:created>
  <dcterms:modified xsi:type="dcterms:W3CDTF">2021-06-24T17:12:55Z</dcterms:modified>
</cp:coreProperties>
</file>