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374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18B7AD-8265-44BC-A22F-D36B0389C9BD}" type="datetimeFigureOut">
              <a:rPr lang="ru-RU" smtClean="0"/>
              <a:t>23.06.2021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288AC7-1552-45A7-A197-4F82D7F42D7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203323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18B7AD-8265-44BC-A22F-D36B0389C9BD}" type="datetimeFigureOut">
              <a:rPr lang="ru-RU" smtClean="0"/>
              <a:t>23.06.2021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288AC7-1552-45A7-A197-4F82D7F42D7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560464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18B7AD-8265-44BC-A22F-D36B0389C9BD}" type="datetimeFigureOut">
              <a:rPr lang="ru-RU" smtClean="0"/>
              <a:t>23.06.2021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288AC7-1552-45A7-A197-4F82D7F42D7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877650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18B7AD-8265-44BC-A22F-D36B0389C9BD}" type="datetimeFigureOut">
              <a:rPr lang="ru-RU" smtClean="0"/>
              <a:t>23.06.2021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288AC7-1552-45A7-A197-4F82D7F42D7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295640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18B7AD-8265-44BC-A22F-D36B0389C9BD}" type="datetimeFigureOut">
              <a:rPr lang="ru-RU" smtClean="0"/>
              <a:t>23.06.2021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288AC7-1552-45A7-A197-4F82D7F42D7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407292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18B7AD-8265-44BC-A22F-D36B0389C9BD}" type="datetimeFigureOut">
              <a:rPr lang="ru-RU" smtClean="0"/>
              <a:t>23.06.2021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288AC7-1552-45A7-A197-4F82D7F42D7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421799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18B7AD-8265-44BC-A22F-D36B0389C9BD}" type="datetimeFigureOut">
              <a:rPr lang="ru-RU" smtClean="0"/>
              <a:t>23.06.2021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288AC7-1552-45A7-A197-4F82D7F42D7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14760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18B7AD-8265-44BC-A22F-D36B0389C9BD}" type="datetimeFigureOut">
              <a:rPr lang="ru-RU" smtClean="0"/>
              <a:t>23.06.2021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288AC7-1552-45A7-A197-4F82D7F42D7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435706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18B7AD-8265-44BC-A22F-D36B0389C9BD}" type="datetimeFigureOut">
              <a:rPr lang="ru-RU" smtClean="0"/>
              <a:t>23.06.2021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288AC7-1552-45A7-A197-4F82D7F42D7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141846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18B7AD-8265-44BC-A22F-D36B0389C9BD}" type="datetimeFigureOut">
              <a:rPr lang="ru-RU" smtClean="0"/>
              <a:t>23.06.2021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288AC7-1552-45A7-A197-4F82D7F42D7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911368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18B7AD-8265-44BC-A22F-D36B0389C9BD}" type="datetimeFigureOut">
              <a:rPr lang="ru-RU" smtClean="0"/>
              <a:t>23.06.2021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288AC7-1552-45A7-A197-4F82D7F42D7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500811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18B7AD-8265-44BC-A22F-D36B0389C9BD}" type="datetimeFigureOut">
              <a:rPr lang="ru-RU" smtClean="0"/>
              <a:t>23.06.2021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288AC7-1552-45A7-A197-4F82D7F42D7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674646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620689"/>
            <a:ext cx="7772400" cy="2979762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Бесполое и половое размножение растений. Биологическое значение бесполого и полового способов размножения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/>
              <a:t>Цель:7.2.1.1 - описывать бесполое и половое размножения у растений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977049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433467"/>
          </a:xfrm>
        </p:spPr>
        <p:txBody>
          <a:bodyPr>
            <a:normAutofit/>
          </a:bodyPr>
          <a:lstStyle/>
          <a:p>
            <a:r>
              <a:rPr lang="ru-RU" dirty="0" smtClean="0">
                <a:solidFill>
                  <a:srgbClr val="FF0000"/>
                </a:solidFill>
              </a:rPr>
              <a:t>Задание 1</a:t>
            </a:r>
          </a:p>
          <a:p>
            <a:r>
              <a:rPr lang="ru-RU" dirty="0" smtClean="0"/>
              <a:t>Прочитай текст на </a:t>
            </a:r>
            <a:r>
              <a:rPr lang="ru-RU" dirty="0" err="1" smtClean="0"/>
              <a:t>стр</a:t>
            </a:r>
            <a:r>
              <a:rPr lang="ru-RU" dirty="0" smtClean="0"/>
              <a:t> 209</a:t>
            </a:r>
          </a:p>
          <a:p>
            <a:r>
              <a:rPr lang="ru-RU" dirty="0" smtClean="0"/>
              <a:t>Выпиши определения:</a:t>
            </a:r>
          </a:p>
          <a:p>
            <a:r>
              <a:rPr lang="ru-RU" b="1" dirty="0" smtClean="0"/>
              <a:t>Бесполое </a:t>
            </a:r>
            <a:r>
              <a:rPr lang="ru-RU" b="1" dirty="0" smtClean="0"/>
              <a:t>размножение </a:t>
            </a:r>
            <a:r>
              <a:rPr lang="ru-RU" dirty="0" smtClean="0"/>
              <a:t>- </a:t>
            </a:r>
            <a:r>
              <a:rPr lang="ru-RU" dirty="0"/>
              <a:t>один из способов размножения, при котором следующее поколение развивается из соматических клеток без участия репродуктивных клеток — гамет. </a:t>
            </a:r>
            <a:endParaRPr lang="ru-RU" dirty="0" smtClean="0"/>
          </a:p>
          <a:p>
            <a:r>
              <a:rPr lang="ru-RU" b="1" dirty="0" smtClean="0"/>
              <a:t>Половое размножение- </a:t>
            </a:r>
            <a:r>
              <a:rPr lang="ru-RU" dirty="0" smtClean="0"/>
              <a:t>размножение с помощью половых клеток- гамет.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240889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577483"/>
          </a:xfrm>
        </p:spPr>
        <p:txBody>
          <a:bodyPr>
            <a:normAutofit/>
          </a:bodyPr>
          <a:lstStyle/>
          <a:p>
            <a:r>
              <a:rPr lang="ru-RU" dirty="0" smtClean="0"/>
              <a:t>Задание 2</a:t>
            </a:r>
          </a:p>
          <a:p>
            <a:r>
              <a:rPr lang="ru-RU" dirty="0" smtClean="0"/>
              <a:t>Назови виды бесполого размножения</a:t>
            </a:r>
          </a:p>
          <a:p>
            <a:r>
              <a:rPr lang="ru-RU" b="1" dirty="0" smtClean="0"/>
              <a:t>В основе всех форм бесполого размножения лежит митотическое деление.</a:t>
            </a:r>
          </a:p>
          <a:p>
            <a:r>
              <a:rPr lang="ru-RU" b="1" dirty="0" smtClean="0"/>
              <a:t>Почкование  дрожжи</a:t>
            </a:r>
            <a:endParaRPr lang="ru-RU" b="1" dirty="0"/>
          </a:p>
          <a:p>
            <a:endParaRPr lang="ru-RU" b="1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75620" y="3933056"/>
            <a:ext cx="6192688" cy="29249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30897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505475"/>
          </a:xfrm>
        </p:spPr>
        <p:txBody>
          <a:bodyPr/>
          <a:lstStyle/>
          <a:p>
            <a:r>
              <a:rPr lang="ru-RU" dirty="0" smtClean="0"/>
              <a:t>Деление клетки  водоросли</a:t>
            </a:r>
            <a:endParaRPr lang="ru-R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1268760"/>
            <a:ext cx="7128792" cy="52565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221808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/>
          <a:lstStyle/>
          <a:p>
            <a:r>
              <a:rPr lang="ru-RU" dirty="0" smtClean="0"/>
              <a:t>Спорообразование</a:t>
            </a:r>
            <a:endParaRPr lang="ru-RU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1124744"/>
            <a:ext cx="7488832" cy="52565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571081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/>
          <a:lstStyle/>
          <a:p>
            <a:r>
              <a:rPr lang="ru-RU" dirty="0" smtClean="0"/>
              <a:t>Спора- (от греч. σπ</a:t>
            </a:r>
            <a:r>
              <a:rPr lang="ru-RU" dirty="0" err="1" smtClean="0"/>
              <a:t>ορά</a:t>
            </a:r>
            <a:r>
              <a:rPr lang="ru-RU" dirty="0" smtClean="0"/>
              <a:t>, σπ</a:t>
            </a:r>
            <a:r>
              <a:rPr lang="ru-RU" dirty="0" err="1" smtClean="0"/>
              <a:t>όρος</a:t>
            </a:r>
            <a:r>
              <a:rPr lang="ru-RU" dirty="0" smtClean="0"/>
              <a:t> — сев, посев, семя) — клетки растений и грибов, служащие для их размножения и рассеяния.</a:t>
            </a:r>
          </a:p>
          <a:p>
            <a:r>
              <a:rPr lang="ru-RU" dirty="0" smtClean="0"/>
              <a:t>Имеет плотные оболочки, споры могут долгое время находится в состоянии покоя и пережидать неблагоприятные условия среды.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559987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-243408"/>
            <a:ext cx="8229600" cy="1944216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>Задание3</a:t>
            </a:r>
            <a:r>
              <a:rPr lang="ru-RU" b="1" dirty="0" smtClean="0">
                <a:solidFill>
                  <a:srgbClr val="FF0000"/>
                </a:solidFill>
              </a:rPr>
              <a:t/>
            </a:r>
            <a:br>
              <a:rPr lang="ru-RU" b="1" dirty="0" smtClean="0">
                <a:solidFill>
                  <a:srgbClr val="FF0000"/>
                </a:solidFill>
              </a:rPr>
            </a:br>
            <a:r>
              <a:rPr lang="ru-RU" b="1" dirty="0" smtClean="0">
                <a:solidFill>
                  <a:srgbClr val="FF0000"/>
                </a:solidFill>
              </a:rPr>
              <a:t>Биологическое значение бесполого размножен</a:t>
            </a:r>
            <a:r>
              <a:rPr lang="ru-RU" dirty="0" smtClean="0"/>
              <a:t>ия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 smtClean="0"/>
          </a:p>
          <a:p>
            <a:r>
              <a:rPr lang="ru-RU" dirty="0" smtClean="0"/>
              <a:t>Новое поколение образуется при участии одной родительской особи, которая полностью передает свои наследственные признаки.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154713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7030A0"/>
                </a:solidFill>
              </a:rPr>
              <a:t>Биологическое  значение полового размножения</a:t>
            </a:r>
            <a:endParaRPr lang="ru-RU" b="1" dirty="0">
              <a:solidFill>
                <a:srgbClr val="7030A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При половом размножении родители передают потомству свои гены, следовательно, потомство не будет точной копией родителя. У него появятся новые свойства, что поможет ему выжить в окружающей среде. А при бесполом размножении, потомки - копии родителя.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242921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chemeClr val="accent4"/>
                </a:solidFill>
              </a:rPr>
              <a:t>Рефлексия:</a:t>
            </a:r>
            <a:endParaRPr lang="ru-RU" b="1" dirty="0">
              <a:solidFill>
                <a:schemeClr val="accent4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472608"/>
          </a:xfrm>
        </p:spPr>
        <p:txBody>
          <a:bodyPr>
            <a:normAutofit lnSpcReduction="10000"/>
          </a:bodyPr>
          <a:lstStyle/>
          <a:p>
            <a:r>
              <a:rPr lang="ru-RU" dirty="0" smtClean="0"/>
              <a:t>Возвращается к разделу цели. Читает цель и оценивает  собственное усвоение материала по 3-х балльной шкале</a:t>
            </a:r>
          </a:p>
          <a:p>
            <a:r>
              <a:rPr lang="ru-RU" dirty="0" smtClean="0">
                <a:solidFill>
                  <a:srgbClr val="00B050"/>
                </a:solidFill>
              </a:rPr>
              <a:t>1балл-</a:t>
            </a:r>
            <a:r>
              <a:rPr lang="ru-RU" dirty="0" smtClean="0"/>
              <a:t> выполнил (а)всю работу, но  понимания материала нет</a:t>
            </a:r>
          </a:p>
          <a:p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</a:rPr>
              <a:t>2 балла- </a:t>
            </a:r>
            <a:r>
              <a:rPr lang="ru-RU" dirty="0" smtClean="0"/>
              <a:t>выполнил(а) всю работу, но полного понимания материала нет</a:t>
            </a:r>
          </a:p>
          <a:p>
            <a:r>
              <a:rPr lang="ru-RU" b="1" dirty="0" smtClean="0">
                <a:solidFill>
                  <a:srgbClr val="FF0000"/>
                </a:solidFill>
              </a:rPr>
              <a:t>3 балла- </a:t>
            </a:r>
            <a:r>
              <a:rPr lang="ru-RU" dirty="0" smtClean="0"/>
              <a:t>выполнил(а) всю работу, все понятно</a:t>
            </a:r>
          </a:p>
          <a:p>
            <a:r>
              <a:rPr lang="ru-RU" dirty="0" smtClean="0"/>
              <a:t>Оценку рефлексии поставьте в рабочей тетради  в конце работы.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887341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</TotalTime>
  <Words>253</Words>
  <Application>Microsoft Office PowerPoint</Application>
  <PresentationFormat>Экран (4:3)</PresentationFormat>
  <Paragraphs>26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Тема Office</vt:lpstr>
      <vt:lpstr>Бесполое и половое размножение растений. Биологическое значение бесполого и полового способов размножения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 Задание3 Биологическое значение бесполого размножения</vt:lpstr>
      <vt:lpstr>Биологическое  значение полового размножения</vt:lpstr>
      <vt:lpstr>Рефлексия: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Бесполое и половое размножение растений. Биологическое значение бесполого и полового способов размножения</dc:title>
  <dc:creator>Windows User</dc:creator>
  <cp:lastModifiedBy>Windows User</cp:lastModifiedBy>
  <cp:revision>5</cp:revision>
  <dcterms:created xsi:type="dcterms:W3CDTF">2021-04-14T13:48:58Z</dcterms:created>
  <dcterms:modified xsi:type="dcterms:W3CDTF">2021-06-23T02:54:22Z</dcterms:modified>
</cp:coreProperties>
</file>