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0" r:id="rId3"/>
    <p:sldId id="259" r:id="rId4"/>
    <p:sldId id="263" r:id="rId5"/>
    <p:sldId id="268" r:id="rId6"/>
    <p:sldId id="269" r:id="rId7"/>
    <p:sldId id="270" r:id="rId8"/>
    <p:sldId id="284" r:id="rId9"/>
    <p:sldId id="271" r:id="rId10"/>
    <p:sldId id="272" r:id="rId11"/>
    <p:sldId id="273" r:id="rId12"/>
    <p:sldId id="275" r:id="rId13"/>
    <p:sldId id="276" r:id="rId14"/>
    <p:sldId id="277" r:id="rId15"/>
    <p:sldId id="278" r:id="rId16"/>
    <p:sldId id="279" r:id="rId17"/>
    <p:sldId id="256" r:id="rId18"/>
    <p:sldId id="267" r:id="rId19"/>
    <p:sldId id="286" r:id="rId20"/>
    <p:sldId id="28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DFE5-C952-43D1-8DED-B30D4D78ABDC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176B8-12CF-4B98-B9DC-8DCAB7CE9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2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1 543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1 - сменных</a:t>
            </a:r>
            <a:endParaRPr lang="ru-RU" dirty="0">
              <a:latin typeface="Arial" panose="020B0604020202020204" pitchFamily="34" charset="0"/>
            </a:endParaRPr>
          </a:p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3 647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</a:rPr>
              <a:t>2-сменных</a:t>
            </a:r>
            <a:endParaRPr lang="ru-RU" dirty="0">
              <a:latin typeface="Arial" panose="020B0604020202020204" pitchFamily="34" charset="0"/>
            </a:endParaRPr>
          </a:p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78 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 3-сменных</a:t>
            </a:r>
            <a:endParaRPr lang="ru-RU" dirty="0">
              <a:latin typeface="Arial" panose="020B0604020202020204" pitchFamily="34" charset="0"/>
            </a:endParaRPr>
          </a:p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28 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</a:rPr>
              <a:t>аварийных</a:t>
            </a:r>
            <a:endParaRPr lang="ru-RU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CE8F37-10E8-4BB2-A8EA-38FDA1DEF5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9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76B8-12CF-4B98-B9DC-8DCAB7CE94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44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7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98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/>
              <a:t>06.05.2021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4006163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1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45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8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7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97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76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7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5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microsoft.com/office/2007/relationships/hdphoto" Target="../media/hdphoto3.wdp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t>1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9E2387-1766-4C44-9023-EA6EC95F2C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422819" y="2251769"/>
            <a:ext cx="8428101" cy="20732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 ОРГАНИЗАЦИИ ЛЕТНЕЙ ШКОЛЫ</a:t>
            </a:r>
            <a:b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2020-2021 УЧЕБНОМ ГОДУ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00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0" y="-38553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РУССКИЙ ЯЗЫК (5-11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00C1D6-9D93-4A7F-BA55-490193CA36C6}"/>
              </a:ext>
            </a:extLst>
          </p:cNvPr>
          <p:cNvSpPr txBox="1"/>
          <p:nvPr/>
        </p:nvSpPr>
        <p:spPr>
          <a:xfrm>
            <a:off x="338769" y="3382061"/>
            <a:ext cx="5364480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класс  </a:t>
            </a:r>
          </a:p>
          <a:p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слушание и говорение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определение главной информации; прямое и переносное значение слов чтение;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чтение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омонимы, многозначные слова;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исправление орфографических ошибок с помощью словаря, редактирование предложений; рассуждение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соблюдение речевых норм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омонимы и многозначные слова; эмоционально-окрашенные слова, гиперболы, эпитеты, сравнения, согласование именных частей речи в </a:t>
            </a:r>
            <a:r>
              <a:rPr lang="ru-RU" sz="1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роде.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3FB4221-2DCB-45EA-9864-7E1958DD4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159163"/>
              </p:ext>
            </p:extLst>
          </p:nvPr>
        </p:nvGraphicFramePr>
        <p:xfrm>
          <a:off x="385138" y="1154938"/>
          <a:ext cx="5163102" cy="21122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3426835484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863953992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3024989351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89481485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092568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87118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342523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937143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614384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593881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aa-ET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354914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B4DACD3-E95B-485B-B540-EB509857BEE5}"/>
              </a:ext>
            </a:extLst>
          </p:cNvPr>
          <p:cNvSpPr txBox="1"/>
          <p:nvPr/>
        </p:nvSpPr>
        <p:spPr>
          <a:xfrm>
            <a:off x="5912357" y="563969"/>
            <a:ext cx="5837683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 класс </a:t>
            </a: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слушание и говорение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оценивание прослушанного материала с точки зрения содержания, структуры, логики высказывания;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чтение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оценивание прослушанного материала с точки зрения содержания, структуры, логики высказывания; </a:t>
            </a:r>
          </a:p>
          <a:p>
            <a:pPr marL="182563" indent="-182563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выявление структурных частей и объяснение смысла построения текста, фразеологизмы; сравнение стилистических особенностей различных текстов с учетом их композиционных особенностей (стихотворение, сказка, рассказ, заметка, репортаж, интервью);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редактирование текста с учетом его типа;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соблюдение речевых норм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правописание суффиксов –Н-, -НН- в именах прилагательных; знаки препинания в предложениях с вводными конструкциями.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 класс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слушание и говорение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65113" lvl="0" algn="just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оценивание прослушанного материала с точки зрения содержания, структуры, логики высказывания; использования языковых средств для привлечения внимания; аргументированный монолог;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чтение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ознакомительное и комментированное чтение;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значение отдельных слов и выражений в тексте, паронимы, вводные слова, повторы, прямой и обратный порядок слов в предложении;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 algn="just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исправление смысловых, фактических, логических недочетов, редактирование  текста, изменение структуры  отдельных предложений или фрагментов текста;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соблюдение речевых норм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 с разными частями речи;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 algn="just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знаки препинания в простых, осложненных обособленным определением и обстоятельством предложениях</a:t>
            </a:r>
            <a:r>
              <a:rPr lang="ru-RU" sz="13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kk-KZ" sz="13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4239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0" y="-38553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РУССКИЙ ЯЗЫК (5-11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03F5B3-278A-4D87-9AF2-2CD433DC998C}"/>
              </a:ext>
            </a:extLst>
          </p:cNvPr>
          <p:cNvSpPr txBox="1"/>
          <p:nvPr/>
        </p:nvSpPr>
        <p:spPr>
          <a:xfrm>
            <a:off x="364547" y="260678"/>
            <a:ext cx="4930587" cy="6724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kk-KZ" sz="13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дискуссии, аргументация, выводы;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характерные черты, языковые и жанровые особенности публицистического, разговорного, научного, официально-делового стилей;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разграничение факта и мнения,  разные виды чтения, в том числе изучающее;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исправление смысловых, фактических, логических, стилистических недочетов, редактирование текста, изменение структуры текста;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норм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обособленные члены предложения, знаки препинания при уточняющих членах предложения.</a:t>
            </a:r>
            <a:r>
              <a:rPr lang="ru-RU" sz="14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ru-RU" sz="14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 класс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модели речевого поведения в соответствии с речевыми нормами в конкретной ситуации;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выявление особенностей и роли структуры текста в передаче основной мысли,  аббревиация, парцелляция, ирония, намёк, преуменьшение, преувеличение и другие приемы;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разные виды плана, в том числе цитатный, тезисный;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норм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орфографические нормы.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4E7963-462E-4F7B-A3AE-E67220D6B2D7}"/>
              </a:ext>
            </a:extLst>
          </p:cNvPr>
          <p:cNvSpPr txBox="1"/>
          <p:nvPr/>
        </p:nvSpPr>
        <p:spPr>
          <a:xfrm>
            <a:off x="5732109" y="423112"/>
            <a:ext cx="6318959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основной мысли с учетом невербальных средств общения;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дебатах, аргументация собственной позиции;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понимание применения  специальной лексики, аббревиации, перифразы,  аллюзии, эвфемизмов и других средств выразительности в   тексте;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сравнение стилистических особенностей  текстов с учетом темы, основной мысли, проблемы, цели,  целевой аудитории, позиции автора;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корректировка и редактирование всех имеющихся недочетов в тексте с учетом целей, целевой аудитории,  ситуации общения и воздействия на читателя;.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норм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знаков препинания в простых, простых осложненных и сложных предложениях; использование лексики официально-делового стиля, публицистического и научного стилей, стилистических фигур в соответствии с целью и ситуацией общения.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деловой беседе, решение проблемы и достижение договоренности;  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понимание применения изобразительно-выразительных средств, стилистических фигур и других приемов в тексте; формулирование вопросов для исследования и гипотезы по прочитанному тексту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написание текстов-описаний и текстов-повествований в различных жанрах с использованием приемов, отражающих убеждения, взгляды и чувства автора; корректировка и редактирование всех имеющихся недочетов в тексте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</a:t>
            </a:r>
            <a:r>
              <a:rPr lang="ru-RU" sz="1400" i="1" u="sng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норм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8411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НЕМЕЦКИЙ ЯЗЫК (1-11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6165614" y="767122"/>
            <a:ext cx="5474970" cy="584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Темы учебной программы для повторения и </a:t>
            </a:r>
            <a:r>
              <a:rPr lang="ru-RU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закрепления</a:t>
            </a:r>
            <a:endParaRPr lang="ru-RU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kk-KZ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 классе «Heißes und Kaltes», «In Kasachstan», «Weg zur Schule», «Kopfzeugen  und Masken», «Heißes und Kaltes», </a:t>
            </a:r>
            <a:r>
              <a:rPr lang="de-DE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Fertigung von der Puppe», «Ungewöhnlicher Tanz».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 2-м классе  «Den Rücken stärken», «Schulfotos», «Wegemarke und Schilder», «Mein Flugzeug», «Und jetzt zusammen»;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3-м классе  «Kreatives Projekt», «Tag und Nacht», «Lichtquellen», «Schattenspiel», «Goethe»;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4-м классе  «Äsop-Fabel», «Folklore», «Drachen und Wunderwesen», «Auf der Suche nach Sсhätzen», «Schätze unseres Planets», «Planeten des Sonnensystems», «Langsame Autos».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5-м классе «Unsere Heimat - Kasachstan. Reise durch Kasachstan», «Traditionen und Folklore», «Ökologie und Lebenssicherheit»; 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6-м классе  «Die Erde – unser Haus»,  «Kasachische und deutsche Kultur», «Gesunde Lebensweise», </a:t>
            </a:r>
            <a:r>
              <a:rPr lang="de-DE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Gesunde Lebensweise»;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7-м классе  «Hervorragende Persönlichkeiten meiner Region», «Musik und Literatur», «Beruf der Zukunft», «Schüleraustauschprogramm in aller Welt»;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8-м классе  «Innovationen in der Welt Erfindungen, die die Welt  verändert haben»,  «Zeit der Friedenstiftung», «Der Mensch und sein Können»;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9-м классе  «Alternative Energiequellen», «Berufsauswahl», «Persönlichkeitsentwicklung»;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10-м классе  «Soziale Sicherheit – Staatsfortschritt», «Wie sind Führereigenschaften zu entfalten», «Wissenschaft und Technik»; 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11-м классе  «Soziale Sicherheit – Staatsfortschritt», « IT-Technoligien», «Wie sind  Führereigenschaften zu entfalten», «Wirtschaft und Konkurrenzfähigkeit des Landes».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596745"/>
              </p:ext>
            </p:extLst>
          </p:nvPr>
        </p:nvGraphicFramePr>
        <p:xfrm>
          <a:off x="341586" y="1651116"/>
          <a:ext cx="5163102" cy="317044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395623"/>
                  </a:ext>
                </a:extLst>
              </a:tr>
              <a:tr h="2061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50272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906712"/>
                  </a:ext>
                </a:extLst>
              </a:tr>
              <a:tr h="2475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893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6149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МАТЕМАТИКА, АЛГЕБРА, ГЕОМЕТРИЯ, АЛГЕБРА И НАЧАЛА АНАЛИЗА (5-11 КЛАССЫ) 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5698998" y="626837"/>
            <a:ext cx="6224568" cy="6113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Темы учебной программы для повторения и закрепления</a:t>
            </a:r>
          </a:p>
          <a:p>
            <a:pPr lvl="0" algn="just"/>
            <a:endParaRPr lang="kk-KZ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математике в 5 классе «Действия над обыкновенными и десятичными дробями», «Проценты», «Решение текстовых задач»;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математике в 6 классе «Действия над рациональными числами», «Линейные уравнения с одной переменной», «Линейные неравенства с одной переменной и их системы»;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в 7 классе «Преобразование выражений, содержащих степени», «Разложение на множители и тождественные преобразования выражений», «Формулы сокращенного умножения», «Алгебраические дроби и действия над ними»;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в 8 классе «Квадратные уравнения», «Квадратичная функция», «Рациональные неравенства», «Решение текстовых задач»;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в 9 классе «Формулы тригонометрии», «Решение текстовых задач на прогрессии»;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и началам анализа в 10 классе «Тригометрические уравнения», «Тригонометрические неравенства», «Применение производной»; «Функция, ее свойства и график»;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и началам анализа в 11 классе «Нахождение площади фигур и объема тел», «Преобразование рациональных и иррациональных выражений», «Логарифм числа», «Показательные и логарифмические уравнения и неравенства».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геометрии в 7-9 классах основная часть тем является сложной, поэтому</a:t>
            </a:r>
            <a:r>
              <a:rPr lang="kk-KZ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рекомендуется повторение всех сложных тем;</a:t>
            </a:r>
            <a:endParaRPr lang="kk-KZ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геометрии в 10 классе «Векторы в пространстве»;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геометрии в 11 классе «Нахождение площади и объема многогранников и тел вращения»; «</a:t>
            </a:r>
            <a:r>
              <a:rPr lang="kk-KZ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Сечения многогранников и тел вращения».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19056"/>
              </p:ext>
            </p:extLst>
          </p:nvPr>
        </p:nvGraphicFramePr>
        <p:xfrm>
          <a:off x="195282" y="983604"/>
          <a:ext cx="5163102" cy="50004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395623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50272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906712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893262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114137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397513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966625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587100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52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4805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ИКТ (3-4 КЛАССЫ), ИНФОРМАТИКА (5-10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6205175" y="682592"/>
            <a:ext cx="590836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</a:t>
            </a:r>
            <a:endParaRPr lang="aa-ET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линейных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вложенных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условий;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составных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условий;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класс</a:t>
            </a:r>
            <a:endParaRPr lang="aa-ET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линейных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алгоритмов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ветвления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циулических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 класс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Одномерный массив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Поиск элемента с заданными свойствами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ерестановка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элементов;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Двумерный массив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Сортировка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Удаление и вставка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элемента;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2D игры на языке программирования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  (ЕМН)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Системы счисления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Логические основы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компьютера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Пользовательские функции и процедуры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со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строками;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 файлами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сортировки;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Алгоритмы на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графах.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427697"/>
              </p:ext>
            </p:extLst>
          </p:nvPr>
        </p:nvGraphicFramePr>
        <p:xfrm>
          <a:off x="640712" y="757745"/>
          <a:ext cx="5163102" cy="2346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Класс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ИКТ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ИКТ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(ЕМН)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395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A16F83-E16C-412F-986F-793204A1B707}"/>
              </a:ext>
            </a:extLst>
          </p:cNvPr>
          <p:cNvSpPr txBox="1"/>
          <p:nvPr/>
        </p:nvSpPr>
        <p:spPr>
          <a:xfrm>
            <a:off x="172016" y="3259110"/>
            <a:ext cx="59119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3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Темы учебной программы для повторения и </a:t>
            </a:r>
            <a:r>
              <a:rPr lang="ru-RU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закрепления</a:t>
            </a:r>
            <a:r>
              <a:rPr lang="kk-KZ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kk-KZ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класс 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Гироскопический датчик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Повороты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Движение робота по линии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</a:t>
            </a:r>
            <a:endParaRPr lang="ru-RU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1. 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линейных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языке </a:t>
            </a:r>
            <a:r>
              <a:rPr lang="ru-RU" sz="1600" dirty="0" err="1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В </a:t>
            </a:r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2021-2022 учебном году 8, 9 классы будут изучать я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зык  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рограммировани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впервые, поэтому в </a:t>
            </a:r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летней школе 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рекомендуется ознакомить с синтаксисом я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зык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 п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рограммировани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aa-ET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7586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ИСТОРИЯ КАЗАХСТАНА (5-11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BDBABF7-E0DC-4547-8EC1-A3AF52BBB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5584"/>
              </p:ext>
            </p:extLst>
          </p:nvPr>
        </p:nvGraphicFramePr>
        <p:xfrm>
          <a:off x="375728" y="542872"/>
          <a:ext cx="5163102" cy="1661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5047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AC1FDB6-48BA-4A84-A6FD-06024FF36822}"/>
              </a:ext>
            </a:extLst>
          </p:cNvPr>
          <p:cNvSpPr txBox="1"/>
          <p:nvPr/>
        </p:nvSpPr>
        <p:spPr>
          <a:xfrm>
            <a:off x="177017" y="2722645"/>
            <a:ext cx="5361813" cy="4212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270510" algn="l"/>
              </a:tabLst>
            </a:pPr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Темы учебной программы для повторения и закрепления</a:t>
            </a:r>
          </a:p>
          <a:p>
            <a:pPr lvl="0" algn="just">
              <a:tabLst>
                <a:tab pos="270510" algn="l"/>
              </a:tabLst>
            </a:pPr>
            <a:endParaRPr lang="kk-KZ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  <a:tabLst>
                <a:tab pos="270510" algn="l"/>
              </a:tabLst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5 классе: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Стоянки эпохи камня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Андроновская и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бегазы-дандыбаевская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культуры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Исторические сведения о саках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Письменные источники об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усунях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Материальная и духовная культура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усунов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кангюев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Объединение гуннских племен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Переселение гуннов на Запад»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  <a:tabLst>
                <a:tab pos="270510" algn="l"/>
              </a:tabLst>
            </a:pP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6 классе: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Раннесредневековые государства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 формирование тюркского мира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Политические процессы на территории Казахстана в X – нач. XІІІ вв.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Кыпчакское ханство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Последствия монгольского завоевания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улусов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Казахского ханства», «Духовная культура казахов в XVI – XVII веках»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в 7 классе: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 присоединения Казахского ханства к Российской империи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Национально-освободительное движение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Срыма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Датулы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«Н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ационально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-освободительное движение под руководством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Кенесары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Касымулы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Взаимоотношения казахов со среднеазиатскими государствами в 40-е – в 60-е годы </a:t>
            </a:r>
            <a:r>
              <a:rPr lang="en-GB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XIX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«А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дминистративно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-территориальные реформы в Казахстане во второй половине Х</a:t>
            </a:r>
            <a:r>
              <a:rPr lang="en-GB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«О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свободительная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борьба казахов в 1860-1870-х годах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Казахское общество во второй половине 19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устной исторической традиции казахов в конце </a:t>
            </a:r>
            <a:r>
              <a:rPr lang="en-US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XIX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начале </a:t>
            </a:r>
            <a:r>
              <a:rPr lang="en-US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вв.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aa-ET" sz="12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858CB4-B766-4709-BA21-6912A4ACA190}"/>
              </a:ext>
            </a:extLst>
          </p:cNvPr>
          <p:cNvSpPr txBox="1"/>
          <p:nvPr/>
        </p:nvSpPr>
        <p:spPr>
          <a:xfrm>
            <a:off x="5871211" y="696826"/>
            <a:ext cx="60944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/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8 классе: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Социально-экономическая ситуация в Казахстане в начале ХХ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Казахстан в годы гражданского противостояния (1917-1920 гг.)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«Н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ациональные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автономии в Казахстане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«И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ндустриализация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Казахстане в 1920-1930-е годы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Коллективизация в Казахстане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Политические репрессии 1920-30-х годов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«У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частие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казахстанцев в сражениях Великой Отечественной войны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algn="just"/>
            <a:endParaRPr lang="aa-ET" sz="12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9 классе: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Социально-экономическая ситуация в Казахстане в начале ХХ века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Казахстан в годы гражданского противостояния (1917-1920 гг.)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Политические репрессии 1920-30-х годов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«У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частие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казахстанцев в сражениях Великой Отечественной войны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«С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оциально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-экономическое развитие Казахской ССР в послевоенные годы», «Общественно-политическое развитие 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Казахстана в период «хрущевской оттепели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оциально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-экономическое развитие Казахстана в 1965-1985 гг.», «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Противоречия в общественно-политическом развитии Казахстана в 60-80-е годы ХХ века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Казахстан на начальном этапе «перестройки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Экономическое развитие Казахстана в первые годы Независимости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ECE949-18E3-4EBE-B476-0C535A9396A8}"/>
              </a:ext>
            </a:extLst>
          </p:cNvPr>
          <p:cNvSpPr txBox="1"/>
          <p:nvPr/>
        </p:nvSpPr>
        <p:spPr>
          <a:xfrm>
            <a:off x="5871211" y="3345580"/>
            <a:ext cx="6051042" cy="319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kk-KZ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истории Казахствна в 10 классе (ОГН):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Древние очаги центрально-азиатских цивилизаций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Истоки и особенности возникновения цивилизации Великой Степи (энеолит, эпоха бронзы)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Этногенез и этнические процессы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Политическая организация ранних государств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Тюркская империя - классический образец государственности кочевников. Преемники Тюркской империи», «Борьба казахского народа за восстановление государственного  суверенитета», «Советская форма казахской государственности», «Достижения и противоречия в области культуры советского периода»;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истории Казахствна в 11 классе (ОГН):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экономики Казахстана в ХХ веке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экономики Республики Казахстан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полиэтнического общества в советский период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Движение "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Алаш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и политические взгляды казахских революционеров-демократов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Казахстана в XVIII - начале XX века», «Достижения и противоречия советской системы образования», «Проблемы и перспективы развития образования и науки Республики Казахстан».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871163C6-2226-44E7-892F-6B22497649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031832"/>
              </p:ext>
            </p:extLst>
          </p:nvPr>
        </p:nvGraphicFramePr>
        <p:xfrm>
          <a:off x="375728" y="2204032"/>
          <a:ext cx="5163102" cy="426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2205721146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3817174177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153094618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929342038"/>
                    </a:ext>
                  </a:extLst>
                </a:gridCol>
              </a:tblGrid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576768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31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0061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6924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600" b="1" dirty="0" smtClean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ВСЕМИРНАЯ ИСТОРИЯ (5-1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  <a:r>
              <a:rPr lang="kk-KZ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КЛАССЫ)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BDBABF7-E0DC-4547-8EC1-A3AF52BBB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05937"/>
              </p:ext>
            </p:extLst>
          </p:nvPr>
        </p:nvGraphicFramePr>
        <p:xfrm>
          <a:off x="596803" y="875706"/>
          <a:ext cx="5163102" cy="25147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395623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5027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B7953C7-EFF5-4D39-A927-1AE09AAF4AD3}"/>
              </a:ext>
            </a:extLst>
          </p:cNvPr>
          <p:cNvSpPr txBox="1"/>
          <p:nvPr/>
        </p:nvSpPr>
        <p:spPr>
          <a:xfrm>
            <a:off x="6177920" y="692497"/>
            <a:ext cx="5482943" cy="6271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изменилось искусство в конце XIX - начале ХХ веков?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страны мира преодолевали Великую депрессию?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Каковы особенности развития культуры в первой половине ХХ века?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9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во второй половине  ХХ века усилился процесс деколонизации?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Каковы особенности событий холодной войны в 1946-1963 гг.?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стал возможен «азиатский прорыв»?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 ЕМН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Традиционные цивилизации Африки, Америки, Австралии и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Океании;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Военно-политический аспект взаимодействия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цивилизаций;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Направления и стили искусства в контексте исторических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процессов.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класс ЕМН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Дифференциация стран мира по уровню экономического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Исторический опыт реализации принципов правового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Современные вызовы и угрозы международной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безопасности.  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 ОГН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Цивилизации Древнего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мира;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Мировые религии и развитие 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цивилизаций;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Тенденции развития современного 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искусства.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класс ОГН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Исторический опыт реализации принципов правового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Совместные усилия государств по сохранению мира и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безопасности;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 </a:t>
            </a:r>
            <a:r>
              <a:rPr lang="ru-RU" sz="14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Куан</a:t>
            </a: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Ю и </a:t>
            </a:r>
            <a:r>
              <a:rPr lang="ru-RU" sz="14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Махатхир</a:t>
            </a: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Мухаммад: «из третьего мира в первый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2707FC-71A0-417B-8307-7D0478C4FB67}"/>
              </a:ext>
            </a:extLst>
          </p:cNvPr>
          <p:cNvSpPr txBox="1"/>
          <p:nvPr/>
        </p:nvSpPr>
        <p:spPr>
          <a:xfrm>
            <a:off x="186138" y="3327636"/>
            <a:ext cx="582147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древние империи на Ближнем и Среднем Востоке были могущественными?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Насколько были могущественными древние империи Средней Азии?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Каково культурное наследие древнего мира?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VIII-XII века называют «золотым веком» исламской культуры?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образовались централизованные государства в Европе?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обогатил мировую культуру Восточный Ренессанс? 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промышленная революция изменила мир?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политические идеи сформировали революции 1848 года в Европе?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Насколько были не схожи пути объединения Италии и Германии?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искусство и литература XIX века отображали  социальную несправедливость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26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0" y="0"/>
            <a:ext cx="12192000" cy="61555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5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РЕКОМЕНДАЦИИ ПО ОРГАНИЗАЦИИ ЛЕТНЕЙ ШКОЛЫ</a:t>
            </a:r>
          </a:p>
          <a:p>
            <a:pPr algn="ctr"/>
            <a:endParaRPr lang="ru-RU" sz="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6047" y="615553"/>
            <a:ext cx="1133379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ОБСУЖДЕНИЕ на методических объединениях выбора наиболее сложных тем по предметам и их количества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ВЫБОР ОПТИМАЛЬНЫХ методов и приемов обучения (для закрепления учебного материала)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СОСТАВЛЕНИЕ совместных краткосрочных планов занятий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ИНДИВИДУАЛЬНЫЕ КОНСУЛЬТАЦИИ для обучающихся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КОНСУЛЬТАЦИИ ПО ОСНОВНЫМ ПРЕДМЕТАМ, в том числе с привлечением студентов педагогических вузов,колледжей </a:t>
            </a:r>
          </a:p>
          <a:p>
            <a:pPr marL="28687" algn="just"/>
            <a:endParaRPr lang="kk-KZ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АКТИВНОЕ ПРИМЕНЕНИЕ на занятиях заданий PISA, вышедших из режима конфиденциальности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РАЗВИТИЕ НАВЫКОВ читательской грамотности («Читающая школа»)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РАЗВИТИЕ НАВЫКОВ работы с электронной информацией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ПРИМЕНЕНИЕ МЕТОДОВ решения сложных задач по математике с поиском неординарных практико-ориентированных подходов вместо применения шаблонных алгоритмов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РАБОТА С ТЕКСТОМ, выполнение заданий по тексту (</a:t>
            </a:r>
            <a:r>
              <a:rPr lang="ru-RU" dirty="0" err="1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аудирование</a:t>
            </a: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, говорение, чтение, письмо)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ВЫПОЛНЕНИЕ практических заданий</a:t>
            </a:r>
          </a:p>
        </p:txBody>
      </p:sp>
    </p:spTree>
    <p:extLst>
      <p:ext uri="{BB962C8B-B14F-4D97-AF65-F5344CB8AC3E}">
        <p14:creationId xmlns:p14="http://schemas.microsoft.com/office/powerpoint/2010/main" val="372050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-727"/>
            <a:ext cx="12191999" cy="7848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ОЖИДАЕМЫЕ РЕЗУЛЬТАТЫ</a:t>
            </a:r>
          </a:p>
          <a:p>
            <a:pPr algn="ctr"/>
            <a:endParaRPr lang="ru-RU" sz="1200" i="1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7049" y="1636836"/>
            <a:ext cx="5695825" cy="255454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Восполнение потерь в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знаниях;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Определение области затруднений по предметам и получение индивидуального образовательного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маршрута;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Приобретение навыков командного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обучения;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Повышение мотивации к обучению (коммуникация, креативность, критическое мышление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Формирование навыков исследовательской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деятельности;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Персональный познавательный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опыт;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Формирование навыка  решения практических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задач;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Качественное усвоение пройденного учебного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материала. 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4587" y="1006158"/>
            <a:ext cx="5468288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ОБУЧАЮЩИЕСЯ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89693" y="956264"/>
            <a:ext cx="5468285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ПЕДАГОГИ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52978" y="4383138"/>
            <a:ext cx="3110753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РОДИТЕЛИ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89690" y="1592920"/>
            <a:ext cx="5468288" cy="280076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Анализ учебных достижений обучающихся и построение образовательных, развивающих и воспитательных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задач;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Создание условий для выравнивания качества знаний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обучающихся;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Индивидуальная/командная работа с обучающимися на основе определения области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затруднений;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Проявление собственных профессиональных инициатив и поддержка детских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инициатив;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Использование инновационных программ и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проектов;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Качественная обратная связь и сопровождение обучающихся в соответствии с их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потребностями.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5353" y="4873080"/>
            <a:ext cx="5657521" cy="1815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Получение образовательных услуг обучающимися и  обучение в соответствии с потребностями детей по итогам предыдущего учебного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года;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Вовлеченность родителей в процесс обеспечения и сопровождения развития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ребенка;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Обеспечение занятости  детей и организация досуга в летний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период.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91753" y="4463299"/>
            <a:ext cx="5468288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ШКОЛЫ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87919" y="5191096"/>
            <a:ext cx="5498870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Корректируют рабочие учебные планы, среднесрочные учебные планы по предметам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Предоставляют педагогам возможность корректировать краткосрочные планы (персонализация)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1327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49570" y="677821"/>
            <a:ext cx="10190284" cy="5624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 действий администрации школы:</a:t>
            </a:r>
            <a:endParaRPr lang="ru-RU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Рассмотреть на педагогическом совете вопрос по работе Летней школы, определить предметы, режим работы.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мая 2021 года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издать приказ по школе, провести родительские собрания.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мая 2021 года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собрать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заявления родителей.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мая 2021 года 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распределить всех детей каждой параллели класса по подгруппам (10-15 ч).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мая 2021 года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нагрузку распределить между педагогами согласно тарификации.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мая 2021 года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соблюдение санитарных требований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(измерение </a:t>
            </a:r>
            <a:r>
              <a:rPr lang="ru-RU" sz="24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температуры, масочный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режим,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санитайзеры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проветривание кабинетов).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постоянно.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Составить расписание занятий.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20 мая 2021 года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07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3">
            <a:extLst>
              <a:ext uri="{FF2B5EF4-FFF2-40B4-BE49-F238E27FC236}">
                <a16:creationId xmlns:a16="http://schemas.microsoft.com/office/drawing/2014/main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140030" y="109028"/>
            <a:ext cx="11051969" cy="58832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 ИТОГОВАЯ АТТЕСТАЦИЯ 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  <a:cs typeface="Arial" panose="020B0604020202020204" pitchFamily="34" charset="0"/>
              </a:rPr>
              <a:t>2020 – 2021 УЧЕБНОГО </a:t>
            </a: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cs typeface="Arial" panose="020B0604020202020204" pitchFamily="34" charset="0"/>
              </a:rPr>
              <a:t>ГОДА</a:t>
            </a:r>
            <a:endParaRPr lang="ru-RU" b="1" dirty="0">
              <a:solidFill>
                <a:schemeClr val="bg1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092043" y="1211282"/>
            <a:ext cx="59376" cy="4647053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472538" y="1211283"/>
            <a:ext cx="3337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Для обучающихся 9 (10) классов 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14741" y="1211283"/>
            <a:ext cx="3433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Для обучающихся 11 (12) классов</a:t>
            </a:r>
            <a:r>
              <a:rPr lang="ru-RU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026" name="Picture 2" descr="C:\Users\CRMSH_02\Desktop\Нуржауган\students-classroom-icon-260nw-236108038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90"/>
          <a:stretch/>
        </p:blipFill>
        <p:spPr bwMode="auto">
          <a:xfrm>
            <a:off x="6380555" y="1033708"/>
            <a:ext cx="922770" cy="724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RMSH_02\Desktop\Нуржауган\185578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73" r="23532"/>
          <a:stretch/>
        </p:blipFill>
        <p:spPr bwMode="auto">
          <a:xfrm>
            <a:off x="570875" y="983132"/>
            <a:ext cx="836560" cy="8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43096" y="4374436"/>
            <a:ext cx="40204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 и литературе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 в классах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с русским/узбекским/уйгурским/таджикским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языком обучения и письменного экзамена по русскому языку и литературе в классах с казахским языком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обучения</a:t>
            </a:r>
            <a:endParaRPr lang="ru-RU" sz="20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1695" y="2062686"/>
            <a:ext cx="92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28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мая -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4091" y="3808557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3 </a:t>
            </a:r>
            <a:r>
              <a:rPr lang="ru-RU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июня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-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1061" y="4891303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7 </a:t>
            </a:r>
            <a:r>
              <a:rPr lang="ru-RU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июня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- 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24511" y="1850246"/>
            <a:ext cx="40576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языку/русскому языку и родному языку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для школ с уйгурским/таджикским/узбекским языком обучения (язык обучения) в форме эссе, для обучающихся школ с углубленным изучением предметов гуманитарного цикла – письменной работы (статья, рассказ, эссе)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43096" y="3863205"/>
            <a:ext cx="39853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Письменный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по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математике (алгебре) </a:t>
            </a:r>
            <a:endParaRPr lang="ru-RU" sz="1600" b="1" dirty="0">
              <a:latin typeface="Arial Narrow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438684" y="4650280"/>
            <a:ext cx="39956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Т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естирование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в школах с русским/ узбекским/ уйгурским/таджикским языком обучения и тестирования по русскому языку в школах с казахским языком обучения </a:t>
            </a:r>
            <a:endParaRPr lang="ru-RU" sz="20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25907" y="2086326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1 июня -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80554" y="4104009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7 июня -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325907" y="4973355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10 июня - 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387224" y="2097190"/>
            <a:ext cx="40576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языку/русскому языку и родному языку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для школ с уйгурским/таджикским/узбекским языком обучения (язык обучения) в форме эссе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380555" y="3428202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4 июня -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428840" y="3428202"/>
            <a:ext cx="42728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алгебре и началам анализа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420624" y="4134786"/>
            <a:ext cx="32752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atin typeface="Arial Narrow" pitchFamily="34" charset="0"/>
                <a:cs typeface="Arial" pitchFamily="34" charset="0"/>
              </a:rPr>
              <a:t>Т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естирование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по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истории Казахстана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99128" y="6340406"/>
            <a:ext cx="108872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Arial Narrow" pitchFamily="34" charset="0"/>
                <a:cs typeface="Arial" pitchFamily="34" charset="0"/>
              </a:rPr>
              <a:t>Повторная 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итоговая аттестация</a:t>
            </a:r>
            <a:r>
              <a:rPr lang="ru-RU" sz="1200" dirty="0">
                <a:latin typeface="Arial Narrow" pitchFamily="34" charset="0"/>
                <a:cs typeface="Arial" pitchFamily="34" charset="0"/>
              </a:rPr>
              <a:t> 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обучающихся 9 (10), 11 </a:t>
            </a:r>
            <a:r>
              <a:rPr lang="kk-KZ" sz="1200" b="1" dirty="0">
                <a:latin typeface="Arial Narrow" pitchFamily="34" charset="0"/>
                <a:cs typeface="Arial" pitchFamily="34" charset="0"/>
              </a:rPr>
              <a:t>(12)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  классов </a:t>
            </a:r>
            <a:r>
              <a:rPr lang="ru-RU" sz="1200" dirty="0" smtClean="0">
                <a:latin typeface="Arial Narrow" pitchFamily="34" charset="0"/>
                <a:cs typeface="Arial" pitchFamily="34" charset="0"/>
              </a:rPr>
              <a:t>(при необходимости) с </a:t>
            </a:r>
            <a:r>
              <a:rPr lang="ru-RU" sz="1200" dirty="0">
                <a:latin typeface="Arial Narrow" pitchFamily="34" charset="0"/>
                <a:cs typeface="Arial" pitchFamily="34" charset="0"/>
              </a:rPr>
              <a:t>соблюдением санитарных требований проводится 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с 11 по </a:t>
            </a:r>
            <a:r>
              <a:rPr lang="kk-KZ" sz="1200" b="1" dirty="0">
                <a:latin typeface="Arial Narrow" pitchFamily="34" charset="0"/>
                <a:cs typeface="Arial" pitchFamily="34" charset="0"/>
              </a:rPr>
              <a:t>20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 июня 2021 </a:t>
            </a:r>
            <a:r>
              <a:rPr lang="ru-RU" sz="1200" b="1" dirty="0" smtClean="0">
                <a:latin typeface="Arial Narrow" pitchFamily="34" charset="0"/>
                <a:cs typeface="Arial" pitchFamily="34" charset="0"/>
              </a:rPr>
              <a:t>года</a:t>
            </a:r>
            <a:endParaRPr lang="ru-RU" sz="1200" dirty="0"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1028" name="Picture 4" descr="C:\Users\CRMSH_02\Desktop\Нуржауган\content_photo_2020-03-25_09-43-39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20" y="5925914"/>
            <a:ext cx="740457" cy="74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0" y="-20367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ИТОГОВАЯ АТТЕСТАЦИЯ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5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91169"/>
            <a:ext cx="12192000" cy="15028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1320" y="2679824"/>
            <a:ext cx="6277824" cy="1325563"/>
          </a:xfrm>
        </p:spPr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СПАСИБО ЗА ВНИМАНИЕ!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67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ПЕРИОД ЛЕТНЕЙ ШКОЛЫ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61486CF7-D922-4736-A3B6-C4D4405C772C}"/>
              </a:ext>
            </a:extLst>
          </p:cNvPr>
          <p:cNvSpPr/>
          <p:nvPr/>
        </p:nvSpPr>
        <p:spPr>
          <a:xfrm>
            <a:off x="6717018" y="1621732"/>
            <a:ext cx="4889525" cy="300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ОРГАНИЗАЦИЯ ПО ЖЕЛАНИЮ РОДИТЕЛЕЙ</a:t>
            </a:r>
          </a:p>
          <a:p>
            <a:pPr>
              <a:defRPr/>
            </a:pPr>
            <a:endParaRPr lang="kk-KZ" sz="1200" dirty="0" smtClean="0">
              <a:solidFill>
                <a:schemeClr val="tx1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FCF0061D-5746-4A6E-B0CD-699EBDF3BACB}"/>
              </a:ext>
            </a:extLst>
          </p:cNvPr>
          <p:cNvSpPr/>
          <p:nvPr/>
        </p:nvSpPr>
        <p:spPr>
          <a:xfrm>
            <a:off x="8759992" y="1461719"/>
            <a:ext cx="1731050" cy="300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b="1" dirty="0">
              <a:solidFill>
                <a:schemeClr val="tx1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2D610D43-AC73-40A6-9104-C79624E3DE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819707"/>
              </p:ext>
            </p:extLst>
          </p:nvPr>
        </p:nvGraphicFramePr>
        <p:xfrm>
          <a:off x="488887" y="2214664"/>
          <a:ext cx="5125142" cy="29066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3328">
                  <a:extLst>
                    <a:ext uri="{9D8B030D-6E8A-4147-A177-3AD203B41FA5}">
                      <a16:colId xmlns:a16="http://schemas.microsoft.com/office/drawing/2014/main" val="68135185"/>
                    </a:ext>
                  </a:extLst>
                </a:gridCol>
                <a:gridCol w="2331814">
                  <a:extLst>
                    <a:ext uri="{9D8B030D-6E8A-4147-A177-3AD203B41FA5}">
                      <a16:colId xmlns:a16="http://schemas.microsoft.com/office/drawing/2014/main" val="4154738998"/>
                    </a:ext>
                  </a:extLst>
                </a:gridCol>
              </a:tblGrid>
              <a:tr h="849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ШКОЛЫ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В РЕЖИМЕ ДИСТАНЦИОННОГО/КОМБИНИРОВАННОГО ОБУЧЕНИЯ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  <a:sym typeface="Quattrocento Sans"/>
                        </a:rPr>
                        <a:t>УЧАЩИЕСЯ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7, 8, 10 КЛАССОВ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446260"/>
                  </a:ext>
                </a:extLst>
              </a:tr>
              <a:tr h="849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ШКОЛЫ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В РЕЖИМЕ КОМБИНИРОВАННОГО ОБУЧЕНИЯ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1-5 КЛАССЫ, ОБУЧАВШИЕСЯ ДИСТАНЦИОННО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6104120"/>
                  </a:ext>
                </a:extLst>
              </a:tr>
              <a:tr h="849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 ШКОЛЫ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ВЫПУСКНИКИ 9 КЛАССОВ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ПО ЖЕЛАНИЮ</a:t>
                      </a:r>
                      <a:endParaRPr lang="ru-RU" sz="1200" b="0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2D610D43-AC73-40A6-9104-C79624E3DE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990597"/>
              </p:ext>
            </p:extLst>
          </p:nvPr>
        </p:nvGraphicFramePr>
        <p:xfrm>
          <a:off x="6544893" y="2094920"/>
          <a:ext cx="5296755" cy="3056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3911">
                  <a:extLst>
                    <a:ext uri="{9D8B030D-6E8A-4147-A177-3AD203B41FA5}">
                      <a16:colId xmlns:a16="http://schemas.microsoft.com/office/drawing/2014/main" val="68135185"/>
                    </a:ext>
                  </a:extLst>
                </a:gridCol>
                <a:gridCol w="3072844">
                  <a:extLst>
                    <a:ext uri="{9D8B030D-6E8A-4147-A177-3AD203B41FA5}">
                      <a16:colId xmlns:a16="http://schemas.microsoft.com/office/drawing/2014/main" val="4154738998"/>
                    </a:ext>
                  </a:extLst>
                </a:gridCol>
              </a:tblGrid>
              <a:tr h="1025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ШКОЛЫ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ДО 300 УЧАЩИХСЯ</a:t>
                      </a:r>
                    </a:p>
                  </a:txBody>
                  <a:tcPr marL="68580" marR="68580" marT="34290" marB="3429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ВЕСЬ УЧЕБНЫЙ ГОД ОБУЧАВШИЕСЯ ТРАДИЦИОННО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ДЕЖУРНЫЕ 1-5 КЛАССЫ</a:t>
                      </a:r>
                    </a:p>
                  </a:txBody>
                  <a:tcPr marL="68580" marR="68580" marT="34290" marB="3429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ВЕСЬ УЧЕБНЫЙ ГОД ОБУЧАВШИЕСЯ ТРАДИЦИОННО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06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ВЫПУСКНИКИ 9,11 КЛАССОВ</a:t>
                      </a:r>
                    </a:p>
                  </a:txBody>
                  <a:tcPr marL="68580" marR="68580" marT="34290" marB="3429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97656" y="1511097"/>
            <a:ext cx="5429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РЕКОМЕНДАЦИИ ДЛЯ ОРГАНИЗАЦИИ </a:t>
            </a:r>
            <a:r>
              <a:rPr lang="ru-RU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ЛЕТНЕЙ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ШКОЛЫ</a:t>
            </a:r>
            <a:endParaRPr lang="ru-RU" b="1" dirty="0"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7656" y="655618"/>
            <a:ext cx="11343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2644438" algn="l"/>
                <a:tab pos="12912725" algn="l"/>
              </a:tabLst>
            </a:pPr>
            <a:r>
              <a:rPr lang="ru-RU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ЛЕТНЯЯ ШКОЛА – С 26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МАЯ - </a:t>
            </a:r>
            <a:r>
              <a:rPr lang="ru-RU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ИЮНЯ </a:t>
            </a: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для всех желающих </a:t>
            </a: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обучающихся</a:t>
            </a: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 по заявлению родителей </a:t>
            </a:r>
          </a:p>
          <a:p>
            <a:pPr algn="ctr">
              <a:tabLst>
                <a:tab pos="12644438" algn="l"/>
                <a:tab pos="12912725" algn="l"/>
              </a:tabLst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 целью повышения качества </a:t>
            </a: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обучения </a:t>
            </a: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 восполнения пробелов в знаниях, допущенных в период </a:t>
            </a: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ограничительных мер</a:t>
            </a:r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5661" y="5602885"/>
            <a:ext cx="9161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ПРЕДМЕТЫ ВЕДУТСЯ ПЕДАГОГАМИ СОГЛАСНО РАСПРЕДЕЛЕНИЯ ЧАСОВ ПО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ТАРИФИКАЦИИ</a:t>
            </a:r>
            <a:endParaRPr lang="ru-RU" b="1" dirty="0" smtClean="0"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00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6596083" y="1275158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КАДРОВОЕ ОБЕСПЕЧЕНИЕ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49073" y="1644490"/>
            <a:ext cx="5842927" cy="132343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Не потребуется дополнительное финансирование педагогам за ведение уроков;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Педагоги работают в рамках утвержденной нагрузки на текущий учебный год.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Очередной трудовой отпуск предоставляется после 19 июня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76335" y="1275158"/>
            <a:ext cx="530345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ПРИЕМ В ЛЕТНЮЮ ШКОЛУ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84" y="1368379"/>
            <a:ext cx="514105" cy="38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84" y="3127867"/>
            <a:ext cx="570841" cy="34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154" t="19102" r="19155" b="12658"/>
          <a:stretch/>
        </p:blipFill>
        <p:spPr bwMode="auto">
          <a:xfrm>
            <a:off x="5711788" y="4532442"/>
            <a:ext cx="433892" cy="338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0" y="5524"/>
            <a:ext cx="12015665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ru-RU" sz="1200" b="1" dirty="0" smtClean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ОРГАНИЗАЦИЯ ЛЕТНЕЙ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ШКОЛЫ</a:t>
            </a:r>
          </a:p>
          <a:p>
            <a:pPr algn="ctr">
              <a:buNone/>
              <a:defRPr/>
            </a:pP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96082" y="3085382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СОБЛЮДЕНИЕ МЕР БЕЗОПАСНОСТИ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74858" y="3748738"/>
            <a:ext cx="55892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Инструктирование всех участников Летней школы о соблюдении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мер санитарной безопасности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 Ежедневный замер температуры у входа,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маски 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Частое мытье рук после </a:t>
            </a:r>
            <a:endParaRPr lang="ru-RU" sz="1600" dirty="0" smtClean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Влажная уборка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помещений,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проветривание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 Narrow" pitchFamily="34" charset="0"/>
                <a:cs typeface="Arial" pitchFamily="34" charset="0"/>
              </a:rPr>
              <a:t>кварцевание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Массовые мероприятия не проводятся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711" y="1766141"/>
            <a:ext cx="56091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Заявление родителей или законных представителей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Обучение в летней школе на бесплатной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основе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Организация занятий с упором на слабоуспевающих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Посещение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занятий в свободной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форме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32982" y="2991977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ВЕДЕНИЕ ДОКУМЕНТАЦИИ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3261" y="3526440"/>
            <a:ext cx="48696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Приказ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директора школы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о работе Летней школы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За 2 недели до завершения учебного года утвердить План Летней школы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Список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обучающихся и класс-комплектов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Перечень учебных предметов </a:t>
            </a:r>
            <a:endParaRPr lang="ru-RU" sz="1600" dirty="0" smtClean="0">
              <a:latin typeface="Arial Narrow" pitchFamily="34" charset="0"/>
              <a:cs typeface="Arial" pitchFamily="34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Среднесрочные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и краткосрочные планы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Временные классные журналы 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6584186-E321-4860-87D3-3CB23548FE7F}"/>
              </a:ext>
            </a:extLst>
          </p:cNvPr>
          <p:cNvSpPr/>
          <p:nvPr/>
        </p:nvSpPr>
        <p:spPr>
          <a:xfrm>
            <a:off x="477837" y="6051228"/>
            <a:ext cx="101871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dirty="0">
                <a:latin typeface="Arial Narrow" panose="020B0606020202030204" pitchFamily="34" charset="0"/>
              </a:rPr>
              <a:t>учебные </a:t>
            </a:r>
            <a:r>
              <a:rPr lang="ru-RU" sz="1600" dirty="0" smtClean="0">
                <a:latin typeface="Arial Narrow" panose="020B0606020202030204" pitchFamily="34" charset="0"/>
              </a:rPr>
              <a:t>занятия, </a:t>
            </a:r>
            <a:r>
              <a:rPr lang="ru-RU" sz="1600" dirty="0">
                <a:latin typeface="Arial Narrow" panose="020B0606020202030204" pitchFamily="34" charset="0"/>
              </a:rPr>
              <a:t>проектная деятельность, </a:t>
            </a:r>
            <a:r>
              <a:rPr lang="ru-RU" sz="1600" dirty="0" smtClean="0">
                <a:latin typeface="Arial Narrow" panose="020B0606020202030204" pitchFamily="34" charset="0"/>
              </a:rPr>
              <a:t>исследования, </a:t>
            </a:r>
            <a:r>
              <a:rPr lang="ru-RU" sz="1600" dirty="0">
                <a:latin typeface="Arial Narrow" panose="020B0606020202030204" pitchFamily="34" charset="0"/>
              </a:rPr>
              <a:t>лабораторные работы, </a:t>
            </a:r>
            <a:r>
              <a:rPr lang="ru-RU" sz="1600" dirty="0" smtClean="0">
                <a:latin typeface="Arial Narrow" panose="020B0606020202030204" pitchFamily="34" charset="0"/>
              </a:rPr>
              <a:t>занятия </a:t>
            </a:r>
            <a:r>
              <a:rPr lang="ru-RU" sz="1600" dirty="0">
                <a:latin typeface="Arial Narrow" panose="020B0606020202030204" pitchFamily="34" charset="0"/>
              </a:rPr>
              <a:t>на свежем воздухе и др</a:t>
            </a:r>
            <a:r>
              <a:rPr lang="ru-RU" sz="1600" dirty="0" smtClean="0">
                <a:latin typeface="Arial Narrow" panose="020B0606020202030204" pitchFamily="34" charset="0"/>
              </a:rPr>
              <a:t>.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dirty="0" smtClean="0">
                <a:latin typeface="Arial Narrow" panose="020B0606020202030204" pitchFamily="34" charset="0"/>
              </a:rPr>
              <a:t>Задания на дом не задаются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2982" y="5481841"/>
            <a:ext cx="364412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ФОРМЫ РАБОТЫ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4768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0"/>
            <a:ext cx="12191999" cy="800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1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ОБУЧЕНИЕ ГРАМОТЕ (1 КЛАСС), РУССКИЙ ЯЗЫК (2-4 КЛАССЫ)</a:t>
            </a:r>
          </a:p>
          <a:p>
            <a:pPr algn="ctr"/>
            <a:endParaRPr lang="ru-RU" sz="11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284866"/>
              </p:ext>
            </p:extLst>
          </p:nvPr>
        </p:nvGraphicFramePr>
        <p:xfrm>
          <a:off x="402555" y="1213041"/>
          <a:ext cx="5163102" cy="17110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предмет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kk-KZ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Класс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Всего тем 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 учебной программе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Из них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сложные темы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Обучение грамоте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39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Русский язык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71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Русский язык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74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Русский язык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80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300C1D6-9D93-4A7F-BA55-490193CA36C6}"/>
              </a:ext>
            </a:extLst>
          </p:cNvPr>
          <p:cNvSpPr txBox="1"/>
          <p:nvPr/>
        </p:nvSpPr>
        <p:spPr>
          <a:xfrm>
            <a:off x="482808" y="3095112"/>
            <a:ext cx="500259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Narrow" pitchFamily="34" charset="0"/>
                <a:cs typeface="Arial" pitchFamily="34" charset="0"/>
              </a:rPr>
              <a:t>Обучение </a:t>
            </a:r>
            <a:r>
              <a:rPr lang="ru-RU" sz="1400" b="1" dirty="0">
                <a:latin typeface="Arial Narrow" pitchFamily="34" charset="0"/>
                <a:cs typeface="Arial" pitchFamily="34" charset="0"/>
              </a:rPr>
              <a:t>грамоте – 1 класс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речь, текст, предложение, слово;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использовать в речи слова-описания/сравнения, невербальные средства общения (мимика, жесты), соблюдать интонацию для передачи смысла высказывания;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выделять звуки в словах и различать их признаки (гласные ударные/безударные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согласные твердые/мягкие, глухие/звонкие);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понимать смыслоразличительную роль звука  и ударения в слове;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понимать лексическое значение и смысл слов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  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с учетом обобщенности их значений (слова-предметы/слова-признаки/слова-действия)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близкие/ противоположные по значению/многозначные слова;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                  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сравнивать тексты разных жанров (сказка, рассказ, стихотворение) и стилей (художественные и нехудожественные)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CA0951-B6F1-4346-8D0E-E34BDD653376}"/>
              </a:ext>
            </a:extLst>
          </p:cNvPr>
          <p:cNvSpPr txBox="1"/>
          <p:nvPr/>
        </p:nvSpPr>
        <p:spPr>
          <a:xfrm>
            <a:off x="6173028" y="809450"/>
            <a:ext cx="563575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 Narrow" pitchFamily="34" charset="0"/>
                <a:cs typeface="Arial" pitchFamily="34" charset="0"/>
              </a:rPr>
              <a:t>Русский язык – 2 класс 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/>
            <a:r>
              <a:rPr lang="kk-KZ" sz="14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ередача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эмоциональных переживаний, оценки содержания читаемого с помощью средств выразительного чтения (интонация, темп, громкость);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kk-KZ" sz="14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редставление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о языке как средстве человеческого общения и речи как самом общении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о речевой деятельности и продукте этой деятельности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kk-KZ" sz="14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онятие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о тексте, предложении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т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екст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-описание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онимание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содержания предложения;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endParaRPr lang="ru-RU" sz="1400" dirty="0">
              <a:latin typeface="Arial Narrow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 Narrow" pitchFamily="34" charset="0"/>
                <a:cs typeface="Arial" pitchFamily="34" charset="0"/>
              </a:rPr>
              <a:t>Русский язык – 3 класс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/>
            <a:r>
              <a:rPr lang="ru-RU" sz="1400" dirty="0">
                <a:latin typeface="Arial Narrow" pitchFamily="34" charset="0"/>
                <a:cs typeface="Arial" pitchFamily="34" charset="0"/>
              </a:rPr>
              <a:t>создавать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нехудожественные тексты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на основе их особенностей;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различать синонимы, антонимы, омонимы (без термина), однозначные и многозначные слова, устойчивые сочетания слов и использовать их в речи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понимать прямое и переносное значение слов из контекста;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kk-KZ" sz="1400" dirty="0">
                <a:latin typeface="Arial Narrow" pitchFamily="34" charset="0"/>
                <a:cs typeface="Arial" pitchFamily="34" charset="0"/>
              </a:rPr>
              <a:t>определять основу и окончание слова, определять части основы;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ru-RU" sz="1400" dirty="0">
                <a:latin typeface="Arial Narrow" pitchFamily="34" charset="0"/>
                <a:cs typeface="Arial" pitchFamily="34" charset="0"/>
              </a:rPr>
              <a:t>сравнивать тексты описательного и повествовательного характера;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endParaRPr lang="ru-RU" sz="1400" dirty="0">
              <a:latin typeface="Arial Narrow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 Narrow" pitchFamily="34" charset="0"/>
                <a:cs typeface="Arial" pitchFamily="34" charset="0"/>
              </a:rPr>
              <a:t>Русский язык – 4 класс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исправлять лексические, стилистические, орфографические и пунктуационные ошибки;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определять в тексте синонимы, антонимы, омонимы, однозначные и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многозначные слова,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фразеологизмы, понимать их роль в тексте и 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использова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ть в речи,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понимать прямое и переносное значение слов, опираясь на контекст;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писать глаголы на -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тся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,-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ться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, безударные личные окончания глаголов в настоящем и будущем времени, определяя тип спряжения, писать  ь после шипящих в глаголах 2 лица 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ед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инственного числа;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006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0"/>
            <a:ext cx="12191999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ПОЗНАНИЕ МИРА (1-4 КЛАССЫ)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525958"/>
              </p:ext>
            </p:extLst>
          </p:nvPr>
        </p:nvGraphicFramePr>
        <p:xfrm>
          <a:off x="479718" y="1243708"/>
          <a:ext cx="5163102" cy="17024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предмет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kk-KZ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Класс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Всего тем 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 учебной программе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Из них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сложные темы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8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300C1D6-9D93-4A7F-BA55-490193CA36C6}"/>
              </a:ext>
            </a:extLst>
          </p:cNvPr>
          <p:cNvSpPr txBox="1"/>
          <p:nvPr/>
        </p:nvSpPr>
        <p:spPr>
          <a:xfrm>
            <a:off x="286722" y="3612511"/>
            <a:ext cx="5356098" cy="1626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Темы рекомендуемые для летней школы по «Познанию мира»: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1 класс – темы из 2 разделов «В потоке истории»: древние культуры и цивилизации: первоначальные знания о жизни древних людей, о саках, Томирис, о древней письменности на территории Казахстана»;  Природа моей страны»: ориентирование на местности; определение сторон горизонта по местным признакам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5BD066-8AE1-4CFF-BC9A-08EA55F2FB89}"/>
              </a:ext>
            </a:extLst>
          </p:cNvPr>
          <p:cNvSpPr txBox="1"/>
          <p:nvPr/>
        </p:nvSpPr>
        <p:spPr>
          <a:xfrm>
            <a:off x="6301133" y="789929"/>
            <a:ext cx="5739975" cy="6068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2 класс – темы из 3 разделов «Я и общество»: структура потребностей в предметах потребления и источники их поступления», «Значимость служения обществу», «Природа моей страны»: ориентирование на местности; определение сторон горизонта по компасу; хозяйственное значение крупных природных объектов (гор, равнин, озер и рек); «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В потоке истории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»: з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накомство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с понятиями «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скотоводст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и «земледелие»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первоначальные знания об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браз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жизни гуннов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собенности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Ботайской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культуры»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3 класс – темы из 2 разделов «Я и общество»: планирование собственных расходов; пути оптимизации собственных расходов; школа и школьное сообщество; правила самоуправления в классе; пути принятия коллективных решений в классе в условиях существования различных точек зрения»; «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Природа моей страны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»: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риентирование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на местности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пределение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сторон горизонта по астрономическим признакам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с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оставление плана местности с соблюдением масштаба и использованием условных знаков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»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endParaRPr lang="kk-KZ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4 класс – темы из 3 разделов «Я и общество»: административно-территориальные единицы различного ранга (округ, район, область); описание   субъектов экономической деятельности своего края»; «Природа  моей страны»: ориентирование на местности; определение местоположения объекта по отношению к другим; объяснение назначения глобуса и карт; параллели, меридианы, экватор»; «В потоке истории»: знакомство с определением «технологический прогресс».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863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73866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ЕСТЕСТВОЗНАНИЕ (1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КЛАССЫ)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710790"/>
              </p:ext>
            </p:extLst>
          </p:nvPr>
        </p:nvGraphicFramePr>
        <p:xfrm>
          <a:off x="451314" y="1242558"/>
          <a:ext cx="5163102" cy="15532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Класс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EC62B5C-3364-4F4A-B9E9-6CDFB6E20F46}"/>
              </a:ext>
            </a:extLst>
          </p:cNvPr>
          <p:cNvSpPr txBox="1"/>
          <p:nvPr/>
        </p:nvSpPr>
        <p:spPr>
          <a:xfrm>
            <a:off x="249659" y="3153358"/>
            <a:ext cx="5562665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 Narrow" pitchFamily="34" charset="0"/>
                <a:cs typeface="Arial" pitchFamily="34" charset="0"/>
              </a:rPr>
              <a:t>Темы учебной программы для повторения и   закрепления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 </a:t>
            </a:r>
          </a:p>
          <a:p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1 класс – темы из 2 разделов «Земля и космос»: форма Земли, глобус – модель Земли, первоначальные знания о космосе, космических телах, астрономии; ракеты, телескопы, время, средства измерения времени, часы, календарь; «Физика природы»: движения различных тел, движение в природе, движение людей, траектория движений, обозначение траектории движения  в виде рисунка, свет и темнота, естественные и искусственные источники света, освещение, звук и особенности его распространения, естественные и искусственные источники звука, приборы для получения тепла, электричество в повседневной жизни, свойства магнитов, предметы, обладающие магнитными свойствами».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D4C525-5EAF-43D4-B3E9-722C7C6D1630}"/>
              </a:ext>
            </a:extLst>
          </p:cNvPr>
          <p:cNvSpPr txBox="1"/>
          <p:nvPr/>
        </p:nvSpPr>
        <p:spPr>
          <a:xfrm>
            <a:off x="5964845" y="798318"/>
            <a:ext cx="598654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2 класс – темы из 2 разделов «Я – исследователь»: признаки наблюдения; признаки эксперимента; проведение эксперимента и фиксирование результатов; «Земля и космос»: роль Солнца для планеты Земля, Луна, планеты Солнечной системы, их расположение и характеристики; особенности расстояния и времени в космосе»;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3 класс – темы из 3 разделов «Я – исследователь»: планирование и проведение эксперимента, фиксирование результатов эксперимента в виде диаграмм, формулирование выводов»; «Вещества и их свойства»: вещества и тела, классификация веществ по происхождению, естественные и искусственные вещества, классификация веществ по агрегатному состоянию (твердое, жидкое и газообразное)»; «Земля и космос»: первоначальные понятия о сферах Земли (литосфера, гидросфера, атмосфера, биосфера),  графическое изображение сфер Земли, значимые события в освоении космоса, запуск первого искусственного спутника Земли;</a:t>
            </a:r>
          </a:p>
          <a:p>
            <a:pPr lvl="0" algn="just"/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4 класс – темы из 3 разделов «Вещества и их свойства»: свойства веществ, применение веществ согласно их свойствам, получение нового вещества согласно плану эксперимента»; «Земля и космос»: крупные элементы земной поверхности, космические тела, влияние космоса на жизнь на Земле, движение Земли по орбите, смена времен года, характеристика сезонов года»; «Физика природы»: сила Архимеда, примеры ее проявления, прогнозирование силы Архимеда, действие силы Архимеда на предметы в воде, зависимость тени от размера преграды и расстояния от источника до преграды, свойства света, отражение, поглощение, влияние преград на громкость и распространение звука, теплопроводность различных материалов, электропроводность различных материалов.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3684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 ТІЛІ МЕН ӘДЕБИЕТІ (5-10 СЫНЫПТАР)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6229350" y="1235006"/>
            <a:ext cx="547497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Қайталау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пысықтауға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тақырыптар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5-сынып: грамматикалық тақырыптар: етістік шақтары</a:t>
            </a:r>
          </a:p>
          <a:p>
            <a:pPr algn="just"/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6-сынып: Оралхан Бөкей «Апамның астауы», Қазақ халқының зергерлік өнері, Абай шығармашылығы бойынша, үстеу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7-сынып: Құрмалас сөйлемдер, М.Жұмабаев "Мен жастарға сенемін"өлеңі модулі, оқшау сөздер, Б.Ұзақов «Жантаза»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8-сынып: Ш.Айтматов «Кассандра таңбасы», грамматикалық тақырыптар: Сан есімдер, еліктеу сөздер, етістік райлары, стиль түрлері, үстеу, шылаулар. салалас құрмалас сөйлем түрлері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9-сынып: Алашордалықтар, туризм, биотехнология, І.Жансүгіров шығармашылығы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10-сынып: М.Шаханов «Компьютербасты жарты адамдар», Шешендік сөздер; грамматикалық тақырыптар: құрмалас сөйлемдердің (сабақтас құрмалас сөйлем, аралас құрмалас сөйлем) жасалу жолдары.</a:t>
            </a:r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281560"/>
              </p:ext>
            </p:extLst>
          </p:nvPr>
        </p:nvGraphicFramePr>
        <p:xfrm>
          <a:off x="397144" y="1482089"/>
          <a:ext cx="5614357" cy="402241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13995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1418976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253979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127407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11274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ән 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Сынып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Оқу бағдарламасы бойынша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тақырыптар саны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Оның ішінде күрделі тақырыптар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50472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04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6344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0" y="-38553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 ӘДЕБИЕТІ (5-10 СЫНЫПТАР)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3A69DE93-AD7D-45CF-A654-0F9A33F70A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036494"/>
              </p:ext>
            </p:extLst>
          </p:nvPr>
        </p:nvGraphicFramePr>
        <p:xfrm>
          <a:off x="417922" y="479164"/>
          <a:ext cx="5101262" cy="18440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17982">
                  <a:extLst>
                    <a:ext uri="{9D8B030D-6E8A-4147-A177-3AD203B41FA5}">
                      <a16:colId xmlns:a16="http://schemas.microsoft.com/office/drawing/2014/main" val="506926750"/>
                    </a:ext>
                  </a:extLst>
                </a:gridCol>
                <a:gridCol w="704088">
                  <a:extLst>
                    <a:ext uri="{9D8B030D-6E8A-4147-A177-3AD203B41FA5}">
                      <a16:colId xmlns:a16="http://schemas.microsoft.com/office/drawing/2014/main" val="222413777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925865684"/>
                    </a:ext>
                  </a:extLst>
                </a:gridCol>
                <a:gridCol w="1307592">
                  <a:extLst>
                    <a:ext uri="{9D8B030D-6E8A-4147-A177-3AD203B41FA5}">
                      <a16:colId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ән 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бағдарламасы бойынша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сағат саны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Күрделі тақырыптар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 (ЖМБ)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 (ҚГБ)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83126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6C88914-D387-4A53-A6C9-5C7BD9D7F8EC}"/>
              </a:ext>
            </a:extLst>
          </p:cNvPr>
          <p:cNvSpPr txBox="1"/>
          <p:nvPr/>
        </p:nvSpPr>
        <p:spPr>
          <a:xfrm>
            <a:off x="276190" y="2379256"/>
            <a:ext cx="538472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Қайталау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мен </a:t>
            </a:r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пысықтауға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арналған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тақырыптар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indent="182563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5-сынып</a:t>
            </a: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«Қобыланды батыр» жыры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Тынымбай Нұрмағамбетов «Анасын сағынған бала»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3. А.Байтұрсынұлы «Егіннің бастары» мысалы;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Б.Соқпақбаев «Менің атым Қожа» хикаяты;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М.Қабанбай «Бауыр» әңгімесі.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2563"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6-сынып</a:t>
            </a: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1. </a:t>
            </a: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«Алып Ер Тұңға» жыры;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Абай Құнанбайұлы «Бірінші сөз», «Жетінші сөз», «Отыз бірінші сөз»;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3. С.Мұратбеков «Жусан иісі»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О.Бөкей «Тортай мінер ақбоз ат».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Қалқаман Әбдіқадыров «Қажымұқан» әңгімесі.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4. А.Алтай «Прописка» әңгімесі.</a:t>
            </a:r>
          </a:p>
          <a:p>
            <a:pPr indent="182563"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7-сынып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Орхон-Енисей ескерткіштері «Күлтегін» жыры;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«Қыз Жібек» жыры;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С.Аронұлы «Сүйінбай мен Қатағанның айтысы»;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4. М.Жұмабаев «Батыр Баян»;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5. М.Әуезов «Көксерек»;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6. М.Шаханов «Нарынқұм зауалы»;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7. Т.Әбдіков «Қонақтар».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2DBC5B-58B3-4540-A7D8-FAE39B061722}"/>
              </a:ext>
            </a:extLst>
          </p:cNvPr>
          <p:cNvSpPr txBox="1"/>
          <p:nvPr/>
        </p:nvSpPr>
        <p:spPr>
          <a:xfrm>
            <a:off x="6786806" y="563905"/>
            <a:ext cx="4460314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8-сынып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Ахмет Йассауи «Даналық кітабы»;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Ш.Құдайбердіұлы «Еңлік-Кебек» дастаны;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М.Дулатов «Бақытсыз Жамал»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4. Б.Момышұлы «Ұшқан ұя»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5. Д.Исабеков «Әпке» драмасы;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6. М.Мақатаев «Аққулар ұйықтағанда» поэмасы;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7. </a:t>
            </a: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Т.Ахтанов «Күй аңызы»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Р.Мұқанова «Мәңгілік бала бейне» әңгімесі.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825FDA-7282-499C-B0E0-5E04531B0DF1}"/>
              </a:ext>
            </a:extLst>
          </p:cNvPr>
          <p:cNvSpPr txBox="1"/>
          <p:nvPr/>
        </p:nvSpPr>
        <p:spPr>
          <a:xfrm>
            <a:off x="6786806" y="2371990"/>
            <a:ext cx="4917514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9-сынып</a:t>
            </a:r>
          </a:p>
          <a:p>
            <a:pPr marL="182563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Сырым Датұлы «Балаби мен Сырым»;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Нысанбай жырау «Кенесары – Наурызбай»;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І.Жансүгіров «Құлагер» поэмасы;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Б.Майлин «Шұғаның белгісі» хикаяты;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Ғ.Мүсірепов «Ұлпан»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Қажығали Мұхамбетқалиев «Тар кезең» романы.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10-сынып (ЖМБ) </a:t>
            </a: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Абайдың Он жетінші қарасөз, Отыз екінші қарасөздері;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М. Сәрсеке «Қаныш Сәтбаев» роман-эссе;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Ш. Мұртаза «Бесеудің хаты» драмасы;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Ж. Бөдеш «Жалғыз» поэмасы.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10-сынып (ҚГБ) </a:t>
            </a: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Абайдың Он жетінші қарасөзі, Отыз екінші қарасөзі, Отыз үшінші қарасөзі, «Ескендір» поэмасы;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Жүсіпбек Аймауытов «Ақбілек»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Ә. Кекілбаев «Аңыздың ақыры» повесі;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М. Мағауин «Шақан - шері»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Ш. Айтматов «Алғашқы ұстаз» повесі;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Қ. Жұмаділов «Тағдыр» романы;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Шахимардан Құсайынов «Томирис» драмасы.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2728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5218</Words>
  <Application>Microsoft Office PowerPoint</Application>
  <PresentationFormat>Широкоэкранный</PresentationFormat>
  <Paragraphs>837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4" baseType="lpstr">
      <vt:lpstr>Arial</vt:lpstr>
      <vt:lpstr>Arial Narrow</vt:lpstr>
      <vt:lpstr>Calibri</vt:lpstr>
      <vt:lpstr>Calibri Light</vt:lpstr>
      <vt:lpstr>Consolas</vt:lpstr>
      <vt:lpstr>MS Minngs</vt:lpstr>
      <vt:lpstr>Oswald</vt:lpstr>
      <vt:lpstr>Quattrocento Sans</vt:lpstr>
      <vt:lpstr>Segoe UI</vt:lpstr>
      <vt:lpstr>Symbol</vt:lpstr>
      <vt:lpstr>Tahoma</vt:lpstr>
      <vt:lpstr>Times New Roman</vt:lpstr>
      <vt:lpstr>Wingdings</vt:lpstr>
      <vt:lpstr>Тема Office</vt:lpstr>
      <vt:lpstr>ОБ ОРГАНИЗАЦИИ ЛЕТНЕЙ ШКОЛЫ В 2020-2021 УЧЕБНОМ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ЛЕТНЕЙ ШКОЛЫ</dc:title>
  <dc:creator>Каринова Шолпан Танатовна</dc:creator>
  <cp:lastModifiedBy>User</cp:lastModifiedBy>
  <cp:revision>78</cp:revision>
  <dcterms:created xsi:type="dcterms:W3CDTF">2021-05-03T10:34:52Z</dcterms:created>
  <dcterms:modified xsi:type="dcterms:W3CDTF">2021-05-06T05:13:33Z</dcterms:modified>
</cp:coreProperties>
</file>