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0" r:id="rId3"/>
    <p:sldId id="274" r:id="rId4"/>
    <p:sldId id="275" r:id="rId5"/>
    <p:sldId id="273" r:id="rId6"/>
    <p:sldId id="276" r:id="rId7"/>
  </p:sldIdLst>
  <p:sldSz cx="6858000" cy="9144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BC"/>
    <a:srgbClr val="FF0066"/>
    <a:srgbClr val="9933FF"/>
    <a:srgbClr val="711216"/>
    <a:srgbClr val="E6B9B8"/>
    <a:srgbClr val="4F81BD"/>
    <a:srgbClr val="A087BB"/>
    <a:srgbClr val="722422"/>
    <a:srgbClr val="FFFFFF"/>
    <a:srgbClr val="4B3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>
      <p:cViewPr varScale="1">
        <p:scale>
          <a:sx n="84" d="100"/>
          <a:sy n="84" d="100"/>
        </p:scale>
        <p:origin x="278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8DDEE-BA38-451B-987C-DB4A5432A517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Небо и розовые цветы реалистичный размытый весенний фон | Бесплатно векторы">
            <a:extLst>
              <a:ext uri="{FF2B5EF4-FFF2-40B4-BE49-F238E27FC236}">
                <a16:creationId xmlns:a16="http://schemas.microsoft.com/office/drawing/2014/main" id="{46E89AE8-B25D-464E-A7CB-5DFD47544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700"/>
            <a:ext cx="6858001" cy="914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BDDA759-D95C-4F06-B310-CAF89CECAFD2}"/>
              </a:ext>
            </a:extLst>
          </p:cNvPr>
          <p:cNvGrpSpPr/>
          <p:nvPr/>
        </p:nvGrpSpPr>
        <p:grpSpPr>
          <a:xfrm>
            <a:off x="98786" y="21939"/>
            <a:ext cx="7794709" cy="2084001"/>
            <a:chOff x="0" y="19763"/>
            <a:chExt cx="9240469" cy="2084001"/>
          </a:xfrm>
        </p:grpSpPr>
        <p:pic>
          <p:nvPicPr>
            <p:cNvPr id="4" name="Picture 8" descr="C:\Users\w\Downloads\xdvx.png">
              <a:extLst>
                <a:ext uri="{FF2B5EF4-FFF2-40B4-BE49-F238E27FC236}">
                  <a16:creationId xmlns:a16="http://schemas.microsoft.com/office/drawing/2014/main" id="{B13FFDEB-046E-4056-BC20-1292EC9C9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9" y="1393356"/>
              <a:ext cx="7546669" cy="571504"/>
            </a:xfrm>
            <a:prstGeom prst="rect">
              <a:avLst/>
            </a:prstGeom>
            <a:noFill/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39C71D8-3CF3-49D7-9355-E8BD535B0627}"/>
                </a:ext>
              </a:extLst>
            </p:cNvPr>
            <p:cNvSpPr/>
            <p:nvPr/>
          </p:nvSpPr>
          <p:spPr>
            <a:xfrm>
              <a:off x="1729673" y="536100"/>
              <a:ext cx="6241452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404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rPr>
                <a:t>«</a:t>
              </a:r>
              <a:r>
                <a:rPr lang="en-US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404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Aharoni" pitchFamily="2" charset="-79"/>
                  <a:cs typeface="Aharoni" pitchFamily="2" charset="-79"/>
                </a:rPr>
                <a:t>School time</a:t>
              </a:r>
              <a:r>
                <a:rPr lang="ru-RU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404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rPr>
                <a:t>» </a:t>
              </a:r>
              <a:endParaRPr lang="ru-RU" sz="5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Aharoni" pitchFamily="2" charset="-79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18321D77-C9FE-4372-B2B7-37BEFF083105}"/>
                </a:ext>
              </a:extLst>
            </p:cNvPr>
            <p:cNvSpPr/>
            <p:nvPr/>
          </p:nvSpPr>
          <p:spPr>
            <a:xfrm>
              <a:off x="3033103" y="1426174"/>
              <a:ext cx="20941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      Выпуск №50</a:t>
              </a:r>
            </a:p>
            <a:p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 от </a:t>
              </a:r>
              <a:r>
                <a:rPr lang="kk-KZ" sz="1200" b="1" i="1" dirty="0">
                  <a:latin typeface="Times New Roman" pitchFamily="18" charset="0"/>
                  <a:cs typeface="Times New Roman" pitchFamily="18" charset="0"/>
                </a:rPr>
                <a:t>09</a:t>
              </a:r>
              <a:r>
                <a:rPr lang="ru-KZ" sz="1200" b="1" i="1" dirty="0">
                  <a:latin typeface="Times New Roman" pitchFamily="18" charset="0"/>
                  <a:cs typeface="Times New Roman" pitchFamily="18" charset="0"/>
                </a:rPr>
                <a:t>.0</a:t>
              </a:r>
              <a:r>
                <a:rPr lang="kk-KZ" sz="1200" b="1" i="1" dirty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.202</a:t>
              </a:r>
              <a:r>
                <a:rPr lang="ru-KZ" sz="1200" b="1" i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года</a:t>
              </a: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Picture 27" descr="C:\Users\w\Desktop\0_ab458_4bc1d758_orig.png">
              <a:extLst>
                <a:ext uri="{FF2B5EF4-FFF2-40B4-BE49-F238E27FC236}">
                  <a16:creationId xmlns:a16="http://schemas.microsoft.com/office/drawing/2014/main" id="{EAE8DA4F-39EA-4A00-8E12-9BFF69D00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24478" y="1619925"/>
              <a:ext cx="598457" cy="483839"/>
            </a:xfrm>
            <a:prstGeom prst="rect">
              <a:avLst/>
            </a:prstGeom>
            <a:noFill/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09334F8-E4C6-4B27-BE69-61BD77F3F470}"/>
                </a:ext>
              </a:extLst>
            </p:cNvPr>
            <p:cNvSpPr/>
            <p:nvPr/>
          </p:nvSpPr>
          <p:spPr>
            <a:xfrm>
              <a:off x="1812879" y="187717"/>
              <a:ext cx="3207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i="1" dirty="0">
                  <a:solidFill>
                    <a:srgbClr val="0404BC"/>
                  </a:solidFill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школьная  газета </a:t>
              </a:r>
              <a:endParaRPr lang="ru-RU" sz="2800" b="1" i="1" dirty="0">
                <a:solidFill>
                  <a:srgbClr val="0404BC"/>
                </a:solidFill>
              </a:endParaRPr>
            </a:p>
          </p:txBody>
        </p:sp>
        <p:pic>
          <p:nvPicPr>
            <p:cNvPr id="9" name="Picture 2" descr="C:\Users\w\Desktop\пресс-центр\эмблема.png">
              <a:extLst>
                <a:ext uri="{FF2B5EF4-FFF2-40B4-BE49-F238E27FC236}">
                  <a16:creationId xmlns:a16="http://schemas.microsoft.com/office/drawing/2014/main" id="{7C4B9E39-B7EC-4C0B-8CEE-3795426A7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07504"/>
              <a:ext cx="1707869" cy="1206867"/>
            </a:xfrm>
            <a:prstGeom prst="rect">
              <a:avLst/>
            </a:prstGeom>
            <a:noFill/>
          </p:spPr>
        </p:pic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6BA9AA35-7A9E-4672-95A0-88A5F2265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3991" y="19763"/>
              <a:ext cx="57864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u="none" strike="noStrike" cap="none" normalizeH="0" baseline="0" dirty="0">
                  <a:ln>
                    <a:noFill/>
                  </a:ln>
                  <a:solidFill>
                    <a:srgbClr val="0404BC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КГУ</a:t>
              </a:r>
              <a:r>
                <a:rPr lang="ru-RU" sz="1400" dirty="0">
                  <a:solidFill>
                    <a:srgbClr val="0404BC"/>
                  </a:solidFill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  </a:t>
              </a:r>
              <a:r>
                <a:rPr kumimoji="0" lang="ru-RU" sz="1400" u="none" strike="noStrike" cap="none" normalizeH="0" baseline="0" dirty="0">
                  <a:ln>
                    <a:noFill/>
                  </a:ln>
                  <a:solidFill>
                    <a:srgbClr val="0404BC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«СОШ №81»  ул. Гапеева 1 Б  </a:t>
              </a:r>
              <a:endParaRPr kumimoji="0" lang="ru-RU" u="none" strike="noStrike" cap="none" normalizeH="0" baseline="0" dirty="0">
                <a:ln>
                  <a:noFill/>
                </a:ln>
                <a:solidFill>
                  <a:srgbClr val="0404BC"/>
                </a:solidFill>
                <a:effectLst/>
                <a:latin typeface="Monotype Corsiva" pitchFamily="66" charset="0"/>
                <a:cs typeface="Arial" pitchFamily="3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4F82805C-18D8-43FD-921A-0B174CECF70E}"/>
              </a:ext>
            </a:extLst>
          </p:cNvPr>
          <p:cNvGrpSpPr/>
          <p:nvPr/>
        </p:nvGrpSpPr>
        <p:grpSpPr>
          <a:xfrm>
            <a:off x="299680" y="2113247"/>
            <a:ext cx="2888553" cy="3555198"/>
            <a:chOff x="123814" y="2158929"/>
            <a:chExt cx="2888553" cy="3555198"/>
          </a:xfrm>
        </p:grpSpPr>
        <p:sp>
          <p:nvSpPr>
            <p:cNvPr id="13" name="Прямоугольник: загнутый угол 12">
              <a:extLst>
                <a:ext uri="{FF2B5EF4-FFF2-40B4-BE49-F238E27FC236}">
                  <a16:creationId xmlns:a16="http://schemas.microsoft.com/office/drawing/2014/main" id="{7E540401-870E-434F-BF34-1DD1E886241A}"/>
                </a:ext>
              </a:extLst>
            </p:cNvPr>
            <p:cNvSpPr/>
            <p:nvPr/>
          </p:nvSpPr>
          <p:spPr>
            <a:xfrm>
              <a:off x="123814" y="2158929"/>
              <a:ext cx="2888553" cy="3555198"/>
            </a:xfrm>
            <a:prstGeom prst="foldedCorner">
              <a:avLst>
                <a:gd name="adj" fmla="val 9193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4F8D316B-4635-4714-B253-593E3037A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9547" y="2207339"/>
              <a:ext cx="2638963" cy="2611243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DB915C30-9154-4D0C-AEDE-92662E3CCF32}"/>
                </a:ext>
              </a:extLst>
            </p:cNvPr>
            <p:cNvSpPr/>
            <p:nvPr/>
          </p:nvSpPr>
          <p:spPr>
            <a:xfrm>
              <a:off x="142516" y="4883130"/>
              <a:ext cx="279385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2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10.03.2021 учащиеся 10 В класса Захарова Софья и </a:t>
              </a:r>
              <a:r>
                <a:rPr lang="ru-RU" sz="1200" i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Негодяева</a:t>
              </a:r>
              <a:r>
                <a:rPr lang="ru-RU" sz="12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Ольга приняли участие в областной Олимпиаде </a:t>
              </a:r>
              <a:r>
                <a:rPr lang="ru-RU" sz="1200" i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Bisnes</a:t>
              </a:r>
              <a:r>
                <a:rPr lang="ru-RU" sz="12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i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Start</a:t>
              </a:r>
              <a:r>
                <a:rPr lang="ru-RU" sz="12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KZ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108BC11B-5E9D-4414-A3EE-D872407D838D}"/>
              </a:ext>
            </a:extLst>
          </p:cNvPr>
          <p:cNvGrpSpPr/>
          <p:nvPr/>
        </p:nvGrpSpPr>
        <p:grpSpPr>
          <a:xfrm>
            <a:off x="3732810" y="1989104"/>
            <a:ext cx="2888553" cy="4740925"/>
            <a:chOff x="3689900" y="2207338"/>
            <a:chExt cx="2888553" cy="4740925"/>
          </a:xfrm>
        </p:grpSpPr>
        <p:sp>
          <p:nvSpPr>
            <p:cNvPr id="19" name="Прямоугольник: загнутый угол 18">
              <a:extLst>
                <a:ext uri="{FF2B5EF4-FFF2-40B4-BE49-F238E27FC236}">
                  <a16:creationId xmlns:a16="http://schemas.microsoft.com/office/drawing/2014/main" id="{0034E19C-2C6D-4114-9858-7E4D67186EF9}"/>
                </a:ext>
              </a:extLst>
            </p:cNvPr>
            <p:cNvSpPr/>
            <p:nvPr/>
          </p:nvSpPr>
          <p:spPr>
            <a:xfrm>
              <a:off x="3689900" y="2207338"/>
              <a:ext cx="2888553" cy="4740925"/>
            </a:xfrm>
            <a:prstGeom prst="foldedCorner">
              <a:avLst>
                <a:gd name="adj" fmla="val 9193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6172CB0-E7B8-422E-A7B6-D963899C8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88101" y="2295474"/>
              <a:ext cx="2077885" cy="1830758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14BF1A6-6024-470A-AEEE-9E96DA261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09120" y="4257278"/>
              <a:ext cx="1954187" cy="1322834"/>
            </a:xfrm>
            <a:prstGeom prst="rect">
              <a:avLst/>
            </a:prstGeom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23860F9C-EDA5-4F01-BD23-501E44E7AEB4}"/>
                </a:ext>
              </a:extLst>
            </p:cNvPr>
            <p:cNvSpPr/>
            <p:nvPr/>
          </p:nvSpPr>
          <p:spPr>
            <a:xfrm>
              <a:off x="3738431" y="5655150"/>
              <a:ext cx="272487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200" i="1" dirty="0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Школе проходит 2 этап конкурса «Ученик года» - написание эссе. В нем принимают участие: ученица 7 класса «В» класса Пак </a:t>
              </a:r>
              <a:r>
                <a:rPr lang="ru-RU" sz="1200" i="1" dirty="0" err="1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Дэя</a:t>
              </a:r>
              <a:r>
                <a:rPr lang="ru-RU" sz="1200" i="1" dirty="0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и ученица 10 класса «Б» </a:t>
              </a:r>
              <a:r>
                <a:rPr lang="ru-RU" sz="1200" i="1" dirty="0" err="1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Негодяева</a:t>
              </a:r>
              <a:r>
                <a:rPr lang="ru-RU" sz="1200" i="1" dirty="0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Ольга. </a:t>
              </a:r>
              <a:endParaRPr lang="ru-KZ" sz="12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8" name="Picture 4" descr="Правила безопасного поведения © СШ №14 г. Пинска">
            <a:extLst>
              <a:ext uri="{FF2B5EF4-FFF2-40B4-BE49-F238E27FC236}">
                <a16:creationId xmlns:a16="http://schemas.microsoft.com/office/drawing/2014/main" id="{03932D5A-D783-4D7F-8FED-3BE06EDCB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30" y="6932119"/>
            <a:ext cx="24765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832C7DB-40E4-4F85-964B-137775DFE5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619" y="5753517"/>
            <a:ext cx="2498051" cy="2177789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95A7CB6-B363-4D81-8415-C7D6F0812D9F}"/>
              </a:ext>
            </a:extLst>
          </p:cNvPr>
          <p:cNvSpPr/>
          <p:nvPr/>
        </p:nvSpPr>
        <p:spPr>
          <a:xfrm>
            <a:off x="318382" y="8016378"/>
            <a:ext cx="3902706" cy="105283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1040954-CBC3-4FA5-87DF-23BB1592FE1B}"/>
              </a:ext>
            </a:extLst>
          </p:cNvPr>
          <p:cNvSpPr/>
          <p:nvPr/>
        </p:nvSpPr>
        <p:spPr>
          <a:xfrm>
            <a:off x="573619" y="8080213"/>
            <a:ext cx="3429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12.03.21г. среди учащихся 9-х </a:t>
            </a:r>
            <a:r>
              <a:rPr lang="ru-RU" sz="1400" i="1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14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педагогом-психологом </a:t>
            </a:r>
            <a:r>
              <a:rPr lang="ru-RU" sz="1400" i="1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Струниной</a:t>
            </a:r>
            <a:r>
              <a:rPr lang="ru-RU" sz="14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 А. была проведена профилактическая беседа "Правила безопасного поведения детей".</a:t>
            </a:r>
            <a:endParaRPr lang="ru-KZ" sz="1400" i="1" dirty="0">
              <a:solidFill>
                <a:srgbClr val="04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361114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&quot;книжный выставка фон&quot;">
            <a:extLst>
              <a:ext uri="{FF2B5EF4-FFF2-40B4-BE49-F238E27FC236}">
                <a16:creationId xmlns:a16="http://schemas.microsoft.com/office/drawing/2014/main" id="{9B95333D-19CB-44D1-A112-6A3355F7E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65" y="0"/>
            <a:ext cx="794941" cy="79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70F17EF-90F8-440F-96E7-58ABB76A1F5C}"/>
              </a:ext>
            </a:extLst>
          </p:cNvPr>
          <p:cNvSpPr/>
          <p:nvPr/>
        </p:nvSpPr>
        <p:spPr>
          <a:xfrm>
            <a:off x="548680" y="-81916"/>
            <a:ext cx="521833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KZ" sz="4400" i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kk-KZ" sz="4400" i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KZ" sz="4400" i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kk-KZ" sz="4400" i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KZ" sz="4400" i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kk-KZ" sz="4400" i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KZ" sz="4400" i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kk-KZ" sz="4400" i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KZ" sz="4400" i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kk-KZ" sz="4400" i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KZ" sz="4400" i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kk-KZ" sz="4400" i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KZ" sz="4400" i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kk-KZ" sz="4400" i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KZ" sz="4400" i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4400" i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5E48B6-9044-49CE-81B4-9825DA2C4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56" y="831677"/>
            <a:ext cx="2611036" cy="33123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9C8BE0-4F19-42A6-B623-44644BC72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687525"/>
            <a:ext cx="1008112" cy="15782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942E4E-65B7-4200-A15D-77E22F1BE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769" y="2418272"/>
            <a:ext cx="2143455" cy="16223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F036B6-5F75-416C-B83A-09FCDC37F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497" y="916497"/>
            <a:ext cx="1720847" cy="1364195"/>
          </a:xfrm>
          <a:prstGeom prst="rect">
            <a:avLst/>
          </a:prstGeom>
        </p:spPr>
      </p:pic>
      <p:sp>
        <p:nvSpPr>
          <p:cNvPr id="17" name="Прямоугольник: загнутый угол 16">
            <a:extLst>
              <a:ext uri="{FF2B5EF4-FFF2-40B4-BE49-F238E27FC236}">
                <a16:creationId xmlns:a16="http://schemas.microsoft.com/office/drawing/2014/main" id="{8E14C626-D720-4AB0-8C38-F6D116722D70}"/>
              </a:ext>
            </a:extLst>
          </p:cNvPr>
          <p:cNvSpPr/>
          <p:nvPr/>
        </p:nvSpPr>
        <p:spPr>
          <a:xfrm>
            <a:off x="332656" y="4572000"/>
            <a:ext cx="2952328" cy="3312368"/>
          </a:xfrm>
          <a:prstGeom prst="foldedCorner">
            <a:avLst>
              <a:gd name="adj" fmla="val 892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школьной библиотеке 12.03.21 прошел библиотечный урок «Знакомство с библиотекой. Строение книги. Как рождается книга. Из чего сделана книга». Цель урока дать учащимся вторых классов базовое понятия по основам библиотечно-библиографической грамотности-«библиотека», «книжный фонд», «читальный зал». Прививать умение самостоятельно ориентироваться в мире книг-попросить подобрать себе книгу. Ознакомились с «Правилами поведения в библиотеке». Даны понятия об основных элементах книги ( обложка, корешок, титульный лист, предисловие, оглавления, иллюстрация). И самое главное привить любовь к книге, к культурному чтению.</a:t>
            </a:r>
            <a:endParaRPr lang="ru-KZ" sz="11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: загнутый угол 20">
            <a:extLst>
              <a:ext uri="{FF2B5EF4-FFF2-40B4-BE49-F238E27FC236}">
                <a16:creationId xmlns:a16="http://schemas.microsoft.com/office/drawing/2014/main" id="{D88AEC86-2FB7-4BAB-8ECC-BEB2C3BE85CF}"/>
              </a:ext>
            </a:extLst>
          </p:cNvPr>
          <p:cNvSpPr/>
          <p:nvPr/>
        </p:nvSpPr>
        <p:spPr>
          <a:xfrm>
            <a:off x="340296" y="4572000"/>
            <a:ext cx="2952328" cy="3312368"/>
          </a:xfrm>
          <a:prstGeom prst="foldedCorner">
            <a:avLst>
              <a:gd name="adj" fmla="val 892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школьной библиотеке 12.03.21 прошел библиотечный урок «Знакомство с библиотекой. Строение книги. Как рождается книга. Из чего сделана книга». Цель урока дать учащимся вторых классов базовое понятия по основам библиотечно-библиографической грамотности-«библиотека», «книжный фонд», «читальный зал». Прививать умение самостоятельно ориентироваться в мире книг-попросить подобрать себе книгу. Ознакомились с «Правилами поведения в библиотеке». Даны понятия об основных элементах книги ( обложка, корешок, титульный лист, предисловие, оглавления, иллюстрация). И самое главное привить любовь к книге, к культурному чтению.</a:t>
            </a:r>
            <a:endParaRPr lang="ru-KZ" sz="11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: загнутый угол 22">
            <a:extLst>
              <a:ext uri="{FF2B5EF4-FFF2-40B4-BE49-F238E27FC236}">
                <a16:creationId xmlns:a16="http://schemas.microsoft.com/office/drawing/2014/main" id="{06D5A84C-3D16-4DAB-A118-12FE45195B8A}"/>
              </a:ext>
            </a:extLst>
          </p:cNvPr>
          <p:cNvSpPr/>
          <p:nvPr/>
        </p:nvSpPr>
        <p:spPr>
          <a:xfrm>
            <a:off x="3732769" y="4644008"/>
            <a:ext cx="2952328" cy="1872208"/>
          </a:xfrm>
          <a:prstGeom prst="foldedCorner">
            <a:avLst>
              <a:gd name="adj" fmla="val 892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2 в класса посетили библиотеку 12 марта. Они узнали о строении книги, истории ее возникновения и развития. Ребята побывали в читальном зале библиотеки, абонементом отделе, уточнили знания правил пользования библиотекой. Огромное спасибо библиотекарю </a:t>
            </a:r>
            <a:r>
              <a:rPr lang="ru-RU" sz="1100" i="1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Галие</a:t>
            </a:r>
            <a:r>
              <a:rPr lang="ru-RU" sz="11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Сериковне</a:t>
            </a:r>
            <a:r>
              <a:rPr lang="ru-RU" sz="11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библиотечный урок.</a:t>
            </a:r>
            <a:br>
              <a:rPr lang="ru-RU" sz="11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 Черныш Наталья Петровна.</a:t>
            </a:r>
            <a:endParaRPr lang="ru-KZ" sz="1100" i="1" dirty="0">
              <a:solidFill>
                <a:srgbClr val="04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898553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Небо и розовые цветы реалистичный размытый весенний фон | Бесплатно векторы">
            <a:extLst>
              <a:ext uri="{FF2B5EF4-FFF2-40B4-BE49-F238E27FC236}">
                <a16:creationId xmlns:a16="http://schemas.microsoft.com/office/drawing/2014/main" id="{C6361535-CA36-4C5F-87DE-CDD83996A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Яркая масленица» в дом-музее И.А. Гончарова для детей">
            <a:extLst>
              <a:ext uri="{FF2B5EF4-FFF2-40B4-BE49-F238E27FC236}">
                <a16:creationId xmlns:a16="http://schemas.microsoft.com/office/drawing/2014/main" id="{B8B0C233-69C7-408B-84DA-F401C1451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219" y="0"/>
            <a:ext cx="2110831" cy="198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051DAA-7D0B-49D6-A6E2-BA0A61465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638219" cy="16816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13381D-B298-4A0D-9AF0-8FB4A3ECA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628" y="107504"/>
            <a:ext cx="1337480" cy="19850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75028-51F8-48D9-B7D2-F8382991B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05" y="1714558"/>
            <a:ext cx="2110832" cy="154852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C0A4A0BF-1769-45EF-86A5-EBF422DFECD0}"/>
              </a:ext>
            </a:extLst>
          </p:cNvPr>
          <p:cNvSpPr/>
          <p:nvPr/>
        </p:nvSpPr>
        <p:spPr>
          <a:xfrm>
            <a:off x="2393289" y="2157640"/>
            <a:ext cx="4409895" cy="154852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марта во 2  "А" классе  прошли масленичные посиделки.  Душевно ! Все так по- доброму и по -</a:t>
            </a:r>
            <a:r>
              <a:rPr lang="ru-RU" sz="1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</a:t>
            </a:r>
            <a:r>
              <a:rPr lang="ru-RU" sz="1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!!! Дети рассказали о Широкой Масленице, о веселых  народных  гуляниях , играх, плясках. Зиму провожали, Весну встречали. Все  с удовольствием отведали блинов.  Низкий поклон  родителям , кто испек блины, кто </a:t>
            </a:r>
            <a:r>
              <a:rPr lang="ru-RU" sz="1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проготовил</a:t>
            </a:r>
            <a:r>
              <a:rPr lang="ru-RU" sz="1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костюмы.</a:t>
            </a:r>
            <a:endParaRPr lang="ru-KZ" sz="12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: загнутый угол 24">
            <a:extLst>
              <a:ext uri="{FF2B5EF4-FFF2-40B4-BE49-F238E27FC236}">
                <a16:creationId xmlns:a16="http://schemas.microsoft.com/office/drawing/2014/main" id="{E8B42008-B99C-4FF9-BE1E-3A9298754B00}"/>
              </a:ext>
            </a:extLst>
          </p:cNvPr>
          <p:cNvSpPr/>
          <p:nvPr/>
        </p:nvSpPr>
        <p:spPr>
          <a:xfrm>
            <a:off x="188705" y="3748549"/>
            <a:ext cx="3096279" cy="5395451"/>
          </a:xfrm>
          <a:prstGeom prst="foldedCorne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5EA54B-4788-4F40-A0AF-7370E20574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452">
            <a:off x="332656" y="3879298"/>
            <a:ext cx="1612046" cy="9067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30A910-95C4-4008-A668-556FE9F93C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18" y="4778062"/>
            <a:ext cx="1584190" cy="8911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8F4DCA-1BC5-4AD6-9581-D8C8F17B3A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5106">
            <a:off x="367914" y="5781471"/>
            <a:ext cx="1752413" cy="985732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A027F9A-B819-40ED-BA02-B09D9564301D}"/>
              </a:ext>
            </a:extLst>
          </p:cNvPr>
          <p:cNvSpPr/>
          <p:nvPr/>
        </p:nvSpPr>
        <p:spPr>
          <a:xfrm>
            <a:off x="267017" y="6957753"/>
            <a:ext cx="295226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4 "Б" классе 15 марта прошло внеклассное мероприятие "Закрытие Семипалатинского </a:t>
            </a:r>
            <a:r>
              <a:rPr lang="ru-RU" sz="105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полигона".Ребята</a:t>
            </a:r>
            <a:r>
              <a:rPr lang="ru-RU" sz="10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были ознакомлены с информацией по закрытию Семипалатинского </a:t>
            </a:r>
            <a:r>
              <a:rPr lang="ru-RU" sz="105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полигона.,также</a:t>
            </a:r>
            <a:r>
              <a:rPr lang="ru-RU" sz="10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узнали о движении НЕВАДА-</a:t>
            </a:r>
            <a:r>
              <a:rPr lang="ru-RU" sz="105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СЕМИПАЛАТИНСК".По</a:t>
            </a:r>
            <a:r>
              <a:rPr lang="ru-RU" sz="10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окончанию мероприятия ребята выполняли оригами ,,Бумажный </a:t>
            </a:r>
            <a:r>
              <a:rPr lang="ru-RU" sz="105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журавлик",в</a:t>
            </a:r>
            <a:r>
              <a:rPr lang="ru-RU" sz="10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честь памяти людей, пострадавших на ядерном полигоне.</a:t>
            </a:r>
            <a:br>
              <a:rPr lang="ru-RU" sz="10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руководитель: </a:t>
            </a:r>
            <a:r>
              <a:rPr lang="ru-RU" sz="105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Альбазарова</a:t>
            </a:r>
            <a:r>
              <a:rPr lang="ru-RU" sz="10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И.Д.</a:t>
            </a:r>
            <a:endParaRPr lang="ru-KZ" sz="105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960DB86-8DDF-464C-A8FF-6AFAD2C4B6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8429" y="3828611"/>
            <a:ext cx="3258558" cy="2035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8B6A8FA5-B586-49EA-A6CC-2F208DE85AED}"/>
              </a:ext>
            </a:extLst>
          </p:cNvPr>
          <p:cNvSpPr/>
          <p:nvPr/>
        </p:nvSpPr>
        <p:spPr>
          <a:xfrm>
            <a:off x="3573018" y="6085160"/>
            <a:ext cx="3258558" cy="2952328"/>
          </a:xfrm>
          <a:prstGeom prst="roundRect">
            <a:avLst>
              <a:gd name="adj" fmla="val 8064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426EB4B-C7D7-4235-89BE-CF852DECC5C8}"/>
              </a:ext>
            </a:extLst>
          </p:cNvPr>
          <p:cNvSpPr/>
          <p:nvPr/>
        </p:nvSpPr>
        <p:spPr>
          <a:xfrm>
            <a:off x="3733089" y="6274337"/>
            <a:ext cx="297290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br>
              <a:rPr lang="ru-RU" dirty="0"/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 4 "Г" классе классный руководитель Тетерина И. В. совместно с преподавателем казахского языка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Кабдиевой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Ж. С. провели мероприятие, посвящённое празднованию Наурыза.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говорили о традициях и обычаях, посмотрели мультфильм о встрече Наурыза, познакомились с национальными играми. Поиграли в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асики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2518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ров Карты Праздник Фон - Бесплатное изображение на Pixabay">
            <a:extLst>
              <a:ext uri="{FF2B5EF4-FFF2-40B4-BE49-F238E27FC236}">
                <a16:creationId xmlns:a16="http://schemas.microsoft.com/office/drawing/2014/main" id="{87AFBBDF-E9FB-4F07-AF56-17166A68C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6858000" cy="908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Поздравляем с днём рождения!">
            <a:extLst>
              <a:ext uri="{FF2B5EF4-FFF2-40B4-BE49-F238E27FC236}">
                <a16:creationId xmlns:a16="http://schemas.microsoft.com/office/drawing/2014/main" id="{4121405D-E1F6-4D6D-9001-1EF37937D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7" b="25715"/>
          <a:stretch/>
        </p:blipFill>
        <p:spPr bwMode="auto">
          <a:xfrm>
            <a:off x="191547" y="49922"/>
            <a:ext cx="6474906" cy="10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1AB2DB-3523-4E5A-B5FC-877D7E78F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219" y="925713"/>
            <a:ext cx="2058007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1D7F65-D608-499F-BEA7-95C1AEFC8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651" y="3048820"/>
            <a:ext cx="2780308" cy="3262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8" name="Picture 12" descr="Классная компания: Поздравляем Сашу Барсукова с днем рождения!">
            <a:extLst>
              <a:ext uri="{FF2B5EF4-FFF2-40B4-BE49-F238E27FC236}">
                <a16:creationId xmlns:a16="http://schemas.microsoft.com/office/drawing/2014/main" id="{E135A032-F59F-4864-A5C8-EA1C9F3A31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9" y="7949428"/>
            <a:ext cx="2951043" cy="118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загнутый угол 6">
            <a:extLst>
              <a:ext uri="{FF2B5EF4-FFF2-40B4-BE49-F238E27FC236}">
                <a16:creationId xmlns:a16="http://schemas.microsoft.com/office/drawing/2014/main" id="{2ED107EA-906A-4209-9989-E0CB4F4C536B}"/>
              </a:ext>
            </a:extLst>
          </p:cNvPr>
          <p:cNvSpPr/>
          <p:nvPr/>
        </p:nvSpPr>
        <p:spPr>
          <a:xfrm>
            <a:off x="3123962" y="6324944"/>
            <a:ext cx="3638264" cy="2755556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23785A-7A11-4A70-B77A-CAD565D5BE2A}"/>
              </a:ext>
            </a:extLst>
          </p:cNvPr>
          <p:cNvSpPr/>
          <p:nvPr/>
        </p:nvSpPr>
        <p:spPr>
          <a:xfrm>
            <a:off x="3228594" y="6687059"/>
            <a:ext cx="3429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12-13 марта 2021 года в </a:t>
            </a:r>
            <a:r>
              <a:rPr lang="ru-RU" sz="1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г.Караганде</a:t>
            </a:r>
            <a:r>
              <a:rPr lang="ru-RU" sz="1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состоялся Открытый Республиканский турнир по лёгкой атлетике, посвящённый памяти Героя Советского Союза </a:t>
            </a:r>
            <a:r>
              <a:rPr lang="ru-RU" sz="1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Казыбека</a:t>
            </a:r>
            <a:r>
              <a:rPr lang="ru-RU" sz="1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Нуржанова</a:t>
            </a:r>
            <a:r>
              <a:rPr lang="ru-RU" sz="1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Ученица 8"В" класса Малюгина Арина заняла l место в прыжке в высоту, с результатом 1м56см. Поздравляем с победой и желаем дальнейших спортивных достижений. </a:t>
            </a:r>
            <a:endParaRPr lang="ru-KZ" sz="1400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071513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⬇ Скачать картинки Весна фон, стоковые фото Весна фон в хорошем качестве |  Depositphotos">
            <a:extLst>
              <a:ext uri="{FF2B5EF4-FFF2-40B4-BE49-F238E27FC236}">
                <a16:creationId xmlns:a16="http://schemas.microsoft.com/office/drawing/2014/main" id="{9E4A04A3-5DCD-4403-92F4-4CF17322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2"/>
            <a:ext cx="6858000" cy="91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F699F7-874E-49C2-A433-8804F088F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32" y="0"/>
            <a:ext cx="410950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968DDF-3511-46EC-A1CF-45BDFC490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717" y="1497983"/>
            <a:ext cx="3032823" cy="1653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AA3231-104F-4B72-9833-950BC85CF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436" y="48203"/>
            <a:ext cx="1403383" cy="171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: загнутый угол 6">
            <a:extLst>
              <a:ext uri="{FF2B5EF4-FFF2-40B4-BE49-F238E27FC236}">
                <a16:creationId xmlns:a16="http://schemas.microsoft.com/office/drawing/2014/main" id="{97B2ABA1-BE86-4651-A948-B38C521B8F66}"/>
              </a:ext>
            </a:extLst>
          </p:cNvPr>
          <p:cNvSpPr/>
          <p:nvPr/>
        </p:nvSpPr>
        <p:spPr>
          <a:xfrm>
            <a:off x="224611" y="2016224"/>
            <a:ext cx="3600566" cy="1547664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ЖББМ</a:t>
            </a:r>
            <a:r>
              <a:rPr lang="ru-KZ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</a:t>
            </a:r>
            <a:r>
              <a:rPr lang="kk-KZ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орта мектебінің мектепалды даярлық тобында Абильдина Р.М жетекшілігімен Наурыз мерекесіне арналған іс шара өткізілді.</a:t>
            </a:r>
            <a:endParaRPr lang="ru-KZ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C7E534-E46F-48F5-9F93-7A4D6FBC5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142" y="3085379"/>
            <a:ext cx="3406398" cy="1976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D55D0C-235D-4226-A46D-E275075F30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688" y="3657219"/>
            <a:ext cx="1944216" cy="2819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: загнутый угол 9">
            <a:extLst>
              <a:ext uri="{FF2B5EF4-FFF2-40B4-BE49-F238E27FC236}">
                <a16:creationId xmlns:a16="http://schemas.microsoft.com/office/drawing/2014/main" id="{76FC5C61-D8F6-45ED-A732-CA2A43B031FA}"/>
              </a:ext>
            </a:extLst>
          </p:cNvPr>
          <p:cNvSpPr/>
          <p:nvPr/>
        </p:nvSpPr>
        <p:spPr>
          <a:xfrm>
            <a:off x="55552" y="6475502"/>
            <a:ext cx="3600566" cy="2668498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KZ" sz="1200" i="1" dirty="0">
              <a:solidFill>
                <a:srgbClr val="04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12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Мектептің Қамқоршылық Кеңесінің мүшесі Рахимова Орын Акашевна мектеп ұжымын, ата- аналарды, оқушыларды келе жатқан Әз Наурыз мерекесімен құттықтайды!</a:t>
            </a:r>
            <a:br>
              <a:rPr lang="kk-KZ" sz="12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12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Көктемнің шуақты мейрамы үйлеріңізге ырыс- береке, денсаулық мен бақыт әкелсін! Мерейлеріңіз үстем болып, сый- құрметтеріңіз арта берсін!</a:t>
            </a:r>
            <a:br>
              <a:rPr lang="kk-KZ" sz="12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12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Учителя, Учащиеся и Родители!</a:t>
            </a:r>
            <a:br>
              <a:rPr lang="kk-KZ" sz="12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12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 комитет совместно с Попечительским советом школы Поздравляют Вас с Наступающим Весенним Праздником "Наурыз"!</a:t>
            </a:r>
            <a:br>
              <a:rPr lang="kk-KZ" sz="12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12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Желают Вам и Вашим семьям Здоровья, Мира, Добра, Тепла и Благополучия!</a:t>
            </a:r>
            <a:endParaRPr lang="ru-KZ" sz="1200" i="1" dirty="0">
              <a:solidFill>
                <a:srgbClr val="04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BF0BFC-5E98-4B14-9D0C-63F587B7DA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9054" y="5068816"/>
            <a:ext cx="2719388" cy="1738313"/>
          </a:xfrm>
          <a:prstGeom prst="rect">
            <a:avLst/>
          </a:prstGeom>
        </p:spPr>
      </p:pic>
      <p:sp>
        <p:nvSpPr>
          <p:cNvPr id="12" name="Прямоугольник: загнутый угол 11">
            <a:extLst>
              <a:ext uri="{FF2B5EF4-FFF2-40B4-BE49-F238E27FC236}">
                <a16:creationId xmlns:a16="http://schemas.microsoft.com/office/drawing/2014/main" id="{F1113B6C-A38B-4375-90A6-D5149CF409EC}"/>
              </a:ext>
            </a:extLst>
          </p:cNvPr>
          <p:cNvSpPr/>
          <p:nvPr/>
        </p:nvSpPr>
        <p:spPr>
          <a:xfrm>
            <a:off x="3819497" y="6813587"/>
            <a:ext cx="3038503" cy="2282210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sz="1100" dirty="0">
              <a:solidFill>
                <a:srgbClr val="04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KZ" sz="1100" dirty="0">
              <a:solidFill>
                <a:srgbClr val="04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марта во 2 классе «Ж» прошел « Час Добропорядочности» . Данное мероприятие проведено с целью привития детям принципов добропорядочности, честности и справедливости. На уроке ребята познакомились со сказкой «Честный мальчик». В групповой работе ученики провели мозговой штурм - определяли ассоциации к словам «Правда» и «Справедливость»; находили синонимы к этим понятиям; составляли в группах «Правила честности»; подбирали нужные пословицы.</a:t>
            </a:r>
            <a:endParaRPr lang="ru-KZ" sz="1050" i="1" dirty="0">
              <a:solidFill>
                <a:srgbClr val="04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05982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Обои зеленый, размытость, макро, цветок, фон, весна, минимализм, цветение,  белый на рабочий стол 99103">
            <a:extLst>
              <a:ext uri="{FF2B5EF4-FFF2-40B4-BE49-F238E27FC236}">
                <a16:creationId xmlns:a16="http://schemas.microsoft.com/office/drawing/2014/main" id="{86B2550F-3C39-49CA-9421-C78D1B3F0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58" y="0"/>
            <a:ext cx="687855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B10F3B-9AA0-440B-8AA0-4E5AAA465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933" y="179512"/>
            <a:ext cx="2753088" cy="19442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CF128F-3F90-4515-8FEA-C49B1FCDB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15" y="218685"/>
            <a:ext cx="2503364" cy="1644066"/>
          </a:xfrm>
          <a:prstGeom prst="rect">
            <a:avLst/>
          </a:prstGeom>
        </p:spPr>
      </p:pic>
      <p:sp>
        <p:nvSpPr>
          <p:cNvPr id="5" name="Прямоугольник: загнутый угол 4">
            <a:extLst>
              <a:ext uri="{FF2B5EF4-FFF2-40B4-BE49-F238E27FC236}">
                <a16:creationId xmlns:a16="http://schemas.microsoft.com/office/drawing/2014/main" id="{FA51420F-02D3-412F-A5DB-545247809FA4}"/>
              </a:ext>
            </a:extLst>
          </p:cNvPr>
          <p:cNvSpPr/>
          <p:nvPr/>
        </p:nvSpPr>
        <p:spPr>
          <a:xfrm>
            <a:off x="236515" y="2123728"/>
            <a:ext cx="6360837" cy="1152128"/>
          </a:xfrm>
          <a:prstGeom prst="foldedCorner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KZ" sz="1400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17.03 в 3" А " классе прошёл </a:t>
            </a:r>
            <a:r>
              <a:rPr lang="ru-RU" sz="1100" i="1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кл.час</a:t>
            </a:r>
            <a:r>
              <a:rPr lang="ru-RU" sz="11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"Добропорядочность и </a:t>
            </a:r>
            <a:r>
              <a:rPr lang="ru-RU" sz="1100" i="1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мы".Ребята</a:t>
            </a:r>
            <a:r>
              <a:rPr lang="ru-RU" sz="11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расширили свои знания, ответили на вопросы: Что такое </a:t>
            </a:r>
            <a:r>
              <a:rPr lang="ru-RU" sz="1100" i="1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добропорядочность?Как</a:t>
            </a:r>
            <a:r>
              <a:rPr lang="ru-RU" sz="11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поступать человеку, чтоб не было стыдно за свои действия?</a:t>
            </a:r>
            <a:endParaRPr lang="ru-KZ" sz="1100" i="1" dirty="0">
              <a:solidFill>
                <a:srgbClr val="04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группах составили пословицы о доброте и объяснили их значение.</a:t>
            </a:r>
            <a:br>
              <a:rPr lang="ru-RU" sz="11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Посмотрели отрывок из мультфильма и сделали вывод о том, как дарить добро и </a:t>
            </a:r>
            <a:r>
              <a:rPr lang="ru-RU" sz="1100" i="1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радость.Поиграли</a:t>
            </a:r>
            <a:r>
              <a:rPr lang="ru-RU" sz="11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игру: "От чистого </a:t>
            </a:r>
            <a:r>
              <a:rPr lang="ru-RU" sz="1100" i="1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сердца"Кл.рук</a:t>
            </a:r>
            <a:r>
              <a:rPr lang="ru-RU" sz="11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Авдеева Н.М.</a:t>
            </a:r>
            <a:endParaRPr lang="ru-KZ" sz="1100" i="1" dirty="0">
              <a:solidFill>
                <a:srgbClr val="04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76F5BB-3103-4333-AF4D-B76EC7D15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848" y="3366624"/>
            <a:ext cx="1960036" cy="17826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9CC2B7-BBE6-4FA0-ADCC-E931E48FD3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296" y="3275856"/>
            <a:ext cx="1828827" cy="19301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91C4FB-8E10-410F-892A-C547C67FE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867" y="3285835"/>
            <a:ext cx="1327757" cy="1944216"/>
          </a:xfrm>
          <a:prstGeom prst="rect">
            <a:avLst/>
          </a:prstGeom>
        </p:spPr>
      </p:pic>
      <p:sp>
        <p:nvSpPr>
          <p:cNvPr id="11" name="Прямоугольник: загнутый угол 10">
            <a:extLst>
              <a:ext uri="{FF2B5EF4-FFF2-40B4-BE49-F238E27FC236}">
                <a16:creationId xmlns:a16="http://schemas.microsoft.com/office/drawing/2014/main" id="{01EB7162-10AC-4EC8-940D-A091352B8E2C}"/>
              </a:ext>
            </a:extLst>
          </p:cNvPr>
          <p:cNvSpPr/>
          <p:nvPr/>
        </p:nvSpPr>
        <p:spPr>
          <a:xfrm>
            <a:off x="15887" y="5240031"/>
            <a:ext cx="6581465" cy="772129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KZ" sz="1100" i="1" dirty="0">
              <a:solidFill>
                <a:srgbClr val="04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празднования Наурыз 18 марта в Отделе внутренней политики акимата города Караганды, в рамках «Дня национальной кухни» </a:t>
            </a:r>
            <a:r>
              <a:rPr lang="ru-RU" sz="1100" i="1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прошёло</a:t>
            </a:r>
            <a:r>
              <a:rPr lang="ru-RU" sz="11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заседание клуба единства «Я Казахстанец» где приняли участие представители молодёжного маслихата, учитель истории школы ОШ №81 </a:t>
            </a:r>
            <a:r>
              <a:rPr lang="ru-RU" sz="1100" i="1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Назым</a:t>
            </a:r>
            <a:r>
              <a:rPr lang="ru-RU" sz="11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Серикболовна</a:t>
            </a:r>
            <a:r>
              <a:rPr lang="ru-RU" sz="1100" dirty="0">
                <a:solidFill>
                  <a:srgbClr val="262626"/>
                </a:solidFill>
                <a:latin typeface="-apple-system"/>
              </a:rPr>
              <a:t>.</a:t>
            </a:r>
            <a:endParaRPr lang="ru-KZ" sz="11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FAD933-2EBD-4E6C-94D2-E2B7C465CD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400" y="6154171"/>
            <a:ext cx="2815466" cy="17322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00DF6C-C863-4DC8-9051-048CBD0CA4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3908" y="6154172"/>
            <a:ext cx="3225083" cy="1732200"/>
          </a:xfrm>
          <a:prstGeom prst="rect">
            <a:avLst/>
          </a:prstGeom>
        </p:spPr>
      </p:pic>
      <p:sp>
        <p:nvSpPr>
          <p:cNvPr id="14" name="Прямоугольник: загнутый угол 13">
            <a:extLst>
              <a:ext uri="{FF2B5EF4-FFF2-40B4-BE49-F238E27FC236}">
                <a16:creationId xmlns:a16="http://schemas.microsoft.com/office/drawing/2014/main" id="{1975E014-D61B-48CF-97C3-12AF8A4D184E}"/>
              </a:ext>
            </a:extLst>
          </p:cNvPr>
          <p:cNvSpPr/>
          <p:nvPr/>
        </p:nvSpPr>
        <p:spPr>
          <a:xfrm>
            <a:off x="126200" y="8056812"/>
            <a:ext cx="6581465" cy="772129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KZ" sz="1100" i="1" dirty="0">
              <a:solidFill>
                <a:srgbClr val="04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i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19.03.2021 года, в 3«Г» классе, прошел классный час посвященный празднованию Наурыза. Дети пришли в национальных костюмах, принесли рисунки о Наурызе. Беседа о празднике получилась очень познавательной. В ходе мероприятия дети также повторили ПДД, ППБ и правила поведения на весенних каникулах. Учитель: Сидоренко Е.И. </a:t>
            </a:r>
            <a:endParaRPr lang="ru-KZ" sz="900" i="1" dirty="0">
              <a:solidFill>
                <a:srgbClr val="04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003813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8870</TotalTime>
  <Words>969</Words>
  <Application>Microsoft Office PowerPoint</Application>
  <PresentationFormat>Экран (4:3)</PresentationFormat>
  <Paragraphs>35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Aharoni</vt:lpstr>
      <vt:lpstr>-apple-system</vt:lpstr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</dc:creator>
  <cp:lastModifiedBy>admin</cp:lastModifiedBy>
  <cp:revision>1028</cp:revision>
  <cp:lastPrinted>2021-03-01T07:01:29Z</cp:lastPrinted>
  <dcterms:created xsi:type="dcterms:W3CDTF">2019-12-09T04:18:10Z</dcterms:created>
  <dcterms:modified xsi:type="dcterms:W3CDTF">2021-04-02T10:07:36Z</dcterms:modified>
</cp:coreProperties>
</file>