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70" r:id="rId4"/>
    <p:sldId id="275" r:id="rId5"/>
    <p:sldId id="274" r:id="rId6"/>
    <p:sldId id="273" r:id="rId7"/>
    <p:sldId id="276" r:id="rId8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  <a:srgbClr val="FF0066"/>
    <a:srgbClr val="9933FF"/>
    <a:srgbClr val="E6B9B8"/>
    <a:srgbClr val="4F81BD"/>
    <a:srgbClr val="711216"/>
    <a:srgbClr val="A087BB"/>
    <a:srgbClr val="722422"/>
    <a:srgbClr val="FFFFFF"/>
    <a:srgbClr val="4B3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84" d="100"/>
          <a:sy n="84" d="100"/>
        </p:scale>
        <p:origin x="278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gi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xplore/tags/%D0%BD%D0%B5%D0%B4%D0%B5%D0%BB%D1%8F%D1%84%D0%B8%D0%BD%D0%B0%D0%BD%D1%81%D0%BE%D0%B2%D0%BE%D0%B9%D0%B3%D1%80%D0%B0%D0%BC%D0%BE%D1%82%D0%BD%D0%BE%D1%81%D1%82%D0%B8/" TargetMode="External"/><Relationship Id="rId3" Type="http://schemas.openxmlformats.org/officeDocument/2006/relationships/image" Target="../media/image44.png"/><Relationship Id="rId7" Type="http://schemas.openxmlformats.org/officeDocument/2006/relationships/hyperlink" Target="https://www.instagram.com/explore/tags/%D0%B4%D0%B5%D0%BD%D1%8C%D0%B3%D0%B8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explore/tags/%D1%84%D0%B8%D0%BD%D0%B0%D0%BD%D1%81%D1%8B/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CFF959F-042F-4434-B3D2-38AB38383F83}"/>
              </a:ext>
            </a:extLst>
          </p:cNvPr>
          <p:cNvGrpSpPr/>
          <p:nvPr/>
        </p:nvGrpSpPr>
        <p:grpSpPr>
          <a:xfrm>
            <a:off x="0" y="69930"/>
            <a:ext cx="7765966" cy="3226586"/>
            <a:chOff x="0" y="69930"/>
            <a:chExt cx="7765966" cy="3226586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BDDA759-D95C-4F06-B310-CAF89CECAFD2}"/>
                </a:ext>
              </a:extLst>
            </p:cNvPr>
            <p:cNvGrpSpPr/>
            <p:nvPr/>
          </p:nvGrpSpPr>
          <p:grpSpPr>
            <a:xfrm>
              <a:off x="0" y="69930"/>
              <a:ext cx="7765966" cy="2084001"/>
              <a:chOff x="0" y="19763"/>
              <a:chExt cx="9240469" cy="2084001"/>
            </a:xfrm>
          </p:grpSpPr>
          <p:pic>
            <p:nvPicPr>
              <p:cNvPr id="4" name="Picture 8" descr="C:\Users\w\Downloads\xdvx.png">
                <a:extLst>
                  <a:ext uri="{FF2B5EF4-FFF2-40B4-BE49-F238E27FC236}">
                    <a16:creationId xmlns:a16="http://schemas.microsoft.com/office/drawing/2014/main" id="{B13FFDEB-046E-4056-BC20-1292EC9C94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4289" y="1393356"/>
                <a:ext cx="7546669" cy="571504"/>
              </a:xfrm>
              <a:prstGeom prst="rect">
                <a:avLst/>
              </a:prstGeom>
              <a:noFill/>
            </p:spPr>
          </p:pic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139C71D8-3CF3-49D7-9355-E8BD535B0627}"/>
                  </a:ext>
                </a:extLst>
              </p:cNvPr>
              <p:cNvSpPr/>
              <p:nvPr/>
            </p:nvSpPr>
            <p:spPr>
              <a:xfrm>
                <a:off x="1729673" y="536100"/>
                <a:ext cx="6241452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5200" b="1" i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12700" stA="28000" endPos="45000" dist="1000" dir="5400000" sy="-100000" algn="bl" rotWithShape="0"/>
                    </a:effectLst>
                    <a:latin typeface="Monotype Corsiva" pitchFamily="66" charset="0"/>
                    <a:cs typeface="Aharoni" pitchFamily="2" charset="-79"/>
                  </a:rPr>
                  <a:t>«</a:t>
                </a:r>
                <a:r>
                  <a:rPr lang="en-US" sz="5200" b="1" i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12700" stA="28000" endPos="45000" dist="1000" dir="5400000" sy="-100000" algn="bl" rotWithShape="0"/>
                    </a:effectLst>
                    <a:latin typeface="Aharoni" pitchFamily="2" charset="-79"/>
                    <a:cs typeface="Aharoni" pitchFamily="2" charset="-79"/>
                  </a:rPr>
                  <a:t>School time</a:t>
                </a:r>
                <a:r>
                  <a:rPr lang="ru-RU" sz="5200" b="1" i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12700" stA="28000" endPos="45000" dist="1000" dir="5400000" sy="-100000" algn="bl" rotWithShape="0"/>
                    </a:effectLst>
                    <a:latin typeface="Monotype Corsiva" pitchFamily="66" charset="0"/>
                    <a:cs typeface="Aharoni" pitchFamily="2" charset="-79"/>
                  </a:rPr>
                  <a:t>» </a:t>
                </a:r>
                <a:endParaRPr lang="ru-RU" sz="5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endParaRPr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18321D77-C9FE-4372-B2B7-37BEFF083105}"/>
                  </a:ext>
                </a:extLst>
              </p:cNvPr>
              <p:cNvSpPr/>
              <p:nvPr/>
            </p:nvSpPr>
            <p:spPr>
              <a:xfrm>
                <a:off x="3033103" y="1426174"/>
                <a:ext cx="209414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i="1" dirty="0">
                    <a:latin typeface="Times New Roman" pitchFamily="18" charset="0"/>
                    <a:cs typeface="Times New Roman" pitchFamily="18" charset="0"/>
                  </a:rPr>
                  <a:t>       Выпуск №</a:t>
                </a:r>
                <a:r>
                  <a:rPr lang="ru-KZ" sz="1200" b="1" i="1" dirty="0"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US" sz="1200" b="1" i="1" dirty="0">
                    <a:latin typeface="Times New Roman" pitchFamily="18" charset="0"/>
                    <a:cs typeface="Times New Roman" pitchFamily="18" charset="0"/>
                  </a:rPr>
                  <a:t>8</a:t>
                </a:r>
                <a:endParaRPr lang="ru-RU" sz="12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sz="1200" b="1" i="1" dirty="0">
                    <a:latin typeface="Times New Roman" pitchFamily="18" charset="0"/>
                    <a:cs typeface="Times New Roman" pitchFamily="18" charset="0"/>
                  </a:rPr>
                  <a:t>  от </a:t>
                </a:r>
                <a:r>
                  <a:rPr lang="en-US" sz="1200" b="1" i="1" dirty="0">
                    <a:latin typeface="Times New Roman" pitchFamily="18" charset="0"/>
                    <a:cs typeface="Times New Roman" pitchFamily="18" charset="0"/>
                  </a:rPr>
                  <a:t>22</a:t>
                </a:r>
                <a:r>
                  <a:rPr lang="ru-KZ" sz="1200" b="1" i="1" dirty="0">
                    <a:latin typeface="Times New Roman" pitchFamily="18" charset="0"/>
                    <a:cs typeface="Times New Roman" pitchFamily="18" charset="0"/>
                  </a:rPr>
                  <a:t>.02</a:t>
                </a:r>
                <a:r>
                  <a:rPr lang="ru-RU" sz="1200" b="1" i="1" dirty="0">
                    <a:latin typeface="Times New Roman" pitchFamily="18" charset="0"/>
                    <a:cs typeface="Times New Roman" pitchFamily="18" charset="0"/>
                  </a:rPr>
                  <a:t>.202</a:t>
                </a:r>
                <a:r>
                  <a:rPr lang="ru-KZ" sz="1200" b="1" i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ru-RU" sz="1200" b="1" i="1" dirty="0">
                    <a:latin typeface="Times New Roman" pitchFamily="18" charset="0"/>
                    <a:cs typeface="Times New Roman" pitchFamily="18" charset="0"/>
                  </a:rPr>
                  <a:t> года</a:t>
                </a:r>
                <a:endParaRPr lang="ru-RU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7" name="Picture 27" descr="C:\Users\w\Desktop\0_ab458_4bc1d758_orig.png">
                <a:extLst>
                  <a:ext uri="{FF2B5EF4-FFF2-40B4-BE49-F238E27FC236}">
                    <a16:creationId xmlns:a16="http://schemas.microsoft.com/office/drawing/2014/main" id="{EAE8DA4F-39EA-4A00-8E12-9BFF69D00F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4478" y="1619925"/>
                <a:ext cx="598457" cy="483839"/>
              </a:xfrm>
              <a:prstGeom prst="rect">
                <a:avLst/>
              </a:prstGeom>
              <a:noFill/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509334F8-E4C6-4B27-BE69-61BD77F3F470}"/>
                  </a:ext>
                </a:extLst>
              </p:cNvPr>
              <p:cNvSpPr/>
              <p:nvPr/>
            </p:nvSpPr>
            <p:spPr>
              <a:xfrm>
                <a:off x="1812879" y="187717"/>
                <a:ext cx="32077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b="1" i="1" dirty="0">
                    <a:solidFill>
                      <a:srgbClr val="00B0F0"/>
                    </a:solidFill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школьная  газета </a:t>
                </a:r>
                <a:endParaRPr lang="ru-RU" sz="2800" b="1" i="1" dirty="0">
                  <a:solidFill>
                    <a:srgbClr val="00B0F0"/>
                  </a:solidFill>
                </a:endParaRPr>
              </a:p>
            </p:txBody>
          </p:sp>
          <p:pic>
            <p:nvPicPr>
              <p:cNvPr id="9" name="Picture 2" descr="C:\Users\w\Desktop\пресс-центр\эмблема.png">
                <a:extLst>
                  <a:ext uri="{FF2B5EF4-FFF2-40B4-BE49-F238E27FC236}">
                    <a16:creationId xmlns:a16="http://schemas.microsoft.com/office/drawing/2014/main" id="{7C4B9E39-B7EC-4C0B-8CEE-3795426A7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07504"/>
                <a:ext cx="1707869" cy="1206867"/>
              </a:xfrm>
              <a:prstGeom prst="rect">
                <a:avLst/>
              </a:prstGeom>
              <a:noFill/>
            </p:spPr>
          </p:pic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6BA9AA35-7A9E-4672-95A0-88A5F2265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3991" y="19763"/>
                <a:ext cx="578647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40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КГУ</a:t>
                </a:r>
                <a:r>
                  <a:rPr lang="ru-RU" sz="1400" dirty="0">
                    <a:solidFill>
                      <a:srgbClr val="00B0F0"/>
                    </a:solidFill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  </a:t>
                </a:r>
                <a:r>
                  <a:rPr kumimoji="0" lang="ru-RU" sz="140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Monotype Corsiva" pitchFamily="66" charset="0"/>
                    <a:ea typeface="Calibri" pitchFamily="34" charset="0"/>
                    <a:cs typeface="Times New Roman" pitchFamily="18" charset="0"/>
                  </a:rPr>
                  <a:t>«СОШ №81»  ул. Гапеева 1 Б  </a:t>
                </a:r>
                <a:endParaRPr kumimoji="0" lang="ru-RU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Monotype Corsiva" pitchFamily="66" charset="0"/>
                  <a:cs typeface="Arial" pitchFamily="34" charset="0"/>
                </a:endParaRPr>
              </a:p>
            </p:txBody>
          </p:sp>
        </p:grp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F15A1F58-9C84-46E4-B4DC-8146D5FB0DB0}"/>
                </a:ext>
              </a:extLst>
            </p:cNvPr>
            <p:cNvSpPr/>
            <p:nvPr/>
          </p:nvSpPr>
          <p:spPr>
            <a:xfrm>
              <a:off x="280747" y="2153145"/>
              <a:ext cx="6296506" cy="114337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Wave2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0" dirty="0" err="1">
                  <a:ln/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Қаржылық</a:t>
              </a:r>
              <a:r>
                <a:rPr lang="ru-RU" sz="2800" b="1" cap="none" spc="0" dirty="0">
                  <a:ln/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cap="none" spc="0" dirty="0" err="1">
                  <a:ln/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сауаттылық</a:t>
              </a:r>
              <a:r>
                <a:rPr lang="ru-RU" sz="2800" b="1" cap="none" spc="0" dirty="0">
                  <a:ln/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cap="none" spc="0" dirty="0" err="1">
                  <a:ln/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апталығы</a:t>
              </a:r>
              <a:endParaRPr lang="ru-RU" sz="28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800" b="1" dirty="0">
                  <a:ln/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Неделя финансовой грамотности</a:t>
              </a:r>
              <a:endParaRPr lang="ru-RU" sz="28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Рамка детей иллюстрация вектора. иллюстрации насчитывающей детей - 57165684">
            <a:extLst>
              <a:ext uri="{FF2B5EF4-FFF2-40B4-BE49-F238E27FC236}">
                <a16:creationId xmlns:a16="http://schemas.microsoft.com/office/drawing/2014/main" id="{6621A66C-B301-4495-BB83-E11C0E8CE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8519" r="2315" b="12914"/>
          <a:stretch/>
        </p:blipFill>
        <p:spPr bwMode="auto">
          <a:xfrm>
            <a:off x="280747" y="3701418"/>
            <a:ext cx="6519077" cy="53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енге дешевеет, отыгрывая негативный внешний фон :: AFK.kz">
            <a:extLst>
              <a:ext uri="{FF2B5EF4-FFF2-40B4-BE49-F238E27FC236}">
                <a16:creationId xmlns:a16="http://schemas.microsoft.com/office/drawing/2014/main" id="{8F7A7CB8-1165-4E3A-8500-71565C73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58" y="3903468"/>
            <a:ext cx="3480041" cy="4968552"/>
          </a:xfrm>
          <a:prstGeom prst="roundRect">
            <a:avLst>
              <a:gd name="adj" fmla="val 2106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17CDAA0-5AA4-4B2B-A408-21A4A10E732D}"/>
              </a:ext>
            </a:extLst>
          </p:cNvPr>
          <p:cNvSpPr/>
          <p:nvPr/>
        </p:nvSpPr>
        <p:spPr>
          <a:xfrm>
            <a:off x="1888969" y="4227342"/>
            <a:ext cx="3224096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kk-KZ" sz="3600" b="1" dirty="0">
                <a:ln/>
                <a:solidFill>
                  <a:srgbClr val="FF0000"/>
                </a:solidFill>
              </a:rPr>
              <a:t>«Қаржы әлемі»</a:t>
            </a:r>
            <a:endParaRPr lang="ru-RU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D7656-62A3-4034-BB7F-604B4C964AC8}"/>
              </a:ext>
            </a:extLst>
          </p:cNvPr>
          <p:cNvSpPr txBox="1"/>
          <p:nvPr/>
        </p:nvSpPr>
        <p:spPr>
          <a:xfrm>
            <a:off x="1780540" y="5788202"/>
            <a:ext cx="351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22-27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2021 года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B2830A-A28A-45D0-AB0A-132E2C8E8FC2}"/>
              </a:ext>
            </a:extLst>
          </p:cNvPr>
          <p:cNvSpPr/>
          <p:nvPr/>
        </p:nvSpPr>
        <p:spPr>
          <a:xfrm>
            <a:off x="1893484" y="6856171"/>
            <a:ext cx="3224096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kk-KZ" sz="3600" b="1" dirty="0">
                <a:ln/>
                <a:solidFill>
                  <a:srgbClr val="FF0000"/>
                </a:solidFill>
              </a:rPr>
              <a:t>«Мир финансов»</a:t>
            </a:r>
            <a:endParaRPr lang="ru-RU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87916E83-929B-4919-AC6B-10040B73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4" y="3402479"/>
            <a:ext cx="1136725" cy="11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акрытый мешок денег и монет | Бесплатно векторы">
            <a:extLst>
              <a:ext uri="{FF2B5EF4-FFF2-40B4-BE49-F238E27FC236}">
                <a16:creationId xmlns:a16="http://schemas.microsoft.com/office/drawing/2014/main" id="{871F8992-EC15-4597-8848-7A07C26CD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6237" r="13771" b="18601"/>
          <a:stretch/>
        </p:blipFill>
        <p:spPr bwMode="auto">
          <a:xfrm>
            <a:off x="5547538" y="3296516"/>
            <a:ext cx="1136725" cy="109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6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3000">
        <p15:prstTrans prst="fracture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684D162-021B-48C0-904F-9EF5A8A6F159}"/>
              </a:ext>
            </a:extLst>
          </p:cNvPr>
          <p:cNvGrpSpPr/>
          <p:nvPr/>
        </p:nvGrpSpPr>
        <p:grpSpPr>
          <a:xfrm>
            <a:off x="188640" y="-20796"/>
            <a:ext cx="6699650" cy="8939241"/>
            <a:chOff x="188640" y="-20796"/>
            <a:chExt cx="6699650" cy="893924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664C1D2-5428-4A94-AF5C-BEEF5C9EC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107504"/>
              <a:ext cx="2916944" cy="164078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25A101E-3C4E-4C27-9B90-44594EF8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244" y="1518332"/>
              <a:ext cx="3064962" cy="172404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93502DE-9C4A-4DA5-BC74-11C3872E7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94" y="3131840"/>
              <a:ext cx="2916944" cy="1640781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DF02786-6414-4D50-BB02-460341DFC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263" y="4484523"/>
              <a:ext cx="2916946" cy="1640782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FB52792-D31B-4FA7-A83E-2D962BD4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78" y="6315613"/>
              <a:ext cx="2916943" cy="164078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9D40ECF-40DA-4072-9745-D40E1A04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834" y="7164288"/>
              <a:ext cx="2816375" cy="1584211"/>
            </a:xfrm>
            <a:prstGeom prst="rect">
              <a:avLst/>
            </a:prstGeom>
          </p:spPr>
        </p:pic>
        <p:pic>
          <p:nvPicPr>
            <p:cNvPr id="1026" name="Picture 2" descr="Итоги мая: экономика Кыргызстана приходит в себя :: Новости :: StanRadar -  новости Центральной Азии">
              <a:extLst>
                <a:ext uri="{FF2B5EF4-FFF2-40B4-BE49-F238E27FC236}">
                  <a16:creationId xmlns:a16="http://schemas.microsoft.com/office/drawing/2014/main" id="{4145FF10-E84D-4080-95EA-A428A64E8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848" y="1929550"/>
              <a:ext cx="1370404" cy="906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Рыночная сделка">
              <a:extLst>
                <a:ext uri="{FF2B5EF4-FFF2-40B4-BE49-F238E27FC236}">
                  <a16:creationId xmlns:a16="http://schemas.microsoft.com/office/drawing/2014/main" id="{A9CEF50D-0468-48F8-9C46-04DB7BCFA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832" y="-20796"/>
              <a:ext cx="3000374" cy="169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Доверие клиента – двигатель ваших продаж: как повысить лояльность?">
              <a:extLst>
                <a:ext uri="{FF2B5EF4-FFF2-40B4-BE49-F238E27FC236}">
                  <a16:creationId xmlns:a16="http://schemas.microsoft.com/office/drawing/2014/main" id="{268EB4E6-3C33-43E7-A557-55A5CAEEB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04" y="4818907"/>
              <a:ext cx="1419821" cy="1419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Главный бухгалтер - Главная">
              <a:extLst>
                <a:ext uri="{FF2B5EF4-FFF2-40B4-BE49-F238E27FC236}">
                  <a16:creationId xmlns:a16="http://schemas.microsoft.com/office/drawing/2014/main" id="{D882BBC8-0A04-4916-88EB-29BCFA627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787" y="2909595"/>
              <a:ext cx="2181503" cy="163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2F031633-9CEF-4D1D-83ED-EB8B00281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013" y="7781720"/>
              <a:ext cx="1136725" cy="113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Digital marketing concept. Global economy icon vector flat design  illustration - Buy this stock vector and explore similar vectors at Adobe  Stock | Adobe Stock">
              <a:extLst>
                <a:ext uri="{FF2B5EF4-FFF2-40B4-BE49-F238E27FC236}">
                  <a16:creationId xmlns:a16="http://schemas.microsoft.com/office/drawing/2014/main" id="{86A842D9-1E57-447B-A51B-CDDABB0180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4" t="13556" r="7664" b="12200"/>
            <a:stretch/>
          </p:blipFill>
          <p:spPr bwMode="auto">
            <a:xfrm>
              <a:off x="4520783" y="6088623"/>
              <a:ext cx="1194476" cy="104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34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14:flash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книжный выставка фон&quot;">
            <a:extLst>
              <a:ext uri="{FF2B5EF4-FFF2-40B4-BE49-F238E27FC236}">
                <a16:creationId xmlns:a16="http://schemas.microsoft.com/office/drawing/2014/main" id="{9B95333D-19CB-44D1-A112-6A3355F7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40" y="0"/>
            <a:ext cx="794941" cy="7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0F17EF-90F8-440F-96E7-58ABB76A1F5C}"/>
              </a:ext>
            </a:extLst>
          </p:cNvPr>
          <p:cNvSpPr/>
          <p:nvPr/>
        </p:nvSpPr>
        <p:spPr>
          <a:xfrm>
            <a:off x="683398" y="100"/>
            <a:ext cx="52183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kk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kk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kk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kk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KZ" sz="4400" i="1" cap="none" spc="0" dirty="0">
                <a:ln w="0"/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400" i="1" cap="none" spc="0" dirty="0">
              <a:ln w="0"/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2856BF-158A-45C3-9D8B-1C2450F6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6" y="899592"/>
            <a:ext cx="3234106" cy="290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532AC9-8505-422A-8A3E-C2D448B2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217" y="3933070"/>
            <a:ext cx="3424016" cy="199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948E07-6143-4403-A4C3-DAB75546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428" y="1094083"/>
            <a:ext cx="2714788" cy="243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68E36C-926B-4441-A086-81024A562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217" y="6945699"/>
            <a:ext cx="3179441" cy="1833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548CD-B6F6-40F5-B9EE-57A85FCA7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09" y="5508104"/>
            <a:ext cx="3005855" cy="18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FBE17B3-363C-4999-BC45-8D9C0B933E28}"/>
              </a:ext>
            </a:extLst>
          </p:cNvPr>
          <p:cNvGrpSpPr/>
          <p:nvPr/>
        </p:nvGrpSpPr>
        <p:grpSpPr>
          <a:xfrm>
            <a:off x="134761" y="959349"/>
            <a:ext cx="6645959" cy="8185827"/>
            <a:chOff x="37461" y="771373"/>
            <a:chExt cx="6645959" cy="818582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B6084350-C5DA-40A0-88C2-4E9ED827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640" y="816479"/>
              <a:ext cx="2656334" cy="26427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AFC8A1B-6B28-47B5-92FA-D8ABFC2E3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4014" y="771373"/>
              <a:ext cx="2968179" cy="2376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8F536FB-D2FB-4E6E-A9F9-B33668A6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541" y="3476933"/>
              <a:ext cx="1903711" cy="23147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0671127-581A-4CD1-A9E0-A9FCF41B4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822" y="3476933"/>
              <a:ext cx="1903711" cy="23866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484FC99-488B-41A0-94F7-6FAF8897A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9789" y="3147637"/>
              <a:ext cx="1708448" cy="22648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2129A94-1582-43BF-A3BC-7ACA3AF1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61" y="5791718"/>
              <a:ext cx="2656334" cy="1816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8179535-F3F5-4058-A6D0-3A2C4C262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75601" y="7149749"/>
              <a:ext cx="1288606" cy="18074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E7820E-8E88-4012-A9D3-25074495C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93795" y="5875480"/>
              <a:ext cx="2140145" cy="1512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EE5D379-EA29-4A15-B12E-C9CF8347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37111" y="7255530"/>
              <a:ext cx="2246309" cy="1701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098" name="Picture 2" descr="Поздравления ФДиНО">
            <a:extLst>
              <a:ext uri="{FF2B5EF4-FFF2-40B4-BE49-F238E27FC236}">
                <a16:creationId xmlns:a16="http://schemas.microsoft.com/office/drawing/2014/main" id="{9D71DCA5-CAB9-4404-ABAB-7D638705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64" y="5811286"/>
            <a:ext cx="1851376" cy="7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здравляем с днём рождения!">
            <a:extLst>
              <a:ext uri="{FF2B5EF4-FFF2-40B4-BE49-F238E27FC236}">
                <a16:creationId xmlns:a16="http://schemas.microsoft.com/office/drawing/2014/main" id="{4121405D-E1F6-4D6D-9001-1EF37937D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7" y="-399823"/>
            <a:ext cx="6474906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лассная компания: Поздравляем Сашу Барсукова с днем рождения!">
            <a:extLst>
              <a:ext uri="{FF2B5EF4-FFF2-40B4-BE49-F238E27FC236}">
                <a16:creationId xmlns:a16="http://schemas.microsoft.com/office/drawing/2014/main" id="{E135A032-F59F-4864-A5C8-EA1C9F3A3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" y="7784070"/>
            <a:ext cx="2951043" cy="11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0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F14345-ACF5-4AC7-A65C-AD8EF108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0" y="107503"/>
            <a:ext cx="2016224" cy="253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295F758-A5CF-48F8-9043-B2A235A10BCF}"/>
              </a:ext>
            </a:extLst>
          </p:cNvPr>
          <p:cNvSpPr/>
          <p:nvPr/>
        </p:nvSpPr>
        <p:spPr>
          <a:xfrm>
            <a:off x="188640" y="2643769"/>
            <a:ext cx="2592288" cy="992127"/>
          </a:xfrm>
          <a:prstGeom prst="roundRect">
            <a:avLst>
              <a:gd name="adj" fmla="val 2815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В рамках проекта: "Дорога в Читай город" ученица 3 класса "А" Муравлева Полина приняла участие в акции "Подари книгу</a:t>
            </a:r>
            <a:r>
              <a:rPr lang="ru-KZ" sz="12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8B04F4-E619-4EDE-8A9C-43E229DCF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40" y="3773629"/>
            <a:ext cx="2600253" cy="253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DF4CA09-5D4D-4E84-BEC2-689236B5442D}"/>
              </a:ext>
            </a:extLst>
          </p:cNvPr>
          <p:cNvSpPr/>
          <p:nvPr/>
        </p:nvSpPr>
        <p:spPr>
          <a:xfrm>
            <a:off x="185232" y="6311001"/>
            <a:ext cx="2592288" cy="992127"/>
          </a:xfrm>
          <a:prstGeom prst="roundRect">
            <a:avLst>
              <a:gd name="adj" fmla="val 2815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22.02.21г. среди учащихся 9, 11 </a:t>
            </a:r>
            <a:r>
              <a:rPr lang="ru-RU" sz="1200" b="1" i="1" dirty="0" err="1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кл</a:t>
            </a:r>
            <a:r>
              <a:rPr lang="ru-RU" sz="1200" b="1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. педагогом-психологом </a:t>
            </a:r>
            <a:r>
              <a:rPr lang="ru-RU" sz="1200" b="1" i="1" dirty="0" err="1">
                <a:solidFill>
                  <a:srgbClr val="0404BC"/>
                </a:solidFill>
                <a:latin typeface="Bahnschrift SemiBold SemiConden" panose="020B0502040204020203" pitchFamily="34" charset="0"/>
              </a:rPr>
              <a:t>Струниной</a:t>
            </a:r>
            <a:r>
              <a:rPr lang="ru-RU" sz="1200" b="1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 Е. А. была проведена позитивная психологическая </a:t>
            </a:r>
            <a:r>
              <a:rPr lang="ru-RU" sz="1200" b="1" i="1" dirty="0" err="1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акция"Скажи</a:t>
            </a:r>
            <a:r>
              <a:rPr lang="ru-RU" sz="1200" b="1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 жизни Да!</a:t>
            </a:r>
            <a:endParaRPr lang="ru-KZ" sz="1000" b="1" i="1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9CA0D-C2FA-401E-A441-970E97AD3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523" y="323528"/>
            <a:ext cx="3183797" cy="1816224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C3A52AB-3E25-43D3-B68E-34082D164B52}"/>
              </a:ext>
            </a:extLst>
          </p:cNvPr>
          <p:cNvSpPr/>
          <p:nvPr/>
        </p:nvSpPr>
        <p:spPr>
          <a:xfrm>
            <a:off x="3102712" y="2139752"/>
            <a:ext cx="3384376" cy="992127"/>
          </a:xfrm>
          <a:prstGeom prst="roundRect">
            <a:avLst>
              <a:gd name="adj" fmla="val 2815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26 февраля 2021 года, учащиеся и родители 1-11-х классов приняли активное участие в городской виртуальной экскурсии "112_krg" организованной Управлением по ЧС города Караганды. </a:t>
            </a:r>
            <a:endParaRPr lang="ru-KZ" sz="700" b="1" i="1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1C99D8-6954-4FC1-8E32-4BC6936B0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42" y="3131879"/>
            <a:ext cx="3339891" cy="2536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7A332A-561A-4F62-A570-EB9476FF4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523" y="5689773"/>
            <a:ext cx="2720159" cy="19409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496FC4-BC60-4EBD-B72F-92081252E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900" y="7524328"/>
            <a:ext cx="1867699" cy="1441733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D5B821B-DD4B-478A-AA55-0FFA046ADC16}"/>
              </a:ext>
            </a:extLst>
          </p:cNvPr>
          <p:cNvSpPr/>
          <p:nvPr/>
        </p:nvSpPr>
        <p:spPr>
          <a:xfrm>
            <a:off x="1910078" y="7652397"/>
            <a:ext cx="2720159" cy="1420104"/>
          </a:xfrm>
          <a:prstGeom prst="roundRect">
            <a:avLst>
              <a:gd name="adj" fmla="val 2815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В рамках Недели финансовой грамотности "Мир финансов", учащиеся 2-х классов приняли активное участие в конкурсе детского рисунка "Финансовый мир глазами детей!", учащиеся 5-х классов приняли активное участие в конкурсе плакатов, посвящённых финансовой грамотности.</a:t>
            </a:r>
            <a:endParaRPr lang="ru-KZ" sz="900" i="1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  <a:p>
            <a:pPr algn="just"/>
            <a:endParaRPr lang="ru-KZ" sz="900" i="1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8E528E-A5B9-4086-A9EB-CE0FE682C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29" y="115547"/>
            <a:ext cx="3238054" cy="19084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3F1F1-CEA9-4941-8F2F-88845FE7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49" y="107505"/>
            <a:ext cx="3180904" cy="1944216"/>
          </a:xfrm>
          <a:prstGeom prst="rect">
            <a:avLst/>
          </a:prstGeom>
        </p:spPr>
      </p:pic>
      <p:sp>
        <p:nvSpPr>
          <p:cNvPr id="4" name="Блок-схема: альтернативный процесс 3">
            <a:extLst>
              <a:ext uri="{FF2B5EF4-FFF2-40B4-BE49-F238E27FC236}">
                <a16:creationId xmlns:a16="http://schemas.microsoft.com/office/drawing/2014/main" id="{CEC76DF5-7CF6-4265-BB0B-9716CD3F4858}"/>
              </a:ext>
            </a:extLst>
          </p:cNvPr>
          <p:cNvSpPr/>
          <p:nvPr/>
        </p:nvSpPr>
        <p:spPr>
          <a:xfrm>
            <a:off x="260649" y="2195735"/>
            <a:ext cx="6442934" cy="103583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Bahnschrift SemiBold SemiConden" panose="020B0502040204020203" pitchFamily="34" charset="0"/>
              </a:rPr>
              <a:t>22 февраля среди учащихся 10-11 классов был проведен школьный этап Чемпионата по чтению вслух "Страница 21".</a:t>
            </a:r>
            <a:br>
              <a:rPr lang="ru-RU" sz="1000" dirty="0">
                <a:latin typeface="Bahnschrift SemiBold SemiConden" panose="020B0502040204020203" pitchFamily="34" charset="0"/>
              </a:rPr>
            </a:br>
            <a:r>
              <a:rPr lang="ru-RU" sz="1000" dirty="0">
                <a:latin typeface="Bahnschrift SemiBold SemiConden" panose="020B0502040204020203" pitchFamily="34" charset="0"/>
              </a:rPr>
              <a:t>Учащиеся читали тексты Василя Быкова, </a:t>
            </a:r>
            <a:r>
              <a:rPr lang="ru-RU" sz="1000" dirty="0" err="1">
                <a:latin typeface="Bahnschrift SemiBold SemiConden" panose="020B0502040204020203" pitchFamily="34" charset="0"/>
              </a:rPr>
              <a:t>Харпер</a:t>
            </a:r>
            <a:r>
              <a:rPr lang="ru-RU" sz="1000" dirty="0">
                <a:latin typeface="Bahnschrift SemiBold SemiConden" panose="020B0502040204020203" pitchFamily="34" charset="0"/>
              </a:rPr>
              <a:t> Ли, Максимилиана Волошина, Булата Окуджавы.</a:t>
            </a:r>
            <a:br>
              <a:rPr lang="ru-RU" sz="1000" dirty="0">
                <a:latin typeface="Bahnschrift SemiBold SemiConden" panose="020B0502040204020203" pitchFamily="34" charset="0"/>
              </a:rPr>
            </a:br>
            <a:r>
              <a:rPr lang="ru-RU" sz="1000" dirty="0">
                <a:latin typeface="Bahnschrift SemiBold SemiConden" panose="020B0502040204020203" pitchFamily="34" charset="0"/>
              </a:rPr>
              <a:t>Уверенную победу одержала ученица 10 "А" класса Сосновская Арина. Поздравляем!!!</a:t>
            </a:r>
            <a:br>
              <a:rPr lang="ru-RU" sz="1000" dirty="0">
                <a:latin typeface="Bahnschrift SemiBold SemiConden" panose="020B0502040204020203" pitchFamily="34" charset="0"/>
              </a:rPr>
            </a:br>
            <a:r>
              <a:rPr lang="ru-RU" sz="1000" dirty="0">
                <a:latin typeface="Bahnschrift SemiBold SemiConden" panose="020B0502040204020203" pitchFamily="34" charset="0"/>
              </a:rPr>
              <a:t>Пожелаем ей удачи при чтении на городском этапе!</a:t>
            </a:r>
            <a:br>
              <a:rPr lang="ru-RU" sz="1000" dirty="0">
                <a:latin typeface="Bahnschrift SemiBold SemiConden" panose="020B0502040204020203" pitchFamily="34" charset="0"/>
              </a:rPr>
            </a:br>
            <a:r>
              <a:rPr lang="ru-RU" sz="1000" dirty="0">
                <a:latin typeface="Bahnschrift SemiBold SemiConden" panose="020B0502040204020203" pitchFamily="34" charset="0"/>
              </a:rPr>
              <a:t>Учитель русского языка и литературы </a:t>
            </a:r>
            <a:r>
              <a:rPr lang="ru-RU" sz="1000" dirty="0" err="1">
                <a:latin typeface="Bahnschrift SemiBold SemiConden" panose="020B0502040204020203" pitchFamily="34" charset="0"/>
              </a:rPr>
              <a:t>Свинцицкая</a:t>
            </a:r>
            <a:r>
              <a:rPr lang="ru-RU" sz="1000" dirty="0">
                <a:latin typeface="Bahnschrift SemiBold SemiConden" panose="020B0502040204020203" pitchFamily="34" charset="0"/>
              </a:rPr>
              <a:t> Т.Ю</a:t>
            </a:r>
            <a:endParaRPr lang="ru-KZ" dirty="0">
              <a:latin typeface="Bahnschrift SemiBold SemiConden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4C4457-378D-4E76-A124-243644F62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96" y="3305479"/>
            <a:ext cx="3083187" cy="17342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06B968-A507-4C8B-B083-C2A5750F1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" y="3265736"/>
            <a:ext cx="3200353" cy="1916488"/>
          </a:xfrm>
          <a:prstGeom prst="rect">
            <a:avLst/>
          </a:prstGeom>
        </p:spPr>
      </p:pic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83185A28-820B-46BC-AAED-1925E74A53B6}"/>
              </a:ext>
            </a:extLst>
          </p:cNvPr>
          <p:cNvSpPr/>
          <p:nvPr/>
        </p:nvSpPr>
        <p:spPr>
          <a:xfrm>
            <a:off x="253773" y="5100576"/>
            <a:ext cx="6442934" cy="828553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Учитель </a:t>
            </a:r>
            <a:r>
              <a:rPr lang="ru-RU" sz="1200" dirty="0" err="1">
                <a:solidFill>
                  <a:srgbClr val="00B050"/>
                </a:solidFill>
                <a:latin typeface="Bahnschrift SemiBold SemiConden" panose="020B0502040204020203" pitchFamily="34" charset="0"/>
              </a:rPr>
              <a:t>Альбазарова</a:t>
            </a:r>
            <a:r>
              <a:rPr lang="ru-RU" sz="12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 Ирина Дмитриевна 25 февраля приняла участие в воркшопе ,организованным Учебно- методическим центром Карагандинской области ,в рамках проекта ,«</a:t>
            </a:r>
            <a:r>
              <a:rPr lang="ru-RU" sz="1200" dirty="0" err="1">
                <a:solidFill>
                  <a:srgbClr val="00B050"/>
                </a:solidFill>
                <a:latin typeface="Bahnschrift SemiBold SemiConden" panose="020B0502040204020203" pitchFamily="34" charset="0"/>
              </a:rPr>
              <a:t>Бірге</a:t>
            </a:r>
            <a:r>
              <a:rPr lang="ru-RU" sz="12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200" dirty="0" err="1">
                <a:solidFill>
                  <a:srgbClr val="00B050"/>
                </a:solidFill>
                <a:latin typeface="Bahnschrift SemiBold SemiConden" panose="020B0502040204020203" pitchFamily="34" charset="0"/>
              </a:rPr>
              <a:t>оқимыз</a:t>
            </a:r>
            <a:r>
              <a:rPr lang="ru-RU" sz="12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» с темой ,«Развитие математической грамотности младших школьников».</a:t>
            </a:r>
            <a:endParaRPr lang="ru-KZ" dirty="0">
              <a:solidFill>
                <a:srgbClr val="00B05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F2A7211A-4572-4276-9C4E-670FC8B69560}"/>
              </a:ext>
            </a:extLst>
          </p:cNvPr>
          <p:cNvSpPr/>
          <p:nvPr/>
        </p:nvSpPr>
        <p:spPr>
          <a:xfrm>
            <a:off x="3654666" y="5954551"/>
            <a:ext cx="3083187" cy="190844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В рамках Недели Финансовой грамотности 25 февраля прошла онлайн встреча учащихся 7 " А" класса с финансистом, менеджером " 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Отбасы</a:t>
            </a:r>
            <a:r>
              <a:rPr lang="ru-RU" sz="1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 банк" 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Байжумановой</a:t>
            </a:r>
            <a:r>
              <a:rPr lang="ru-RU" sz="1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Нургуль</a:t>
            </a:r>
            <a:r>
              <a:rPr lang="ru-RU" sz="1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Жайлауевной</a:t>
            </a:r>
            <a:r>
              <a:rPr lang="ru-RU" sz="1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. В ходе мероприятия дети узнали много интересных фактов о финансах, как стать финансово грамотным гражданином, как правильно тратить и копить деньги, и о важности этого знания в будущем. Классный руководитель: 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</a:rPr>
              <a:t>Шакаримова</a:t>
            </a:r>
            <a:r>
              <a:rPr lang="ru-RU" sz="1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 Г.К. </a:t>
            </a:r>
            <a:r>
              <a:rPr lang="ru-RU" sz="1000" dirty="0">
                <a:solidFill>
                  <a:srgbClr val="0000FF"/>
                </a:solidFill>
                <a:latin typeface="Bahnschrift SemiBold SemiConden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финансы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#деньги</a:t>
            </a:r>
            <a:r>
              <a:rPr lang="ru-RU" sz="1000" dirty="0" err="1">
                <a:solidFill>
                  <a:srgbClr val="0070C0"/>
                </a:solidFill>
                <a:latin typeface="Bahnschrift SemiBold SemiConden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#неделяфинансовойграмотности</a:t>
            </a:r>
            <a:r>
              <a:rPr lang="ru-RU" sz="1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#.</a:t>
            </a:r>
            <a:endParaRPr lang="ru-KZ" sz="1000" dirty="0">
              <a:solidFill>
                <a:srgbClr val="0070C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C6B693-1CA2-46D1-B814-15644D5C43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1" y="5988436"/>
            <a:ext cx="3412725" cy="1919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89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14:window dir="vert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0489C9-D4A0-4351-B5D7-925B9732F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48" y="107504"/>
            <a:ext cx="3360963" cy="191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Блок-схема: альтернативный процесс 3">
            <a:extLst>
              <a:ext uri="{FF2B5EF4-FFF2-40B4-BE49-F238E27FC236}">
                <a16:creationId xmlns:a16="http://schemas.microsoft.com/office/drawing/2014/main" id="{91438989-16E6-4ABE-8775-F3E48110144B}"/>
              </a:ext>
            </a:extLst>
          </p:cNvPr>
          <p:cNvSpPr/>
          <p:nvPr/>
        </p:nvSpPr>
        <p:spPr>
          <a:xfrm>
            <a:off x="4077072" y="107504"/>
            <a:ext cx="2664296" cy="191648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В рамках Недели финансовой грамотности 23.02.2021г. на факультативном занятии "Эконом и К" в 6"В" классе прошла онлайн-игра "Мои карманные деньги". Ребята решали экономические задачи ,разгадывали загадки, кроссворд. Учитель: Кожемякина Н.В</a:t>
            </a:r>
            <a:endParaRPr lang="ru-KZ" sz="1200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7D6085-9828-41BF-9AD5-A6B01DE29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69" y="2195736"/>
            <a:ext cx="3308299" cy="246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8DD47344-E39A-433C-84ED-081A24A7774D}"/>
              </a:ext>
            </a:extLst>
          </p:cNvPr>
          <p:cNvSpPr/>
          <p:nvPr/>
        </p:nvSpPr>
        <p:spPr>
          <a:xfrm>
            <a:off x="116632" y="2555776"/>
            <a:ext cx="3288862" cy="191648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br>
              <a:rPr lang="ru-RU" sz="14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</a:br>
            <a:r>
              <a:rPr lang="ru-RU" sz="14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В рамках Недели финансовой грамотности на факультативных занятиях "Эконом и К" учащиеся 6 "В" класса выполнили творческие работы по теме " Финансовый мир глазами детей". Учитель :Кожемякина Н.В.</a:t>
            </a:r>
            <a:endParaRPr lang="ru-KZ" sz="1400" i="1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1CE44E-BF0E-4162-B4F7-F653D817F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6" y="4671736"/>
            <a:ext cx="3348148" cy="1916487"/>
          </a:xfrm>
          <a:prstGeom prst="rect">
            <a:avLst/>
          </a:prstGeom>
        </p:spPr>
      </p:pic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11936650-427B-4AD1-8FED-8DF37D4D534D}"/>
              </a:ext>
            </a:extLst>
          </p:cNvPr>
          <p:cNvSpPr/>
          <p:nvPr/>
        </p:nvSpPr>
        <p:spPr>
          <a:xfrm>
            <a:off x="3470782" y="4943773"/>
            <a:ext cx="3288862" cy="126841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br>
              <a:rPr lang="ru-RU" sz="12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</a:br>
            <a:r>
              <a:rPr lang="ru-RU" sz="1600" i="1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В рамках недели финансовой грамотности во 2 В классе проведен классный час " Экономия энергии".</a:t>
            </a:r>
            <a:endParaRPr lang="ru-KZ" sz="1200" i="1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03A671-976C-4C61-8D6F-6BA0AB96E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628" y="6683697"/>
            <a:ext cx="3573016" cy="2028747"/>
          </a:xfrm>
          <a:prstGeom prst="rect">
            <a:avLst/>
          </a:prstGeom>
        </p:spPr>
      </p:pic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C51A82F1-1874-423A-8688-CBF584C08142}"/>
              </a:ext>
            </a:extLst>
          </p:cNvPr>
          <p:cNvSpPr/>
          <p:nvPr/>
        </p:nvSpPr>
        <p:spPr>
          <a:xfrm>
            <a:off x="98356" y="7063862"/>
            <a:ext cx="3046490" cy="126841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br>
              <a:rPr lang="ru-RU" sz="1400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</a:br>
            <a:r>
              <a:rPr lang="ru-RU" sz="1400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Ученики 2 В класса приняли участие в конкурсе рисунков "Финансовый мир глазами </a:t>
            </a:r>
            <a:r>
              <a:rPr lang="ru-RU" sz="1400" dirty="0" err="1">
                <a:solidFill>
                  <a:srgbClr val="0404BC"/>
                </a:solidFill>
                <a:latin typeface="Bahnschrift SemiBold SemiConden" panose="020B0502040204020203" pitchFamily="34" charset="0"/>
              </a:rPr>
              <a:t>детей".Учитель</a:t>
            </a:r>
            <a:r>
              <a:rPr lang="ru-RU" sz="1400" dirty="0">
                <a:solidFill>
                  <a:srgbClr val="0404BC"/>
                </a:solidFill>
                <a:latin typeface="Bahnschrift SemiBold SemiConden" panose="020B0502040204020203" pitchFamily="34" charset="0"/>
              </a:rPr>
              <a:t> Черныш Наталья Петровна.</a:t>
            </a:r>
            <a:endParaRPr lang="ru-KZ" sz="1400" dirty="0">
              <a:solidFill>
                <a:srgbClr val="0404BC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8137</TotalTime>
  <Words>479</Words>
  <Application>Microsoft Office PowerPoint</Application>
  <PresentationFormat>Экран (4:3)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Aharoni</vt:lpstr>
      <vt:lpstr>Arial</vt:lpstr>
      <vt:lpstr>Bahnschrift SemiBold SemiConden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850</cp:revision>
  <cp:lastPrinted>2021-03-01T07:01:29Z</cp:lastPrinted>
  <dcterms:created xsi:type="dcterms:W3CDTF">2019-12-09T04:18:10Z</dcterms:created>
  <dcterms:modified xsi:type="dcterms:W3CDTF">2021-03-01T07:04:03Z</dcterms:modified>
</cp:coreProperties>
</file>