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8" r:id="rId3"/>
    <p:sldId id="272" r:id="rId4"/>
    <p:sldId id="273" r:id="rId5"/>
    <p:sldId id="274" r:id="rId6"/>
    <p:sldId id="270" r:id="rId7"/>
    <p:sldId id="269" r:id="rId8"/>
    <p:sldId id="275" r:id="rId9"/>
    <p:sldId id="271" r:id="rId10"/>
  </p:sldIdLst>
  <p:sldSz cx="6858000" cy="9144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B9B8"/>
    <a:srgbClr val="9933FF"/>
    <a:srgbClr val="FF0066"/>
    <a:srgbClr val="4F81BD"/>
    <a:srgbClr val="711216"/>
    <a:srgbClr val="A087BB"/>
    <a:srgbClr val="0404BC"/>
    <a:srgbClr val="722422"/>
    <a:srgbClr val="FFFFFF"/>
    <a:srgbClr val="4B31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>
      <p:cViewPr varScale="1">
        <p:scale>
          <a:sx n="84" d="100"/>
          <a:sy n="84" d="100"/>
        </p:scale>
        <p:origin x="278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58DDEE-BA38-451B-987C-DB4A5432A517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58DDEE-BA38-451B-987C-DB4A5432A517}" type="datetimeFigureOut">
              <a:rPr lang="ru-RU" smtClean="0"/>
              <a:pPr/>
              <a:t>15.02.2021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CC295-847F-419F-BD78-BCD91BB4334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8.jpeg"/><Relationship Id="rId7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instagram.com/goroo_krg/" TargetMode="Externa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hyperlink" Target="https://www.instagram.com/goroo_krg/" TargetMode="External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hyperlink" Target="https://www.instagram.com/goroo_krg/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48.png"/><Relationship Id="rId26" Type="http://schemas.openxmlformats.org/officeDocument/2006/relationships/image" Target="../media/image56.png"/><Relationship Id="rId3" Type="http://schemas.openxmlformats.org/officeDocument/2006/relationships/image" Target="../media/image33.png"/><Relationship Id="rId21" Type="http://schemas.openxmlformats.org/officeDocument/2006/relationships/image" Target="../media/image51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47.png"/><Relationship Id="rId25" Type="http://schemas.openxmlformats.org/officeDocument/2006/relationships/image" Target="../media/image55.png"/><Relationship Id="rId2" Type="http://schemas.openxmlformats.org/officeDocument/2006/relationships/image" Target="../media/image32.JPG"/><Relationship Id="rId16" Type="http://schemas.openxmlformats.org/officeDocument/2006/relationships/image" Target="../media/image46.png"/><Relationship Id="rId20" Type="http://schemas.openxmlformats.org/officeDocument/2006/relationships/image" Target="../media/image50.png"/><Relationship Id="rId29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24" Type="http://schemas.openxmlformats.org/officeDocument/2006/relationships/image" Target="../media/image54.png"/><Relationship Id="rId32" Type="http://schemas.openxmlformats.org/officeDocument/2006/relationships/image" Target="../media/image62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53.png"/><Relationship Id="rId28" Type="http://schemas.openxmlformats.org/officeDocument/2006/relationships/image" Target="../media/image58.png"/><Relationship Id="rId10" Type="http://schemas.openxmlformats.org/officeDocument/2006/relationships/image" Target="../media/image40.png"/><Relationship Id="rId19" Type="http://schemas.openxmlformats.org/officeDocument/2006/relationships/image" Target="../media/image49.png"/><Relationship Id="rId31" Type="http://schemas.openxmlformats.org/officeDocument/2006/relationships/image" Target="../media/image61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52.png"/><Relationship Id="rId27" Type="http://schemas.openxmlformats.org/officeDocument/2006/relationships/image" Target="../media/image57.png"/><Relationship Id="rId30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hyperlink" Target="https://www.instagram.com/goroo_krg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jpeg"/><Relationship Id="rId13" Type="http://schemas.openxmlformats.org/officeDocument/2006/relationships/image" Target="../media/image78.jpeg"/><Relationship Id="rId18" Type="http://schemas.openxmlformats.org/officeDocument/2006/relationships/image" Target="../media/image83.jpeg"/><Relationship Id="rId3" Type="http://schemas.openxmlformats.org/officeDocument/2006/relationships/image" Target="../media/image68.jpeg"/><Relationship Id="rId21" Type="http://schemas.openxmlformats.org/officeDocument/2006/relationships/image" Target="../media/image86.jpeg"/><Relationship Id="rId7" Type="http://schemas.openxmlformats.org/officeDocument/2006/relationships/image" Target="../media/image72.jpeg"/><Relationship Id="rId12" Type="http://schemas.openxmlformats.org/officeDocument/2006/relationships/image" Target="../media/image77.jpeg"/><Relationship Id="rId17" Type="http://schemas.openxmlformats.org/officeDocument/2006/relationships/image" Target="../media/image82.jpeg"/><Relationship Id="rId25" Type="http://schemas.openxmlformats.org/officeDocument/2006/relationships/image" Target="../media/image90.png"/><Relationship Id="rId2" Type="http://schemas.openxmlformats.org/officeDocument/2006/relationships/image" Target="../media/image67.jpeg"/><Relationship Id="rId16" Type="http://schemas.openxmlformats.org/officeDocument/2006/relationships/image" Target="../media/image81.jpeg"/><Relationship Id="rId20" Type="http://schemas.openxmlformats.org/officeDocument/2006/relationships/image" Target="../media/image8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1.jpeg"/><Relationship Id="rId11" Type="http://schemas.openxmlformats.org/officeDocument/2006/relationships/image" Target="../media/image76.jpeg"/><Relationship Id="rId24" Type="http://schemas.openxmlformats.org/officeDocument/2006/relationships/image" Target="../media/image89.png"/><Relationship Id="rId5" Type="http://schemas.openxmlformats.org/officeDocument/2006/relationships/image" Target="../media/image70.jpeg"/><Relationship Id="rId15" Type="http://schemas.openxmlformats.org/officeDocument/2006/relationships/image" Target="../media/image80.jpeg"/><Relationship Id="rId23" Type="http://schemas.openxmlformats.org/officeDocument/2006/relationships/image" Target="../media/image88.png"/><Relationship Id="rId10" Type="http://schemas.openxmlformats.org/officeDocument/2006/relationships/image" Target="../media/image75.jpeg"/><Relationship Id="rId19" Type="http://schemas.openxmlformats.org/officeDocument/2006/relationships/image" Target="../media/image84.jpeg"/><Relationship Id="rId4" Type="http://schemas.openxmlformats.org/officeDocument/2006/relationships/image" Target="../media/image69.jpeg"/><Relationship Id="rId9" Type="http://schemas.openxmlformats.org/officeDocument/2006/relationships/image" Target="../media/image74.jpeg"/><Relationship Id="rId14" Type="http://schemas.openxmlformats.org/officeDocument/2006/relationships/image" Target="../media/image79.jpeg"/><Relationship Id="rId22" Type="http://schemas.openxmlformats.org/officeDocument/2006/relationships/image" Target="../media/image8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BDDA759-D95C-4F06-B310-CAF89CECAFD2}"/>
              </a:ext>
            </a:extLst>
          </p:cNvPr>
          <p:cNvGrpSpPr/>
          <p:nvPr/>
        </p:nvGrpSpPr>
        <p:grpSpPr>
          <a:xfrm>
            <a:off x="0" y="69930"/>
            <a:ext cx="7765966" cy="2084001"/>
            <a:chOff x="0" y="19763"/>
            <a:chExt cx="9240469" cy="2084001"/>
          </a:xfrm>
        </p:grpSpPr>
        <p:pic>
          <p:nvPicPr>
            <p:cNvPr id="4" name="Picture 8" descr="C:\Users\w\Downloads\xdvx.png">
              <a:extLst>
                <a:ext uri="{FF2B5EF4-FFF2-40B4-BE49-F238E27FC236}">
                  <a16:creationId xmlns:a16="http://schemas.microsoft.com/office/drawing/2014/main" id="{B13FFDEB-046E-4056-BC20-1292EC9C940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14289" y="1393356"/>
              <a:ext cx="7546669" cy="571504"/>
            </a:xfrm>
            <a:prstGeom prst="rect">
              <a:avLst/>
            </a:prstGeom>
            <a:noFill/>
          </p:spPr>
        </p:pic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39C71D8-3CF3-49D7-9355-E8BD535B0627}"/>
                </a:ext>
              </a:extLst>
            </p:cNvPr>
            <p:cNvSpPr/>
            <p:nvPr/>
          </p:nvSpPr>
          <p:spPr>
            <a:xfrm>
              <a:off x="1729673" y="536100"/>
              <a:ext cx="6241452" cy="89255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5200" b="1" i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12700" stA="28000" endPos="45000" dist="1000" dir="5400000" sy="-100000" algn="bl" rotWithShape="0"/>
                  </a:effectLst>
                  <a:latin typeface="Monotype Corsiva" pitchFamily="66" charset="0"/>
                  <a:cs typeface="Aharoni" pitchFamily="2" charset="-79"/>
                </a:rPr>
                <a:t>«</a:t>
              </a:r>
              <a:r>
                <a:rPr lang="en-US" sz="5200" b="1" i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12700" stA="28000" endPos="45000" dist="1000" dir="5400000" sy="-100000" algn="bl" rotWithShape="0"/>
                  </a:effectLst>
                  <a:latin typeface="Aharoni" pitchFamily="2" charset="-79"/>
                  <a:cs typeface="Aharoni" pitchFamily="2" charset="-79"/>
                </a:rPr>
                <a:t>School time</a:t>
              </a:r>
              <a:r>
                <a:rPr lang="ru-RU" sz="5200" b="1" i="1" cap="all" dirty="0">
                  <a:ln w="9000" cmpd="sng">
                    <a:solidFill>
                      <a:schemeClr val="accent4">
                        <a:shade val="50000"/>
                        <a:satMod val="120000"/>
                      </a:schemeClr>
                    </a:solidFill>
                    <a:prstDash val="solid"/>
                  </a:ln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  <a:reflection blurRad="12700" stA="28000" endPos="45000" dist="1000" dir="5400000" sy="-100000" algn="bl" rotWithShape="0"/>
                  </a:effectLst>
                  <a:latin typeface="Monotype Corsiva" pitchFamily="66" charset="0"/>
                  <a:cs typeface="Aharoni" pitchFamily="2" charset="-79"/>
                </a:rPr>
                <a:t>» </a:t>
              </a:r>
              <a:endParaRPr lang="ru-RU" sz="52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Monotype Corsiva" pitchFamily="66" charset="0"/>
                <a:cs typeface="Aharoni" pitchFamily="2" charset="-79"/>
              </a:endParaRPr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18321D77-C9FE-4372-B2B7-37BEFF083105}"/>
                </a:ext>
              </a:extLst>
            </p:cNvPr>
            <p:cNvSpPr/>
            <p:nvPr/>
          </p:nvSpPr>
          <p:spPr>
            <a:xfrm>
              <a:off x="3033103" y="1426174"/>
              <a:ext cx="209414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200" b="1" i="1" dirty="0">
                  <a:latin typeface="Times New Roman" pitchFamily="18" charset="0"/>
                  <a:cs typeface="Times New Roman" pitchFamily="18" charset="0"/>
                </a:rPr>
                <a:t>       Выпуск №</a:t>
              </a:r>
              <a:r>
                <a:rPr lang="ru-KZ" sz="1200" b="1" i="1" dirty="0">
                  <a:latin typeface="Times New Roman" pitchFamily="18" charset="0"/>
                  <a:cs typeface="Times New Roman" pitchFamily="18" charset="0"/>
                </a:rPr>
                <a:t>46</a:t>
              </a:r>
              <a:endParaRPr lang="ru-RU" sz="1200" b="1" i="1" dirty="0">
                <a:latin typeface="Times New Roman" pitchFamily="18" charset="0"/>
                <a:cs typeface="Times New Roman" pitchFamily="18" charset="0"/>
              </a:endParaRPr>
            </a:p>
            <a:p>
              <a:r>
                <a:rPr lang="ru-RU" sz="1200" b="1" i="1" dirty="0">
                  <a:latin typeface="Times New Roman" pitchFamily="18" charset="0"/>
                  <a:cs typeface="Times New Roman" pitchFamily="18" charset="0"/>
                </a:rPr>
                <a:t>  от </a:t>
              </a:r>
              <a:r>
                <a:rPr lang="ru-KZ" sz="1200" b="1" i="1" dirty="0">
                  <a:latin typeface="Times New Roman" pitchFamily="18" charset="0"/>
                  <a:cs typeface="Times New Roman" pitchFamily="18" charset="0"/>
                </a:rPr>
                <a:t>08.02</a:t>
              </a:r>
              <a:r>
                <a:rPr lang="ru-RU" sz="1200" b="1" i="1" dirty="0">
                  <a:latin typeface="Times New Roman" pitchFamily="18" charset="0"/>
                  <a:cs typeface="Times New Roman" pitchFamily="18" charset="0"/>
                </a:rPr>
                <a:t>.202</a:t>
              </a:r>
              <a:r>
                <a:rPr lang="ru-KZ" sz="1200" b="1" i="1" dirty="0">
                  <a:latin typeface="Times New Roman" pitchFamily="18" charset="0"/>
                  <a:cs typeface="Times New Roman" pitchFamily="18" charset="0"/>
                </a:rPr>
                <a:t>1</a:t>
              </a:r>
              <a:r>
                <a:rPr lang="ru-RU" sz="1200" b="1" i="1" dirty="0">
                  <a:latin typeface="Times New Roman" pitchFamily="18" charset="0"/>
                  <a:cs typeface="Times New Roman" pitchFamily="18" charset="0"/>
                </a:rPr>
                <a:t> года</a:t>
              </a:r>
              <a:endParaRPr lang="ru-RU" sz="1200" dirty="0"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7" name="Picture 27" descr="C:\Users\w\Desktop\0_ab458_4bc1d758_orig.png">
              <a:extLst>
                <a:ext uri="{FF2B5EF4-FFF2-40B4-BE49-F238E27FC236}">
                  <a16:creationId xmlns:a16="http://schemas.microsoft.com/office/drawing/2014/main" id="{EAE8DA4F-39EA-4A00-8E12-9BFF69D00F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224478" y="1619925"/>
              <a:ext cx="598457" cy="483839"/>
            </a:xfrm>
            <a:prstGeom prst="rect">
              <a:avLst/>
            </a:prstGeom>
            <a:noFill/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509334F8-E4C6-4B27-BE69-61BD77F3F470}"/>
                </a:ext>
              </a:extLst>
            </p:cNvPr>
            <p:cNvSpPr/>
            <p:nvPr/>
          </p:nvSpPr>
          <p:spPr>
            <a:xfrm>
              <a:off x="1812879" y="187717"/>
              <a:ext cx="320773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sz="2800" b="1" i="1" dirty="0">
                  <a:solidFill>
                    <a:srgbClr val="00B0F0"/>
                  </a:solidFill>
                  <a:latin typeface="Monotype Corsiva" pitchFamily="66" charset="0"/>
                  <a:ea typeface="Calibri" pitchFamily="34" charset="0"/>
                  <a:cs typeface="Times New Roman" pitchFamily="18" charset="0"/>
                </a:rPr>
                <a:t>школьная  газета </a:t>
              </a:r>
              <a:endParaRPr lang="ru-RU" sz="2800" b="1" i="1" dirty="0">
                <a:solidFill>
                  <a:srgbClr val="00B0F0"/>
                </a:solidFill>
              </a:endParaRPr>
            </a:p>
          </p:txBody>
        </p:sp>
        <p:pic>
          <p:nvPicPr>
            <p:cNvPr id="9" name="Picture 2" descr="C:\Users\w\Desktop\пресс-центр\эмблема.png">
              <a:extLst>
                <a:ext uri="{FF2B5EF4-FFF2-40B4-BE49-F238E27FC236}">
                  <a16:creationId xmlns:a16="http://schemas.microsoft.com/office/drawing/2014/main" id="{7C4B9E39-B7EC-4C0B-8CEE-3795426A7C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107504"/>
              <a:ext cx="1707869" cy="1206867"/>
            </a:xfrm>
            <a:prstGeom prst="rect">
              <a:avLst/>
            </a:prstGeom>
            <a:noFill/>
          </p:spPr>
        </p:pic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6BA9AA35-7A9E-4672-95A0-88A5F2265D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53991" y="19763"/>
              <a:ext cx="5786478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sz="1400" u="none" strike="noStrike" cap="none" normalizeH="0" baseline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Monotype Corsiva" pitchFamily="66" charset="0"/>
                  <a:ea typeface="Calibri" pitchFamily="34" charset="0"/>
                  <a:cs typeface="Times New Roman" pitchFamily="18" charset="0"/>
                </a:rPr>
                <a:t>КГУ</a:t>
              </a:r>
              <a:r>
                <a:rPr lang="ru-RU" sz="1400" dirty="0">
                  <a:solidFill>
                    <a:srgbClr val="00B0F0"/>
                  </a:solidFill>
                  <a:latin typeface="Monotype Corsiva" pitchFamily="66" charset="0"/>
                  <a:ea typeface="Calibri" pitchFamily="34" charset="0"/>
                  <a:cs typeface="Times New Roman" pitchFamily="18" charset="0"/>
                </a:rPr>
                <a:t>  </a:t>
              </a:r>
              <a:r>
                <a:rPr kumimoji="0" lang="ru-RU" sz="1400" u="none" strike="noStrike" cap="none" normalizeH="0" baseline="0" dirty="0">
                  <a:ln>
                    <a:noFill/>
                  </a:ln>
                  <a:solidFill>
                    <a:srgbClr val="00B0F0"/>
                  </a:solidFill>
                  <a:effectLst/>
                  <a:latin typeface="Monotype Corsiva" pitchFamily="66" charset="0"/>
                  <a:ea typeface="Calibri" pitchFamily="34" charset="0"/>
                  <a:cs typeface="Times New Roman" pitchFamily="18" charset="0"/>
                </a:rPr>
                <a:t>«СОШ №81»  ул. Гапеева 1 Б  </a:t>
              </a:r>
              <a:endParaRPr kumimoji="0" lang="ru-RU" u="none" strike="noStrike" cap="none" normalizeH="0" baseline="0" dirty="0">
                <a:ln>
                  <a:noFill/>
                </a:ln>
                <a:solidFill>
                  <a:srgbClr val="00B0F0"/>
                </a:solidFill>
                <a:effectLst/>
                <a:latin typeface="Monotype Corsiva" pitchFamily="66" charset="0"/>
                <a:cs typeface="Arial" pitchFamily="34" charset="0"/>
              </a:endParaRPr>
            </a:p>
          </p:txBody>
        </p:sp>
      </p:grpSp>
      <p:pic>
        <p:nvPicPr>
          <p:cNvPr id="1026" name="Picture 2" descr="Картинки по запросу &quot;фон книги детей&quot;">
            <a:extLst>
              <a:ext uri="{FF2B5EF4-FFF2-40B4-BE49-F238E27FC236}">
                <a16:creationId xmlns:a16="http://schemas.microsoft.com/office/drawing/2014/main" id="{D30FB3FB-499A-4006-895F-49F02C880C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682" y="2987824"/>
            <a:ext cx="6858000" cy="60862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6F3501E-80DD-431F-A68F-0E652124A4F5}"/>
              </a:ext>
            </a:extLst>
          </p:cNvPr>
          <p:cNvSpPr/>
          <p:nvPr/>
        </p:nvSpPr>
        <p:spPr>
          <a:xfrm>
            <a:off x="1933096" y="5004048"/>
            <a:ext cx="3224096" cy="64807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kk-KZ" sz="3600" b="1" dirty="0">
                <a:ln/>
                <a:solidFill>
                  <a:schemeClr val="tx2">
                    <a:lumMod val="75000"/>
                  </a:schemeClr>
                </a:solidFill>
              </a:rPr>
              <a:t>«Құқықтық навигатор»</a:t>
            </a:r>
            <a:endParaRPr lang="ru-RU" sz="3600" b="1" cap="none" spc="0" dirty="0">
              <a:ln/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983A5E18-B193-4DD2-887F-E9D9D0033C74}"/>
              </a:ext>
            </a:extLst>
          </p:cNvPr>
          <p:cNvSpPr/>
          <p:nvPr/>
        </p:nvSpPr>
        <p:spPr>
          <a:xfrm>
            <a:off x="1869518" y="6825836"/>
            <a:ext cx="3224096" cy="648072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Stop">
              <a:avLst/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kk-KZ" sz="3600" b="1" dirty="0">
                <a:ln/>
                <a:solidFill>
                  <a:schemeClr val="tx2">
                    <a:lumMod val="75000"/>
                  </a:schemeClr>
                </a:solidFill>
              </a:rPr>
              <a:t>«Правовой навигатор»</a:t>
            </a:r>
            <a:endParaRPr lang="ru-RU" sz="3600" b="1" cap="none" spc="0" dirty="0">
              <a:ln/>
              <a:solidFill>
                <a:schemeClr val="tx2">
                  <a:lumMod val="75000"/>
                </a:schemeClr>
              </a:solidFill>
              <a:effectLst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8DDB7AAA-CCF3-4542-A05B-AD8106F0182E}"/>
              </a:ext>
            </a:extLst>
          </p:cNvPr>
          <p:cNvSpPr/>
          <p:nvPr/>
        </p:nvSpPr>
        <p:spPr>
          <a:xfrm>
            <a:off x="216193" y="2120299"/>
            <a:ext cx="6117877" cy="90115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2">
              <a:avLst>
                <a:gd name="adj1" fmla="val 20000"/>
                <a:gd name="adj2" fmla="val 0"/>
              </a:avLst>
            </a:prstTxWarp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ru-RU" sz="4000" b="1" cap="none" spc="0" dirty="0" err="1">
                <a:ln/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Құқықтық</a:t>
            </a:r>
            <a:r>
              <a:rPr lang="ru-RU" sz="4000" b="1" cap="none" spc="0" dirty="0">
                <a:ln/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cap="none" spc="0" dirty="0" err="1">
                <a:ln/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сауаттылық</a:t>
            </a:r>
            <a:r>
              <a:rPr lang="ru-RU" sz="4000" b="1" cap="none" spc="0" dirty="0">
                <a:ln/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cap="none" spc="0" dirty="0" err="1">
                <a:ln/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апталығы</a:t>
            </a:r>
            <a:endParaRPr lang="ru-RU" sz="4000" b="1" cap="none" spc="0" dirty="0">
              <a:ln/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>
                <a:ln/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Неделя правовой грамотности</a:t>
            </a:r>
            <a:endParaRPr lang="ru-RU" sz="4000" b="1" cap="none" spc="0" dirty="0">
              <a:ln/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721381-BED7-4D6E-9CFE-D1060E371DE7}"/>
              </a:ext>
            </a:extLst>
          </p:cNvPr>
          <p:cNvSpPr txBox="1"/>
          <p:nvPr/>
        </p:nvSpPr>
        <p:spPr>
          <a:xfrm>
            <a:off x="1862343" y="5990535"/>
            <a:ext cx="3365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8-13 </a:t>
            </a:r>
            <a:r>
              <a:rPr lang="ru-KZ" sz="24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февраля 2021 года</a:t>
            </a:r>
          </a:p>
        </p:txBody>
      </p:sp>
    </p:spTree>
    <p:extLst>
      <p:ext uri="{BB962C8B-B14F-4D97-AF65-F5344CB8AC3E}">
        <p14:creationId xmlns:p14="http://schemas.microsoft.com/office/powerpoint/2010/main" val="416336111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5000" advClick="0" advTm="3000">
        <p15:prstTrans prst="peelOff"/>
      </p:transition>
    </mc:Choice>
    <mc:Fallback>
      <p:transition spd="slow" advClick="0" advTm="3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10ACC3B-9198-4F06-A5CA-1AA81BE6F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58000" cy="38576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337280-3FBD-4C83-B40F-DD4DF41F4B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688" y="3995936"/>
            <a:ext cx="5224239" cy="5023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4451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circle/>
      </p:transition>
    </mc:Choice>
    <mc:Fallback>
      <p:transition spd="slow" advClick="0" advTm="3000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F46B52A-4BB9-4EA4-81A8-829D8BB2F2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977" y="0"/>
            <a:ext cx="3889583" cy="1863207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C4FC4D2-1545-4145-8F62-5D72BF92E4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2" y="1864792"/>
            <a:ext cx="2072235" cy="116563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ECC35D1-8A4E-4E4E-9595-56DAD9E9897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2256" y="1863207"/>
            <a:ext cx="2072235" cy="11656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06083AE-D154-4AF8-887D-9902E51FFD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792" y="3083493"/>
            <a:ext cx="2924944" cy="1645281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CC3466AA-4CAD-406F-B00E-B06AD8ECD1EA}"/>
              </a:ext>
            </a:extLst>
          </p:cNvPr>
          <p:cNvSpPr/>
          <p:nvPr/>
        </p:nvSpPr>
        <p:spPr>
          <a:xfrm>
            <a:off x="4227979" y="18604"/>
            <a:ext cx="2402458" cy="30633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kk-KZ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Қазақтың ақиық ақыны - Мұқағали Мақатаевтың туғаныңа 90 жыл толуына орай, мектеп кітапханасында 2 "Ж" сыныбына ақынның өмірі мен шығармашылығымен таныстыру мақсатында кітапханалық сабақ өткізілді. </a:t>
            </a:r>
            <a:r>
              <a:rPr lang="kk-KZ" sz="14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@</a:t>
            </a:r>
            <a:r>
              <a:rPr lang="en-US" sz="1400" i="1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goroo_krg</a:t>
            </a:r>
            <a:endParaRPr lang="ru-KZ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357C7680-E1AD-40AF-A526-0AE95C868795}"/>
              </a:ext>
            </a:extLst>
          </p:cNvPr>
          <p:cNvSpPr/>
          <p:nvPr/>
        </p:nvSpPr>
        <p:spPr>
          <a:xfrm>
            <a:off x="0" y="3085078"/>
            <a:ext cx="3699792" cy="164528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KZ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11 февраля 2021 года в рамках недели правовой грамотности "Правовой навигатор", специалистом по работе с молодежью КГП на ПХВ ОЦПЗ наркологического отделения - Шихатовой Еленой Евгеньевной для учащихся 9,11-х дежурных классов была проведена лекция по теме: "Профилактика ВИЧ и СПИД. Неприкосновенность личности ребенка".</a:t>
            </a:r>
            <a:b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Мероприятие проведено с соблюдением карантинных мер. </a:t>
            </a:r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@</a:t>
            </a:r>
            <a:r>
              <a:rPr lang="ru-RU" sz="1100" i="1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goroo_krg</a:t>
            </a:r>
            <a:endParaRPr lang="ru-KZ"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3AABB77-B7B6-46C5-9CBB-D704844D18FD}"/>
              </a:ext>
            </a:extLst>
          </p:cNvPr>
          <p:cNvSpPr/>
          <p:nvPr/>
        </p:nvSpPr>
        <p:spPr>
          <a:xfrm>
            <a:off x="-5067944" y="3779912"/>
            <a:ext cx="3429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br>
              <a:rPr lang="ru-RU" dirty="0"/>
            </a:br>
            <a:endParaRPr lang="ru-K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2F341394-D03E-42C0-8CC0-5652FF3750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9441" y="4785013"/>
            <a:ext cx="2800909" cy="2725379"/>
          </a:xfrm>
          <a:prstGeom prst="rect">
            <a:avLst/>
          </a:prstGeom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1A6AEBBA-89BC-445E-922C-7F1CCB9F3398}"/>
              </a:ext>
            </a:extLst>
          </p:cNvPr>
          <p:cNvSpPr/>
          <p:nvPr/>
        </p:nvSpPr>
        <p:spPr>
          <a:xfrm>
            <a:off x="116632" y="7279208"/>
            <a:ext cx="3699792" cy="164528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КГУ "ОШ №81" выражает глубокую благодарность семье </a:t>
            </a:r>
            <a:r>
              <a:rPr lang="ru-RU" sz="1100" i="1" dirty="0" err="1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Мандрицких</a:t>
            </a:r>
            <a:r>
              <a:rPr lang="ru-RU" sz="1100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то, что в тяжелой жизненной ситуации Нина Владимировна протянула руку помощи семье </a:t>
            </a:r>
            <a:r>
              <a:rPr lang="ru-RU" sz="1100" i="1" dirty="0" err="1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Секретовых</a:t>
            </a:r>
            <a:r>
              <a:rPr lang="ru-RU" sz="1100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1</a:t>
            </a:r>
            <a:r>
              <a:rPr lang="ru-KZ" sz="1100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100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ru-KZ" sz="1100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100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Секретов Арсений, 4</a:t>
            </a:r>
            <a:r>
              <a:rPr lang="ru-KZ" sz="1100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ru-RU" sz="1100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KZ" sz="1100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100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Секретов Артем, 5А Секретов Артур. А также благодарит Родительскую общественность КГУ "ОШ №81" за проявленную поддержку и помощь семье </a:t>
            </a:r>
            <a:r>
              <a:rPr lang="ru-RU" sz="1100" i="1" dirty="0" err="1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Секретовых</a:t>
            </a:r>
            <a:r>
              <a:rPr lang="ru-RU" sz="1100" i="1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  <a:r>
              <a:rPr lang="ru-RU" sz="1100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@</a:t>
            </a:r>
            <a:r>
              <a:rPr lang="ru-RU" sz="1100" i="1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goroo_krg</a:t>
            </a:r>
            <a:endParaRPr lang="ru-KZ" sz="11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8E4134F-5B03-4DF8-961B-42DBD164D69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56507" y="6765586"/>
            <a:ext cx="2742023" cy="1982878"/>
          </a:xfrm>
          <a:prstGeom prst="rect">
            <a:avLst/>
          </a:prstGeom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F0D7002A-E472-42A8-B2E3-5A904134B41C}"/>
              </a:ext>
            </a:extLst>
          </p:cNvPr>
          <p:cNvSpPr/>
          <p:nvPr/>
        </p:nvSpPr>
        <p:spPr>
          <a:xfrm>
            <a:off x="3433316" y="4956603"/>
            <a:ext cx="3296840" cy="164528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8 по 11 февраля в формате онлайн в школе проходит 2 городской этап Республиканской олимпиады по общеобразовательным предметам. Сегодня ученики школы принимают участие в олимпиадах: по русскому языку и литературе, истории Казахстана, Основам права. Пожелаем им победы!</a:t>
            </a:r>
            <a:endParaRPr lang="ru-KZ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3670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14:flash/>
      </p:transition>
    </mc:Choice>
    <mc:Fallback>
      <p:transition spd="slow" advClick="0" advTm="3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016CCAB-63E7-48ED-AF3D-EAF7FEF704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75" y="179512"/>
            <a:ext cx="2297237" cy="2780866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029578C1-5B45-4C93-BE4A-ED0D4AA8CDA9}"/>
              </a:ext>
            </a:extLst>
          </p:cNvPr>
          <p:cNvSpPr/>
          <p:nvPr/>
        </p:nvSpPr>
        <p:spPr>
          <a:xfrm>
            <a:off x="171748" y="3042767"/>
            <a:ext cx="2456864" cy="210213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Ученица 3</a:t>
            </a:r>
            <a:r>
              <a:rPr lang="ru-KZ" sz="14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</a:t>
            </a:r>
            <a:r>
              <a:rPr lang="kk-KZ" sz="14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KZ" sz="14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400" dirty="0">
                <a:solidFill>
                  <a:srgbClr val="26262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класса Мустафина Эмилия заняла 2 место в открытом онлайн-турнире по художественной гимнастике, среди детей 2011 года, по программе 1 взрослый 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@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goroo_krg</a:t>
            </a:r>
            <a:endParaRPr lang="ru-KZ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DA5E82-8CE4-42AD-BDD7-E57A57E81C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9200" y="1916475"/>
            <a:ext cx="3520292" cy="2003129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9BC16282-4B36-48A2-8F07-D98FB165E7D3}"/>
              </a:ext>
            </a:extLst>
          </p:cNvPr>
          <p:cNvSpPr/>
          <p:nvPr/>
        </p:nvSpPr>
        <p:spPr>
          <a:xfrm>
            <a:off x="2767840" y="179512"/>
            <a:ext cx="3987876" cy="156641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9.02 в рамках социально-педагогического проекта "</a:t>
            </a:r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Зейiн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в 3 "А" классе прошёл конкурс</a:t>
            </a:r>
            <a:r>
              <a:rPr lang="ru-KZ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"Лучший знаток таблицы умножения" С целью развития математической грамотности ребята решали примеры и логические задачи, применяя знания таблицы умножения.</a:t>
            </a:r>
            <a:endParaRPr lang="ru-KZ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Поздравляем победителей</a:t>
            </a:r>
            <a:endParaRPr lang="ru-KZ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место </a:t>
            </a:r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Корабай</a:t>
            </a:r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Ерамир</a:t>
            </a:r>
            <a:endParaRPr lang="ru-KZ" sz="10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место Мазур Егор</a:t>
            </a:r>
            <a:endParaRPr lang="ru-KZ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место Миллер Артем</a:t>
            </a:r>
            <a:endParaRPr lang="ru-KZ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Картинки по запросу &quot;школьного питания&quot;">
            <a:extLst>
              <a:ext uri="{FF2B5EF4-FFF2-40B4-BE49-F238E27FC236}">
                <a16:creationId xmlns:a16="http://schemas.microsoft.com/office/drawing/2014/main" id="{12D14525-430F-40E3-B8A5-C0EB2FFA31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572" y="4601818"/>
            <a:ext cx="3520292" cy="2102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F4E20251-3B10-4A66-A134-E93EADB6B2E4}"/>
              </a:ext>
            </a:extLst>
          </p:cNvPr>
          <p:cNvSpPr/>
          <p:nvPr/>
        </p:nvSpPr>
        <p:spPr>
          <a:xfrm>
            <a:off x="2792886" y="4026803"/>
            <a:ext cx="3937784" cy="74871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4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бесплатного горячего питания для учащихся 1-2-х классов в школьной столовой КГУ "ОШ 81".</a:t>
            </a:r>
            <a:endParaRPr lang="ru-KZ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F23F869-9C9C-485A-A4EA-D1156AAD6E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136" y="5241255"/>
            <a:ext cx="2542506" cy="1869213"/>
          </a:xfrm>
          <a:prstGeom prst="rect">
            <a:avLst/>
          </a:prstGeom>
        </p:spPr>
      </p:pic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B9C1F71E-A408-4626-A3A4-AAED17EEFDBE}"/>
              </a:ext>
            </a:extLst>
          </p:cNvPr>
          <p:cNvSpPr/>
          <p:nvPr/>
        </p:nvSpPr>
        <p:spPr>
          <a:xfrm>
            <a:off x="229718" y="7030453"/>
            <a:ext cx="2621341" cy="74871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100" b="0" i="0" dirty="0">
                <a:solidFill>
                  <a:srgbClr val="262626"/>
                </a:solidFill>
                <a:effectLst/>
                <a:latin typeface="-apple-system"/>
              </a:rPr>
              <a:t>С целью повышения правовой грамотности школьной библиотекой организована виртуальная выставка "Школьникам о праве".</a:t>
            </a:r>
            <a:endParaRPr lang="ru-KZ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3EA0864-5EFC-47A7-A720-84CE5E9AD7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27982" y="6732200"/>
            <a:ext cx="1738148" cy="2193099"/>
          </a:xfrm>
          <a:prstGeom prst="rect">
            <a:avLst/>
          </a:prstGeom>
        </p:spPr>
      </p:pic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2C463F55-D07D-405D-8539-C5F50AD6F54A}"/>
              </a:ext>
            </a:extLst>
          </p:cNvPr>
          <p:cNvSpPr/>
          <p:nvPr/>
        </p:nvSpPr>
        <p:spPr>
          <a:xfrm>
            <a:off x="4701284" y="6758144"/>
            <a:ext cx="1926998" cy="220634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1200" b="0" i="0">
                <a:solidFill>
                  <a:srgbClr val="262626"/>
                </a:solidFill>
                <a:effectLst/>
                <a:latin typeface="-apple-system"/>
              </a:rPr>
              <a:t>Поздравляем Гулякова Артёма, ученика 4 "Г" класса с успешным овладением основами методов и техники Кёкушинкай карате и присвоением степени 5 Кю.</a:t>
            </a:r>
            <a:r>
              <a:rPr lang="ru-RU" sz="1200" b="0" i="0" u="none" strike="noStrike">
                <a:effectLst/>
                <a:latin typeface="-apple-system"/>
                <a:hlinkClick r:id="rId3"/>
              </a:rPr>
              <a:t>@goroo_krg</a:t>
            </a:r>
            <a:endParaRPr lang="ru-KZ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DA13688-564B-42DA-8755-A69598AA6E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718" y="7864957"/>
            <a:ext cx="2538122" cy="1121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9059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14:gallery dir="l"/>
      </p:transition>
    </mc:Choice>
    <mc:Fallback>
      <p:transition spd="slow" advClick="0" advTm="3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F804988-78AB-41AE-856C-C4735FA31E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41" y="179513"/>
            <a:ext cx="3388556" cy="190648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891D243-EAAE-4BB3-B3EC-E8625D945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2710" y="305949"/>
            <a:ext cx="2946649" cy="174678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456A5AD-7084-4A8A-B9A4-0A9D52486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641" y="2267744"/>
            <a:ext cx="3388556" cy="192906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E6ADCB-C639-4659-BCAD-EECBDCE100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877" y="2267744"/>
            <a:ext cx="2946649" cy="192906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4749902-963C-4C48-9A9E-AE2CACC30A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3993" y="3765697"/>
            <a:ext cx="2923533" cy="161260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DD3CECA-CC19-4214-AF25-20ECCDCF101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641" y="4378557"/>
            <a:ext cx="3030491" cy="1746782"/>
          </a:xfrm>
          <a:prstGeom prst="rect">
            <a:avLst/>
          </a:prstGeom>
        </p:spPr>
      </p:pic>
      <p:pic>
        <p:nvPicPr>
          <p:cNvPr id="2052" name="Picture 4" descr="Картинки по запросу &quot;конвенция о правах ребенка&quot;">
            <a:extLst>
              <a:ext uri="{FF2B5EF4-FFF2-40B4-BE49-F238E27FC236}">
                <a16:creationId xmlns:a16="http://schemas.microsoft.com/office/drawing/2014/main" id="{98CEFBC0-CCBE-4C6D-94CF-0E367A37D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844" y="6283422"/>
            <a:ext cx="2540083" cy="2602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76A2FFB-C57D-4E0D-A76C-D7F5A2C1CF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29000" y="5911722"/>
            <a:ext cx="3404234" cy="1929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425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:comb/>
      </p:transition>
    </mc:Choice>
    <mc:Fallback>
      <p:transition spd="slow" advClick="0" advTm="3000">
        <p:comb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95232D15-E192-47BB-B32A-D5733B21736F}"/>
              </a:ext>
            </a:extLst>
          </p:cNvPr>
          <p:cNvGrpSpPr/>
          <p:nvPr/>
        </p:nvGrpSpPr>
        <p:grpSpPr>
          <a:xfrm>
            <a:off x="149672" y="0"/>
            <a:ext cx="6564509" cy="9012853"/>
            <a:chOff x="149672" y="0"/>
            <a:chExt cx="6564509" cy="9012853"/>
          </a:xfrm>
        </p:grpSpPr>
        <p:pic>
          <p:nvPicPr>
            <p:cNvPr id="2" name="Рисунок 1">
              <a:extLst>
                <a:ext uri="{FF2B5EF4-FFF2-40B4-BE49-F238E27FC236}">
                  <a16:creationId xmlns:a16="http://schemas.microsoft.com/office/drawing/2014/main" id="{6B3E63DF-BA2B-4E6D-AFEF-153974640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27438" y="768425"/>
              <a:ext cx="2252727" cy="2802976"/>
            </a:xfrm>
            <a:prstGeom prst="rect">
              <a:avLst/>
            </a:prstGeom>
          </p:spPr>
        </p:pic>
        <p:pic>
          <p:nvPicPr>
            <p:cNvPr id="2050" name="Picture 2" descr="Картинки по запросу &quot;книжный выставка фон&quot;">
              <a:extLst>
                <a:ext uri="{FF2B5EF4-FFF2-40B4-BE49-F238E27FC236}">
                  <a16:creationId xmlns:a16="http://schemas.microsoft.com/office/drawing/2014/main" id="{9B95333D-19CB-44D1-A112-6A3355F7E6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9240" y="0"/>
              <a:ext cx="794941" cy="7949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Прямоугольник 2">
              <a:extLst>
                <a:ext uri="{FF2B5EF4-FFF2-40B4-BE49-F238E27FC236}">
                  <a16:creationId xmlns:a16="http://schemas.microsoft.com/office/drawing/2014/main" id="{270F17EF-90F8-440F-96E7-58ABB76A1F5C}"/>
                </a:ext>
              </a:extLst>
            </p:cNvPr>
            <p:cNvSpPr/>
            <p:nvPr/>
          </p:nvSpPr>
          <p:spPr>
            <a:xfrm>
              <a:off x="683398" y="100"/>
              <a:ext cx="5218330" cy="769441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ru-KZ" sz="4400" i="1" cap="none" spc="0" dirty="0">
                  <a:ln w="0"/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</a:t>
              </a:r>
              <a:r>
                <a:rPr lang="kk-KZ" sz="4400" i="1" cap="none" spc="0" dirty="0">
                  <a:ln w="0"/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</a:t>
              </a:r>
              <a:r>
                <a:rPr lang="ru-KZ" sz="4400" i="1" cap="none" spc="0" dirty="0">
                  <a:ln w="0"/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</a:t>
              </a:r>
              <a:r>
                <a:rPr lang="kk-KZ" sz="4400" i="1" cap="none" spc="0" dirty="0">
                  <a:ln w="0"/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ж</a:t>
              </a:r>
              <a:r>
                <a:rPr lang="ru-KZ" sz="4400" i="1" cap="none" spc="0" dirty="0">
                  <a:ln w="0"/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</a:t>
              </a:r>
              <a:r>
                <a:rPr lang="kk-KZ" sz="4400" i="1" cap="none" spc="0" dirty="0">
                  <a:ln w="0"/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</a:t>
              </a:r>
              <a:r>
                <a:rPr lang="ru-KZ" sz="4400" i="1" cap="none" spc="0" dirty="0">
                  <a:ln w="0"/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я </a:t>
              </a:r>
              <a:r>
                <a:rPr lang="kk-KZ" sz="4400" i="1" cap="none" spc="0" dirty="0">
                  <a:ln w="0"/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</a:t>
              </a:r>
              <a:r>
                <a:rPr lang="ru-KZ" sz="4400" i="1" cap="none" spc="0" dirty="0">
                  <a:ln w="0"/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ы</a:t>
              </a:r>
              <a:r>
                <a:rPr lang="kk-KZ" sz="4400" i="1" cap="none" spc="0" dirty="0">
                  <a:ln w="0"/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</a:t>
              </a:r>
              <a:r>
                <a:rPr lang="ru-KZ" sz="4400" i="1" cap="none" spc="0" dirty="0">
                  <a:ln w="0"/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т</a:t>
              </a:r>
              <a:r>
                <a:rPr lang="kk-KZ" sz="4400" i="1" cap="none" spc="0" dirty="0">
                  <a:ln w="0"/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</a:t>
              </a:r>
              <a:r>
                <a:rPr lang="ru-KZ" sz="4400" i="1" cap="none" spc="0" dirty="0">
                  <a:ln w="0"/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</a:t>
              </a:r>
              <a:r>
                <a:rPr lang="kk-KZ" sz="4400" i="1" cap="none" spc="0" dirty="0">
                  <a:ln w="0"/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</a:t>
              </a:r>
              <a:r>
                <a:rPr lang="ru-KZ" sz="4400" i="1" cap="none" spc="0" dirty="0">
                  <a:ln w="0"/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</a:t>
              </a:r>
              <a:endParaRPr lang="ru-RU" sz="4400" i="1" cap="none" spc="0" dirty="0">
                <a:ln w="0"/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66418ED5-C81B-4741-9111-3EF7054A0138}"/>
                </a:ext>
              </a:extLst>
            </p:cNvPr>
            <p:cNvSpPr/>
            <p:nvPr/>
          </p:nvSpPr>
          <p:spPr>
            <a:xfrm>
              <a:off x="158770" y="3635896"/>
              <a:ext cx="2982198" cy="144016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ru-RU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Құқықтық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сауаттылық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апталығы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аясында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мектеп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кітапханасында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"</a:t>
              </a:r>
              <a:r>
                <a:rPr lang="ru-RU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Оқушының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құқықтары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мен </a:t>
              </a:r>
              <a:r>
                <a:rPr lang="ru-RU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міндеттері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" </a:t>
              </a:r>
              <a:r>
                <a:rPr lang="ru-RU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атты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кітап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көрмесі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ұйымдастырылды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KZ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школьной библиотеке в рамках Недели повышения правовой грамотности подготовлена книжная выставка "Права и обязанности школьника". На выставке представлены литературы по правовому воспитанию.</a:t>
              </a:r>
              <a:r>
                <a:rPr lang="ru-RU" sz="10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4"/>
                </a:rPr>
                <a:t>@</a:t>
              </a:r>
              <a:r>
                <a:rPr lang="ru-RU" sz="1000" dirty="0" err="1">
                  <a:latin typeface="Times New Roman" panose="02020603050405020304" pitchFamily="18" charset="0"/>
                  <a:cs typeface="Times New Roman" panose="02020603050405020304" pitchFamily="18" charset="0"/>
                  <a:hlinkClick r:id="rId4"/>
                </a:rPr>
                <a:t>goroo_krg</a:t>
              </a:r>
              <a:endParaRPr lang="ru-KZ" sz="1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5" name="Рисунок 4">
              <a:extLst>
                <a:ext uri="{FF2B5EF4-FFF2-40B4-BE49-F238E27FC236}">
                  <a16:creationId xmlns:a16="http://schemas.microsoft.com/office/drawing/2014/main" id="{FEF14F28-D714-4A71-ABD7-5BE109B4C1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001207" y="2259873"/>
              <a:ext cx="2315503" cy="2802976"/>
            </a:xfrm>
            <a:prstGeom prst="rect">
              <a:avLst/>
            </a:prstGeom>
          </p:spPr>
        </p:pic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1BAE27CD-5C23-4F69-8217-AB1E80016B4B}"/>
                </a:ext>
              </a:extLst>
            </p:cNvPr>
            <p:cNvSpPr/>
            <p:nvPr/>
          </p:nvSpPr>
          <p:spPr>
            <a:xfrm>
              <a:off x="3581049" y="841880"/>
              <a:ext cx="3024336" cy="113783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В школьной библиотеке организована книжная выставка ко дню Города "Город солнечного камня".</a:t>
              </a:r>
              <a:r>
                <a:rPr lang="ru-RU" sz="14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4"/>
                </a:rPr>
                <a:t>@</a:t>
              </a:r>
              <a:r>
                <a:rPr lang="ru-RU" sz="1400" dirty="0" err="1">
                  <a:latin typeface="Times New Roman" panose="02020603050405020304" pitchFamily="18" charset="0"/>
                  <a:cs typeface="Times New Roman" panose="02020603050405020304" pitchFamily="18" charset="0"/>
                  <a:hlinkClick r:id="rId4"/>
                </a:rPr>
                <a:t>goroo_krg</a:t>
              </a:r>
              <a:endParaRPr lang="ru-KZ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26C62EE2-CC2B-4964-9881-0F8895058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0987" y="5140551"/>
              <a:ext cx="2485627" cy="2959841"/>
            </a:xfrm>
            <a:prstGeom prst="rect">
              <a:avLst/>
            </a:prstGeom>
          </p:spPr>
        </p:pic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C3391F84-201C-4516-AE93-2C045C338F29}"/>
                </a:ext>
              </a:extLst>
            </p:cNvPr>
            <p:cNvSpPr/>
            <p:nvPr/>
          </p:nvSpPr>
          <p:spPr>
            <a:xfrm>
              <a:off x="149672" y="8100392"/>
              <a:ext cx="3024336" cy="912461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 fontAlgn="base"/>
              <a:r>
                <a:rPr lang="kk-KZ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Мектеп кітапханасында Ыбырай Алтынсариннің туғанына 180 жыл толуына орай, "Ыбырай Алтынсарин - Ұлы ұстаз" атты кітап көрмесі ұйымдастырылды.</a:t>
              </a:r>
              <a:r>
                <a:rPr lang="kk-KZ" sz="11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4"/>
                </a:rPr>
                <a:t>@</a:t>
              </a:r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  <a:hlinkClick r:id="rId4"/>
                </a:rPr>
                <a:t>goroo_krg</a:t>
              </a:r>
              <a:r>
                <a:rPr lang="en-US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1 </a:t>
              </a:r>
              <a:r>
                <a:rPr lang="kk-KZ" sz="11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дн.</a:t>
              </a:r>
            </a:p>
          </p:txBody>
        </p:sp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548703AC-0748-44D1-8AD5-0BE66A7C5AE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463870" y="6861768"/>
              <a:ext cx="3024336" cy="1694854"/>
            </a:xfrm>
            <a:prstGeom prst="rect">
              <a:avLst/>
            </a:prstGeom>
          </p:spPr>
        </p:pic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49FBB483-A357-4F11-B5D6-8DC6D27D3B34}"/>
                </a:ext>
              </a:extLst>
            </p:cNvPr>
            <p:cNvSpPr/>
            <p:nvPr/>
          </p:nvSpPr>
          <p:spPr>
            <a:xfrm>
              <a:off x="3429000" y="5482639"/>
              <a:ext cx="3024336" cy="1137832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kk-KZ" sz="1100" dirty="0">
                  <a:solidFill>
                    <a:srgbClr val="262626"/>
                  </a:solidFill>
                  <a:latin typeface="-apple-system"/>
                </a:rPr>
                <a:t>Мектеп кітапханашылары, оқырмандардың назарына Ұлы ағартушы Ыбырай Алтынсариннің туғанына 180 жыл толуына байланысты, «Қазақ даласының алғашқы ұстазы» атты виртуалды көрме ұсынады.</a:t>
              </a:r>
              <a:endParaRPr lang="ru-KZ" sz="1100" dirty="0"/>
            </a:p>
            <a:p>
              <a:pPr algn="just"/>
              <a:endParaRPr lang="ru-KZ" sz="11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18898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14:switch dir="r"/>
      </p:transition>
    </mc:Choice>
    <mc:Fallback>
      <p:transition spd="slow" advClick="0" advTm="3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D76C3F-DCE0-424E-8629-F56DC14968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724" y="19472"/>
            <a:ext cx="6858000" cy="2536665"/>
          </a:xfrm>
          <a:prstGeom prst="rect">
            <a:avLst/>
          </a:prstGeom>
        </p:spPr>
      </p:pic>
      <p:grpSp>
        <p:nvGrpSpPr>
          <p:cNvPr id="38" name="Группа 37">
            <a:extLst>
              <a:ext uri="{FF2B5EF4-FFF2-40B4-BE49-F238E27FC236}">
                <a16:creationId xmlns:a16="http://schemas.microsoft.com/office/drawing/2014/main" id="{9ECEFE7B-BF4D-4A7E-9287-1A6F4ADADAB1}"/>
              </a:ext>
            </a:extLst>
          </p:cNvPr>
          <p:cNvGrpSpPr/>
          <p:nvPr/>
        </p:nvGrpSpPr>
        <p:grpSpPr>
          <a:xfrm>
            <a:off x="37246" y="2381231"/>
            <a:ext cx="6799030" cy="6717276"/>
            <a:chOff x="37246" y="2381231"/>
            <a:chExt cx="6799030" cy="6717276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11C5BF82-C71F-437C-9EF6-947696281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246" y="2652130"/>
              <a:ext cx="1080120" cy="1132056"/>
            </a:xfrm>
            <a:prstGeom prst="ellipse">
              <a:avLst/>
            </a:prstGeom>
            <a:ln w="63500" cap="rnd">
              <a:solidFill>
                <a:srgbClr val="FF00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4CC04E98-58E4-43BF-B337-C55C658D1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706535" y="2381231"/>
              <a:ext cx="1139360" cy="1132056"/>
            </a:xfrm>
            <a:prstGeom prst="ellipse">
              <a:avLst/>
            </a:prstGeom>
            <a:ln w="63500" cap="rnd">
              <a:solidFill>
                <a:srgbClr val="00B05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347D7CF6-7CB6-4198-8B2E-C31FAB7907C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63903" y="2816482"/>
              <a:ext cx="1080120" cy="1160426"/>
            </a:xfrm>
            <a:prstGeom prst="ellipse">
              <a:avLst/>
            </a:prstGeom>
            <a:ln w="63500" cap="rnd">
              <a:solidFill>
                <a:srgbClr val="FFFF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69B013B0-F1AE-495A-B360-68D762CA6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33111" y="2669953"/>
              <a:ext cx="1148182" cy="1149778"/>
            </a:xfrm>
            <a:prstGeom prst="ellipse">
              <a:avLst/>
            </a:prstGeom>
            <a:ln w="63500" cap="rnd">
              <a:solidFill>
                <a:schemeClr val="accent4">
                  <a:lumMod val="75000"/>
                </a:schemeClr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4A9D9C74-79D3-43CB-9FDC-E47289CB2EB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6537" y="3984926"/>
              <a:ext cx="1097765" cy="1093229"/>
            </a:xfrm>
            <a:prstGeom prst="ellipse">
              <a:avLst/>
            </a:prstGeom>
            <a:ln w="63500" cap="rnd">
              <a:solidFill>
                <a:schemeClr val="tx2">
                  <a:lumMod val="40000"/>
                  <a:lumOff val="60000"/>
                </a:schemeClr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34F8598D-DD50-4A20-886A-2AC681CC458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448834" y="2462581"/>
              <a:ext cx="1139360" cy="1187434"/>
            </a:xfrm>
            <a:prstGeom prst="ellipse">
              <a:avLst/>
            </a:prstGeom>
            <a:ln w="63500" cap="rnd">
              <a:solidFill>
                <a:srgbClr val="711216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0B4FB99A-4404-4643-BC6A-77FEE07B9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539330" y="5414366"/>
              <a:ext cx="941247" cy="980370"/>
            </a:xfrm>
            <a:prstGeom prst="ellipse">
              <a:avLst/>
            </a:prstGeom>
            <a:ln w="63500" cap="rnd">
              <a:solidFill>
                <a:schemeClr val="accent6">
                  <a:lumMod val="75000"/>
                </a:schemeClr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00A85C86-396E-453D-B841-A20BCCA08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585289" y="3668119"/>
              <a:ext cx="1012116" cy="1065120"/>
            </a:xfrm>
            <a:prstGeom prst="ellipse">
              <a:avLst/>
            </a:prstGeom>
            <a:ln w="63500" cap="rnd">
              <a:solidFill>
                <a:srgbClr val="92D05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9C24FB74-56FD-479B-90F7-D84CE379785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628562" y="4329635"/>
              <a:ext cx="1092990" cy="1016077"/>
            </a:xfrm>
            <a:prstGeom prst="ellipse">
              <a:avLst/>
            </a:prstGeom>
            <a:ln w="63500" cap="rnd">
              <a:solidFill>
                <a:srgbClr val="00206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A22395C-8255-4490-B83A-5D4C6C318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978905" y="7309305"/>
              <a:ext cx="1026159" cy="1093228"/>
            </a:xfrm>
            <a:prstGeom prst="ellipse">
              <a:avLst/>
            </a:prstGeom>
            <a:ln w="63500" cap="rnd">
              <a:solidFill>
                <a:schemeClr val="accent3">
                  <a:lumMod val="75000"/>
                </a:schemeClr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89A6B29-FC08-4675-8EC2-92281DA5ED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784411" y="3905547"/>
              <a:ext cx="1093229" cy="1082989"/>
            </a:xfrm>
            <a:prstGeom prst="ellipse">
              <a:avLst/>
            </a:prstGeom>
            <a:ln w="63500" cap="rnd">
              <a:solidFill>
                <a:srgbClr val="4F81BD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1A9876C5-2381-456A-84E0-5157022373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4682247" y="4743084"/>
              <a:ext cx="894618" cy="894618"/>
            </a:xfrm>
            <a:prstGeom prst="ellipse">
              <a:avLst/>
            </a:prstGeom>
            <a:ln w="63500" cap="rnd">
              <a:solidFill>
                <a:srgbClr val="FF0066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690A4C36-F7F6-44C0-BE05-66A22AE62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60775" y="7052897"/>
              <a:ext cx="1045834" cy="997408"/>
            </a:xfrm>
            <a:prstGeom prst="ellipse">
              <a:avLst/>
            </a:prstGeom>
            <a:ln w="63500" cap="rnd">
              <a:solidFill>
                <a:schemeClr val="accent6">
                  <a:lumMod val="75000"/>
                </a:schemeClr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E03EDEBB-7B2D-402A-AF34-8C7B90DC1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459235" y="7433290"/>
              <a:ext cx="894062" cy="832070"/>
            </a:xfrm>
            <a:prstGeom prst="ellipse">
              <a:avLst/>
            </a:prstGeom>
            <a:ln w="63500" cap="rnd">
              <a:solidFill>
                <a:schemeClr val="accent2">
                  <a:lumMod val="75000"/>
                </a:schemeClr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3AA2A4E6-CF68-4F03-BA79-D601E0C76D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62065" y="5233758"/>
              <a:ext cx="1201385" cy="1166357"/>
            </a:xfrm>
            <a:prstGeom prst="ellipse">
              <a:avLst/>
            </a:prstGeom>
            <a:ln w="63500" cap="rnd">
              <a:solidFill>
                <a:srgbClr val="FF0066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6ABAFA46-DB65-4C53-8EB7-52AAC324F7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4545766" y="6909007"/>
              <a:ext cx="1173158" cy="1016077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6F1B75F0-FD40-4077-A3D7-2E935532A7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044135" y="7947842"/>
              <a:ext cx="998885" cy="1081502"/>
            </a:xfrm>
            <a:prstGeom prst="ellipse">
              <a:avLst/>
            </a:prstGeom>
            <a:ln w="63500" cap="rnd">
              <a:solidFill>
                <a:srgbClr val="00B0F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1B7C71A5-791F-459C-B102-FF73EF3D0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499787" y="8091689"/>
              <a:ext cx="894062" cy="860971"/>
            </a:xfrm>
            <a:prstGeom prst="ellipse">
              <a:avLst/>
            </a:prstGeom>
            <a:ln w="63500" cap="rnd">
              <a:solidFill>
                <a:schemeClr val="accent5">
                  <a:lumMod val="60000"/>
                  <a:lumOff val="40000"/>
                </a:schemeClr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58391E0F-DB98-459F-891D-88E5B88FC9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/>
            <a:stretch>
              <a:fillRect/>
            </a:stretch>
          </p:blipFill>
          <p:spPr>
            <a:xfrm>
              <a:off x="3643030" y="5343521"/>
              <a:ext cx="994352" cy="968367"/>
            </a:xfrm>
            <a:prstGeom prst="ellipse">
              <a:avLst/>
            </a:prstGeom>
            <a:ln w="63500" cap="rnd">
              <a:solidFill>
                <a:schemeClr val="accent6">
                  <a:lumMod val="75000"/>
                </a:schemeClr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FE286A34-361A-4660-80A7-342702AF9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/>
            <a:stretch>
              <a:fillRect/>
            </a:stretch>
          </p:blipFill>
          <p:spPr>
            <a:xfrm>
              <a:off x="2167577" y="8323459"/>
              <a:ext cx="829375" cy="775048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102A2099-2E48-462F-AFFD-085CA5D1BB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5781079" y="5511116"/>
              <a:ext cx="1055197" cy="1164016"/>
            </a:xfrm>
            <a:prstGeom prst="ellipse">
              <a:avLst/>
            </a:prstGeom>
            <a:ln w="63500" cap="rnd">
              <a:solidFill>
                <a:srgbClr val="FFFF00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D4A63DE4-CD17-47B1-8610-EB48D7DD0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4725740" y="5779878"/>
              <a:ext cx="941248" cy="895254"/>
            </a:xfrm>
            <a:prstGeom prst="ellipse">
              <a:avLst/>
            </a:prstGeom>
            <a:ln w="63500" cap="rnd">
              <a:solidFill>
                <a:srgbClr val="E6B9B8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AA8C7BBA-552A-4ECF-81E8-57DC62989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3540369" y="6489045"/>
              <a:ext cx="941248" cy="87802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6867E7E0-F855-4778-B7D9-765E2803D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2550177" y="4824918"/>
              <a:ext cx="1011420" cy="1090407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8E99F32E-0AF5-4630-BF81-7C7899D1FC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5031124" y="3589140"/>
              <a:ext cx="866275" cy="907069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D7E3023E-964D-4311-87E7-6C089A0AE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2241890" y="6284100"/>
              <a:ext cx="971086" cy="1096212"/>
            </a:xfrm>
            <a:prstGeom prst="ellipse">
              <a:avLst/>
            </a:prstGeom>
            <a:ln w="63500" cap="rnd">
              <a:solidFill>
                <a:schemeClr val="tx2">
                  <a:lumMod val="75000"/>
                </a:schemeClr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12FDBB01-4B5B-43D1-8A12-25E05BB227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/>
            <a:stretch>
              <a:fillRect/>
            </a:stretch>
          </p:blipFill>
          <p:spPr>
            <a:xfrm>
              <a:off x="988302" y="6327152"/>
              <a:ext cx="1045834" cy="1059572"/>
            </a:xfrm>
            <a:prstGeom prst="ellipse">
              <a:avLst/>
            </a:prstGeom>
            <a:ln w="63500" cap="rnd">
              <a:solidFill>
                <a:srgbClr val="9933FF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9F0C5E44-A433-445F-A4CD-52C40CC3E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0"/>
            <a:stretch>
              <a:fillRect/>
            </a:stretch>
          </p:blipFill>
          <p:spPr>
            <a:xfrm>
              <a:off x="1313310" y="4111248"/>
              <a:ext cx="1075051" cy="1164840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ECD5B08C-F1E3-45B0-AC17-9AFB2EE52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/>
            <a:stretch>
              <a:fillRect/>
            </a:stretch>
          </p:blipFill>
          <p:spPr>
            <a:xfrm>
              <a:off x="5738482" y="8105839"/>
              <a:ext cx="1058742" cy="96128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74215BAF-6FF2-4B4D-A601-352A3D6D1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5855975" y="6796234"/>
              <a:ext cx="941249" cy="1046060"/>
            </a:xfrm>
            <a:prstGeom prst="ellipse">
              <a:avLst/>
            </a:prstGeom>
            <a:ln w="63500" cap="rnd">
              <a:solidFill>
                <a:schemeClr val="accent3">
                  <a:lumMod val="75000"/>
                </a:schemeClr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</p:spTree>
    <p:extLst>
      <p:ext uri="{BB962C8B-B14F-4D97-AF65-F5344CB8AC3E}">
        <p14:creationId xmlns:p14="http://schemas.microsoft.com/office/powerpoint/2010/main" val="1111369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14:shred/>
      </p:transition>
    </mc:Choice>
    <mc:Fallback>
      <p:transition spd="slow" advClick="0" advTm="300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: загнутый угол 7">
            <a:extLst>
              <a:ext uri="{FF2B5EF4-FFF2-40B4-BE49-F238E27FC236}">
                <a16:creationId xmlns:a16="http://schemas.microsoft.com/office/drawing/2014/main" id="{F6543DD4-CA3B-4A42-A5FC-3139132DBC7B}"/>
              </a:ext>
            </a:extLst>
          </p:cNvPr>
          <p:cNvSpPr/>
          <p:nvPr/>
        </p:nvSpPr>
        <p:spPr>
          <a:xfrm>
            <a:off x="217895" y="229347"/>
            <a:ext cx="6640105" cy="4469364"/>
          </a:xfrm>
          <a:prstGeom prst="foldedCorner">
            <a:avLst>
              <a:gd name="adj" fmla="val 748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6A4BD3F-FE2B-4610-8819-B1A9AA6E86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441" y="350226"/>
            <a:ext cx="3143559" cy="183273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930D07F-5614-4EA5-BE7E-9D19C05277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136" y="2303836"/>
            <a:ext cx="3143559" cy="183273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C00AF56-A1C3-4111-8E50-654932E31E82}"/>
              </a:ext>
            </a:extLst>
          </p:cNvPr>
          <p:cNvSpPr txBox="1"/>
          <p:nvPr/>
        </p:nvSpPr>
        <p:spPr>
          <a:xfrm>
            <a:off x="3563974" y="369157"/>
            <a:ext cx="3143559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реализации плана мероприятий "Неделя правовой грамотности "Правовой навигатор" и проекта "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Өнегелі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 10 февраля 2021 года состоялась онлайн-встреча на тему "Защита прав несовершеннолетних в Республике Казахстан" с профессорско-преподавательским составом НАО Карагандинский университет имени академика Е.А. 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Букетова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к.ю.н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., доктором 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доцентом кафедры конституционного и международного права - 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Балгимбековой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Гульнарой 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Укибаевной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старшим преподавателем кафедры Конституционного и международного права - 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Исабековой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Венерой 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Сабитовной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Также, в мероприятии приняли участие учащиеся 10-х классов, классные руководители. Встреча прошла в формате живого диалога. Ребята получили содержательные, полезные ответы на свои вопросы.</a:t>
            </a:r>
            <a:r>
              <a:rPr lang="ru-RU" sz="12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@</a:t>
            </a:r>
            <a:r>
              <a:rPr lang="ru-RU" sz="1200" b="0" i="0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goroo_krg</a:t>
            </a:r>
            <a:endParaRPr lang="ru-KZ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: загнутый угол 10">
            <a:extLst>
              <a:ext uri="{FF2B5EF4-FFF2-40B4-BE49-F238E27FC236}">
                <a16:creationId xmlns:a16="http://schemas.microsoft.com/office/drawing/2014/main" id="{63BA0A04-1997-4602-912D-632D76167EBE}"/>
              </a:ext>
            </a:extLst>
          </p:cNvPr>
          <p:cNvSpPr/>
          <p:nvPr/>
        </p:nvSpPr>
        <p:spPr>
          <a:xfrm>
            <a:off x="225113" y="4838521"/>
            <a:ext cx="6497891" cy="4076132"/>
          </a:xfrm>
          <a:prstGeom prst="foldedCorner">
            <a:avLst>
              <a:gd name="adj" fmla="val 7481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6B69AFD-0A44-4E27-9001-FA98439E97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289" y="4951944"/>
            <a:ext cx="2780928" cy="156427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CEEDA90-D122-47DB-A5CC-7BA3D47E21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344" y="6629639"/>
            <a:ext cx="2894817" cy="15427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7DB7038-AFE3-43D3-957A-0731E77E9505}"/>
              </a:ext>
            </a:extLst>
          </p:cNvPr>
          <p:cNvSpPr txBox="1"/>
          <p:nvPr/>
        </p:nvSpPr>
        <p:spPr>
          <a:xfrm>
            <a:off x="314220" y="5008038"/>
            <a:ext cx="3322963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реализации плана мероприятий "Неделя правовой грамотности "Правовой навигатор" и проекта "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Өнегелі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өмір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 10 февраля 2021 года состоялась онлайн-встреча на тему "Защита прав несовершеннолетних в Республике Казахстан" с профессорско-преподавательским составом НАО Карагандинский университет имени академика Е.А. 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Букетова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к.ю.н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., доктором 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PhD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доцентом кафедры конституционного и международного права - 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Балгимбековой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Гульнарой 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Укибаевной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старшим преподавателем кафедры Конституционного и международного права - 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Исабековой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Венерой </a:t>
            </a:r>
            <a:r>
              <a:rPr lang="ru-RU" sz="1200" b="0" i="0" dirty="0" err="1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Сабитовной</a:t>
            </a:r>
            <a:r>
              <a:rPr lang="ru-RU" sz="1200" b="0" i="0" dirty="0">
                <a:solidFill>
                  <a:srgbClr val="26262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Также, в мероприятии приняли участие учащиеся 10-х классов, классные руководители. Встреча прошла в формате живого диалога. Ребята получили содержательные, полезные ответы на свои вопросы.</a:t>
            </a:r>
            <a:r>
              <a:rPr lang="ru-RU" sz="1200" b="0" i="0" u="none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@</a:t>
            </a:r>
            <a:r>
              <a:rPr lang="ru-RU" sz="1200" b="0" i="0" u="none" strike="noStrike" dirty="0" err="1"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goroo_krg</a:t>
            </a:r>
            <a:endParaRPr lang="ru-KZ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492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14:vortex dir="r"/>
      </p:transition>
    </mc:Choice>
    <mc:Fallback>
      <p:transition spd="slow" advClick="0" advTm="3000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D661632B-F3BD-4615-A288-108E3ABF3513}"/>
              </a:ext>
            </a:extLst>
          </p:cNvPr>
          <p:cNvSpPr/>
          <p:nvPr/>
        </p:nvSpPr>
        <p:spPr>
          <a:xfrm>
            <a:off x="1360294" y="395536"/>
            <a:ext cx="4137412" cy="57606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ru-KZ" sz="5400" b="0" cap="none" spc="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</a:t>
            </a:r>
            <a:r>
              <a:rPr lang="kk-KZ" sz="5400" b="0" cap="none" spc="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</a:t>
            </a:r>
            <a:r>
              <a:rPr lang="ru-KZ" sz="5400" b="0" cap="none" spc="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</a:t>
            </a:r>
            <a:r>
              <a:rPr lang="kk-KZ" sz="5400" b="0" cap="none" spc="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</a:t>
            </a:r>
            <a:r>
              <a:rPr lang="ru-KZ" sz="5400" b="0" cap="none" spc="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</a:t>
            </a:r>
            <a:r>
              <a:rPr lang="kk-KZ" sz="5400" b="0" cap="none" spc="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</a:t>
            </a:r>
            <a:r>
              <a:rPr lang="ru-KZ" sz="5400" b="0" cap="none" spc="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</a:t>
            </a:r>
            <a:r>
              <a:rPr lang="kk-KZ" sz="5400" b="0" cap="none" spc="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</a:t>
            </a:r>
            <a:r>
              <a:rPr lang="ru-KZ" sz="5400" b="0" cap="none" spc="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а</a:t>
            </a:r>
            <a:r>
              <a:rPr lang="kk-KZ" sz="5400" b="0" cap="none" spc="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</a:t>
            </a:r>
            <a:r>
              <a:rPr lang="ru-KZ" sz="5400" b="0" cap="none" spc="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</a:t>
            </a:r>
            <a:r>
              <a:rPr lang="kk-KZ" sz="5400" b="0" cap="none" spc="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е</a:t>
            </a:r>
            <a:endParaRPr lang="ru-RU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3074" name="Picture 2" descr="Картинки по запросу &quot;самопознание&quot;">
            <a:extLst>
              <a:ext uri="{FF2B5EF4-FFF2-40B4-BE49-F238E27FC236}">
                <a16:creationId xmlns:a16="http://schemas.microsoft.com/office/drawing/2014/main" id="{D147038C-84DC-4623-ACF8-55CA8064B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32" y="149213"/>
            <a:ext cx="1068710" cy="106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Картинки по запросу &quot;самопознание&quot;">
            <a:extLst>
              <a:ext uri="{FF2B5EF4-FFF2-40B4-BE49-F238E27FC236}">
                <a16:creationId xmlns:a16="http://schemas.microsoft.com/office/drawing/2014/main" id="{FBE2D4C7-C3DD-4CE0-82BA-23992729E8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7314" y="210543"/>
            <a:ext cx="1008217" cy="7610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0438AA5-8CB4-4F6A-86E2-E766E49625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6" y="1403648"/>
            <a:ext cx="1966441" cy="110612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7782C76-7D37-4CC0-B05B-761C2AD291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290" y="2498191"/>
            <a:ext cx="2183970" cy="122848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942BE5-7923-4908-BE84-FB02711C9B7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3898" y="620839"/>
            <a:ext cx="2520280" cy="1417658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A869E04-08E8-4DC6-BBAD-9627899EEF0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835" y="3785153"/>
            <a:ext cx="1951712" cy="109783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C0ED83B-06BD-46CA-8358-689B7C0F4FE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62" y="3210899"/>
            <a:ext cx="2238338" cy="1259065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239C577A-2FAC-45BA-B99E-8803EF2723D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251" y="2108981"/>
            <a:ext cx="1865628" cy="104941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3433298-E9EC-4DD4-B510-928D4157B6E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065" y="2125693"/>
            <a:ext cx="1771243" cy="996324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F53E22E2-E959-4684-BAC1-488470D375F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2743" y="1042083"/>
            <a:ext cx="1607028" cy="903953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D6FB5876-4837-4609-BB41-2D7FA2A2450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17" y="4976618"/>
            <a:ext cx="2016630" cy="1134354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5AEBECE-1C74-4BFA-8CA1-C412AB8641D7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4373" y="4199578"/>
            <a:ext cx="1302226" cy="732502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5343D68-72A7-407D-B534-203BD9F7026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2657" y="5096801"/>
            <a:ext cx="1525266" cy="857962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EE0513B0-33C4-4DDB-BB42-168EBE1FDB0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903" y="6915037"/>
            <a:ext cx="1541304" cy="86698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F503BFB-EADE-4C71-B931-7F3BB1BB8FB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126" y="3209309"/>
            <a:ext cx="1649710" cy="927962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4323D591-712B-4E0D-9449-955AE87791B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350" y="4463548"/>
            <a:ext cx="1768961" cy="995040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94CF757-47B6-4F28-AE4F-5E2AE6A7542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9903" y="5425260"/>
            <a:ext cx="2409231" cy="1445963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5C9688B-DCEA-414F-BE2B-4FB6D43A16F0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603" y="7760984"/>
            <a:ext cx="2084397" cy="1172473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9E03D261-61A5-46D8-8D33-C56B7C4BD8FE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692" y="6060541"/>
            <a:ext cx="1476873" cy="830741"/>
          </a:xfrm>
          <a:prstGeom prst="rect">
            <a:avLst/>
          </a:prstGeom>
        </p:spPr>
      </p:pic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7F0348F5-7C23-41BC-97C8-C5E4E1E023E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1403" y="4147021"/>
            <a:ext cx="1423881" cy="80093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2D3E61B-4581-4206-84AC-7A9AB3A28E38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61047" y="6205312"/>
            <a:ext cx="1395253" cy="7942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2BB8740-BE8C-4E25-A751-1A16EAA4E264}"/>
              </a:ext>
            </a:extLst>
          </p:cNvPr>
          <p:cNvPicPr>
            <a:picLocks noChangeAspect="1"/>
          </p:cNvPicPr>
          <p:nvPr/>
        </p:nvPicPr>
        <p:blipFill rotWithShape="1">
          <a:blip r:embed="rId23"/>
          <a:srcRect b="5746"/>
          <a:stretch/>
        </p:blipFill>
        <p:spPr>
          <a:xfrm>
            <a:off x="252364" y="7149660"/>
            <a:ext cx="1224136" cy="67141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C6F3855-2349-4C3B-802D-F2521E937E48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49812" y="8049360"/>
            <a:ext cx="1617721" cy="95307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A8CD21D-ABF9-4D4B-916D-09C8468E347E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872499" y="6871224"/>
            <a:ext cx="1765973" cy="187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825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000" advClick="0" advTm="3000">
        <p14:honeycomb/>
      </p:transition>
    </mc:Choice>
    <mc:Fallback>
      <p:transition spd="slow" advClick="0" advTm="3000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7819</TotalTime>
  <Words>769</Words>
  <Application>Microsoft Office PowerPoint</Application>
  <PresentationFormat>Экран (4:3)</PresentationFormat>
  <Paragraphs>33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Aharoni</vt:lpstr>
      <vt:lpstr>-apple-system</vt:lpstr>
      <vt:lpstr>Arial</vt:lpstr>
      <vt:lpstr>Calibri</vt:lpstr>
      <vt:lpstr>Monotype Corsiva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11</dc:creator>
  <cp:lastModifiedBy>admin</cp:lastModifiedBy>
  <cp:revision>717</cp:revision>
  <cp:lastPrinted>2021-01-23T05:44:07Z</cp:lastPrinted>
  <dcterms:created xsi:type="dcterms:W3CDTF">2019-12-09T04:18:10Z</dcterms:created>
  <dcterms:modified xsi:type="dcterms:W3CDTF">2021-02-15T02:38:08Z</dcterms:modified>
</cp:coreProperties>
</file>