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272" r:id="rId4"/>
    <p:sldId id="273" r:id="rId5"/>
    <p:sldId id="274" r:id="rId6"/>
    <p:sldId id="270" r:id="rId7"/>
    <p:sldId id="269" r:id="rId8"/>
    <p:sldId id="275" r:id="rId9"/>
    <p:sldId id="271" r:id="rId10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9B8"/>
    <a:srgbClr val="9933FF"/>
    <a:srgbClr val="FF0066"/>
    <a:srgbClr val="4F81BD"/>
    <a:srgbClr val="711216"/>
    <a:srgbClr val="A087BB"/>
    <a:srgbClr val="0404BC"/>
    <a:srgbClr val="722422"/>
    <a:srgbClr val="FFFFFF"/>
    <a:srgbClr val="4B3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84" d="100"/>
          <a:sy n="84" d="100"/>
        </p:scale>
        <p:origin x="278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goroo_krg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instagram.com/goroo_krg/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instagram.com/goroo_krg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JP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https://www.instagram.com/goroo_krg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3" Type="http://schemas.openxmlformats.org/officeDocument/2006/relationships/image" Target="../media/image68.jpeg"/><Relationship Id="rId21" Type="http://schemas.openxmlformats.org/officeDocument/2006/relationships/image" Target="../media/image86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5" Type="http://schemas.openxmlformats.org/officeDocument/2006/relationships/image" Target="../media/image90.pn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89.pn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23" Type="http://schemas.openxmlformats.org/officeDocument/2006/relationships/image" Target="../media/image88.pn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Relationship Id="rId22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BDDA759-D95C-4F06-B310-CAF89CECAFD2}"/>
              </a:ext>
            </a:extLst>
          </p:cNvPr>
          <p:cNvGrpSpPr/>
          <p:nvPr/>
        </p:nvGrpSpPr>
        <p:grpSpPr>
          <a:xfrm>
            <a:off x="0" y="69930"/>
            <a:ext cx="7765966" cy="2084001"/>
            <a:chOff x="0" y="19763"/>
            <a:chExt cx="9240469" cy="2084001"/>
          </a:xfrm>
        </p:grpSpPr>
        <p:pic>
          <p:nvPicPr>
            <p:cNvPr id="4" name="Picture 8" descr="C:\Users\w\Downloads\xdvx.png">
              <a:extLst>
                <a:ext uri="{FF2B5EF4-FFF2-40B4-BE49-F238E27FC236}">
                  <a16:creationId xmlns:a16="http://schemas.microsoft.com/office/drawing/2014/main" id="{B13FFDEB-046E-4056-BC20-1292EC9C9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9" y="1393356"/>
              <a:ext cx="7546669" cy="571504"/>
            </a:xfrm>
            <a:prstGeom prst="rect">
              <a:avLst/>
            </a:prstGeom>
            <a:noFill/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39C71D8-3CF3-49D7-9355-E8BD535B0627}"/>
                </a:ext>
              </a:extLst>
            </p:cNvPr>
            <p:cNvSpPr/>
            <p:nvPr/>
          </p:nvSpPr>
          <p:spPr>
            <a:xfrm>
              <a:off x="1729673" y="536100"/>
              <a:ext cx="6241452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8321D77-C9FE-4372-B2B7-37BEFF083105}"/>
                </a:ext>
              </a:extLst>
            </p:cNvPr>
            <p:cNvSpPr/>
            <p:nvPr/>
          </p:nvSpPr>
          <p:spPr>
            <a:xfrm>
              <a:off x="3033103" y="1426174"/>
              <a:ext cx="20941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46</a:t>
              </a:r>
              <a:endParaRPr lang="ru-RU" sz="1200" b="1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08.02</a:t>
              </a:r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.202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27" descr="C:\Users\w\Desktop\0_ab458_4bc1d758_orig.png">
              <a:extLst>
                <a:ext uri="{FF2B5EF4-FFF2-40B4-BE49-F238E27FC236}">
                  <a16:creationId xmlns:a16="http://schemas.microsoft.com/office/drawing/2014/main" id="{EAE8DA4F-39EA-4A00-8E12-9BFF69D00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4478" y="1619925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09334F8-E4C6-4B27-BE69-61BD77F3F470}"/>
                </a:ext>
              </a:extLst>
            </p:cNvPr>
            <p:cNvSpPr/>
            <p:nvPr/>
          </p:nvSpPr>
          <p:spPr>
            <a:xfrm>
              <a:off x="1812879" y="187717"/>
              <a:ext cx="3207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solidFill>
                    <a:srgbClr val="00B0F0"/>
                  </a:solidFill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>
                <a:solidFill>
                  <a:srgbClr val="00B0F0"/>
                </a:solidFill>
              </a:endParaRPr>
            </a:p>
          </p:txBody>
        </p:sp>
        <p:pic>
          <p:nvPicPr>
            <p:cNvPr id="9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7C4B9E39-B7EC-4C0B-8CEE-3795426A7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6BA9AA35-7A9E-4672-95A0-88A5F2265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991" y="19763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solidFill>
                    <a:srgbClr val="00B0F0"/>
                  </a:solidFill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pic>
        <p:nvPicPr>
          <p:cNvPr id="1026" name="Picture 2" descr="Картинки по запросу &quot;фон книги детей&quot;">
            <a:extLst>
              <a:ext uri="{FF2B5EF4-FFF2-40B4-BE49-F238E27FC236}">
                <a16:creationId xmlns:a16="http://schemas.microsoft.com/office/drawing/2014/main" id="{D30FB3FB-499A-4006-895F-49F02C880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82" y="2987824"/>
            <a:ext cx="6858000" cy="60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6F3501E-80DD-431F-A68F-0E652124A4F5}"/>
              </a:ext>
            </a:extLst>
          </p:cNvPr>
          <p:cNvSpPr/>
          <p:nvPr/>
        </p:nvSpPr>
        <p:spPr>
          <a:xfrm>
            <a:off x="1933096" y="5004048"/>
            <a:ext cx="3224096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kk-KZ" sz="3600" b="1" dirty="0">
                <a:ln/>
                <a:solidFill>
                  <a:schemeClr val="tx2">
                    <a:lumMod val="75000"/>
                  </a:schemeClr>
                </a:solidFill>
              </a:rPr>
              <a:t>«Құқықтық навигатор»</a:t>
            </a:r>
            <a:endParaRPr lang="ru-RU" sz="36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83A5E18-B193-4DD2-887F-E9D9D0033C74}"/>
              </a:ext>
            </a:extLst>
          </p:cNvPr>
          <p:cNvSpPr/>
          <p:nvPr/>
        </p:nvSpPr>
        <p:spPr>
          <a:xfrm>
            <a:off x="1869518" y="6825836"/>
            <a:ext cx="3224096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kk-KZ" sz="3600" b="1" dirty="0">
                <a:ln/>
                <a:solidFill>
                  <a:schemeClr val="tx2">
                    <a:lumMod val="75000"/>
                  </a:schemeClr>
                </a:solidFill>
              </a:rPr>
              <a:t>«Правовой навигатор»</a:t>
            </a:r>
            <a:endParaRPr lang="ru-RU" sz="36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DDB7AAA-CCF3-4542-A05B-AD8106F0182E}"/>
              </a:ext>
            </a:extLst>
          </p:cNvPr>
          <p:cNvSpPr/>
          <p:nvPr/>
        </p:nvSpPr>
        <p:spPr>
          <a:xfrm>
            <a:off x="216193" y="2120299"/>
            <a:ext cx="6117877" cy="9011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20000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spc="0" dirty="0" err="1">
                <a:ln/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Құқықтық</a:t>
            </a:r>
            <a:r>
              <a:rPr lang="ru-RU" sz="40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/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сауаттылық</a:t>
            </a:r>
            <a:r>
              <a:rPr lang="ru-RU" sz="40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/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апталығы</a:t>
            </a:r>
            <a:endParaRPr lang="ru-RU" sz="4000" b="1" cap="none" spc="0" dirty="0">
              <a:ln/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правовой грамотности</a:t>
            </a:r>
            <a:endParaRPr lang="ru-RU" sz="4000" b="1" cap="none" spc="0" dirty="0">
              <a:ln/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21381-BED7-4D6E-9CFE-D1060E371DE7}"/>
              </a:ext>
            </a:extLst>
          </p:cNvPr>
          <p:cNvSpPr txBox="1"/>
          <p:nvPr/>
        </p:nvSpPr>
        <p:spPr>
          <a:xfrm>
            <a:off x="1862343" y="5990535"/>
            <a:ext cx="3365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8-13 </a:t>
            </a:r>
            <a:r>
              <a:rPr lang="ru-KZ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2021 года</a:t>
            </a:r>
          </a:p>
        </p:txBody>
      </p:sp>
    </p:spTree>
    <p:extLst>
      <p:ext uri="{BB962C8B-B14F-4D97-AF65-F5344CB8AC3E}">
        <p14:creationId xmlns:p14="http://schemas.microsoft.com/office/powerpoint/2010/main" val="4163361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0ACC3B-9198-4F06-A5CA-1AA81BE6F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38576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337280-3FBD-4C83-B40F-DD4DF41F4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8" y="3995936"/>
            <a:ext cx="5224239" cy="50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4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circle/>
      </p:transition>
    </mc:Choice>
    <mc:Fallback>
      <p:transition spd="slow" advClick="0" advTm="3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46B52A-4BB9-4EA4-81A8-829D8BB2F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77" y="0"/>
            <a:ext cx="3889583" cy="18632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FC4D2-1545-4145-8F62-5D72BF92E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" y="1864792"/>
            <a:ext cx="2072235" cy="11656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CC35D1-8A4E-4E4E-9595-56DAD9E98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56" y="1863207"/>
            <a:ext cx="2072235" cy="11656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6083AE-D154-4AF8-887D-9902E51FF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92" y="3083493"/>
            <a:ext cx="2924944" cy="1645281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C3466AA-4CAD-406F-B00E-B06AD8ECD1EA}"/>
              </a:ext>
            </a:extLst>
          </p:cNvPr>
          <p:cNvSpPr/>
          <p:nvPr/>
        </p:nvSpPr>
        <p:spPr>
          <a:xfrm>
            <a:off x="4227979" y="18604"/>
            <a:ext cx="2402458" cy="30633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Қазақтың ақиық ақыны - Мұқағали Мақатаевтың туғаныңа 90 жыл толуына орай, мектеп кітапханасында 2 "Ж" сыныбына ақынның өмірі мен шығармашылығымен таныстыру мақсатында кітапханалық сабақ өткізілді. </a:t>
            </a:r>
            <a:r>
              <a:rPr lang="kk-KZ" sz="1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@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goroo_krg</a:t>
            </a:r>
            <a:endParaRPr lang="ru-KZ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57C7680-E1AD-40AF-A526-0AE95C868795}"/>
              </a:ext>
            </a:extLst>
          </p:cNvPr>
          <p:cNvSpPr/>
          <p:nvPr/>
        </p:nvSpPr>
        <p:spPr>
          <a:xfrm>
            <a:off x="0" y="3085078"/>
            <a:ext cx="3699792" cy="16452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KZ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февраля 2021 года в рамках недели правовой грамотности "Правовой навигатор", специалистом по работе с молодежью КГП на ПХВ ОЦПЗ наркологического отделения - Шихатовой Еленой Евгеньевной для учащихся 9,11-х дежурных классов была проведена лекция по теме: "Профилактика ВИЧ и СПИД. Неприкосновенность личности ребенка".</a:t>
            </a:r>
            <a:b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проведено с соблюдением карантинных мер. 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@</a:t>
            </a:r>
            <a:r>
              <a:rPr lang="ru-RU" sz="11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goroo_krg</a:t>
            </a:r>
            <a:endParaRPr lang="ru-KZ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3AABB77-B7B6-46C5-9CBB-D704844D18FD}"/>
              </a:ext>
            </a:extLst>
          </p:cNvPr>
          <p:cNvSpPr/>
          <p:nvPr/>
        </p:nvSpPr>
        <p:spPr>
          <a:xfrm>
            <a:off x="-5067944" y="3779912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dirty="0"/>
            </a:b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341394-D03E-42C0-8CC0-5652FF375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41" y="4785013"/>
            <a:ext cx="2800909" cy="2725379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A6AEBBA-89BC-445E-922C-7F1CCB9F3398}"/>
              </a:ext>
            </a:extLst>
          </p:cNvPr>
          <p:cNvSpPr/>
          <p:nvPr/>
        </p:nvSpPr>
        <p:spPr>
          <a:xfrm>
            <a:off x="116632" y="7279208"/>
            <a:ext cx="3699792" cy="16452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КГУ "ОШ №81" выражает глубокую благодарность семье </a:t>
            </a:r>
            <a:r>
              <a:rPr lang="ru-RU" sz="1100" i="1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Мандрицких</a:t>
            </a:r>
            <a:r>
              <a:rPr lang="ru-RU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то, что в тяжелой жизненной ситуации Нина Владимировна протянула руку помощи семье </a:t>
            </a:r>
            <a:r>
              <a:rPr lang="ru-RU" sz="1100" i="1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Секретовых</a:t>
            </a:r>
            <a:r>
              <a:rPr lang="ru-RU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r>
              <a:rPr lang="ru-KZ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KZ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Секретов Арсений, 4</a:t>
            </a:r>
            <a:r>
              <a:rPr lang="ru-KZ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KZ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Секретов Артем, 5А Секретов Артур. А также благодарит Родительскую общественность КГУ "ОШ №81" за проявленную поддержку и помощь семье </a:t>
            </a:r>
            <a:r>
              <a:rPr lang="ru-RU" sz="1100" i="1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Секретовых</a:t>
            </a:r>
            <a:r>
              <a:rPr lang="ru-RU" sz="11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@</a:t>
            </a:r>
            <a:r>
              <a:rPr lang="ru-RU" sz="11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goroo_krg</a:t>
            </a:r>
            <a:endParaRPr lang="ru-KZ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E4134F-5B03-4DF8-961B-42DBD164D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507" y="6765586"/>
            <a:ext cx="2742023" cy="1982878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0D7002A-E472-42A8-B2E3-5A904134B41C}"/>
              </a:ext>
            </a:extLst>
          </p:cNvPr>
          <p:cNvSpPr/>
          <p:nvPr/>
        </p:nvSpPr>
        <p:spPr>
          <a:xfrm>
            <a:off x="3433316" y="4956603"/>
            <a:ext cx="3296840" cy="16452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 по 11 февраля в формате онлайн в школе проходит 2 городской этап Республиканской олимпиады по общеобразовательным предметам. Сегодня ученики школы принимают участие в олимпиадах: по русскому языку и литературе, истории Казахстана, Основам права. Пожелаем им победы!</a:t>
            </a:r>
            <a:endParaRPr lang="ru-KZ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7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14:flash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6CCAB-63E7-48ED-AF3D-EAF7FEF70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75" y="179512"/>
            <a:ext cx="2297237" cy="278086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29578C1-5B45-4C93-BE4A-ED0D4AA8CDA9}"/>
              </a:ext>
            </a:extLst>
          </p:cNvPr>
          <p:cNvSpPr/>
          <p:nvPr/>
        </p:nvSpPr>
        <p:spPr>
          <a:xfrm>
            <a:off x="171748" y="3042767"/>
            <a:ext cx="2456864" cy="21021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3</a:t>
            </a:r>
            <a:r>
              <a:rPr lang="ru-KZ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kk-KZ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KZ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класса Мустафина Эмилия заняла 2 место в открытом онлайн-турнире по художественной гимнастике, среди детей 2011 года, по программе 1 взрослый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@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goroo_krg</a:t>
            </a:r>
            <a:endParaRPr lang="ru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DA5E82-8CE4-42AD-BDD7-E57A57E81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200" y="1916475"/>
            <a:ext cx="3520292" cy="200312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BC16282-4B36-48A2-8F07-D98FB165E7D3}"/>
              </a:ext>
            </a:extLst>
          </p:cNvPr>
          <p:cNvSpPr/>
          <p:nvPr/>
        </p:nvSpPr>
        <p:spPr>
          <a:xfrm>
            <a:off x="2767840" y="179512"/>
            <a:ext cx="3987876" cy="15664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9.02 в рамках социально-педагогического проекта "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Зейiн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в 3 "А" классе прошёл конкурс</a:t>
            </a:r>
            <a:r>
              <a:rPr lang="ru-KZ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"Лучший знаток таблицы умножения" С целью развития математической грамотности ребята решали примеры и логические задачи, применяя знания таблицы умножения.</a:t>
            </a:r>
            <a:endParaRPr lang="ru-KZ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победителей</a:t>
            </a:r>
            <a:endParaRPr lang="ru-KZ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Корабай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Ерамир</a:t>
            </a:r>
            <a:endParaRPr lang="ru-KZ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Мазур Егор</a:t>
            </a:r>
            <a:endParaRPr lang="ru-K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Миллер Артем</a:t>
            </a:r>
            <a:endParaRPr lang="ru-K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школьного питания&quot;">
            <a:extLst>
              <a:ext uri="{FF2B5EF4-FFF2-40B4-BE49-F238E27FC236}">
                <a16:creationId xmlns:a16="http://schemas.microsoft.com/office/drawing/2014/main" id="{12D14525-430F-40E3-B8A5-C0EB2FFA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72" y="4601818"/>
            <a:ext cx="3520292" cy="21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4E20251-3B10-4A66-A134-E93EADB6B2E4}"/>
              </a:ext>
            </a:extLst>
          </p:cNvPr>
          <p:cNvSpPr/>
          <p:nvPr/>
        </p:nvSpPr>
        <p:spPr>
          <a:xfrm>
            <a:off x="2792886" y="4026803"/>
            <a:ext cx="3937784" cy="7487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бесплатного горячего питания для учащихся 1-2-х классов в школьной столовой КГУ "ОШ 81".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23F869-9C9C-485A-A4EA-D1156AAD6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136" y="5241255"/>
            <a:ext cx="2542506" cy="1869213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9C1F71E-A408-4626-A3A4-AAED17EEFDBE}"/>
              </a:ext>
            </a:extLst>
          </p:cNvPr>
          <p:cNvSpPr/>
          <p:nvPr/>
        </p:nvSpPr>
        <p:spPr>
          <a:xfrm>
            <a:off x="229718" y="7030453"/>
            <a:ext cx="2621341" cy="7487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b="0" i="0" dirty="0">
                <a:solidFill>
                  <a:srgbClr val="262626"/>
                </a:solidFill>
                <a:effectLst/>
                <a:latin typeface="-apple-system"/>
              </a:rPr>
              <a:t>С целью повышения правовой грамотности школьной библиотекой организована виртуальная выставка "Школьникам о праве".</a:t>
            </a:r>
            <a:endParaRPr lang="ru-K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EA0864-5EFC-47A7-A720-84CE5E9AD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7982" y="6732200"/>
            <a:ext cx="1738148" cy="219309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C463F55-D07D-405D-8539-C5F50AD6F54A}"/>
              </a:ext>
            </a:extLst>
          </p:cNvPr>
          <p:cNvSpPr/>
          <p:nvPr/>
        </p:nvSpPr>
        <p:spPr>
          <a:xfrm>
            <a:off x="4701284" y="6758144"/>
            <a:ext cx="1926998" cy="22063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0" i="0">
                <a:solidFill>
                  <a:srgbClr val="262626"/>
                </a:solidFill>
                <a:effectLst/>
                <a:latin typeface="-apple-system"/>
              </a:rPr>
              <a:t>Поздравляем Гулякова Артёма, ученика 4 "Г" класса с успешным овладением основами методов и техники Кёкушинкай карате и присвоением степени 5 Кю.</a:t>
            </a:r>
            <a:r>
              <a:rPr lang="ru-RU" sz="1200" b="0" i="0" u="none" strike="noStrike">
                <a:effectLst/>
                <a:latin typeface="-apple-system"/>
                <a:hlinkClick r:id="rId3"/>
              </a:rPr>
              <a:t>@goroo_krg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A13688-564B-42DA-8755-A69598AA6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18" y="7864957"/>
            <a:ext cx="2538122" cy="11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0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14:gallery dir="l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804988-78AB-41AE-856C-C4735FA31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1" y="179513"/>
            <a:ext cx="3388556" cy="19064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91D243-EAAE-4BB3-B3EC-E8625D945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710" y="305949"/>
            <a:ext cx="2946649" cy="17467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56A5AD-7084-4A8A-B9A4-0A9D52486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41" y="2267744"/>
            <a:ext cx="3388556" cy="19290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6ADCB-C639-4659-BCAD-EECBDCE10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877" y="2267744"/>
            <a:ext cx="2946649" cy="19290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749902-963C-4C48-9A9E-AE2CACC30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993" y="3765697"/>
            <a:ext cx="2923533" cy="1612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D3CECA-CC19-4214-AF25-20ECCDCF1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41" y="4378557"/>
            <a:ext cx="3030491" cy="1746782"/>
          </a:xfrm>
          <a:prstGeom prst="rect">
            <a:avLst/>
          </a:prstGeom>
        </p:spPr>
      </p:pic>
      <p:pic>
        <p:nvPicPr>
          <p:cNvPr id="2052" name="Picture 4" descr="Картинки по запросу &quot;конвенция о правах ребенка&quot;">
            <a:extLst>
              <a:ext uri="{FF2B5EF4-FFF2-40B4-BE49-F238E27FC236}">
                <a16:creationId xmlns:a16="http://schemas.microsoft.com/office/drawing/2014/main" id="{98CEFBC0-CCBE-4C6D-94CF-0E367A37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4" y="6283422"/>
            <a:ext cx="2540083" cy="260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6A2FFB-C57D-4E0D-A76C-D7F5A2C1C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5911722"/>
            <a:ext cx="3404234" cy="19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2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comb/>
      </p:transition>
    </mc:Choice>
    <mc:Fallback>
      <p:transition spd="slow" advClick="0" advTm="3000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5232D15-E192-47BB-B32A-D5733B21736F}"/>
              </a:ext>
            </a:extLst>
          </p:cNvPr>
          <p:cNvGrpSpPr/>
          <p:nvPr/>
        </p:nvGrpSpPr>
        <p:grpSpPr>
          <a:xfrm>
            <a:off x="149672" y="0"/>
            <a:ext cx="6564509" cy="9012853"/>
            <a:chOff x="149672" y="0"/>
            <a:chExt cx="6564509" cy="9012853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B3E63DF-BA2B-4E6D-AFEF-15397464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438" y="768425"/>
              <a:ext cx="2252727" cy="2802976"/>
            </a:xfrm>
            <a:prstGeom prst="rect">
              <a:avLst/>
            </a:prstGeom>
          </p:spPr>
        </p:pic>
        <p:pic>
          <p:nvPicPr>
            <p:cNvPr id="2050" name="Picture 2" descr="Картинки по запросу &quot;книжный выставка фон&quot;">
              <a:extLst>
                <a:ext uri="{FF2B5EF4-FFF2-40B4-BE49-F238E27FC236}">
                  <a16:creationId xmlns:a16="http://schemas.microsoft.com/office/drawing/2014/main" id="{9B95333D-19CB-44D1-A112-6A3355F7E6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240" y="0"/>
              <a:ext cx="794941" cy="794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70F17EF-90F8-440F-96E7-58ABB76A1F5C}"/>
                </a:ext>
              </a:extLst>
            </p:cNvPr>
            <p:cNvSpPr/>
            <p:nvPr/>
          </p:nvSpPr>
          <p:spPr>
            <a:xfrm>
              <a:off x="683398" y="100"/>
              <a:ext cx="521833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r>
                <a:rPr lang="kk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  <a:r>
                <a:rPr lang="ru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kk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</a:t>
              </a:r>
              <a:r>
                <a:rPr lang="ru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  <a:r>
                <a:rPr lang="kk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 </a:t>
              </a:r>
              <a:r>
                <a:rPr lang="kk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ы</a:t>
              </a:r>
              <a:r>
                <a:rPr lang="kk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kk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kk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r>
                <a:rPr lang="ru-KZ" sz="4400" i="1" cap="none" spc="0" dirty="0">
                  <a:ln w="0"/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endParaRPr lang="ru-RU" sz="4400" i="1" cap="none" spc="0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6418ED5-C81B-4741-9111-3EF7054A0138}"/>
                </a:ext>
              </a:extLst>
            </p:cNvPr>
            <p:cNvSpPr/>
            <p:nvPr/>
          </p:nvSpPr>
          <p:spPr>
            <a:xfrm>
              <a:off x="158770" y="3635896"/>
              <a:ext cx="2982198" cy="144016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Құқықтық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сауаттылық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апталығы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аясында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кітапханасында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Оқушының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құқықтары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мен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міндеттері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атты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кітап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көрмесі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ұйымдастырылды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KZ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школьной библиотеке в рамках Недели повышения правовой грамотности подготовлена книжная выставка "Права и обязанности школьника". На выставке представлены литературы по правовому воспитанию.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@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goroo_krg</a:t>
              </a:r>
              <a:endParaRPr lang="ru-KZ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EF14F28-D714-4A71-ABD7-5BE109B4C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1207" y="2259873"/>
              <a:ext cx="2315503" cy="2802976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BAE27CD-5C23-4F69-8217-AB1E80016B4B}"/>
                </a:ext>
              </a:extLst>
            </p:cNvPr>
            <p:cNvSpPr/>
            <p:nvPr/>
          </p:nvSpPr>
          <p:spPr>
            <a:xfrm>
              <a:off x="3581049" y="841880"/>
              <a:ext cx="3024336" cy="11378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школьной библиотеке организована книжная выставка ко дню Города "Город солнечного камня".</a:t>
              </a: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@</a:t>
              </a:r>
              <a:r>
                <a:rPr lang="ru-RU" sz="1400" dirty="0" err="1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goroo_krg</a:t>
              </a:r>
              <a:endParaRPr lang="ru-KZ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6C62EE2-CC2B-4964-9881-0F889505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987" y="5140551"/>
              <a:ext cx="2485627" cy="2959841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3391F84-201C-4516-AE93-2C045C338F29}"/>
                </a:ext>
              </a:extLst>
            </p:cNvPr>
            <p:cNvSpPr/>
            <p:nvPr/>
          </p:nvSpPr>
          <p:spPr>
            <a:xfrm>
              <a:off x="149672" y="8100392"/>
              <a:ext cx="3024336" cy="912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 fontAlgn="base"/>
              <a:r>
                <a:rPr lang="kk-KZ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 кітапханасында Ыбырай Алтынсариннің туғанына 180 жыл толуына орай, "Ыбырай Алтынсарин - Ұлы ұстаз" атты кітап көрмесі ұйымдастырылды.</a:t>
              </a:r>
              <a:r>
                <a:rPr lang="kk-KZ" sz="11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@</a:t>
              </a: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goroo_krg</a:t>
              </a: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kk-KZ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дн.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48703AC-0748-44D1-8AD5-0BE66A7C5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3870" y="6861768"/>
              <a:ext cx="3024336" cy="1694854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9FBB483-A357-4F11-B5D6-8DC6D27D3B34}"/>
                </a:ext>
              </a:extLst>
            </p:cNvPr>
            <p:cNvSpPr/>
            <p:nvPr/>
          </p:nvSpPr>
          <p:spPr>
            <a:xfrm>
              <a:off x="3429000" y="5482639"/>
              <a:ext cx="3024336" cy="11378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kk-KZ" sz="1100" dirty="0">
                  <a:solidFill>
                    <a:srgbClr val="262626"/>
                  </a:solidFill>
                  <a:latin typeface="-apple-system"/>
                </a:rPr>
                <a:t>Мектеп кітапханашылары, оқырмандардың назарына Ұлы ағартушы Ыбырай Алтынсариннің туғанына 180 жыл толуына байланысты, «Қазақ даласының алғашқы ұстазы» атты виртуалды көрме ұсынады.</a:t>
              </a:r>
              <a:endParaRPr lang="ru-KZ" sz="1100" dirty="0"/>
            </a:p>
            <a:p>
              <a:pPr algn="just"/>
              <a:endParaRPr lang="ru-KZ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889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14:switch dir="r"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76C3F-DCE0-424E-8629-F56DC1496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4" y="19472"/>
            <a:ext cx="6858000" cy="2536665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ECEFE7B-BF4D-4A7E-9287-1A6F4ADADAB1}"/>
              </a:ext>
            </a:extLst>
          </p:cNvPr>
          <p:cNvGrpSpPr/>
          <p:nvPr/>
        </p:nvGrpSpPr>
        <p:grpSpPr>
          <a:xfrm>
            <a:off x="37246" y="2381231"/>
            <a:ext cx="6799030" cy="6717276"/>
            <a:chOff x="37246" y="2381231"/>
            <a:chExt cx="6799030" cy="671727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1C5BF82-C71F-437C-9EF6-947696281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46" y="2652130"/>
              <a:ext cx="1080120" cy="1132056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CC04E98-58E4-43BF-B337-C55C658D1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6535" y="2381231"/>
              <a:ext cx="1139360" cy="1132056"/>
            </a:xfrm>
            <a:prstGeom prst="ellipse">
              <a:avLst/>
            </a:prstGeom>
            <a:ln w="63500" cap="rnd">
              <a:solidFill>
                <a:srgbClr val="00B05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47D7CF6-7CB6-4198-8B2E-C31FAB790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3903" y="2816482"/>
              <a:ext cx="1080120" cy="1160426"/>
            </a:xfrm>
            <a:prstGeom prst="ellipse">
              <a:avLst/>
            </a:prstGeom>
            <a:ln w="63500" cap="rnd">
              <a:solidFill>
                <a:srgbClr val="FFFF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9B013B0-F1AE-495A-B360-68D762CA6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3111" y="2669953"/>
              <a:ext cx="1148182" cy="1149778"/>
            </a:xfrm>
            <a:prstGeom prst="ellipse">
              <a:avLst/>
            </a:prstGeom>
            <a:ln w="63500" cap="rnd">
              <a:solidFill>
                <a:schemeClr val="accent4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A9D9C74-79D3-43CB-9FDC-E47289CB2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537" y="3984926"/>
              <a:ext cx="1097765" cy="1093229"/>
            </a:xfrm>
            <a:prstGeom prst="ellipse">
              <a:avLst/>
            </a:prstGeom>
            <a:ln w="63500" cap="rnd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4F8598D-DD50-4A20-886A-2AC681CC4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8834" y="2462581"/>
              <a:ext cx="1139360" cy="1187434"/>
            </a:xfrm>
            <a:prstGeom prst="ellipse">
              <a:avLst/>
            </a:prstGeom>
            <a:ln w="63500" cap="rnd">
              <a:solidFill>
                <a:srgbClr val="711216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B4FB99A-4404-4643-BC6A-77FEE07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39330" y="5414366"/>
              <a:ext cx="941247" cy="980370"/>
            </a:xfrm>
            <a:prstGeom prst="ellipse">
              <a:avLst/>
            </a:prstGeom>
            <a:ln w="63500" cap="rnd">
              <a:solidFill>
                <a:schemeClr val="accent6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0A85C86-396E-453D-B841-A20BCCA08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85289" y="3668119"/>
              <a:ext cx="1012116" cy="1065120"/>
            </a:xfrm>
            <a:prstGeom prst="ellipse">
              <a:avLst/>
            </a:prstGeom>
            <a:ln w="63500" cap="rnd">
              <a:solidFill>
                <a:srgbClr val="92D05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C24FB74-56FD-479B-90F7-D84CE3797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28562" y="4329635"/>
              <a:ext cx="1092990" cy="1016077"/>
            </a:xfrm>
            <a:prstGeom prst="ellipse">
              <a:avLst/>
            </a:prstGeom>
            <a:ln w="63500" cap="rnd">
              <a:solidFill>
                <a:srgbClr val="00206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A22395C-8255-4490-B83A-5D4C6C318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78905" y="7309305"/>
              <a:ext cx="1026159" cy="1093228"/>
            </a:xfrm>
            <a:prstGeom prst="ellipse">
              <a:avLst/>
            </a:prstGeom>
            <a:ln w="63500" cap="rnd">
              <a:solidFill>
                <a:schemeClr val="accent3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89A6B29-FC08-4675-8EC2-92281DA5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84411" y="3905547"/>
              <a:ext cx="1093229" cy="1082989"/>
            </a:xfrm>
            <a:prstGeom prst="ellipse">
              <a:avLst/>
            </a:prstGeom>
            <a:ln w="63500" cap="rnd">
              <a:solidFill>
                <a:srgbClr val="4F81B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A9876C5-2381-456A-84E0-51570223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82247" y="4743084"/>
              <a:ext cx="894618" cy="894618"/>
            </a:xfrm>
            <a:prstGeom prst="ellipse">
              <a:avLst/>
            </a:prstGeom>
            <a:ln w="63500" cap="rnd">
              <a:solidFill>
                <a:srgbClr val="FF0066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90A4C36-F7F6-44C0-BE05-66A22AE62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775" y="7052897"/>
              <a:ext cx="1045834" cy="997408"/>
            </a:xfrm>
            <a:prstGeom prst="ellipse">
              <a:avLst/>
            </a:prstGeom>
            <a:ln w="63500" cap="rnd">
              <a:solidFill>
                <a:schemeClr val="accent6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03EDEBB-7B2D-402A-AF34-8C7B90DC1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59235" y="7433290"/>
              <a:ext cx="894062" cy="832070"/>
            </a:xfrm>
            <a:prstGeom prst="ellipse">
              <a:avLst/>
            </a:prstGeom>
            <a:ln w="63500" cap="rnd">
              <a:solidFill>
                <a:schemeClr val="accent2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AA2A4E6-CF68-4F03-BA79-D601E0C76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2065" y="5233758"/>
              <a:ext cx="1201385" cy="1166357"/>
            </a:xfrm>
            <a:prstGeom prst="ellipse">
              <a:avLst/>
            </a:prstGeom>
            <a:ln w="63500" cap="rnd">
              <a:solidFill>
                <a:srgbClr val="FF0066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ABAFA46-DB65-4C53-8EB7-52AAC324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545766" y="6909007"/>
              <a:ext cx="1173158" cy="101607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F1B75F0-FD40-4077-A3D7-2E935532A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44135" y="7947842"/>
              <a:ext cx="998885" cy="1081502"/>
            </a:xfrm>
            <a:prstGeom prst="ellipse">
              <a:avLst/>
            </a:prstGeom>
            <a:ln w="63500" cap="rnd">
              <a:solidFill>
                <a:srgbClr val="00B0F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B7C71A5-791F-459C-B102-FF73EF3D0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99787" y="8091689"/>
              <a:ext cx="894062" cy="860971"/>
            </a:xfrm>
            <a:prstGeom prst="ellipse">
              <a:avLst/>
            </a:prstGeom>
            <a:ln w="63500" cap="rnd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8391E0F-DB98-459F-891D-88E5B88F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643030" y="5343521"/>
              <a:ext cx="994352" cy="968367"/>
            </a:xfrm>
            <a:prstGeom prst="ellipse">
              <a:avLst/>
            </a:prstGeom>
            <a:ln w="63500" cap="rnd">
              <a:solidFill>
                <a:schemeClr val="accent6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E286A34-361A-4660-80A7-342702AF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167577" y="8323459"/>
              <a:ext cx="829375" cy="77504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02A2099-2E48-462F-AFFD-085CA5D1B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781079" y="5511116"/>
              <a:ext cx="1055197" cy="1164016"/>
            </a:xfrm>
            <a:prstGeom prst="ellipse">
              <a:avLst/>
            </a:prstGeom>
            <a:ln w="63500" cap="rnd">
              <a:solidFill>
                <a:srgbClr val="FFFF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4A63DE4-CD17-47B1-8610-EB48D7DD0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725740" y="5779878"/>
              <a:ext cx="941248" cy="895254"/>
            </a:xfrm>
            <a:prstGeom prst="ellipse">
              <a:avLst/>
            </a:prstGeom>
            <a:ln w="63500" cap="rnd">
              <a:solidFill>
                <a:srgbClr val="E6B9B8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A8C7BBA-552A-4ECF-81E8-57DC62989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540369" y="6489045"/>
              <a:ext cx="941248" cy="8780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67E7E0-F855-4778-B7D9-765E2803D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550177" y="4824918"/>
              <a:ext cx="1011420" cy="109040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E99F32E-0AF5-4630-BF81-7C7899D1F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031124" y="3589140"/>
              <a:ext cx="866275" cy="90706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7E3023E-964D-4311-87E7-6C089A0A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241890" y="6284100"/>
              <a:ext cx="971086" cy="1096212"/>
            </a:xfrm>
            <a:prstGeom prst="ellipse">
              <a:avLst/>
            </a:prstGeom>
            <a:ln w="63500" cap="rnd">
              <a:solidFill>
                <a:schemeClr val="tx2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2FDBB01-4B5B-43D1-8A12-25E05BB2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88302" y="6327152"/>
              <a:ext cx="1045834" cy="1059572"/>
            </a:xfrm>
            <a:prstGeom prst="ellipse">
              <a:avLst/>
            </a:prstGeom>
            <a:ln w="63500" cap="rnd">
              <a:solidFill>
                <a:srgbClr val="9933FF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F0C5E44-A433-445F-A4CD-52C40CC3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313310" y="4111248"/>
              <a:ext cx="1075051" cy="1164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CD5B08C-F1E3-45B0-AC17-9AFB2EE52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738482" y="8105839"/>
              <a:ext cx="1058742" cy="9612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74215BAF-6FF2-4B4D-A601-352A3D6D1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855975" y="6796234"/>
              <a:ext cx="941249" cy="1046060"/>
            </a:xfrm>
            <a:prstGeom prst="ellipse">
              <a:avLst/>
            </a:prstGeom>
            <a:ln w="63500" cap="rnd">
              <a:solidFill>
                <a:schemeClr val="accent3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1136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14:shred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загнутый угол 7">
            <a:extLst>
              <a:ext uri="{FF2B5EF4-FFF2-40B4-BE49-F238E27FC236}">
                <a16:creationId xmlns:a16="http://schemas.microsoft.com/office/drawing/2014/main" id="{F6543DD4-CA3B-4A42-A5FC-3139132DBC7B}"/>
              </a:ext>
            </a:extLst>
          </p:cNvPr>
          <p:cNvSpPr/>
          <p:nvPr/>
        </p:nvSpPr>
        <p:spPr>
          <a:xfrm>
            <a:off x="217895" y="229347"/>
            <a:ext cx="6640105" cy="4469364"/>
          </a:xfrm>
          <a:prstGeom prst="foldedCorner">
            <a:avLst>
              <a:gd name="adj" fmla="val 748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A4BD3F-FE2B-4610-8819-B1A9AA6E8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41" y="350226"/>
            <a:ext cx="3143559" cy="1832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30D07F-5614-4EA5-BE7E-9D19C0527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36" y="2303836"/>
            <a:ext cx="3143559" cy="1832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00AF56-A1C3-4111-8E50-654932E31E82}"/>
              </a:ext>
            </a:extLst>
          </p:cNvPr>
          <p:cNvSpPr txBox="1"/>
          <p:nvPr/>
        </p:nvSpPr>
        <p:spPr>
          <a:xfrm>
            <a:off x="3563974" y="369157"/>
            <a:ext cx="314355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плана мероприятий "Неделя правовой грамотности "Правовой навигатор" и проекта "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Өнегелі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10 февраля 2021 года состоялась онлайн-встреча на тему "Защита прав несовершеннолетних в Республике Казахстан" с профессорско-преподавательским составом НАО Карагандинский университет имени академика Е.А.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Букетова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доктором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доцентом кафедры конституционного и международного права -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Балгимбековой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Гульнарой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Укибаевной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старшим преподавателем кафедры Конституционного и международного права -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Исабековой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Венерой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Сабитовной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Также, в мероприятии приняли участие учащиеся 10-х классов, классные руководители. Встреча прошла в формате живого диалога. Ребята получили содержательные, полезные ответы на свои вопросы.</a:t>
            </a:r>
            <a:r>
              <a:rPr lang="ru-RU" sz="1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ru-RU" sz="12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goroo_krg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загнутый угол 10">
            <a:extLst>
              <a:ext uri="{FF2B5EF4-FFF2-40B4-BE49-F238E27FC236}">
                <a16:creationId xmlns:a16="http://schemas.microsoft.com/office/drawing/2014/main" id="{63BA0A04-1997-4602-912D-632D76167EBE}"/>
              </a:ext>
            </a:extLst>
          </p:cNvPr>
          <p:cNvSpPr/>
          <p:nvPr/>
        </p:nvSpPr>
        <p:spPr>
          <a:xfrm>
            <a:off x="225113" y="4838521"/>
            <a:ext cx="6497891" cy="4076132"/>
          </a:xfrm>
          <a:prstGeom prst="foldedCorner">
            <a:avLst>
              <a:gd name="adj" fmla="val 748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B69AFD-0A44-4E27-9001-FA98439E9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89" y="4951944"/>
            <a:ext cx="2780928" cy="15642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EEDA90-D122-47DB-A5CC-7BA3D47E21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44" y="6629639"/>
            <a:ext cx="2894817" cy="15427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DB7038-AFE3-43D3-957A-0731E77E9505}"/>
              </a:ext>
            </a:extLst>
          </p:cNvPr>
          <p:cNvSpPr txBox="1"/>
          <p:nvPr/>
        </p:nvSpPr>
        <p:spPr>
          <a:xfrm>
            <a:off x="314220" y="5008038"/>
            <a:ext cx="332296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плана мероприятий "Неделя правовой грамотности "Правовой навигатор" и проекта "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Өнегелі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10 февраля 2021 года состоялась онлайн-встреча на тему "Защита прав несовершеннолетних в Республике Казахстан" с профессорско-преподавательским составом НАО Карагандинский университет имени академика Е.А.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Букетова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доктором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доцентом кафедры конституционного и международного права -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Балгимбековой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Гульнарой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Укибаевной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старшим преподавателем кафедры Конституционного и международного права -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Исабековой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Венерой </a:t>
            </a:r>
            <a:r>
              <a:rPr lang="ru-RU" sz="1200" b="0" i="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Сабитовной</a:t>
            </a:r>
            <a:r>
              <a:rPr lang="ru-RU" sz="12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Также, в мероприятии приняли участие учащиеся 10-х классов, классные руководители. Встреча прошла в формате живого диалога. Ребята получили содержательные, полезные ответы на свои вопросы.</a:t>
            </a:r>
            <a:r>
              <a:rPr lang="ru-RU" sz="1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ru-RU" sz="12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goroo_krg</a:t>
            </a:r>
            <a:endParaRPr lang="ru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9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14:vortex dir="r"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61632B-F3BD-4615-A288-108E3ABF3513}"/>
              </a:ext>
            </a:extLst>
          </p:cNvPr>
          <p:cNvSpPr/>
          <p:nvPr/>
        </p:nvSpPr>
        <p:spPr>
          <a:xfrm>
            <a:off x="1360294" y="395536"/>
            <a:ext cx="4137412" cy="5760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</a:t>
            </a:r>
            <a:r>
              <a:rPr lang="kk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  <a:r>
              <a:rPr lang="ru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</a:t>
            </a:r>
            <a:r>
              <a:rPr lang="kk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r>
              <a:rPr lang="ru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</a:t>
            </a:r>
            <a:r>
              <a:rPr lang="kk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r>
              <a:rPr lang="ru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</a:t>
            </a:r>
            <a:r>
              <a:rPr lang="kk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ru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  <a:r>
              <a:rPr lang="kk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ru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</a:t>
            </a:r>
            <a:r>
              <a:rPr lang="kk-KZ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</a:t>
            </a:r>
            <a:endParaRPr lang="ru-RU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Картинки по запросу &quot;самопознание&quot;">
            <a:extLst>
              <a:ext uri="{FF2B5EF4-FFF2-40B4-BE49-F238E27FC236}">
                <a16:creationId xmlns:a16="http://schemas.microsoft.com/office/drawing/2014/main" id="{D147038C-84DC-4623-ACF8-55CA8064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49213"/>
            <a:ext cx="1068710" cy="106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&quot;самопознание&quot;">
            <a:extLst>
              <a:ext uri="{FF2B5EF4-FFF2-40B4-BE49-F238E27FC236}">
                <a16:creationId xmlns:a16="http://schemas.microsoft.com/office/drawing/2014/main" id="{FBE2D4C7-C3DD-4CE0-82BA-23992729E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14" y="210543"/>
            <a:ext cx="1008217" cy="7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38AA5-8CB4-4F6A-86E2-E766E4962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6" y="1403648"/>
            <a:ext cx="1966441" cy="11061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82C76-7D37-4CC0-B05B-761C2AD29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0" y="2498191"/>
            <a:ext cx="2183970" cy="12284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942BE5-7923-4908-BE84-FB02711C9B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98" y="620839"/>
            <a:ext cx="2520280" cy="1417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869E04-08E8-4DC6-BBAD-9627899EEF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5" y="3785153"/>
            <a:ext cx="1951712" cy="10978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ED83B-06BD-46CA-8358-689B7C0F4F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62" y="3210899"/>
            <a:ext cx="2238338" cy="12590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9C577A-2FAC-45BA-B99E-8803EF2723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51" y="2108981"/>
            <a:ext cx="1865628" cy="10494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433298-E9EC-4DD4-B510-928D4157B6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65" y="2125693"/>
            <a:ext cx="1771243" cy="9963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3E22E2-E959-4684-BAC1-488470D375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43" y="1042083"/>
            <a:ext cx="1607028" cy="9039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6FB5876-4837-4609-BB41-2D7FA2A245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" y="4976618"/>
            <a:ext cx="2016630" cy="113435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5AEBECE-1C74-4BFA-8CA1-C412AB8641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73" y="4199578"/>
            <a:ext cx="1302226" cy="7325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343D68-72A7-407D-B534-203BD9F702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57" y="5096801"/>
            <a:ext cx="1525266" cy="857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0513B0-33C4-4DDB-BB42-168EBE1FDB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03" y="6915037"/>
            <a:ext cx="1541304" cy="8669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F503BFB-EADE-4C71-B931-7F3BB1BB8FB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26" y="3209309"/>
            <a:ext cx="1649710" cy="92796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23D591-712B-4E0D-9449-955AE87791B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50" y="4463548"/>
            <a:ext cx="1768961" cy="99504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94CF757-47B6-4F28-AE4F-5E2AE6A754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03" y="5425260"/>
            <a:ext cx="2409231" cy="144596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5C9688B-DCEA-414F-BE2B-4FB6D43A16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03" y="7760984"/>
            <a:ext cx="2084397" cy="117247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E03D261-61A5-46D8-8D33-C56B7C4BD8F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92" y="6060541"/>
            <a:ext cx="1476873" cy="83074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F0348F5-7C23-41BC-97C8-C5E4E1E023E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03" y="4147021"/>
            <a:ext cx="1423881" cy="8009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D3E61B-4581-4206-84AC-7A9AB3A28E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1047" y="6205312"/>
            <a:ext cx="1395253" cy="7942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BB8740-BE8C-4E25-A751-1A16EAA4E26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5746"/>
          <a:stretch/>
        </p:blipFill>
        <p:spPr>
          <a:xfrm>
            <a:off x="252364" y="7149660"/>
            <a:ext cx="1224136" cy="671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6F3855-2349-4C3B-802D-F2521E937E4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9812" y="8049360"/>
            <a:ext cx="1617721" cy="9530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8CD21D-ABF9-4D4B-916D-09C8468E347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72499" y="6871224"/>
            <a:ext cx="1765973" cy="187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14:honeycomb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7819</TotalTime>
  <Words>769</Words>
  <Application>Microsoft Office PowerPoint</Application>
  <PresentationFormat>Экран (4:3)</PresentationFormat>
  <Paragraphs>33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Aharoni</vt:lpstr>
      <vt:lpstr>-apple-system</vt:lpstr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717</cp:revision>
  <cp:lastPrinted>2021-01-23T05:44:07Z</cp:lastPrinted>
  <dcterms:created xsi:type="dcterms:W3CDTF">2019-12-09T04:18:10Z</dcterms:created>
  <dcterms:modified xsi:type="dcterms:W3CDTF">2021-02-15T02:38:08Z</dcterms:modified>
</cp:coreProperties>
</file>