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8" r:id="rId3"/>
    <p:sldId id="265" r:id="rId4"/>
    <p:sldId id="266" r:id="rId5"/>
    <p:sldId id="267" r:id="rId6"/>
    <p:sldId id="269" r:id="rId7"/>
    <p:sldId id="271" r:id="rId8"/>
    <p:sldId id="272" r:id="rId9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  <a:srgbClr val="FF0066"/>
    <a:srgbClr val="722422"/>
    <a:srgbClr val="FFFFFF"/>
    <a:srgbClr val="E6B9B8"/>
    <a:srgbClr val="9933FF"/>
    <a:srgbClr val="4F81BD"/>
    <a:srgbClr val="4B3122"/>
    <a:srgbClr val="7112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>
      <p:cViewPr varScale="1">
        <p:scale>
          <a:sx n="84" d="100"/>
          <a:sy n="84" d="100"/>
        </p:scale>
        <p:origin x="2784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image" Target="../media/image24.jpeg"/><Relationship Id="rId16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G"/><Relationship Id="rId3" Type="http://schemas.openxmlformats.org/officeDocument/2006/relationships/image" Target="../media/image41.JPG"/><Relationship Id="rId7" Type="http://schemas.openxmlformats.org/officeDocument/2006/relationships/image" Target="../media/image45.JP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G"/><Relationship Id="rId5" Type="http://schemas.openxmlformats.org/officeDocument/2006/relationships/image" Target="../media/image43.JPG"/><Relationship Id="rId10" Type="http://schemas.openxmlformats.org/officeDocument/2006/relationships/image" Target="../media/image48.png"/><Relationship Id="rId4" Type="http://schemas.openxmlformats.org/officeDocument/2006/relationships/image" Target="../media/image42.jpeg"/><Relationship Id="rId9" Type="http://schemas.openxmlformats.org/officeDocument/2006/relationships/image" Target="../media/image4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2BDDA759-D95C-4F06-B310-CAF89CECAFD2}"/>
              </a:ext>
            </a:extLst>
          </p:cNvPr>
          <p:cNvGrpSpPr/>
          <p:nvPr/>
        </p:nvGrpSpPr>
        <p:grpSpPr>
          <a:xfrm>
            <a:off x="0" y="69930"/>
            <a:ext cx="7765966" cy="2084001"/>
            <a:chOff x="0" y="19763"/>
            <a:chExt cx="9240469" cy="2084001"/>
          </a:xfrm>
        </p:grpSpPr>
        <p:pic>
          <p:nvPicPr>
            <p:cNvPr id="4" name="Picture 8" descr="C:\Users\w\Downloads\xdvx.png">
              <a:extLst>
                <a:ext uri="{FF2B5EF4-FFF2-40B4-BE49-F238E27FC236}">
                  <a16:creationId xmlns:a16="http://schemas.microsoft.com/office/drawing/2014/main" id="{B13FFDEB-046E-4056-BC20-1292EC9C94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289" y="1393356"/>
              <a:ext cx="7546669" cy="571504"/>
            </a:xfrm>
            <a:prstGeom prst="rect">
              <a:avLst/>
            </a:prstGeom>
            <a:noFill/>
          </p:spPr>
        </p:pic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39C71D8-3CF3-49D7-9355-E8BD535B0627}"/>
                </a:ext>
              </a:extLst>
            </p:cNvPr>
            <p:cNvSpPr/>
            <p:nvPr/>
          </p:nvSpPr>
          <p:spPr>
            <a:xfrm>
              <a:off x="1729673" y="536100"/>
              <a:ext cx="6241452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18321D77-C9FE-4372-B2B7-37BEFF083105}"/>
                </a:ext>
              </a:extLst>
            </p:cNvPr>
            <p:cNvSpPr/>
            <p:nvPr/>
          </p:nvSpPr>
          <p:spPr>
            <a:xfrm>
              <a:off x="3033103" y="1426174"/>
              <a:ext cx="209414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42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18.01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.202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7" name="Picture 27" descr="C:\Users\w\Desktop\0_ab458_4bc1d758_orig.png">
              <a:extLst>
                <a:ext uri="{FF2B5EF4-FFF2-40B4-BE49-F238E27FC236}">
                  <a16:creationId xmlns:a16="http://schemas.microsoft.com/office/drawing/2014/main" id="{EAE8DA4F-39EA-4A00-8E12-9BFF69D00FF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224478" y="1619925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509334F8-E4C6-4B27-BE69-61BD77F3F470}"/>
                </a:ext>
              </a:extLst>
            </p:cNvPr>
            <p:cNvSpPr/>
            <p:nvPr/>
          </p:nvSpPr>
          <p:spPr>
            <a:xfrm>
              <a:off x="1812879" y="187717"/>
              <a:ext cx="3207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solidFill>
                    <a:srgbClr val="00B0F0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>
                <a:solidFill>
                  <a:srgbClr val="00B0F0"/>
                </a:solidFill>
              </a:endParaRPr>
            </a:p>
          </p:txBody>
        </p:sp>
        <p:pic>
          <p:nvPicPr>
            <p:cNvPr id="9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7C4B9E39-B7EC-4C0B-8CEE-3795426A7C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6BA9AA35-7A9E-4672-95A0-88A5F2265D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3991" y="19763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0B0F0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solidFill>
                    <a:srgbClr val="00B0F0"/>
                  </a:solidFill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solidFill>
                    <a:srgbClr val="00B0F0"/>
                  </a:solidFill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solidFill>
                  <a:srgbClr val="00B0F0"/>
                </a:solidFill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pic>
        <p:nvPicPr>
          <p:cNvPr id="2" name="Picture 2" descr="Illustration Of A Little Boy In Safari Gear Smiling While Holding.. Stock  Photo, Picture And Royalty Free Image. Image 87819915.">
            <a:extLst>
              <a:ext uri="{FF2B5EF4-FFF2-40B4-BE49-F238E27FC236}">
                <a16:creationId xmlns:a16="http://schemas.microsoft.com/office/drawing/2014/main" id="{5E121847-F6F5-4AE3-A5E0-E19D1A51EF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153931"/>
            <a:ext cx="6858000" cy="7361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9E731142-A6EB-42DD-AB64-E270E7FB3CF9}"/>
              </a:ext>
            </a:extLst>
          </p:cNvPr>
          <p:cNvSpPr/>
          <p:nvPr/>
        </p:nvSpPr>
        <p:spPr>
          <a:xfrm>
            <a:off x="404664" y="5508104"/>
            <a:ext cx="2744496" cy="536208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Stop">
              <a:avLst/>
            </a:prstTxWarp>
            <a:spAutoFit/>
          </a:bodyPr>
          <a:lstStyle/>
          <a:p>
            <a:pPr algn="ctr"/>
            <a:r>
              <a:rPr lang="ru-RU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Оқу</a:t>
            </a: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сауаттылығы</a:t>
            </a:r>
            <a:r>
              <a:rPr lang="ru-RU" sz="2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2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апталығы</a:t>
            </a:r>
            <a:endParaRPr lang="ru-RU" sz="20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99CBA73A-90A5-4ADB-8B4B-FB3A1B9950DC}"/>
              </a:ext>
            </a:extLst>
          </p:cNvPr>
          <p:cNvSpPr/>
          <p:nvPr/>
        </p:nvSpPr>
        <p:spPr>
          <a:xfrm>
            <a:off x="522435" y="6752298"/>
            <a:ext cx="2906565" cy="4644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«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ғасХХІ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ғасыр-сауатты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ұрпақ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kk-KZ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ғас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ыры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»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2DBF7B2B-CCC3-4967-9F65-6160079B64D9}"/>
              </a:ext>
            </a:extLst>
          </p:cNvPr>
          <p:cNvSpPr/>
          <p:nvPr/>
        </p:nvSpPr>
        <p:spPr>
          <a:xfrm>
            <a:off x="484305" y="7901491"/>
            <a:ext cx="2906565" cy="46448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Chevron">
              <a:avLst/>
            </a:prstTxWarp>
            <a:spAutoFit/>
          </a:bodyPr>
          <a:lstStyle/>
          <a:p>
            <a:pPr algn="ctr"/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Қазақ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тілі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мен 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әдебиеті</a:t>
            </a:r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 </a:t>
            </a:r>
            <a:r>
              <a:rPr lang="ru-RU" sz="540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кафедрасы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C33AC9D-70E1-4807-B3AB-7CE03F886FE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90399">
            <a:off x="3560767" y="5868144"/>
            <a:ext cx="2812928" cy="2497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3361114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>
            <a:extLst>
              <a:ext uri="{FF2B5EF4-FFF2-40B4-BE49-F238E27FC236}">
                <a16:creationId xmlns:a16="http://schemas.microsoft.com/office/drawing/2014/main" id="{2ECD5397-1B29-49E4-BEE7-8CAA7BB0E6D3}"/>
              </a:ext>
            </a:extLst>
          </p:cNvPr>
          <p:cNvGrpSpPr/>
          <p:nvPr/>
        </p:nvGrpSpPr>
        <p:grpSpPr>
          <a:xfrm>
            <a:off x="0" y="0"/>
            <a:ext cx="6858000" cy="8898103"/>
            <a:chOff x="0" y="0"/>
            <a:chExt cx="6858000" cy="8898103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44782D82-4911-48D2-93F6-4D08681480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6858000" cy="4716569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9D9360CE-526C-497F-9995-BE5839759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5076056"/>
              <a:ext cx="6858000" cy="382204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344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Группа 9">
            <a:extLst>
              <a:ext uri="{FF2B5EF4-FFF2-40B4-BE49-F238E27FC236}">
                <a16:creationId xmlns:a16="http://schemas.microsoft.com/office/drawing/2014/main" id="{3DF77CB4-0833-42ED-829A-208D9F8F21F3}"/>
              </a:ext>
            </a:extLst>
          </p:cNvPr>
          <p:cNvGrpSpPr/>
          <p:nvPr/>
        </p:nvGrpSpPr>
        <p:grpSpPr>
          <a:xfrm>
            <a:off x="0" y="167066"/>
            <a:ext cx="6858000" cy="8739926"/>
            <a:chOff x="0" y="167066"/>
            <a:chExt cx="6858000" cy="8739926"/>
          </a:xfrm>
        </p:grpSpPr>
        <p:grpSp>
          <p:nvGrpSpPr>
            <p:cNvPr id="3" name="Группа 2">
              <a:extLst>
                <a:ext uri="{FF2B5EF4-FFF2-40B4-BE49-F238E27FC236}">
                  <a16:creationId xmlns:a16="http://schemas.microsoft.com/office/drawing/2014/main" id="{298BB6EE-7711-4569-A1EB-A5FAF6968462}"/>
                </a:ext>
              </a:extLst>
            </p:cNvPr>
            <p:cNvGrpSpPr/>
            <p:nvPr/>
          </p:nvGrpSpPr>
          <p:grpSpPr>
            <a:xfrm>
              <a:off x="0" y="1259632"/>
              <a:ext cx="6858000" cy="3888432"/>
              <a:chOff x="0" y="0"/>
              <a:chExt cx="12053119" cy="6667500"/>
            </a:xfrm>
          </p:grpSpPr>
          <p:pic>
            <p:nvPicPr>
              <p:cNvPr id="4" name="Рисунок 3">
                <a:extLst>
                  <a:ext uri="{FF2B5EF4-FFF2-40B4-BE49-F238E27FC236}">
                    <a16:creationId xmlns:a16="http://schemas.microsoft.com/office/drawing/2014/main" id="{EE155AB5-699A-439D-AB20-3E62E4C4E39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l="5993" t="8462" r="5326" b="9263"/>
              <a:stretch/>
            </p:blipFill>
            <p:spPr>
              <a:xfrm>
                <a:off x="0" y="0"/>
                <a:ext cx="4721806" cy="3581401"/>
              </a:xfrm>
              <a:prstGeom prst="rect">
                <a:avLst/>
              </a:prstGeom>
            </p:spPr>
          </p:pic>
          <p:pic>
            <p:nvPicPr>
              <p:cNvPr id="5" name="Рисунок 4">
                <a:extLst>
                  <a:ext uri="{FF2B5EF4-FFF2-40B4-BE49-F238E27FC236}">
                    <a16:creationId xmlns:a16="http://schemas.microsoft.com/office/drawing/2014/main" id="{92DD5D43-1273-439E-AD48-5B139659F97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56721" y="3581401"/>
                <a:ext cx="3300577" cy="3086099"/>
              </a:xfrm>
              <a:prstGeom prst="rect">
                <a:avLst/>
              </a:prstGeom>
            </p:spPr>
          </p:pic>
          <p:pic>
            <p:nvPicPr>
              <p:cNvPr id="6" name="Рисунок 5">
                <a:extLst>
                  <a:ext uri="{FF2B5EF4-FFF2-40B4-BE49-F238E27FC236}">
                    <a16:creationId xmlns:a16="http://schemas.microsoft.com/office/drawing/2014/main" id="{030429F5-5DC2-4FDC-BA09-CE2C7DABA0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885391" y="190500"/>
                <a:ext cx="4296356" cy="3468687"/>
              </a:xfrm>
              <a:prstGeom prst="rect">
                <a:avLst/>
              </a:prstGeom>
            </p:spPr>
          </p:pic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434F54FF-75F7-4292-A36C-29B7C2A11B88}"/>
                  </a:ext>
                </a:extLst>
              </p:cNvPr>
              <p:cNvSpPr/>
              <p:nvPr/>
            </p:nvSpPr>
            <p:spPr>
              <a:xfrm>
                <a:off x="4014019" y="3886200"/>
                <a:ext cx="8039100" cy="2781300"/>
              </a:xfrm>
              <a:prstGeom prst="roundRect">
                <a:avLst>
                  <a:gd name="adj" fmla="val 9818"/>
                </a:avLst>
              </a:prstGeom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kk-KZ" sz="900" dirty="0">
                    <a:latin typeface="Bahnschrift SemiBold SemiConden" panose="020B0502040204020203" pitchFamily="34" charset="0"/>
                  </a:rPr>
                  <a:t>№ 81 Жалпы білім беретін орта мектептің қазақ тілі мен әдебиетінің әдістемелік бірлестік мұғалімдері Қарағанды облысы білім беру дамытудың оқу-әдістемелік орталығының жоспары бойынша «Оқу сауаттылығы «</a:t>
                </a:r>
                <a:r>
                  <a:rPr lang="en-US" sz="900" dirty="0">
                    <a:latin typeface="Bahnschrift SemiBold SemiConden" panose="020B0502040204020203" pitchFamily="34" charset="0"/>
                  </a:rPr>
                  <a:t>XX</a:t>
                </a:r>
                <a:r>
                  <a:rPr lang="kk-KZ" sz="900" dirty="0">
                    <a:latin typeface="Bahnschrift SemiBold SemiConden" panose="020B0502040204020203" pitchFamily="34" charset="0"/>
                  </a:rPr>
                  <a:t>І ғасыр – сауатты ұрпақ ғасыры!» атты апталығын бастап кетті.</a:t>
                </a:r>
                <a:br>
                  <a:rPr lang="kk-KZ" sz="900" dirty="0">
                    <a:latin typeface="Bahnschrift SemiBold SemiConden" panose="020B0502040204020203" pitchFamily="34" charset="0"/>
                  </a:rPr>
                </a:br>
                <a:r>
                  <a:rPr lang="kk-KZ" sz="900" dirty="0">
                    <a:latin typeface="Bahnschrift SemiBold SemiConden" panose="020B0502040204020203" pitchFamily="34" charset="0"/>
                  </a:rPr>
                  <a:t>Бұл шараның мақсаты: оқушылардың функционалдық сауаттылықтарын қалыптастыру негізінде гуманитарлық пәндердің мүмкіндіктерін анықтай отырып, оқушылардың танымдық қызығушылығын, жеке, шығармашылық қабілеттерін дамыту.Апталықтың бірінші күні жоспарлынғандай мектеп бойынша сынып сағаттары өткізілді.тАкогузова Сарқыт Слямовна 9 «А» сынып оқушыларымен «Жалынды жастар – жарқын болашақ» атты сынып сағаты мен Ұлы ойшыл Абай Құнанбаев атамызға арналған үздік жарнама формасында шара өткізді.</a:t>
                </a:r>
                <a:endParaRPr lang="ru-KZ" sz="900" dirty="0">
                  <a:latin typeface="Bahnschrift SemiBold SemiConden" panose="020B0502040204020203" pitchFamily="34" charset="0"/>
                </a:endParaRPr>
              </a:p>
            </p:txBody>
          </p:sp>
        </p:grp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F2D122EC-DEB3-437D-A78F-FDEE15EEE58C}"/>
                </a:ext>
              </a:extLst>
            </p:cNvPr>
            <p:cNvSpPr/>
            <p:nvPr/>
          </p:nvSpPr>
          <p:spPr>
            <a:xfrm>
              <a:off x="548680" y="167066"/>
              <a:ext cx="5949663" cy="91481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prstTxWarp prst="textChevron">
                <a:avLst/>
              </a:prstTxWarp>
              <a:spAutoFit/>
            </a:bodyPr>
            <a:lstStyle/>
            <a:p>
              <a:pPr algn="ctr"/>
              <a:r>
                <a:rPr lang="ru-RU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«ХХІ </a:t>
              </a:r>
              <a:r>
                <a:rPr lang="ru-RU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ғасыр-сауатты</a:t>
              </a:r>
              <a:r>
                <a:rPr lang="ru-RU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 </a:t>
              </a:r>
              <a:r>
                <a:rPr lang="ru-RU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ұрпақ</a:t>
              </a:r>
              <a:r>
                <a:rPr lang="ru-RU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 </a:t>
              </a:r>
              <a:r>
                <a:rPr lang="ru-RU" sz="5400" b="1" dirty="0" err="1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ғасыры</a:t>
              </a:r>
              <a:r>
                <a:rPr lang="ru-RU" sz="5400" b="1" dirty="0">
                  <a:ln w="9525">
                    <a:solidFill>
                      <a:schemeClr val="bg1"/>
                    </a:solidFill>
                    <a:prstDash val="solid"/>
                  </a:ln>
                  <a:solidFill>
                    <a:schemeClr val="accent6">
                      <a:lumMod val="75000"/>
                    </a:schemeClr>
                  </a:solidFill>
                  <a:effectLst>
                    <a:outerShdw blurRad="12700" dist="38100" dir="2700000" algn="tl" rotWithShape="0">
                      <a:schemeClr val="accent5">
                        <a:lumMod val="60000"/>
                        <a:lumOff val="40000"/>
                      </a:schemeClr>
                    </a:outerShdw>
                  </a:effectLst>
                </a:rPr>
                <a:t>»</a:t>
              </a:r>
            </a:p>
          </p:txBody>
        </p:sp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FA14A9A-73D3-4B34-801A-04155A17ABE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48680" y="5436920"/>
              <a:ext cx="6170087" cy="347007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9782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C49584D5-D3FA-42DB-8024-87B3460B6B60}"/>
              </a:ext>
            </a:extLst>
          </p:cNvPr>
          <p:cNvSpPr/>
          <p:nvPr/>
        </p:nvSpPr>
        <p:spPr>
          <a:xfrm rot="16200000">
            <a:off x="1268760" y="-1116632"/>
            <a:ext cx="4320480" cy="66247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C5D398F-B22D-4588-B43C-092FD4C53D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4" y="179512"/>
            <a:ext cx="3072341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3C856EF-79A8-45A6-A62B-FB20DC282A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6005" y="1907704"/>
            <a:ext cx="3072341" cy="23042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B31F436-55D8-4D6E-9CD6-9D5014569674}"/>
              </a:ext>
            </a:extLst>
          </p:cNvPr>
          <p:cNvSpPr/>
          <p:nvPr/>
        </p:nvSpPr>
        <p:spPr>
          <a:xfrm rot="20083929">
            <a:off x="1351967" y="1917760"/>
            <a:ext cx="41546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ҚҰТТЫҚТАЙМЫЗ!!!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F039BD-692E-405E-9E52-431E18DA5BFE}"/>
              </a:ext>
            </a:extLst>
          </p:cNvPr>
          <p:cNvSpPr txBox="1"/>
          <p:nvPr/>
        </p:nvSpPr>
        <p:spPr>
          <a:xfrm>
            <a:off x="759342" y="4946331"/>
            <a:ext cx="1306867" cy="217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>
                <a:solidFill>
                  <a:schemeClr val="bg1"/>
                </a:solidFill>
              </a:rPr>
              <a:t>8 «Г» сынып оқушылары</a:t>
            </a:r>
            <a:endParaRPr lang="ru-KZ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F12301C-CA76-4A9D-A4E8-8880936B426A}"/>
              </a:ext>
            </a:extLst>
          </p:cNvPr>
          <p:cNvSpPr/>
          <p:nvPr/>
        </p:nvSpPr>
        <p:spPr>
          <a:xfrm rot="16200000">
            <a:off x="1287056" y="3491880"/>
            <a:ext cx="4320480" cy="6624736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0F0A7530-8466-4EC6-9F97-474917BA52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973" y="4818830"/>
            <a:ext cx="2371493" cy="16606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9DFBD48-2747-4F6E-9E8A-B63D6D06895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53" y="6949939"/>
            <a:ext cx="2493045" cy="1573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DB69FA38-9B82-46E6-BCA2-EDA5591A93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0006" y="4788024"/>
            <a:ext cx="2165258" cy="28773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3F6FE13B-B5DB-419D-806A-8FCA1AED9F4D}"/>
              </a:ext>
            </a:extLst>
          </p:cNvPr>
          <p:cNvSpPr/>
          <p:nvPr/>
        </p:nvSpPr>
        <p:spPr>
          <a:xfrm>
            <a:off x="2882266" y="7782474"/>
            <a:ext cx="3528338" cy="1058116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"В" сынып оқушысы Негодяева Ольга, қазақ тілі мен әдебиеті пәнінен өткізілген іс-шараларға  белсене қатысып, жүлделі орындар алуда. Жетекшісі:Туркенова Б.М.</a:t>
            </a:r>
            <a:endParaRPr lang="ru-KZ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0148A31C-FB5B-41DF-8466-FEC77D07FA4E}"/>
              </a:ext>
            </a:extLst>
          </p:cNvPr>
          <p:cNvSpPr/>
          <p:nvPr/>
        </p:nvSpPr>
        <p:spPr>
          <a:xfrm rot="20083929">
            <a:off x="535490" y="5925534"/>
            <a:ext cx="415462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i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 SemiBold SemiConden" panose="020B0502040204020203" pitchFamily="34" charset="0"/>
              </a:rPr>
              <a:t>ПОЗДРАВЛЯЕМ!!!</a:t>
            </a:r>
          </a:p>
        </p:txBody>
      </p:sp>
    </p:spTree>
    <p:extLst>
      <p:ext uri="{BB962C8B-B14F-4D97-AF65-F5344CB8AC3E}">
        <p14:creationId xmlns:p14="http://schemas.microsoft.com/office/powerpoint/2010/main" val="4031464315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9209B41-73D2-4A28-8FBA-550FFF2742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2" y="0"/>
            <a:ext cx="6838558" cy="3491880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5F1FF89-09C8-4183-BDE1-39D1B19F4BF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751" y="3491880"/>
            <a:ext cx="3446249" cy="193851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6D03AAA-9D68-4F83-8DC8-248BB0133F5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50" y="2826008"/>
            <a:ext cx="3368293" cy="189466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84913DF-CB58-4302-B1AC-CCCE0535FB0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94" y="4847787"/>
            <a:ext cx="3411749" cy="191910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144884-5C48-429C-A4E1-E64A659D618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7626" y="5397241"/>
            <a:ext cx="3210491" cy="18059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7AB83D0-008C-465A-96C3-80662C625D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55" y="6894010"/>
            <a:ext cx="3210491" cy="180590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A2D76A9-AD3F-428A-B986-42281110B53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162" y="7302602"/>
            <a:ext cx="3210491" cy="1805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637183"/>
      </p:ext>
    </p:extLst>
  </p:cSld>
  <p:clrMapOvr>
    <a:masterClrMapping/>
  </p:clrMapOvr>
  <p:transition spd="med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2CC130B2-F033-4A4C-B87E-ED28529C70F8}"/>
              </a:ext>
            </a:extLst>
          </p:cNvPr>
          <p:cNvGrpSpPr/>
          <p:nvPr/>
        </p:nvGrpSpPr>
        <p:grpSpPr>
          <a:xfrm>
            <a:off x="0" y="0"/>
            <a:ext cx="6832778" cy="9144000"/>
            <a:chOff x="0" y="0"/>
            <a:chExt cx="6832778" cy="9144000"/>
          </a:xfrm>
        </p:grpSpPr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5094D463-D5F1-4258-8F88-76B4A6A2D6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4159559" cy="2339752"/>
            </a:xfrm>
            <a:prstGeom prst="rect">
              <a:avLst/>
            </a:prstGeom>
          </p:spPr>
        </p:pic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49262FD0-5FB5-4327-AC41-00BC6FEC7D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6069" y="161103"/>
              <a:ext cx="2566709" cy="159706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814DE22-9D74-4E48-9129-20927912B7C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95285">
              <a:off x="37574" y="2378635"/>
              <a:ext cx="3929915" cy="2210578"/>
            </a:xfrm>
            <a:prstGeom prst="rect">
              <a:avLst/>
            </a:prstGeom>
          </p:spPr>
        </p:pic>
        <p:pic>
          <p:nvPicPr>
            <p:cNvPr id="5" name="Рисунок 4">
              <a:extLst>
                <a:ext uri="{FF2B5EF4-FFF2-40B4-BE49-F238E27FC236}">
                  <a16:creationId xmlns:a16="http://schemas.microsoft.com/office/drawing/2014/main" id="{631D6DF5-1F29-4AA8-9B53-D0051E63FA4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232548">
              <a:off x="240444" y="4525246"/>
              <a:ext cx="3547552" cy="2001939"/>
            </a:xfrm>
            <a:prstGeom prst="rect">
              <a:avLst/>
            </a:prstGeom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78432FF0-47D0-435B-9489-183E27423D5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00233" y="1512215"/>
              <a:ext cx="2336809" cy="1314455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F27EF7D6-F601-4058-8DFD-512A88B4A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335508">
              <a:off x="3933056" y="2748418"/>
              <a:ext cx="2781609" cy="1564655"/>
            </a:xfrm>
            <a:prstGeom prst="rect">
              <a:avLst/>
            </a:prstGeom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56C13FBA-17E5-43D4-8930-C621309482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 rot="335633">
              <a:off x="3611652" y="4082561"/>
              <a:ext cx="3115774" cy="1752623"/>
            </a:xfrm>
            <a:prstGeom prst="rect">
              <a:avLst/>
            </a:prstGeom>
          </p:spPr>
        </p:pic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F17AB15E-2A56-4E9D-ACE8-0932433121A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3663337" y="5690706"/>
              <a:ext cx="2576483" cy="1211852"/>
            </a:xfrm>
            <a:prstGeom prst="rect">
              <a:avLst/>
            </a:prstGeom>
          </p:spPr>
        </p:pic>
        <p:grpSp>
          <p:nvGrpSpPr>
            <p:cNvPr id="9" name="Группа 8">
              <a:extLst>
                <a:ext uri="{FF2B5EF4-FFF2-40B4-BE49-F238E27FC236}">
                  <a16:creationId xmlns:a16="http://schemas.microsoft.com/office/drawing/2014/main" id="{4B1B74E1-D247-4816-87AF-745A67EC6A7E}"/>
                </a:ext>
              </a:extLst>
            </p:cNvPr>
            <p:cNvGrpSpPr/>
            <p:nvPr/>
          </p:nvGrpSpPr>
          <p:grpSpPr>
            <a:xfrm>
              <a:off x="272359" y="6544521"/>
              <a:ext cx="6313282" cy="2599479"/>
              <a:chOff x="0" y="0"/>
              <a:chExt cx="11887466" cy="7636042"/>
            </a:xfrm>
          </p:grpSpPr>
          <p:pic>
            <p:nvPicPr>
              <p:cNvPr id="10" name="Рисунок 9">
                <a:extLst>
                  <a:ext uri="{FF2B5EF4-FFF2-40B4-BE49-F238E27FC236}">
                    <a16:creationId xmlns:a16="http://schemas.microsoft.com/office/drawing/2014/main" id="{7AD7BA39-2E89-40E5-B941-9C72C4A6F0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13107" y="2325571"/>
                <a:ext cx="3597568" cy="2638773"/>
              </a:xfrm>
              <a:prstGeom prst="rect">
                <a:avLst/>
              </a:prstGeom>
            </p:spPr>
          </p:pic>
          <p:pic>
            <p:nvPicPr>
              <p:cNvPr id="11" name="Рисунок 10">
                <a:extLst>
                  <a:ext uri="{FF2B5EF4-FFF2-40B4-BE49-F238E27FC236}">
                    <a16:creationId xmlns:a16="http://schemas.microsoft.com/office/drawing/2014/main" id="{FD8C6DE6-5623-48D9-B44B-0C20BE1C57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8548798" y="118719"/>
                <a:ext cx="3338668" cy="2206852"/>
              </a:xfrm>
              <a:prstGeom prst="rect">
                <a:avLst/>
              </a:prstGeom>
            </p:spPr>
          </p:pic>
          <p:pic>
            <p:nvPicPr>
              <p:cNvPr id="12" name="Рисунок 11">
                <a:extLst>
                  <a:ext uri="{FF2B5EF4-FFF2-40B4-BE49-F238E27FC236}">
                    <a16:creationId xmlns:a16="http://schemas.microsoft.com/office/drawing/2014/main" id="{B2CFEE13-1665-4C78-9CC4-7637C5BD3A0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0" y="4592865"/>
                <a:ext cx="5733824" cy="2146416"/>
              </a:xfrm>
              <a:prstGeom prst="rect">
                <a:avLst/>
              </a:prstGeom>
            </p:spPr>
          </p:pic>
          <p:pic>
            <p:nvPicPr>
              <p:cNvPr id="13" name="Рисунок 12">
                <a:extLst>
                  <a:ext uri="{FF2B5EF4-FFF2-40B4-BE49-F238E27FC236}">
                    <a16:creationId xmlns:a16="http://schemas.microsoft.com/office/drawing/2014/main" id="{25A13E14-98CA-4CB2-99A6-F302B7299B6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3"/>
              <a:srcRect l="43044"/>
              <a:stretch/>
            </p:blipFill>
            <p:spPr>
              <a:xfrm>
                <a:off x="9902013" y="2749746"/>
                <a:ext cx="1985453" cy="2485015"/>
              </a:xfrm>
              <a:prstGeom prst="rect">
                <a:avLst/>
              </a:prstGeom>
            </p:spPr>
          </p:pic>
          <p:pic>
            <p:nvPicPr>
              <p:cNvPr id="14" name="Рисунок 13">
                <a:extLst>
                  <a:ext uri="{FF2B5EF4-FFF2-40B4-BE49-F238E27FC236}">
                    <a16:creationId xmlns:a16="http://schemas.microsoft.com/office/drawing/2014/main" id="{0859E118-792D-4F96-B95E-D99719F7FD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 rot="3698529">
                <a:off x="7297690" y="2590097"/>
                <a:ext cx="2662397" cy="2115329"/>
              </a:xfrm>
              <a:prstGeom prst="rect">
                <a:avLst/>
              </a:prstGeom>
            </p:spPr>
          </p:pic>
          <p:pic>
            <p:nvPicPr>
              <p:cNvPr id="15" name="Рисунок 14">
                <a:extLst>
                  <a:ext uri="{FF2B5EF4-FFF2-40B4-BE49-F238E27FC236}">
                    <a16:creationId xmlns:a16="http://schemas.microsoft.com/office/drawing/2014/main" id="{A36B0E08-21C5-46B2-BC18-F645B7BD2C5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0" y="0"/>
                <a:ext cx="2514459" cy="1973943"/>
              </a:xfrm>
              <a:prstGeom prst="rect">
                <a:avLst/>
              </a:prstGeom>
            </p:spPr>
          </p:pic>
          <p:pic>
            <p:nvPicPr>
              <p:cNvPr id="16" name="Рисунок 15">
                <a:extLst>
                  <a:ext uri="{FF2B5EF4-FFF2-40B4-BE49-F238E27FC236}">
                    <a16:creationId xmlns:a16="http://schemas.microsoft.com/office/drawing/2014/main" id="{F04D48E1-2D90-47C5-BDB5-0744807E2F5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43352" y="2162283"/>
                <a:ext cx="2645402" cy="2091983"/>
              </a:xfrm>
              <a:prstGeom prst="rect">
                <a:avLst/>
              </a:prstGeom>
            </p:spPr>
          </p:pic>
          <p:pic>
            <p:nvPicPr>
              <p:cNvPr id="17" name="Рисунок 16">
                <a:extLst>
                  <a:ext uri="{FF2B5EF4-FFF2-40B4-BE49-F238E27FC236}">
                    <a16:creationId xmlns:a16="http://schemas.microsoft.com/office/drawing/2014/main" id="{FF3F094F-77BA-490E-99FC-E7122A490A9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166514" y="118719"/>
                <a:ext cx="3986544" cy="2091983"/>
              </a:xfrm>
              <a:prstGeom prst="rect">
                <a:avLst/>
              </a:prstGeom>
            </p:spPr>
          </p:pic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4F83C80F-E36D-4F6E-8ECD-EB4CF04129A7}"/>
                  </a:ext>
                </a:extLst>
              </p:cNvPr>
              <p:cNvSpPr/>
              <p:nvPr/>
            </p:nvSpPr>
            <p:spPr>
              <a:xfrm>
                <a:off x="5733824" y="5466196"/>
                <a:ext cx="6153642" cy="216984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KZ" sz="105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 </a:t>
                </a:r>
                <a:r>
                  <a:rPr lang="kk-KZ" sz="105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«В» сыныбымен «Мың бір мақал, жүз бір жұмбақ» сайысын өткізді. </a:t>
                </a:r>
                <a:endParaRPr lang="ru-KZ" sz="105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kk-KZ" sz="1050" b="1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Қазақ тілі мен әдебиеті мұғалімі Шакаримова Г.К.</a:t>
                </a:r>
                <a:endParaRPr lang="ru-KZ" sz="1050" b="1" i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3514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769472F-2076-4DAD-AFB6-23103D48D03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8" t="2034" b="9831"/>
          <a:stretch/>
        </p:blipFill>
        <p:spPr>
          <a:xfrm>
            <a:off x="28580" y="13762"/>
            <a:ext cx="3594793" cy="1869399"/>
          </a:xfrm>
          <a:prstGeom prst="rect">
            <a:avLst/>
          </a:prstGeom>
        </p:spPr>
      </p:pic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3985FFF7-8892-4F32-97FF-F2D765ABE95F}"/>
              </a:ext>
            </a:extLst>
          </p:cNvPr>
          <p:cNvGrpSpPr/>
          <p:nvPr/>
        </p:nvGrpSpPr>
        <p:grpSpPr>
          <a:xfrm>
            <a:off x="208520" y="4527566"/>
            <a:ext cx="6325047" cy="4320480"/>
            <a:chOff x="116632" y="2779792"/>
            <a:chExt cx="6624736" cy="4444994"/>
          </a:xfrm>
        </p:grpSpPr>
        <p:sp>
          <p:nvSpPr>
            <p:cNvPr id="5" name="Прямоугольник: скругленные углы 4">
              <a:extLst>
                <a:ext uri="{FF2B5EF4-FFF2-40B4-BE49-F238E27FC236}">
                  <a16:creationId xmlns:a16="http://schemas.microsoft.com/office/drawing/2014/main" id="{6DE2ACE8-155A-4A65-995F-26878A50A813}"/>
                </a:ext>
              </a:extLst>
            </p:cNvPr>
            <p:cNvSpPr/>
            <p:nvPr/>
          </p:nvSpPr>
          <p:spPr>
            <a:xfrm>
              <a:off x="116632" y="2779792"/>
              <a:ext cx="6624736" cy="4444994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 dirty="0"/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AB5286BD-AC9D-443C-BE7D-113D553E1B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656" y="3025129"/>
              <a:ext cx="1994545" cy="145216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1D4BE424-0EEE-423F-8A7D-57D9311CE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475" y="5349784"/>
              <a:ext cx="1964809" cy="147115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0A573C9F-92BA-48C2-9E4B-44BF202F92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46221" y="2989713"/>
              <a:ext cx="1984580" cy="1471156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86084621-C828-4390-98DC-B6D4220DC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93952" y="5334244"/>
              <a:ext cx="2075885" cy="1471155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8D63B61C-6C8E-4428-B6C6-714F82CC1F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6072" y="2973234"/>
              <a:ext cx="1984580" cy="1477878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7" name="Рисунок 16">
              <a:extLst>
                <a:ext uri="{FF2B5EF4-FFF2-40B4-BE49-F238E27FC236}">
                  <a16:creationId xmlns:a16="http://schemas.microsoft.com/office/drawing/2014/main" id="{335B3EB7-BAA6-4C3B-B297-BB0706A2128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07458" y="5360491"/>
              <a:ext cx="1964809" cy="1418659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1DD92319-50CF-4624-A396-7C9CD1E2A91C}"/>
                </a:ext>
              </a:extLst>
            </p:cNvPr>
            <p:cNvSpPr/>
            <p:nvPr/>
          </p:nvSpPr>
          <p:spPr>
            <a:xfrm>
              <a:off x="868227" y="4612931"/>
              <a:ext cx="534056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b="1" dirty="0">
                  <a:solidFill>
                    <a:srgbClr val="0070C0"/>
                  </a:solidFill>
                  <a:latin typeface="-apple-system"/>
                </a:rPr>
                <a:t>Поздравляем победителей областных и городских олимпиад.</a:t>
              </a:r>
              <a:endParaRPr lang="ru-KZ" b="1" dirty="0">
                <a:solidFill>
                  <a:srgbClr val="0070C0"/>
                </a:solidFill>
              </a:endParaRPr>
            </a:p>
          </p:txBody>
        </p:sp>
      </p:grp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92EC82FB-25A7-4D42-818D-A584D790847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61048" y="369068"/>
            <a:ext cx="2820655" cy="1869399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95FF1F33-60B9-4B1E-A457-A7722004E94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1321" y="2145695"/>
            <a:ext cx="4090346" cy="231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990116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ECBEE55F-FAB1-492A-AE92-14149B08DC3B}"/>
              </a:ext>
            </a:extLst>
          </p:cNvPr>
          <p:cNvGrpSpPr/>
          <p:nvPr/>
        </p:nvGrpSpPr>
        <p:grpSpPr>
          <a:xfrm>
            <a:off x="0" y="111610"/>
            <a:ext cx="6821780" cy="8710001"/>
            <a:chOff x="0" y="111610"/>
            <a:chExt cx="6821780" cy="8710001"/>
          </a:xfrm>
        </p:grpSpPr>
        <p:grpSp>
          <p:nvGrpSpPr>
            <p:cNvPr id="12" name="Группа 11">
              <a:extLst>
                <a:ext uri="{FF2B5EF4-FFF2-40B4-BE49-F238E27FC236}">
                  <a16:creationId xmlns:a16="http://schemas.microsoft.com/office/drawing/2014/main" id="{8ABC6E35-E8F7-4D7A-B4B3-EE016A941B5E}"/>
                </a:ext>
              </a:extLst>
            </p:cNvPr>
            <p:cNvGrpSpPr/>
            <p:nvPr/>
          </p:nvGrpSpPr>
          <p:grpSpPr>
            <a:xfrm>
              <a:off x="0" y="1979712"/>
              <a:ext cx="6821780" cy="6841899"/>
              <a:chOff x="6896" y="211520"/>
              <a:chExt cx="6821780" cy="6841899"/>
            </a:xfrm>
          </p:grpSpPr>
          <p:pic>
            <p:nvPicPr>
              <p:cNvPr id="2" name="Рисунок 1">
                <a:extLst>
                  <a:ext uri="{FF2B5EF4-FFF2-40B4-BE49-F238E27FC236}">
                    <a16:creationId xmlns:a16="http://schemas.microsoft.com/office/drawing/2014/main" id="{7C0DDC47-748E-46D9-A601-094843636A0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896" y="211520"/>
                <a:ext cx="4087457" cy="2088232"/>
              </a:xfrm>
              <a:prstGeom prst="rect">
                <a:avLst/>
              </a:prstGeom>
              <a:ln>
                <a:noFill/>
              </a:ln>
              <a:effectLst>
                <a:reflection blurRad="12700" stA="30000" endPos="30000" dist="5000" dir="5400000" sy="-100000" algn="bl" rotWithShape="0"/>
              </a:effectLst>
              <a:scene3d>
                <a:camera prst="perspectiveContrastingLeftFacing">
                  <a:rot lat="300000" lon="19800000" rev="0"/>
                </a:camera>
                <a:lightRig rig="threePt" dir="t">
                  <a:rot lat="0" lon="0" rev="2700000"/>
                </a:lightRig>
              </a:scene3d>
              <a:sp3d>
                <a:bevelT w="63500" h="50800"/>
              </a:sp3d>
            </p:spPr>
          </p:pic>
          <p:pic>
            <p:nvPicPr>
              <p:cNvPr id="3" name="Рисунок 2">
                <a:extLst>
                  <a:ext uri="{FF2B5EF4-FFF2-40B4-BE49-F238E27FC236}">
                    <a16:creationId xmlns:a16="http://schemas.microsoft.com/office/drawing/2014/main" id="{A3DAD09D-51CE-48FC-9EA0-A4341F6873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9129" y="211520"/>
                <a:ext cx="3044247" cy="2200240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rnd">
                <a:solidFill>
                  <a:srgbClr val="FFFFFF"/>
                </a:solidFill>
              </a:ln>
              <a:effectLst>
                <a:outerShdw blurRad="36195" dist="12700" dir="11400000" algn="tl" rotWithShape="0">
                  <a:srgbClr val="000000">
                    <a:alpha val="33000"/>
                  </a:srgbClr>
                </a:outerShdw>
              </a:effectLst>
              <a:scene3d>
                <a:camera prst="perspectiveContrastingLeftFacing">
                  <a:rot lat="540000" lon="2100000" rev="0"/>
                </a:camera>
                <a:lightRig rig="soft" dir="t"/>
              </a:scene3d>
              <a:sp3d contourW="12700" prstMaterial="matte">
                <a:bevelT w="63500" h="50800"/>
                <a:contourClr>
                  <a:srgbClr val="C0C0C0"/>
                </a:contourClr>
              </a:sp3d>
            </p:spPr>
          </p:pic>
          <p:sp>
            <p:nvSpPr>
              <p:cNvPr id="6" name="Выноска: стрелка вверх 5">
                <a:extLst>
                  <a:ext uri="{FF2B5EF4-FFF2-40B4-BE49-F238E27FC236}">
                    <a16:creationId xmlns:a16="http://schemas.microsoft.com/office/drawing/2014/main" id="{4F57B3D9-310E-4E28-A7A0-C74B5EBADE4E}"/>
                  </a:ext>
                </a:extLst>
              </p:cNvPr>
              <p:cNvSpPr/>
              <p:nvPr/>
            </p:nvSpPr>
            <p:spPr>
              <a:xfrm>
                <a:off x="198154" y="5478535"/>
                <a:ext cx="5328592" cy="1574884"/>
              </a:xfrm>
              <a:prstGeom prst="upArrowCallou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br>
                  <a:rPr lang="ru-RU" sz="1200" dirty="0">
                    <a:solidFill>
                      <a:srgbClr val="0070C0"/>
                    </a:solidFill>
                    <a:latin typeface="Bahnschrift SemiBold SemiConden" panose="020B0502040204020203" pitchFamily="34" charset="0"/>
                  </a:rPr>
                </a:br>
                <a:r>
                  <a:rPr lang="ru-RU" sz="1200" dirty="0">
                    <a:solidFill>
                      <a:srgbClr val="0070C0"/>
                    </a:solidFill>
                    <a:latin typeface="Bahnschrift SemiBold SemiConden" panose="020B0502040204020203" pitchFamily="34" charset="0"/>
                  </a:rPr>
                  <a:t>В рамках занятий кружка был организован Конкурс детского рисунка «Нарисуем дружно сказку!» (по мотивам мультфильмов и сказок) .Ребята выполняли яркий красочный рисунок на заданную тему .В конкурсе участвовал каждый ученик 2 класса «Ж» класса. Вот какие интересные и замечательные рисунки получились.</a:t>
                </a:r>
                <a:endParaRPr lang="ru-KZ" sz="1200" dirty="0">
                  <a:solidFill>
                    <a:srgbClr val="0070C0"/>
                  </a:solidFill>
                  <a:latin typeface="Bahnschrift SemiBold SemiConden" panose="020B0502040204020203" pitchFamily="34" charset="0"/>
                </a:endParaRPr>
              </a:p>
            </p:txBody>
          </p:sp>
          <p:pic>
            <p:nvPicPr>
              <p:cNvPr id="7" name="Рисунок 6">
                <a:extLst>
                  <a:ext uri="{FF2B5EF4-FFF2-40B4-BE49-F238E27FC236}">
                    <a16:creationId xmlns:a16="http://schemas.microsoft.com/office/drawing/2014/main" id="{081DB8CF-E890-4F45-AE33-4C50AC94F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0994" y="3551312"/>
                <a:ext cx="2531086" cy="1927223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8" name="Рисунок 7">
                <a:extLst>
                  <a:ext uri="{FF2B5EF4-FFF2-40B4-BE49-F238E27FC236}">
                    <a16:creationId xmlns:a16="http://schemas.microsoft.com/office/drawing/2014/main" id="{C47548DD-B924-49FF-B7E3-BB0331EE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252869" y="4260344"/>
                <a:ext cx="2575807" cy="1794648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pic>
            <p:nvPicPr>
              <p:cNvPr id="9" name="Рисунок 8">
                <a:extLst>
                  <a:ext uri="{FF2B5EF4-FFF2-40B4-BE49-F238E27FC236}">
                    <a16:creationId xmlns:a16="http://schemas.microsoft.com/office/drawing/2014/main" id="{0B4F1CEC-FBC3-4A05-AB45-7C3F2F7C91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08913" y="3482588"/>
                <a:ext cx="2109116" cy="1403960"/>
              </a:xfrm>
              <a:prstGeom prst="roundRect">
                <a:avLst>
                  <a:gd name="adj" fmla="val 16667"/>
                </a:avLst>
              </a:prstGeom>
              <a:ln>
                <a:noFill/>
              </a:ln>
              <a:effectLst>
                <a:outerShdw blurRad="76200" dist="38100" dir="7800000" algn="tl" rotWithShape="0">
                  <a:srgbClr val="000000">
                    <a:alpha val="40000"/>
                  </a:srgbClr>
                </a:outerShdw>
              </a:effectLst>
              <a:scene3d>
                <a:camera prst="orthographicFront"/>
                <a:lightRig rig="contrasting" dir="t">
                  <a:rot lat="0" lon="0" rev="4200000"/>
                </a:lightRig>
              </a:scene3d>
              <a:sp3d prstMaterial="plastic">
                <a:bevelT w="381000" h="114300" prst="relaxedInset"/>
                <a:contourClr>
                  <a:srgbClr val="969696"/>
                </a:contourClr>
              </a:sp3d>
            </p:spPr>
          </p:pic>
          <p:sp>
            <p:nvSpPr>
              <p:cNvPr id="10" name="Выноска: стрелка вверх 9">
                <a:extLst>
                  <a:ext uri="{FF2B5EF4-FFF2-40B4-BE49-F238E27FC236}">
                    <a16:creationId xmlns:a16="http://schemas.microsoft.com/office/drawing/2014/main" id="{875BC59F-DE39-4727-8C35-A4DAE3B61961}"/>
                  </a:ext>
                </a:extLst>
              </p:cNvPr>
              <p:cNvSpPr/>
              <p:nvPr/>
            </p:nvSpPr>
            <p:spPr>
              <a:xfrm>
                <a:off x="917104" y="2060104"/>
                <a:ext cx="5328592" cy="1574884"/>
              </a:xfrm>
              <a:prstGeom prst="upArrowCallou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sz="1600" dirty="0">
                    <a:solidFill>
                      <a:srgbClr val="0070C0"/>
                    </a:solidFill>
                    <a:latin typeface="Bahnschrift SemiBold SemiConden" panose="020B0502040204020203" pitchFamily="34" charset="0"/>
                  </a:rPr>
                  <a:t>В рамках кружка " Дорога в Читай город" в 3 «А» классе проведен конкурс рисунков " Путешествуем по сказкам"</a:t>
                </a:r>
                <a:endParaRPr lang="ru-KZ" sz="1600" dirty="0">
                  <a:solidFill>
                    <a:srgbClr val="0070C0"/>
                  </a:solidFill>
                  <a:latin typeface="Bahnschrift SemiBold SemiConden" panose="020B0502040204020203" pitchFamily="34" charset="0"/>
                </a:endParaRPr>
              </a:p>
            </p:txBody>
          </p:sp>
        </p:grp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CEFF176C-574D-46CB-8240-D760236F544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9138" y="111610"/>
              <a:ext cx="2186235" cy="1631519"/>
            </a:xfrm>
            <a:prstGeom prst="rect">
              <a:avLst/>
            </a:prstGeom>
          </p:spPr>
        </p:pic>
        <p:sp>
          <p:nvSpPr>
            <p:cNvPr id="13" name="Прямоугольник 12">
              <a:extLst>
                <a:ext uri="{FF2B5EF4-FFF2-40B4-BE49-F238E27FC236}">
                  <a16:creationId xmlns:a16="http://schemas.microsoft.com/office/drawing/2014/main" id="{DC7AD351-E2B4-4D7F-A75F-385D0F1AB385}"/>
                </a:ext>
              </a:extLst>
            </p:cNvPr>
            <p:cNvSpPr/>
            <p:nvPr/>
          </p:nvSpPr>
          <p:spPr>
            <a:xfrm>
              <a:off x="2195373" y="322389"/>
              <a:ext cx="4401979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В рамках информационной кампании «Самопознание –педагогика любви и творчества» в нашей школе пройдут мероприятия посвященные программе нравственно –духовного образования Самопознание: конкурс эссе «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Сердце,наполненное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любовью»,фотовыставка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«Благородное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сердце»,Фестиваль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детского творчества «Хрустальный родник нравственности и духовности», конкурс чтецов «Алтын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жүрек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анамыз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»,книжная выставка «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Мейірім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төгетін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 </a:t>
              </a:r>
              <a:r>
                <a:rPr lang="ru-RU" sz="1000" dirty="0" err="1">
                  <a:solidFill>
                    <a:srgbClr val="0070C0"/>
                  </a:solidFill>
                  <a:latin typeface="-apple-system"/>
                </a:rPr>
                <a:t>ана</a:t>
              </a:r>
              <a:r>
                <a:rPr lang="ru-RU" sz="1000" dirty="0">
                  <a:solidFill>
                    <a:srgbClr val="0070C0"/>
                  </a:solidFill>
                  <a:latin typeface="-apple-system"/>
                </a:rPr>
                <a:t>».</a:t>
              </a:r>
              <a:endParaRPr lang="ru-KZ" sz="1000" dirty="0">
                <a:solidFill>
                  <a:srgbClr val="0070C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287358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7810</TotalTime>
  <Words>367</Words>
  <Application>Microsoft Office PowerPoint</Application>
  <PresentationFormat>Экран (4:3)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Aharoni</vt:lpstr>
      <vt:lpstr>-apple-system</vt:lpstr>
      <vt:lpstr>Arial</vt:lpstr>
      <vt:lpstr>Bahnschrift SemiBold SemiConden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649</cp:revision>
  <cp:lastPrinted>2021-01-23T05:44:07Z</cp:lastPrinted>
  <dcterms:created xsi:type="dcterms:W3CDTF">2019-12-09T04:18:10Z</dcterms:created>
  <dcterms:modified xsi:type="dcterms:W3CDTF">2021-06-04T04:51:43Z</dcterms:modified>
</cp:coreProperties>
</file>