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65" r:id="rId4"/>
    <p:sldId id="266" r:id="rId5"/>
    <p:sldId id="267" r:id="rId6"/>
    <p:sldId id="269" r:id="rId7"/>
    <p:sldId id="271" r:id="rId8"/>
    <p:sldId id="272" r:id="rId9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F0066"/>
    <a:srgbClr val="722422"/>
    <a:srgbClr val="FFFFFF"/>
    <a:srgbClr val="E6B9B8"/>
    <a:srgbClr val="9933FF"/>
    <a:srgbClr val="4F81BD"/>
    <a:srgbClr val="4B3122"/>
    <a:srgbClr val="711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84" d="100"/>
          <a:sy n="84" d="100"/>
        </p:scale>
        <p:origin x="278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DDA759-D95C-4F06-B310-CAF89CECAFD2}"/>
              </a:ext>
            </a:extLst>
          </p:cNvPr>
          <p:cNvGrpSpPr/>
          <p:nvPr/>
        </p:nvGrpSpPr>
        <p:grpSpPr>
          <a:xfrm>
            <a:off x="0" y="69930"/>
            <a:ext cx="7765966" cy="2084001"/>
            <a:chOff x="0" y="19763"/>
            <a:chExt cx="9240469" cy="2084001"/>
          </a:xfrm>
        </p:grpSpPr>
        <p:pic>
          <p:nvPicPr>
            <p:cNvPr id="4" name="Picture 8" descr="C:\Users\w\Downloads\xdvx.png">
              <a:extLst>
                <a:ext uri="{FF2B5EF4-FFF2-40B4-BE49-F238E27FC236}">
                  <a16:creationId xmlns:a16="http://schemas.microsoft.com/office/drawing/2014/main" id="{B13FFDEB-046E-4056-BC20-1292EC9C9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39C71D8-3CF3-49D7-9355-E8BD535B0627}"/>
                </a:ext>
              </a:extLst>
            </p:cNvPr>
            <p:cNvSpPr/>
            <p:nvPr/>
          </p:nvSpPr>
          <p:spPr>
            <a:xfrm>
              <a:off x="1729673" y="536100"/>
              <a:ext cx="6241452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8321D77-C9FE-4372-B2B7-37BEFF083105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42</a:t>
              </a:r>
              <a:endParaRPr lang="ru-RU" sz="1200" b="1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18.01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.202</a:t>
              </a:r>
              <a:r>
                <a:rPr lang="ru-KZ" sz="1200" b="1" i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27" descr="C:\Users\w\Desktop\0_ab458_4bc1d758_orig.png">
              <a:extLst>
                <a:ext uri="{FF2B5EF4-FFF2-40B4-BE49-F238E27FC236}">
                  <a16:creationId xmlns:a16="http://schemas.microsoft.com/office/drawing/2014/main" id="{EAE8DA4F-39EA-4A00-8E12-9BFF69D00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4478" y="1619925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09334F8-E4C6-4B27-BE69-61BD77F3F470}"/>
                </a:ext>
              </a:extLst>
            </p:cNvPr>
            <p:cNvSpPr/>
            <p:nvPr/>
          </p:nvSpPr>
          <p:spPr>
            <a:xfrm>
              <a:off x="1812879" y="187717"/>
              <a:ext cx="3207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7C4B9E39-B7EC-4C0B-8CEE-3795426A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BA9AA35-7A9E-4672-95A0-88A5F226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991" y="19763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solidFill>
                    <a:srgbClr val="00B0F0"/>
                  </a:solidFill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2" name="Picture 2" descr="Illustration Of A Little Boy In Safari Gear Smiling While Holding.. Stock  Photo, Picture And Royalty Free Image. Image 87819915.">
            <a:extLst>
              <a:ext uri="{FF2B5EF4-FFF2-40B4-BE49-F238E27FC236}">
                <a16:creationId xmlns:a16="http://schemas.microsoft.com/office/drawing/2014/main" id="{5E121847-F6F5-4AE3-A5E0-E19D1A51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3931"/>
            <a:ext cx="6858000" cy="73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731142-A6EB-42DD-AB64-E270E7FB3CF9}"/>
              </a:ext>
            </a:extLst>
          </p:cNvPr>
          <p:cNvSpPr/>
          <p:nvPr/>
        </p:nvSpPr>
        <p:spPr>
          <a:xfrm>
            <a:off x="404664" y="5508104"/>
            <a:ext cx="2744496" cy="536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2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Оқу</a:t>
            </a:r>
            <a:r>
              <a:rPr lang="ru-RU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сауаттылығы</a:t>
            </a:r>
            <a:r>
              <a:rPr lang="ru-RU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апталығы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9CBA73A-90A5-4ADB-8B4B-FB3A1B9950DC}"/>
              </a:ext>
            </a:extLst>
          </p:cNvPr>
          <p:cNvSpPr/>
          <p:nvPr/>
        </p:nvSpPr>
        <p:spPr>
          <a:xfrm>
            <a:off x="522435" y="6752298"/>
            <a:ext cx="2906565" cy="464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ғасХХІ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ғасыр-сауатты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ұрпақ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kk-KZ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ғас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ыры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BF7B2B-CCC3-4967-9F65-6160079B64D9}"/>
              </a:ext>
            </a:extLst>
          </p:cNvPr>
          <p:cNvSpPr/>
          <p:nvPr/>
        </p:nvSpPr>
        <p:spPr>
          <a:xfrm>
            <a:off x="484305" y="7901491"/>
            <a:ext cx="2906565" cy="464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Қазақ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тілі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мен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әдебиеті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кафедрасы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33AC9D-70E1-4807-B3AB-7CE03F886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399">
            <a:off x="3560767" y="5868144"/>
            <a:ext cx="2812928" cy="24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111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ECD5397-1B29-49E4-BEE7-8CAA7BB0E6D3}"/>
              </a:ext>
            </a:extLst>
          </p:cNvPr>
          <p:cNvGrpSpPr/>
          <p:nvPr/>
        </p:nvGrpSpPr>
        <p:grpSpPr>
          <a:xfrm>
            <a:off x="0" y="0"/>
            <a:ext cx="6858000" cy="8898103"/>
            <a:chOff x="0" y="0"/>
            <a:chExt cx="6858000" cy="889810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4782D82-4911-48D2-93F6-4D0868148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71656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D9360CE-526C-497F-9995-BE583975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76056"/>
              <a:ext cx="6858000" cy="38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4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F77CB4-0833-42ED-829A-208D9F8F21F3}"/>
              </a:ext>
            </a:extLst>
          </p:cNvPr>
          <p:cNvGrpSpPr/>
          <p:nvPr/>
        </p:nvGrpSpPr>
        <p:grpSpPr>
          <a:xfrm>
            <a:off x="0" y="167066"/>
            <a:ext cx="6858000" cy="8739926"/>
            <a:chOff x="0" y="167066"/>
            <a:chExt cx="6858000" cy="8739926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98BB6EE-7711-4569-A1EB-A5FAF6968462}"/>
                </a:ext>
              </a:extLst>
            </p:cNvPr>
            <p:cNvGrpSpPr/>
            <p:nvPr/>
          </p:nvGrpSpPr>
          <p:grpSpPr>
            <a:xfrm>
              <a:off x="0" y="1259632"/>
              <a:ext cx="6858000" cy="3888432"/>
              <a:chOff x="0" y="0"/>
              <a:chExt cx="12053119" cy="666750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E155AB5-699A-439D-AB20-3E62E4C4E3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993" t="8462" r="5326" b="9263"/>
              <a:stretch/>
            </p:blipFill>
            <p:spPr>
              <a:xfrm>
                <a:off x="0" y="0"/>
                <a:ext cx="4721806" cy="3581401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2DD5D43-1273-439E-AD48-5B139659F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721" y="3581401"/>
                <a:ext cx="3300577" cy="3086099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030429F5-5DC2-4FDC-BA09-CE2C7DABA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5391" y="190500"/>
                <a:ext cx="4296356" cy="3468687"/>
              </a:xfrm>
              <a:prstGeom prst="rect">
                <a:avLst/>
              </a:prstGeom>
            </p:spPr>
          </p:pic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434F54FF-75F7-4292-A36C-29B7C2A11B88}"/>
                  </a:ext>
                </a:extLst>
              </p:cNvPr>
              <p:cNvSpPr/>
              <p:nvPr/>
            </p:nvSpPr>
            <p:spPr>
              <a:xfrm>
                <a:off x="4014019" y="3886200"/>
                <a:ext cx="8039100" cy="2781300"/>
              </a:xfrm>
              <a:prstGeom prst="roundRect">
                <a:avLst>
                  <a:gd name="adj" fmla="val 9818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kk-KZ" sz="900" dirty="0">
                    <a:latin typeface="Bahnschrift SemiBold SemiConden" panose="020B0502040204020203" pitchFamily="34" charset="0"/>
                  </a:rPr>
                  <a:t>№ 81 Жалпы білім беретін орта мектептің қазақ тілі мен әдебиетінің әдістемелік бірлестік мұғалімдері Қарағанды облысы білім беру дамытудың оқу-әдістемелік орталығының жоспары бойынша «Оқу сауаттылығы «</a:t>
                </a:r>
                <a:r>
                  <a:rPr lang="en-US" sz="900" dirty="0">
                    <a:latin typeface="Bahnschrift SemiBold SemiConden" panose="020B0502040204020203" pitchFamily="34" charset="0"/>
                  </a:rPr>
                  <a:t>XX</a:t>
                </a:r>
                <a:r>
                  <a:rPr lang="kk-KZ" sz="900" dirty="0">
                    <a:latin typeface="Bahnschrift SemiBold SemiConden" panose="020B0502040204020203" pitchFamily="34" charset="0"/>
                  </a:rPr>
                  <a:t>І ғасыр – сауатты ұрпақ ғасыры!» атты апталығын бастап кетті.</a:t>
                </a:r>
                <a:br>
                  <a:rPr lang="kk-KZ" sz="900" dirty="0">
                    <a:latin typeface="Bahnschrift SemiBold SemiConden" panose="020B0502040204020203" pitchFamily="34" charset="0"/>
                  </a:rPr>
                </a:br>
                <a:r>
                  <a:rPr lang="kk-KZ" sz="900" dirty="0">
                    <a:latin typeface="Bahnschrift SemiBold SemiConden" panose="020B0502040204020203" pitchFamily="34" charset="0"/>
                  </a:rPr>
                  <a:t>Бұл шараның мақсаты: оқушылардың функционалдық сауаттылықтарын қалыптастыру негізінде гуманитарлық пәндердің мүмкіндіктерін анықтай отырып, оқушылардың танымдық қызығушылығын, жеке, шығармашылық қабілеттерін дамыту.Апталықтың бірінші күні жоспарлынғандай мектеп бойынша сынып сағаттары өткізілді.тАкогузова Сарқыт Слямовна 9 «А» сынып оқушыларымен «Жалынды жастар – жарқын болашақ» атты сынып сағаты мен Ұлы ойшыл Абай Құнанбаев атамызға арналған үздік жарнама формасында шара өткізді.</a:t>
                </a:r>
                <a:endParaRPr lang="ru-KZ" sz="900" dirty="0">
                  <a:latin typeface="Bahnschrift SemiBold SemiConden" panose="020B0502040204020203" pitchFamily="34" charset="0"/>
                </a:endParaRPr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2D122EC-DEB3-437D-A78F-FDEE15EEE58C}"/>
                </a:ext>
              </a:extLst>
            </p:cNvPr>
            <p:cNvSpPr/>
            <p:nvPr/>
          </p:nvSpPr>
          <p:spPr>
            <a:xfrm>
              <a:off x="548680" y="167066"/>
              <a:ext cx="5949663" cy="9148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«ХХІ </a:t>
              </a:r>
              <a:r>
                <a:rPr lang="ru-RU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ғасыр-сауатты</a:t>
              </a:r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ru-RU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ұрпақ</a:t>
              </a:r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ru-RU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ғасыры</a:t>
              </a:r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»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FA14A9A-73D3-4B34-801A-04155A17A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80" y="5436920"/>
              <a:ext cx="6170087" cy="3470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8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49584D5-D3FA-42DB-8024-87B3460B6B60}"/>
              </a:ext>
            </a:extLst>
          </p:cNvPr>
          <p:cNvSpPr/>
          <p:nvPr/>
        </p:nvSpPr>
        <p:spPr>
          <a:xfrm rot="16200000">
            <a:off x="1268760" y="-1116632"/>
            <a:ext cx="4320480" cy="66247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D398F-B22D-4588-B43C-092FD4C53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" y="179512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C856EF-79A8-45A6-A62B-FB20DC282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05" y="1907704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31F436-55D8-4D6E-9CD6-9D5014569674}"/>
              </a:ext>
            </a:extLst>
          </p:cNvPr>
          <p:cNvSpPr/>
          <p:nvPr/>
        </p:nvSpPr>
        <p:spPr>
          <a:xfrm rot="20083929">
            <a:off x="1351967" y="1917760"/>
            <a:ext cx="41546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ҚҰТТЫҚТАЙМЫЗ!!!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039BD-692E-405E-9E52-431E18DA5BFE}"/>
              </a:ext>
            </a:extLst>
          </p:cNvPr>
          <p:cNvSpPr txBox="1"/>
          <p:nvPr/>
        </p:nvSpPr>
        <p:spPr>
          <a:xfrm>
            <a:off x="759342" y="4946331"/>
            <a:ext cx="1306867" cy="217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</a:rPr>
              <a:t>8 «Г» сынып оқушылары</a:t>
            </a:r>
            <a:endParaRPr lang="ru-KZ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F12301C-CA76-4A9D-A4E8-8880936B426A}"/>
              </a:ext>
            </a:extLst>
          </p:cNvPr>
          <p:cNvSpPr/>
          <p:nvPr/>
        </p:nvSpPr>
        <p:spPr>
          <a:xfrm rot="16200000">
            <a:off x="1287056" y="3491880"/>
            <a:ext cx="4320480" cy="66247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0A7530-8466-4EC6-9F97-474917BA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3" y="4818830"/>
            <a:ext cx="2371493" cy="1660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DFBD48-2747-4F6E-9E8A-B63D6D068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3" y="6949939"/>
            <a:ext cx="2493045" cy="157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69FA38-9B82-46E6-BCA2-EDA5591A9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06" y="4788024"/>
            <a:ext cx="2165258" cy="287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F6FE13B-B5DB-419D-806A-8FCA1AED9F4D}"/>
              </a:ext>
            </a:extLst>
          </p:cNvPr>
          <p:cNvSpPr/>
          <p:nvPr/>
        </p:nvSpPr>
        <p:spPr>
          <a:xfrm>
            <a:off x="2882266" y="7782474"/>
            <a:ext cx="3528338" cy="10581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"В" сынып оқушысы Негодяева Ольга, қазақ тілі мен әдебиеті пәнінен өткізілген іс-шараларға  белсене қатысып, жүлделі орындар алуда. Жетекшісі:Туркенова Б.М.</a:t>
            </a:r>
            <a:endParaRPr lang="ru-KZ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148A31C-FB5B-41DF-8466-FEC77D07FA4E}"/>
              </a:ext>
            </a:extLst>
          </p:cNvPr>
          <p:cNvSpPr/>
          <p:nvPr/>
        </p:nvSpPr>
        <p:spPr>
          <a:xfrm rot="20083929">
            <a:off x="535490" y="5925534"/>
            <a:ext cx="41546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ПОЗДРАВЛЯЕМ!!!</a:t>
            </a:r>
          </a:p>
        </p:txBody>
      </p:sp>
    </p:spTree>
    <p:extLst>
      <p:ext uri="{BB962C8B-B14F-4D97-AF65-F5344CB8AC3E}">
        <p14:creationId xmlns:p14="http://schemas.microsoft.com/office/powerpoint/2010/main" val="403146431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209B41-73D2-4A28-8FBA-550FFF274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" y="0"/>
            <a:ext cx="6838558" cy="3491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F1FF89-09C8-4183-BDE1-39D1B19F4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51" y="3491880"/>
            <a:ext cx="3446249" cy="19385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03AAA-9D68-4F83-8DC8-248BB0133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" y="2826008"/>
            <a:ext cx="3368293" cy="18946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913DF-CB58-4302-B1AC-CCCE0535F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" y="4847787"/>
            <a:ext cx="3411749" cy="1919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44884-5C48-429C-A4E1-E64A659D6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26" y="5397241"/>
            <a:ext cx="3210491" cy="18059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AB83D0-008C-465A-96C3-80662C625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5" y="6894010"/>
            <a:ext cx="3210491" cy="18059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2D76A9-AD3F-428A-B986-42281110B5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2" y="7302602"/>
            <a:ext cx="3210491" cy="18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3718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CC130B2-F033-4A4C-B87E-ED28529C70F8}"/>
              </a:ext>
            </a:extLst>
          </p:cNvPr>
          <p:cNvGrpSpPr/>
          <p:nvPr/>
        </p:nvGrpSpPr>
        <p:grpSpPr>
          <a:xfrm>
            <a:off x="0" y="0"/>
            <a:ext cx="6832778" cy="9144000"/>
            <a:chOff x="0" y="0"/>
            <a:chExt cx="6832778" cy="9144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094D463-D5F1-4258-8F88-76B4A6A2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159559" cy="2339752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9262FD0-5FB5-4327-AC41-00BC6FEC7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069" y="161103"/>
              <a:ext cx="2566709" cy="15970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814DE22-9D74-4E48-9129-20927912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95285">
              <a:off x="37574" y="2378635"/>
              <a:ext cx="3929915" cy="221057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31D6DF5-1F29-4AA8-9B53-D0051E63F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32548">
              <a:off x="240444" y="4525246"/>
              <a:ext cx="3547552" cy="2001939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8432FF0-47D0-435B-9489-183E2742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233" y="1512215"/>
              <a:ext cx="2336809" cy="131445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27EF7D6-F601-4058-8DFD-512A88B4A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5508">
              <a:off x="3933056" y="2748418"/>
              <a:ext cx="2781609" cy="156465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6C13FBA-17E5-43D4-8930-C6213094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35633">
              <a:off x="3611652" y="4082561"/>
              <a:ext cx="3115774" cy="175262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17AB15E-2A56-4E9D-ACE8-09324331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3337" y="5690706"/>
              <a:ext cx="2576483" cy="1211852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B1B74E1-D247-4816-87AF-745A67EC6A7E}"/>
                </a:ext>
              </a:extLst>
            </p:cNvPr>
            <p:cNvGrpSpPr/>
            <p:nvPr/>
          </p:nvGrpSpPr>
          <p:grpSpPr>
            <a:xfrm>
              <a:off x="272359" y="6544521"/>
              <a:ext cx="6313282" cy="2599479"/>
              <a:chOff x="0" y="0"/>
              <a:chExt cx="11887466" cy="7636042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AD7BA39-2E89-40E5-B941-9C72C4A6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13107" y="2325571"/>
                <a:ext cx="3597568" cy="2638773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D8C6DE6-5623-48D9-B44B-0C20BE1C5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48798" y="118719"/>
                <a:ext cx="3338668" cy="2206852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2CFEE13-1665-4C78-9CC4-7637C5BD3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4592865"/>
                <a:ext cx="5733824" cy="2146416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5A13E14-98CA-4CB2-99A6-F302B7299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43044"/>
              <a:stretch/>
            </p:blipFill>
            <p:spPr>
              <a:xfrm>
                <a:off x="9902013" y="2749746"/>
                <a:ext cx="1985453" cy="2485015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0859E118-792D-4F96-B95E-D99719F7F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698529">
                <a:off x="7297690" y="2590097"/>
                <a:ext cx="2662397" cy="2115329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A36B0E08-21C5-46B2-BC18-F645B7B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2514459" cy="197394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F04D48E1-2D90-47C5-BDB5-0744807E2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3352" y="2162283"/>
                <a:ext cx="2645402" cy="2091983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FF3F094F-77BA-490E-99FC-E7122A490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6514" y="118719"/>
                <a:ext cx="3986544" cy="2091983"/>
              </a:xfrm>
              <a:prstGeom prst="rect">
                <a:avLst/>
              </a:prstGeom>
            </p:spPr>
          </p:pic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4F83C80F-E36D-4F6E-8ECD-EB4CF04129A7}"/>
                  </a:ext>
                </a:extLst>
              </p:cNvPr>
              <p:cNvSpPr/>
              <p:nvPr/>
            </p:nvSpPr>
            <p:spPr>
              <a:xfrm>
                <a:off x="5733824" y="5466196"/>
                <a:ext cx="6153642" cy="2169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KZ" sz="105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kk-KZ" sz="105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«В» сыныбымен «Мың бір мақал, жүз бір жұмбақ» сайысын өткізді. </a:t>
                </a:r>
                <a:endParaRPr lang="ru-KZ" sz="105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kk-KZ" sz="105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Қазақ тілі мен әдебиеті мұғалімі Шакаримова Г.К.</a:t>
                </a:r>
                <a:endParaRPr lang="ru-KZ" sz="105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5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69472F-2076-4DAD-AFB6-23103D48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2034" b="9831"/>
          <a:stretch/>
        </p:blipFill>
        <p:spPr>
          <a:xfrm>
            <a:off x="28580" y="13762"/>
            <a:ext cx="3594793" cy="186939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985FFF7-8892-4F32-97FF-F2D765ABE95F}"/>
              </a:ext>
            </a:extLst>
          </p:cNvPr>
          <p:cNvGrpSpPr/>
          <p:nvPr/>
        </p:nvGrpSpPr>
        <p:grpSpPr>
          <a:xfrm>
            <a:off x="208520" y="4527566"/>
            <a:ext cx="6325047" cy="4320480"/>
            <a:chOff x="116632" y="2779792"/>
            <a:chExt cx="6624736" cy="444499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6DE2ACE8-155A-4A65-995F-26878A50A813}"/>
                </a:ext>
              </a:extLst>
            </p:cNvPr>
            <p:cNvSpPr/>
            <p:nvPr/>
          </p:nvSpPr>
          <p:spPr>
            <a:xfrm>
              <a:off x="116632" y="2779792"/>
              <a:ext cx="6624736" cy="444499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B5286BD-AC9D-443C-BE7D-113D553E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56" y="3025129"/>
              <a:ext cx="1994545" cy="14521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D4BE424-0EEE-423F-8A7D-57D9311C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75" y="5349784"/>
              <a:ext cx="1964809" cy="147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A573C9F-92BA-48C2-9E4B-44BF202F9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221" y="2989713"/>
              <a:ext cx="1984580" cy="14711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084621-C828-4390-98DC-B6D4220D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952" y="5334244"/>
              <a:ext cx="2075885" cy="147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D63B61C-6C8E-4428-B6C6-714F82CC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072" y="2973234"/>
              <a:ext cx="1984580" cy="14778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35B3EB7-BAA6-4C3B-B297-BB0706A21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458" y="5360491"/>
              <a:ext cx="1964809" cy="14186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DD92319-50CF-4624-A396-7C9CD1E2A91C}"/>
                </a:ext>
              </a:extLst>
            </p:cNvPr>
            <p:cNvSpPr/>
            <p:nvPr/>
          </p:nvSpPr>
          <p:spPr>
            <a:xfrm>
              <a:off x="868227" y="4612931"/>
              <a:ext cx="5340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latin typeface="-apple-system"/>
                </a:rPr>
                <a:t>Поздравляем победителей областных и городских олимпиад.</a:t>
              </a:r>
              <a:endParaRPr lang="ru-KZ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EC82FB-25A7-4D42-818D-A584D7908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048" y="369068"/>
            <a:ext cx="2820655" cy="18693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FF1F33-60B9-4B1E-A457-A7722004E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321" y="2145695"/>
            <a:ext cx="4090346" cy="23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9011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CBEE55F-FAB1-492A-AE92-14149B08DC3B}"/>
              </a:ext>
            </a:extLst>
          </p:cNvPr>
          <p:cNvGrpSpPr/>
          <p:nvPr/>
        </p:nvGrpSpPr>
        <p:grpSpPr>
          <a:xfrm>
            <a:off x="0" y="111610"/>
            <a:ext cx="6821780" cy="8710001"/>
            <a:chOff x="0" y="111610"/>
            <a:chExt cx="6821780" cy="871000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ABC6E35-E8F7-4D7A-B4B3-EE016A941B5E}"/>
                </a:ext>
              </a:extLst>
            </p:cNvPr>
            <p:cNvGrpSpPr/>
            <p:nvPr/>
          </p:nvGrpSpPr>
          <p:grpSpPr>
            <a:xfrm>
              <a:off x="0" y="1979712"/>
              <a:ext cx="6821780" cy="6841899"/>
              <a:chOff x="6896" y="211520"/>
              <a:chExt cx="6821780" cy="684189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7C0DDC47-748E-46D9-A601-094843636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96" y="211520"/>
                <a:ext cx="4087457" cy="208823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A3DAD09D-51CE-48FC-9EA0-A4341F687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9129" y="211520"/>
                <a:ext cx="3044247" cy="220024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</p:spPr>
          </p:pic>
          <p:sp>
            <p:nvSpPr>
              <p:cNvPr id="6" name="Выноска: стрелка вверх 5">
                <a:extLst>
                  <a:ext uri="{FF2B5EF4-FFF2-40B4-BE49-F238E27FC236}">
                    <a16:creationId xmlns:a16="http://schemas.microsoft.com/office/drawing/2014/main" id="{4F57B3D9-310E-4E28-A7A0-C74B5EBADE4E}"/>
                  </a:ext>
                </a:extLst>
              </p:cNvPr>
              <p:cNvSpPr/>
              <p:nvPr/>
            </p:nvSpPr>
            <p:spPr>
              <a:xfrm>
                <a:off x="198154" y="5478535"/>
                <a:ext cx="5328592" cy="1574884"/>
              </a:xfrm>
              <a:prstGeom prst="upArrow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br>
                  <a:rPr lang="ru-RU" sz="1200" dirty="0">
                    <a:solidFill>
                      <a:srgbClr val="0070C0"/>
                    </a:solidFill>
                    <a:latin typeface="Bahnschrift SemiBold SemiConden" panose="020B0502040204020203" pitchFamily="34" charset="0"/>
                  </a:rPr>
                </a:br>
                <a:r>
                  <a:rPr lang="ru-RU" sz="1200" dirty="0">
                    <a:solidFill>
                      <a:srgbClr val="0070C0"/>
                    </a:solidFill>
                    <a:latin typeface="Bahnschrift SemiBold SemiConden" panose="020B0502040204020203" pitchFamily="34" charset="0"/>
                  </a:rPr>
                  <a:t>В рамках занятий кружка был организован Конкурс детского рисунка «Нарисуем дружно сказку!» (по мотивам мультфильмов и сказок) .Ребята выполняли яркий красочный рисунок на заданную тему .В конкурсе участвовал каждый ученик 2 класса «Ж» класса. Вот какие интересные и замечательные рисунки получились.</a:t>
                </a:r>
                <a:endParaRPr lang="ru-KZ" sz="1200" dirty="0">
                  <a:solidFill>
                    <a:srgbClr val="0070C0"/>
                  </a:solidFill>
                  <a:latin typeface="Bahnschrift SemiBold SemiConden" panose="020B0502040204020203" pitchFamily="34" charset="0"/>
                </a:endParaRPr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81DB8CF-E890-4F45-AE33-4C50AC94F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994" y="3551312"/>
                <a:ext cx="2531086" cy="192722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47548DD-B924-49FF-B7E3-BB0331EE0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869" y="4260344"/>
                <a:ext cx="2575807" cy="179464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0B4F1CEC-FBC3-4A05-AB45-7C3F2F7C9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8913" y="3482588"/>
                <a:ext cx="2109116" cy="140396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0" name="Выноска: стрелка вверх 9">
                <a:extLst>
                  <a:ext uri="{FF2B5EF4-FFF2-40B4-BE49-F238E27FC236}">
                    <a16:creationId xmlns:a16="http://schemas.microsoft.com/office/drawing/2014/main" id="{875BC59F-DE39-4727-8C35-A4DAE3B61961}"/>
                  </a:ext>
                </a:extLst>
              </p:cNvPr>
              <p:cNvSpPr/>
              <p:nvPr/>
            </p:nvSpPr>
            <p:spPr>
              <a:xfrm>
                <a:off x="917104" y="2060104"/>
                <a:ext cx="5328592" cy="1574884"/>
              </a:xfrm>
              <a:prstGeom prst="upArrow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rgbClr val="0070C0"/>
                    </a:solidFill>
                    <a:latin typeface="Bahnschrift SemiBold SemiConden" panose="020B0502040204020203" pitchFamily="34" charset="0"/>
                  </a:rPr>
                  <a:t>В рамках кружка " Дорога в Читай город" в 3 «А» классе проведен конкурс рисунков " Путешествуем по сказкам"</a:t>
                </a:r>
                <a:endParaRPr lang="ru-KZ" sz="1600" dirty="0">
                  <a:solidFill>
                    <a:srgbClr val="0070C0"/>
                  </a:solidFill>
                  <a:latin typeface="Bahnschrift SemiBold SemiConden" panose="020B0502040204020203" pitchFamily="34" charset="0"/>
                </a:endParaRP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EFF176C-574D-46CB-8240-D760236F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38" y="111610"/>
              <a:ext cx="2186235" cy="1631519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7AD351-E2B4-4D7F-A75F-385D0F1AB385}"/>
                </a:ext>
              </a:extLst>
            </p:cNvPr>
            <p:cNvSpPr/>
            <p:nvPr/>
          </p:nvSpPr>
          <p:spPr>
            <a:xfrm>
              <a:off x="2195373" y="322389"/>
              <a:ext cx="440197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В рамках информационной кампании «Самопознание –педагогика любви и творчества» в нашей школе пройдут мероприятия посвященные программе нравственно –духовного образования Самопознание: конкурс эссе «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Сердце,наполненное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любовью»,фотовыставка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«Благородное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сердце»,Фестиваль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детского творчества «Хрустальный родник нравственности и духовности», конкурс чтецов «Алтын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жүрек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анамыз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»,книжная выставка «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Мейірім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төгетін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 </a:t>
              </a:r>
              <a:r>
                <a:rPr lang="ru-RU" sz="1000" dirty="0" err="1">
                  <a:solidFill>
                    <a:srgbClr val="0070C0"/>
                  </a:solidFill>
                  <a:latin typeface="-apple-system"/>
                </a:rPr>
                <a:t>ана</a:t>
              </a:r>
              <a:r>
                <a:rPr lang="ru-RU" sz="1000" dirty="0">
                  <a:solidFill>
                    <a:srgbClr val="0070C0"/>
                  </a:solidFill>
                  <a:latin typeface="-apple-system"/>
                </a:rPr>
                <a:t>».</a:t>
              </a:r>
              <a:endParaRPr lang="ru-KZ" sz="1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73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7810</TotalTime>
  <Words>367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Aharoni</vt:lpstr>
      <vt:lpstr>-apple-system</vt:lpstr>
      <vt:lpstr>Arial</vt:lpstr>
      <vt:lpstr>Bahnschrift SemiBold SemiConden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649</cp:revision>
  <cp:lastPrinted>2021-01-23T05:44:07Z</cp:lastPrinted>
  <dcterms:created xsi:type="dcterms:W3CDTF">2019-12-09T04:18:10Z</dcterms:created>
  <dcterms:modified xsi:type="dcterms:W3CDTF">2021-06-04T04:51:43Z</dcterms:modified>
</cp:coreProperties>
</file>