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64" r:id="rId3"/>
    <p:sldId id="265" r:id="rId4"/>
    <p:sldId id="269" r:id="rId5"/>
    <p:sldId id="266" r:id="rId6"/>
    <p:sldId id="270" r:id="rId7"/>
    <p:sldId id="271" r:id="rId8"/>
  </p:sldIdLst>
  <p:sldSz cx="6858000" cy="9144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  <a:srgbClr val="722422"/>
    <a:srgbClr val="FFFFFF"/>
    <a:srgbClr val="0404BC"/>
    <a:srgbClr val="E6B9B8"/>
    <a:srgbClr val="9933FF"/>
    <a:srgbClr val="4F81BD"/>
    <a:srgbClr val="4B3122"/>
    <a:srgbClr val="71121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7" autoAdjust="0"/>
    <p:restoredTop sz="94660"/>
  </p:normalViewPr>
  <p:slideViewPr>
    <p:cSldViewPr>
      <p:cViewPr varScale="1">
        <p:scale>
          <a:sx n="84" d="100"/>
          <a:sy n="84" d="100"/>
        </p:scale>
        <p:origin x="2784" y="13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8DDEE-BA38-451B-987C-DB4A5432A517}" type="datetimeFigureOut">
              <a:rPr lang="ru-RU" smtClean="0"/>
              <a:pPr/>
              <a:t>09.01.2021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CC295-847F-419F-BD78-BCD91BB433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8DDEE-BA38-451B-987C-DB4A5432A517}" type="datetimeFigureOut">
              <a:rPr lang="ru-RU" smtClean="0"/>
              <a:pPr/>
              <a:t>09.01.2021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CC295-847F-419F-BD78-BCD91BB433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8DDEE-BA38-451B-987C-DB4A5432A517}" type="datetimeFigureOut">
              <a:rPr lang="ru-RU" smtClean="0"/>
              <a:pPr/>
              <a:t>09.01.2021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CC295-847F-419F-BD78-BCD91BB433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8DDEE-BA38-451B-987C-DB4A5432A517}" type="datetimeFigureOut">
              <a:rPr lang="ru-RU" smtClean="0"/>
              <a:pPr/>
              <a:t>09.01.2021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CC295-847F-419F-BD78-BCD91BB433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8DDEE-BA38-451B-987C-DB4A5432A517}" type="datetimeFigureOut">
              <a:rPr lang="ru-RU" smtClean="0"/>
              <a:pPr/>
              <a:t>09.01.2021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CC295-847F-419F-BD78-BCD91BB433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8DDEE-BA38-451B-987C-DB4A5432A517}" type="datetimeFigureOut">
              <a:rPr lang="ru-RU" smtClean="0"/>
              <a:pPr/>
              <a:t>09.01.2021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CC295-847F-419F-BD78-BCD91BB433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8DDEE-BA38-451B-987C-DB4A5432A517}" type="datetimeFigureOut">
              <a:rPr lang="ru-RU" smtClean="0"/>
              <a:pPr/>
              <a:t>09.01.2021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CC295-847F-419F-BD78-BCD91BB433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8DDEE-BA38-451B-987C-DB4A5432A517}" type="datetimeFigureOut">
              <a:rPr lang="ru-RU" smtClean="0"/>
              <a:pPr/>
              <a:t>09.01.2021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CC295-847F-419F-BD78-BCD91BB433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8DDEE-BA38-451B-987C-DB4A5432A517}" type="datetimeFigureOut">
              <a:rPr lang="ru-RU" smtClean="0"/>
              <a:pPr/>
              <a:t>09.01.2021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CC295-847F-419F-BD78-BCD91BB433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8DDEE-BA38-451B-987C-DB4A5432A517}" type="datetimeFigureOut">
              <a:rPr lang="ru-RU" smtClean="0"/>
              <a:pPr/>
              <a:t>09.01.2021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CC295-847F-419F-BD78-BCD91BB433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8DDEE-BA38-451B-987C-DB4A5432A517}" type="datetimeFigureOut">
              <a:rPr lang="ru-RU" smtClean="0"/>
              <a:pPr/>
              <a:t>09.01.2021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CC295-847F-419F-BD78-BCD91BB433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58DDEE-BA38-451B-987C-DB4A5432A517}" type="datetimeFigureOut">
              <a:rPr lang="ru-RU" smtClean="0"/>
              <a:pPr/>
              <a:t>09.01.2021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BCC295-847F-419F-BD78-BCD91BB4334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png"/><Relationship Id="rId7" Type="http://schemas.openxmlformats.org/officeDocument/2006/relationships/hyperlink" Target="https://www.instagram.com/goroo_krg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2" descr="Изображе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148" name="AutoShape 4" descr="Изображе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123" name="AutoShape 3" descr="https://img-fotki.yandex.ru/get/6736/200418627.1a/0_10c87b_d2d75807_orig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125" name="AutoShape 5" descr="День рождень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127" name="AutoShape 7" descr="День рождень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129" name="AutoShape 9" descr="День рождень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131" name="AutoShape 11" descr="День рождень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134" name="AutoShape 14" descr="https://img-fotki.yandex.ru/get/15545/200418627.cb/0_149bd3_9ed722dc_orig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139" name="AutoShape 19" descr="http://img-fotki.yandex.ru/get/6517/16969765.c0/0_6bbf1_f6967fd9_M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141" name="AutoShape 21" descr="http://img-fotki.yandex.ru/get/6517/16969765.c0/0_6bbf1_f6967fd9_M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143" name="AutoShape 23" descr="http://img-fotki.yandex.ru/get/6517/16969765.c0/0_6bbf1_f6967fd9_M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145" name="AutoShape 25" descr="http://img-fotki.yandex.ru/get/6517/16969765.c0/0_6bbf1_f6967fd9_M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9470" name="AutoShape 14" descr="https://wallbox.ru/wallpapers/main/201505/ed8401baf6d6864.jpg"/>
          <p:cNvSpPr>
            <a:spLocks noChangeAspect="1" noChangeArrowheads="1"/>
          </p:cNvSpPr>
          <p:nvPr/>
        </p:nvSpPr>
        <p:spPr bwMode="auto">
          <a:xfrm>
            <a:off x="155575" y="-136525"/>
            <a:ext cx="298450" cy="2984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9472" name="AutoShape 16" descr="https://wallbox.ru/wallpapers/main/201505/ed8401baf6d6864.jpg"/>
          <p:cNvSpPr>
            <a:spLocks noChangeAspect="1" noChangeArrowheads="1"/>
          </p:cNvSpPr>
          <p:nvPr/>
        </p:nvSpPr>
        <p:spPr bwMode="auto">
          <a:xfrm>
            <a:off x="155575" y="-136525"/>
            <a:ext cx="298450" cy="2984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pSp>
        <p:nvGrpSpPr>
          <p:cNvPr id="35" name="Группа 34">
            <a:extLst>
              <a:ext uri="{FF2B5EF4-FFF2-40B4-BE49-F238E27FC236}">
                <a16:creationId xmlns:a16="http://schemas.microsoft.com/office/drawing/2014/main" id="{AF6CF0F0-3BED-4E29-A901-1D977ED0D52C}"/>
              </a:ext>
            </a:extLst>
          </p:cNvPr>
          <p:cNvGrpSpPr/>
          <p:nvPr/>
        </p:nvGrpSpPr>
        <p:grpSpPr>
          <a:xfrm>
            <a:off x="0" y="50135"/>
            <a:ext cx="6964461" cy="1964892"/>
            <a:chOff x="0" y="-32"/>
            <a:chExt cx="8286784" cy="1964892"/>
          </a:xfrm>
        </p:grpSpPr>
        <p:pic>
          <p:nvPicPr>
            <p:cNvPr id="37" name="Picture 8" descr="C:\Users\w\Downloads\xdvx.png">
              <a:extLst>
                <a:ext uri="{FF2B5EF4-FFF2-40B4-BE49-F238E27FC236}">
                  <a16:creationId xmlns:a16="http://schemas.microsoft.com/office/drawing/2014/main" id="{879F8E82-44C9-44D5-A98C-E8735CEDFB0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14289" y="1393356"/>
              <a:ext cx="7546669" cy="571504"/>
            </a:xfrm>
            <a:prstGeom prst="rect">
              <a:avLst/>
            </a:prstGeom>
            <a:noFill/>
          </p:spPr>
        </p:pic>
        <p:sp>
          <p:nvSpPr>
            <p:cNvPr id="38" name="Прямоугольник 37">
              <a:extLst>
                <a:ext uri="{FF2B5EF4-FFF2-40B4-BE49-F238E27FC236}">
                  <a16:creationId xmlns:a16="http://schemas.microsoft.com/office/drawing/2014/main" id="{FA11897E-8A86-4D69-92B3-510DF2C58C81}"/>
                </a:ext>
              </a:extLst>
            </p:cNvPr>
            <p:cNvSpPr/>
            <p:nvPr/>
          </p:nvSpPr>
          <p:spPr>
            <a:xfrm>
              <a:off x="1729673" y="536100"/>
              <a:ext cx="6241452" cy="89255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5200" b="1" i="1" cap="all" dirty="0">
                  <a:ln w="9000" cmpd="sng">
                    <a:solidFill>
                      <a:schemeClr val="accent4">
                        <a:shade val="50000"/>
                        <a:satMod val="120000"/>
                      </a:schemeClr>
                    </a:solidFill>
                    <a:prstDash val="solid"/>
                  </a:ln>
                  <a:solidFill>
                    <a:srgbClr val="00B0F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  <a:reflection blurRad="12700" stA="28000" endPos="45000" dist="1000" dir="5400000" sy="-100000" algn="bl" rotWithShape="0"/>
                  </a:effectLst>
                  <a:latin typeface="Monotype Corsiva" pitchFamily="66" charset="0"/>
                  <a:cs typeface="Aharoni" pitchFamily="2" charset="-79"/>
                </a:rPr>
                <a:t>«</a:t>
              </a:r>
              <a:r>
                <a:rPr lang="en-US" sz="5200" b="1" i="1" cap="all" dirty="0">
                  <a:ln w="9000" cmpd="sng">
                    <a:solidFill>
                      <a:schemeClr val="accent4">
                        <a:shade val="50000"/>
                        <a:satMod val="120000"/>
                      </a:schemeClr>
                    </a:solidFill>
                    <a:prstDash val="solid"/>
                  </a:ln>
                  <a:solidFill>
                    <a:srgbClr val="00B0F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  <a:reflection blurRad="12700" stA="28000" endPos="45000" dist="1000" dir="5400000" sy="-100000" algn="bl" rotWithShape="0"/>
                  </a:effectLst>
                  <a:latin typeface="Aharoni" pitchFamily="2" charset="-79"/>
                  <a:cs typeface="Aharoni" pitchFamily="2" charset="-79"/>
                </a:rPr>
                <a:t>School time</a:t>
              </a:r>
              <a:r>
                <a:rPr lang="ru-RU" sz="5200" b="1" i="1" cap="all" dirty="0">
                  <a:ln w="9000" cmpd="sng">
                    <a:solidFill>
                      <a:schemeClr val="accent4">
                        <a:shade val="50000"/>
                        <a:satMod val="120000"/>
                      </a:schemeClr>
                    </a:solidFill>
                    <a:prstDash val="solid"/>
                  </a:ln>
                  <a:solidFill>
                    <a:srgbClr val="00B0F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  <a:reflection blurRad="12700" stA="28000" endPos="45000" dist="1000" dir="5400000" sy="-100000" algn="bl" rotWithShape="0"/>
                  </a:effectLst>
                  <a:latin typeface="Monotype Corsiva" pitchFamily="66" charset="0"/>
                  <a:cs typeface="Aharoni" pitchFamily="2" charset="-79"/>
                </a:rPr>
                <a:t>» </a:t>
              </a:r>
              <a:endParaRPr lang="ru-RU" sz="5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  <a:latin typeface="Monotype Corsiva" pitchFamily="66" charset="0"/>
                <a:cs typeface="Aharoni" pitchFamily="2" charset="-79"/>
              </a:endParaRPr>
            </a:p>
          </p:txBody>
        </p:sp>
        <p:sp>
          <p:nvSpPr>
            <p:cNvPr id="39" name="Прямоугольник 38">
              <a:extLst>
                <a:ext uri="{FF2B5EF4-FFF2-40B4-BE49-F238E27FC236}">
                  <a16:creationId xmlns:a16="http://schemas.microsoft.com/office/drawing/2014/main" id="{C57EDE8E-9F66-4388-9162-15EAA214DE66}"/>
                </a:ext>
              </a:extLst>
            </p:cNvPr>
            <p:cNvSpPr/>
            <p:nvPr/>
          </p:nvSpPr>
          <p:spPr>
            <a:xfrm>
              <a:off x="3033103" y="1426174"/>
              <a:ext cx="2094145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200" b="1" i="1" dirty="0">
                  <a:latin typeface="Times New Roman" pitchFamily="18" charset="0"/>
                  <a:cs typeface="Times New Roman" pitchFamily="18" charset="0"/>
                </a:rPr>
                <a:t>       Выпуск №</a:t>
              </a:r>
              <a:r>
                <a:rPr lang="ru-KZ" sz="1200" b="1" i="1" dirty="0">
                  <a:latin typeface="Times New Roman" pitchFamily="18" charset="0"/>
                  <a:cs typeface="Times New Roman" pitchFamily="18" charset="0"/>
                </a:rPr>
                <a:t>40</a:t>
              </a:r>
              <a:endParaRPr lang="ru-RU" sz="1200" b="1" i="1" dirty="0">
                <a:latin typeface="Times New Roman" pitchFamily="18" charset="0"/>
                <a:cs typeface="Times New Roman" pitchFamily="18" charset="0"/>
              </a:endParaRPr>
            </a:p>
            <a:p>
              <a:r>
                <a:rPr lang="ru-RU" sz="1200" b="1" i="1" dirty="0">
                  <a:latin typeface="Times New Roman" pitchFamily="18" charset="0"/>
                  <a:cs typeface="Times New Roman" pitchFamily="18" charset="0"/>
                </a:rPr>
                <a:t>  от </a:t>
              </a:r>
              <a:r>
                <a:rPr lang="ru-KZ" sz="1200" b="1" i="1" dirty="0">
                  <a:latin typeface="Times New Roman" pitchFamily="18" charset="0"/>
                  <a:cs typeface="Times New Roman" pitchFamily="18" charset="0"/>
                </a:rPr>
                <a:t>04.01.</a:t>
              </a:r>
              <a:r>
                <a:rPr lang="ru-RU" sz="1200" b="1" i="1" dirty="0">
                  <a:latin typeface="Times New Roman" pitchFamily="18" charset="0"/>
                  <a:cs typeface="Times New Roman" pitchFamily="18" charset="0"/>
                </a:rPr>
                <a:t>.202</a:t>
              </a:r>
              <a:r>
                <a:rPr lang="ru-KZ" sz="1200" b="1" i="1" dirty="0">
                  <a:latin typeface="Times New Roman" pitchFamily="18" charset="0"/>
                  <a:cs typeface="Times New Roman" pitchFamily="18" charset="0"/>
                </a:rPr>
                <a:t>1</a:t>
              </a:r>
              <a:r>
                <a:rPr lang="ru-RU" sz="1200" b="1" i="1" dirty="0">
                  <a:latin typeface="Times New Roman" pitchFamily="18" charset="0"/>
                  <a:cs typeface="Times New Roman" pitchFamily="18" charset="0"/>
                </a:rPr>
                <a:t> года</a:t>
              </a:r>
              <a:endParaRPr lang="ru-RU" sz="1200" dirty="0">
                <a:latin typeface="Times New Roman" pitchFamily="18" charset="0"/>
                <a:cs typeface="Times New Roman" pitchFamily="18" charset="0"/>
              </a:endParaRPr>
            </a:p>
          </p:txBody>
        </p:sp>
        <p:pic>
          <p:nvPicPr>
            <p:cNvPr id="40" name="Picture 27" descr="C:\Users\w\Desktop\0_ab458_4bc1d758_orig.png">
              <a:extLst>
                <a:ext uri="{FF2B5EF4-FFF2-40B4-BE49-F238E27FC236}">
                  <a16:creationId xmlns:a16="http://schemas.microsoft.com/office/drawing/2014/main" id="{E484A9B0-FC7E-40E9-9309-72D13C83854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214422" y="1321918"/>
              <a:ext cx="598457" cy="483839"/>
            </a:xfrm>
            <a:prstGeom prst="rect">
              <a:avLst/>
            </a:prstGeom>
            <a:noFill/>
          </p:spPr>
        </p:pic>
        <p:sp>
          <p:nvSpPr>
            <p:cNvPr id="41" name="Прямоугольник 40">
              <a:extLst>
                <a:ext uri="{FF2B5EF4-FFF2-40B4-BE49-F238E27FC236}">
                  <a16:creationId xmlns:a16="http://schemas.microsoft.com/office/drawing/2014/main" id="{76666752-0B03-4352-8D69-706C4DA17F04}"/>
                </a:ext>
              </a:extLst>
            </p:cNvPr>
            <p:cNvSpPr/>
            <p:nvPr/>
          </p:nvSpPr>
          <p:spPr>
            <a:xfrm>
              <a:off x="1812879" y="187717"/>
              <a:ext cx="3207739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2800" b="1" i="1" dirty="0">
                  <a:solidFill>
                    <a:srgbClr val="00B0F0"/>
                  </a:solidFill>
                  <a:latin typeface="Monotype Corsiva" pitchFamily="66" charset="0"/>
                  <a:ea typeface="Calibri" pitchFamily="34" charset="0"/>
                  <a:cs typeface="Times New Roman" pitchFamily="18" charset="0"/>
                </a:rPr>
                <a:t>школьная  газета </a:t>
              </a:r>
              <a:endParaRPr lang="ru-RU" sz="2800" b="1" i="1" dirty="0">
                <a:solidFill>
                  <a:srgbClr val="00B0F0"/>
                </a:solidFill>
              </a:endParaRPr>
            </a:p>
          </p:txBody>
        </p:sp>
        <p:pic>
          <p:nvPicPr>
            <p:cNvPr id="42" name="Picture 2" descr="C:\Users\w\Desktop\пресс-центр\эмблема.png">
              <a:extLst>
                <a:ext uri="{FF2B5EF4-FFF2-40B4-BE49-F238E27FC236}">
                  <a16:creationId xmlns:a16="http://schemas.microsoft.com/office/drawing/2014/main" id="{B79AB110-BC26-48E7-B317-B20F245B940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0" y="107504"/>
              <a:ext cx="1707869" cy="1206867"/>
            </a:xfrm>
            <a:prstGeom prst="rect">
              <a:avLst/>
            </a:prstGeom>
            <a:noFill/>
          </p:spPr>
        </p:pic>
        <p:sp>
          <p:nvSpPr>
            <p:cNvPr id="43" name="Rectangle 6">
              <a:extLst>
                <a:ext uri="{FF2B5EF4-FFF2-40B4-BE49-F238E27FC236}">
                  <a16:creationId xmlns:a16="http://schemas.microsoft.com/office/drawing/2014/main" id="{4A002DEA-5DCF-4EAE-84DC-868EA00BF7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00306" y="-32"/>
              <a:ext cx="5786478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400" u="none" strike="noStrike" cap="none" normalizeH="0" baseline="0" dirty="0">
                  <a:ln>
                    <a:noFill/>
                  </a:ln>
                  <a:solidFill>
                    <a:srgbClr val="00B0F0"/>
                  </a:solidFill>
                  <a:effectLst/>
                  <a:latin typeface="Monotype Corsiva" pitchFamily="66" charset="0"/>
                  <a:ea typeface="Calibri" pitchFamily="34" charset="0"/>
                  <a:cs typeface="Times New Roman" pitchFamily="18" charset="0"/>
                </a:rPr>
                <a:t>КГУ</a:t>
              </a:r>
              <a:r>
                <a:rPr lang="ru-RU" sz="1400" dirty="0">
                  <a:solidFill>
                    <a:srgbClr val="00B0F0"/>
                  </a:solidFill>
                  <a:latin typeface="Monotype Corsiva" pitchFamily="66" charset="0"/>
                  <a:ea typeface="Calibri" pitchFamily="34" charset="0"/>
                  <a:cs typeface="Times New Roman" pitchFamily="18" charset="0"/>
                </a:rPr>
                <a:t>  </a:t>
              </a:r>
              <a:r>
                <a:rPr kumimoji="0" lang="ru-RU" sz="1400" u="none" strike="noStrike" cap="none" normalizeH="0" baseline="0" dirty="0">
                  <a:ln>
                    <a:noFill/>
                  </a:ln>
                  <a:solidFill>
                    <a:srgbClr val="00B0F0"/>
                  </a:solidFill>
                  <a:effectLst/>
                  <a:latin typeface="Monotype Corsiva" pitchFamily="66" charset="0"/>
                  <a:ea typeface="Calibri" pitchFamily="34" charset="0"/>
                  <a:cs typeface="Times New Roman" pitchFamily="18" charset="0"/>
                </a:rPr>
                <a:t>«СОШ №81»  ул. Гапеева 1 Б  </a:t>
              </a:r>
              <a:endParaRPr kumimoji="0" lang="ru-RU" u="none" strike="noStrike" cap="none" normalizeH="0" baseline="0" dirty="0">
                <a:ln>
                  <a:noFill/>
                </a:ln>
                <a:solidFill>
                  <a:srgbClr val="00B0F0"/>
                </a:solidFill>
                <a:effectLst/>
                <a:latin typeface="Monotype Corsiva" pitchFamily="66" charset="0"/>
                <a:cs typeface="Arial" pitchFamily="34" charset="0"/>
              </a:endParaRPr>
            </a:p>
          </p:txBody>
        </p:sp>
      </p:grp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F510F15-DE8D-44A8-BA10-C644F05540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0095" y="2371899"/>
            <a:ext cx="3511923" cy="2200101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524DD1B-0E76-4BCD-A04B-D6FFF75CA6B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83108" y="2697446"/>
            <a:ext cx="2794797" cy="2776165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05565BB-8F73-4B76-B30E-C6FEDB9FDB06}"/>
              </a:ext>
            </a:extLst>
          </p:cNvPr>
          <p:cNvSpPr/>
          <p:nvPr/>
        </p:nvSpPr>
        <p:spPr>
          <a:xfrm>
            <a:off x="3828726" y="5485411"/>
            <a:ext cx="300715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rgbClr val="262626"/>
                </a:solidFill>
                <a:latin typeface="Bahnschrift SemiBold SemiConden" panose="020B0502040204020203" pitchFamily="34" charset="0"/>
              </a:rPr>
              <a:t>Ученица 6 Г класса Петренко Милана сделала новогоднюю снежинку, которая излучает новогоднее настроение.</a:t>
            </a:r>
            <a:r>
              <a:rPr lang="ru-KZ" dirty="0">
                <a:solidFill>
                  <a:srgbClr val="262626"/>
                </a:solidFill>
                <a:latin typeface="Bahnschrift SemiBold SemiConden" panose="020B0502040204020203" pitchFamily="34" charset="0"/>
              </a:rPr>
              <a:t> </a:t>
            </a:r>
            <a:endParaRPr lang="ru-KZ" dirty="0">
              <a:latin typeface="Bahnschrift SemiBold SemiConden" panose="020B0502040204020203" pitchFamily="34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5E02286E-9364-42ED-88DD-C9CFE0DD33BC}"/>
              </a:ext>
            </a:extLst>
          </p:cNvPr>
          <p:cNvSpPr/>
          <p:nvPr/>
        </p:nvSpPr>
        <p:spPr>
          <a:xfrm>
            <a:off x="180095" y="4584200"/>
            <a:ext cx="3429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dirty="0">
                <a:solidFill>
                  <a:srgbClr val="262626"/>
                </a:solidFill>
                <a:latin typeface="Bahnschrift SemiBold SemiConden" panose="020B0502040204020203" pitchFamily="34" charset="0"/>
              </a:rPr>
              <a:t>Учащаяся 6 Г класса Михайлова Валерия приготовила на 2021 год календарь ручной работы.</a:t>
            </a:r>
            <a:br>
              <a:rPr lang="ru-RU" dirty="0">
                <a:latin typeface="Bahnschrift SemiBold SemiConden" panose="020B0502040204020203" pitchFamily="34" charset="0"/>
              </a:rPr>
            </a:br>
            <a:r>
              <a:rPr lang="ru-RU" dirty="0">
                <a:solidFill>
                  <a:srgbClr val="262626"/>
                </a:solidFill>
                <a:latin typeface="Bahnschrift SemiBold SemiConden" panose="020B0502040204020203" pitchFamily="34" charset="0"/>
              </a:rPr>
              <a:t>Календарь очень красивый и запоминающийся. </a:t>
            </a:r>
            <a:r>
              <a:rPr lang="ru-RU" dirty="0">
                <a:latin typeface="Bahnschrift SemiBold SemiConden" panose="020B0502040204020203" pitchFamily="34" charset="0"/>
                <a:hlinkClick r:id="rId7"/>
              </a:rPr>
              <a:t>@</a:t>
            </a:r>
            <a:r>
              <a:rPr lang="ru-RU" dirty="0" err="1">
                <a:latin typeface="Bahnschrift SemiBold SemiConden" panose="020B0502040204020203" pitchFamily="34" charset="0"/>
                <a:hlinkClick r:id="rId7"/>
              </a:rPr>
              <a:t>goroo_krg</a:t>
            </a:r>
            <a:endParaRPr lang="ru-KZ" dirty="0">
              <a:latin typeface="Bahnschrift SemiBold SemiConden" panose="020B0502040204020203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C89D415-925C-4185-BB19-8DC8243F066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4800" y="6107574"/>
            <a:ext cx="2705875" cy="2798542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BEF9203C-ABD5-4477-8DC5-1F13E09E04FF}"/>
              </a:ext>
            </a:extLst>
          </p:cNvPr>
          <p:cNvSpPr/>
          <p:nvPr/>
        </p:nvSpPr>
        <p:spPr>
          <a:xfrm>
            <a:off x="3143232" y="7027183"/>
            <a:ext cx="3429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kk-KZ" dirty="0">
                <a:solidFill>
                  <a:srgbClr val="262626"/>
                </a:solidFill>
                <a:latin typeface="Bahnschrift SemiBold SemiConden" panose="020B0502040204020203" pitchFamily="34" charset="0"/>
              </a:rPr>
              <a:t>"Біз салауатты өмір салтын қолдаймыз" деген тақырыпта 7 </a:t>
            </a:r>
            <a:r>
              <a:rPr lang="ru-KZ" dirty="0">
                <a:solidFill>
                  <a:srgbClr val="262626"/>
                </a:solidFill>
                <a:latin typeface="Bahnschrift SemiBold SemiConden" panose="020B0502040204020203" pitchFamily="34" charset="0"/>
              </a:rPr>
              <a:t>«</a:t>
            </a:r>
            <a:r>
              <a:rPr lang="kk-KZ" dirty="0">
                <a:solidFill>
                  <a:srgbClr val="262626"/>
                </a:solidFill>
                <a:latin typeface="Bahnschrift SemiBold SemiConden" panose="020B0502040204020203" pitchFamily="34" charset="0"/>
              </a:rPr>
              <a:t>Ә</a:t>
            </a:r>
            <a:r>
              <a:rPr lang="ru-KZ">
                <a:solidFill>
                  <a:srgbClr val="262626"/>
                </a:solidFill>
                <a:latin typeface="Bahnschrift SemiBold SemiConden" panose="020B0502040204020203" pitchFamily="34" charset="0"/>
              </a:rPr>
              <a:t>»</a:t>
            </a:r>
            <a:r>
              <a:rPr lang="kk-KZ">
                <a:solidFill>
                  <a:srgbClr val="262626"/>
                </a:solidFill>
                <a:latin typeface="Bahnschrift SemiBold SemiConden" panose="020B0502040204020203" pitchFamily="34" charset="0"/>
              </a:rPr>
              <a:t> </a:t>
            </a:r>
            <a:r>
              <a:rPr lang="kk-KZ" dirty="0">
                <a:solidFill>
                  <a:srgbClr val="262626"/>
                </a:solidFill>
                <a:latin typeface="Bahnschrift SemiBold SemiConden" panose="020B0502040204020203" pitchFamily="34" charset="0"/>
              </a:rPr>
              <a:t>сынып оқушылары видео флешмоб өткізді. Сынып жетекшісі:</a:t>
            </a:r>
            <a:r>
              <a:rPr lang="ru-KZ" dirty="0">
                <a:solidFill>
                  <a:srgbClr val="262626"/>
                </a:solidFill>
                <a:latin typeface="Bahnschrift SemiBold SemiConden" panose="020B0502040204020203" pitchFamily="34" charset="0"/>
              </a:rPr>
              <a:t> </a:t>
            </a:r>
            <a:r>
              <a:rPr lang="kk-KZ" dirty="0">
                <a:solidFill>
                  <a:srgbClr val="262626"/>
                </a:solidFill>
                <a:latin typeface="Bahnschrift SemiBold SemiConden" panose="020B0502040204020203" pitchFamily="34" charset="0"/>
              </a:rPr>
              <a:t>Мейрамова Шынар Бактияровна </a:t>
            </a:r>
            <a:endParaRPr lang="ru-KZ" dirty="0">
              <a:latin typeface="Bahnschrift SemiBold SemiConden" panose="020B0502040204020203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3000">
        <p14:honeycomb/>
      </p:transition>
    </mc:Choice>
    <mc:Fallback>
      <p:transition spd="slow" advClick="0" advTm="300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Новогодний Фон Со Снежинками И Елочные Шары Стоковый Вектор - FreeImages.com">
            <a:extLst>
              <a:ext uri="{FF2B5EF4-FFF2-40B4-BE49-F238E27FC236}">
                <a16:creationId xmlns:a16="http://schemas.microsoft.com/office/drawing/2014/main" id="{3A4185F3-8334-4E4F-BCD0-DED46CDA49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56" y="0"/>
            <a:ext cx="6893591" cy="9161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B961604-B979-442F-B30F-68542695E8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50" y="4295403"/>
            <a:ext cx="3168352" cy="1810487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6FD265F4-1836-4590-8380-12885A16605D}"/>
              </a:ext>
            </a:extLst>
          </p:cNvPr>
          <p:cNvSpPr/>
          <p:nvPr/>
        </p:nvSpPr>
        <p:spPr>
          <a:xfrm>
            <a:off x="62850" y="6139094"/>
            <a:ext cx="316835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k-KZ" sz="1400" b="1" dirty="0">
                <a:solidFill>
                  <a:srgbClr val="FF0066"/>
                </a:solidFill>
                <a:latin typeface="Bahnschrift SemiBold SemiConden" panose="020B0502040204020203" pitchFamily="34" charset="0"/>
              </a:rPr>
              <a:t>5.01.21ж сағат 10.00де математика, физика және информатика мұғалімдері бірлестігінің отырысы өтті.</a:t>
            </a:r>
            <a:endParaRPr lang="ru-KZ" sz="1400" b="1" dirty="0">
              <a:solidFill>
                <a:srgbClr val="FF0066"/>
              </a:solidFill>
              <a:latin typeface="Bahnschrift SemiBold SemiConden" panose="020B0502040204020203" pitchFamily="34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B877D2F-5CD4-4C10-BF77-449F18F3C5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1202" y="67936"/>
            <a:ext cx="3626798" cy="1999543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7D0C1078-3F4E-44CE-AB76-CEBE2705FD39}"/>
              </a:ext>
            </a:extLst>
          </p:cNvPr>
          <p:cNvSpPr/>
          <p:nvPr/>
        </p:nvSpPr>
        <p:spPr>
          <a:xfrm>
            <a:off x="25906" y="21088"/>
            <a:ext cx="3158997" cy="4185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>
                <a:solidFill>
                  <a:srgbClr val="FF0066"/>
                </a:solidFill>
                <a:latin typeface="Bahnschrift SemiBold SemiConden" panose="020B0502040204020203" pitchFamily="34" charset="0"/>
              </a:rPr>
              <a:t>5.01 прошло заседание МО учителей начальных классов.</a:t>
            </a:r>
            <a:br>
              <a:rPr lang="ru-RU" sz="1400" dirty="0">
                <a:solidFill>
                  <a:srgbClr val="FF0066"/>
                </a:solidFill>
                <a:latin typeface="Bahnschrift SemiBold SemiConden" panose="020B0502040204020203" pitchFamily="34" charset="0"/>
              </a:rPr>
            </a:br>
            <a:r>
              <a:rPr lang="ru-RU" sz="1400" dirty="0">
                <a:solidFill>
                  <a:srgbClr val="FF0066"/>
                </a:solidFill>
                <a:latin typeface="Bahnschrift SemiBold SemiConden" panose="020B0502040204020203" pitchFamily="34" charset="0"/>
              </a:rPr>
              <a:t>На повестке дня рассмотрены вопросы:</a:t>
            </a:r>
            <a:br>
              <a:rPr lang="ru-RU" sz="1400" dirty="0">
                <a:solidFill>
                  <a:srgbClr val="FF0066"/>
                </a:solidFill>
                <a:latin typeface="Bahnschrift SemiBold SemiConden" panose="020B0502040204020203" pitchFamily="34" charset="0"/>
              </a:rPr>
            </a:br>
            <a:r>
              <a:rPr lang="ru-RU" sz="1400" dirty="0">
                <a:solidFill>
                  <a:srgbClr val="FF0066"/>
                </a:solidFill>
                <a:latin typeface="Bahnschrift SemiBold SemiConden" panose="020B0502040204020203" pitchFamily="34" charset="0"/>
              </a:rPr>
              <a:t>1. Анализ работы факультативных кружков. Авдеева Н.М.</a:t>
            </a:r>
            <a:endParaRPr lang="ru-KZ" sz="1400" dirty="0">
              <a:solidFill>
                <a:srgbClr val="FF0066"/>
              </a:solidFill>
              <a:latin typeface="Bahnschrift SemiBold SemiConden" panose="020B0502040204020203" pitchFamily="34" charset="0"/>
            </a:endParaRPr>
          </a:p>
          <a:p>
            <a:pPr algn="just"/>
            <a:r>
              <a:rPr lang="ru-RU" sz="1400" dirty="0">
                <a:solidFill>
                  <a:srgbClr val="FF0066"/>
                </a:solidFill>
                <a:latin typeface="Bahnschrift SemiBold SemiConden" panose="020B0502040204020203" pitchFamily="34" charset="0"/>
              </a:rPr>
              <a:t>2 Анализ работы</a:t>
            </a:r>
            <a:r>
              <a:rPr lang="ru-KZ" sz="1400" dirty="0">
                <a:solidFill>
                  <a:srgbClr val="FF0066"/>
                </a:solidFill>
                <a:latin typeface="Bahnschrift SemiBold SemiConden" panose="020B0502040204020203" pitchFamily="34" charset="0"/>
              </a:rPr>
              <a:t> </a:t>
            </a:r>
            <a:r>
              <a:rPr lang="ru-RU" sz="1400" dirty="0">
                <a:solidFill>
                  <a:srgbClr val="FF0066"/>
                </a:solidFill>
                <a:latin typeface="Bahnschrift SemiBold SemiConden" panose="020B0502040204020203" pitchFamily="34" charset="0"/>
              </a:rPr>
              <a:t>по развитию математической грамотности. Черныш Н.П.</a:t>
            </a:r>
            <a:endParaRPr lang="ru-KZ" sz="1400" dirty="0">
              <a:solidFill>
                <a:srgbClr val="FF0066"/>
              </a:solidFill>
              <a:latin typeface="Bahnschrift SemiBold SemiConden" panose="020B0502040204020203" pitchFamily="34" charset="0"/>
            </a:endParaRPr>
          </a:p>
          <a:p>
            <a:pPr algn="just"/>
            <a:r>
              <a:rPr lang="ru-RU" sz="1400" dirty="0">
                <a:solidFill>
                  <a:srgbClr val="FF0066"/>
                </a:solidFill>
                <a:latin typeface="Bahnschrift SemiBold SemiConden" panose="020B0502040204020203" pitchFamily="34" charset="0"/>
              </a:rPr>
              <a:t>3.Организация работы по подготовке ВОУД, PIRLZ учеников 4 классов.</a:t>
            </a:r>
            <a:endParaRPr lang="ru-KZ" sz="1400" dirty="0">
              <a:solidFill>
                <a:srgbClr val="FF0066"/>
              </a:solidFill>
              <a:latin typeface="Bahnschrift SemiBold SemiConden" panose="020B0502040204020203" pitchFamily="34" charset="0"/>
            </a:endParaRPr>
          </a:p>
          <a:p>
            <a:pPr algn="just"/>
            <a:r>
              <a:rPr lang="ru-RU" sz="1400" dirty="0">
                <a:solidFill>
                  <a:srgbClr val="FF0066"/>
                </a:solidFill>
                <a:latin typeface="Bahnschrift SemiBold SemiConden" panose="020B0502040204020203" pitchFamily="34" charset="0"/>
              </a:rPr>
              <a:t> </a:t>
            </a:r>
            <a:r>
              <a:rPr lang="ru-RU" sz="1400" dirty="0" err="1">
                <a:solidFill>
                  <a:srgbClr val="FF0066"/>
                </a:solidFill>
                <a:latin typeface="Bahnschrift SemiBold SemiConden" panose="020B0502040204020203" pitchFamily="34" charset="0"/>
              </a:rPr>
              <a:t>Альбазарова</a:t>
            </a:r>
            <a:r>
              <a:rPr lang="ru-RU" sz="1400" dirty="0">
                <a:solidFill>
                  <a:srgbClr val="FF0066"/>
                </a:solidFill>
                <a:latin typeface="Bahnschrift SemiBold SemiConden" panose="020B0502040204020203" pitchFamily="34" charset="0"/>
              </a:rPr>
              <a:t> </a:t>
            </a:r>
            <a:r>
              <a:rPr lang="ru-RU" sz="1400" dirty="0" err="1">
                <a:solidFill>
                  <a:srgbClr val="FF0066"/>
                </a:solidFill>
                <a:latin typeface="Bahnschrift SemiBold SemiConden" panose="020B0502040204020203" pitchFamily="34" charset="0"/>
              </a:rPr>
              <a:t>И.Д.Майлепесова</a:t>
            </a:r>
            <a:r>
              <a:rPr lang="ru-RU" sz="1400" dirty="0">
                <a:solidFill>
                  <a:srgbClr val="FF0066"/>
                </a:solidFill>
                <a:latin typeface="Bahnschrift SemiBold SemiConden" panose="020B0502040204020203" pitchFamily="34" charset="0"/>
              </a:rPr>
              <a:t> А.А.</a:t>
            </a:r>
            <a:endParaRPr lang="ru-KZ" sz="1400" dirty="0">
              <a:solidFill>
                <a:srgbClr val="FF0066"/>
              </a:solidFill>
              <a:latin typeface="Bahnschrift SemiBold SemiConden" panose="020B0502040204020203" pitchFamily="34" charset="0"/>
            </a:endParaRPr>
          </a:p>
          <a:p>
            <a:pPr algn="just"/>
            <a:r>
              <a:rPr lang="ru-RU" sz="1400" dirty="0">
                <a:solidFill>
                  <a:srgbClr val="FF0066"/>
                </a:solidFill>
                <a:latin typeface="Bahnschrift SemiBold SemiConden" panose="020B0502040204020203" pitchFamily="34" charset="0"/>
              </a:rPr>
              <a:t>Тетерина И.В.</a:t>
            </a:r>
            <a:endParaRPr lang="ru-KZ" sz="1400" dirty="0">
              <a:solidFill>
                <a:srgbClr val="FF0066"/>
              </a:solidFill>
              <a:latin typeface="Bahnschrift SemiBold SemiConden" panose="020B0502040204020203" pitchFamily="34" charset="0"/>
            </a:endParaRPr>
          </a:p>
          <a:p>
            <a:pPr algn="just"/>
            <a:r>
              <a:rPr lang="ru-RU" sz="1400" dirty="0">
                <a:solidFill>
                  <a:srgbClr val="FF0066"/>
                </a:solidFill>
                <a:latin typeface="Bahnschrift SemiBold SemiConden" panose="020B0502040204020203" pitchFamily="34" charset="0"/>
              </a:rPr>
              <a:t>4.Организация работы с одаренными детьми. </a:t>
            </a:r>
            <a:r>
              <a:rPr lang="ru-RU" sz="1400" dirty="0" err="1">
                <a:solidFill>
                  <a:srgbClr val="FF0066"/>
                </a:solidFill>
                <a:latin typeface="Bahnschrift SemiBold SemiConden" panose="020B0502040204020203" pitchFamily="34" charset="0"/>
              </a:rPr>
              <a:t>Кузина.Н.Н</a:t>
            </a:r>
            <a:r>
              <a:rPr lang="ru-RU" sz="1400" dirty="0">
                <a:solidFill>
                  <a:srgbClr val="FF0066"/>
                </a:solidFill>
                <a:latin typeface="Bahnschrift SemiBold SemiConden" panose="020B0502040204020203" pitchFamily="34" charset="0"/>
              </a:rPr>
              <a:t>.</a:t>
            </a:r>
            <a:endParaRPr lang="ru-KZ" sz="1400" dirty="0">
              <a:solidFill>
                <a:srgbClr val="FF0066"/>
              </a:solidFill>
              <a:latin typeface="Bahnschrift SemiBold SemiConden" panose="020B0502040204020203" pitchFamily="34" charset="0"/>
            </a:endParaRPr>
          </a:p>
          <a:p>
            <a:pPr algn="just"/>
            <a:r>
              <a:rPr lang="ru-RU" sz="1400" dirty="0">
                <a:solidFill>
                  <a:srgbClr val="FF0066"/>
                </a:solidFill>
                <a:latin typeface="Bahnschrift SemiBold SemiConden" panose="020B0502040204020203" pitchFamily="34" charset="0"/>
              </a:rPr>
              <a:t>5. Преподавание предмета "Самопознание" в рамках ДО из опыта работы Ахметова Р.К</a:t>
            </a:r>
            <a:endParaRPr lang="ru-KZ" sz="1400" dirty="0">
              <a:solidFill>
                <a:srgbClr val="FF0066"/>
              </a:solidFill>
              <a:latin typeface="Bahnschrift SemiBold SemiConden" panose="020B0502040204020203" pitchFamily="34" charset="0"/>
            </a:endParaRPr>
          </a:p>
          <a:p>
            <a:pPr algn="just"/>
            <a:r>
              <a:rPr lang="ru-RU" sz="1400" dirty="0">
                <a:solidFill>
                  <a:srgbClr val="FF0066"/>
                </a:solidFill>
                <a:latin typeface="Bahnschrift SemiBold SemiConden" panose="020B0502040204020203" pitchFamily="34" charset="0"/>
              </a:rPr>
              <a:t>6. Анализ работы по повышению техники чтения. Из опыта работы Сидоренко Е.И</a:t>
            </a:r>
            <a:endParaRPr lang="ru-KZ" sz="14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F0A2DC4-E0D0-41D3-A0BA-6A9318DC22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238327">
            <a:off x="3362768" y="2282062"/>
            <a:ext cx="3306687" cy="199954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73531F8-34B6-4827-AE96-9CC3BB6DA97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205088">
            <a:off x="3599936" y="4245529"/>
            <a:ext cx="3158997" cy="1910235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8AAA003E-5ADA-4DB4-9CD1-9376E59E851D}"/>
              </a:ext>
            </a:extLst>
          </p:cNvPr>
          <p:cNvSpPr/>
          <p:nvPr/>
        </p:nvSpPr>
        <p:spPr>
          <a:xfrm>
            <a:off x="3626800" y="6330516"/>
            <a:ext cx="3329641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>
                <a:solidFill>
                  <a:srgbClr val="FF0066"/>
                </a:solidFill>
                <a:latin typeface="Bahnschrift SemiBold SemiConden" panose="020B0502040204020203" pitchFamily="34" charset="0"/>
              </a:rPr>
              <a:t>5 января прошло заседание МО учителей русского языка и </a:t>
            </a:r>
            <a:r>
              <a:rPr lang="ru-RU" sz="1400" dirty="0" err="1">
                <a:solidFill>
                  <a:srgbClr val="FF0066"/>
                </a:solidFill>
                <a:latin typeface="Bahnschrift SemiBold SemiConden" panose="020B0502040204020203" pitchFamily="34" charset="0"/>
              </a:rPr>
              <a:t>литературы.На</a:t>
            </a:r>
            <a:r>
              <a:rPr lang="ru-RU" sz="1400" dirty="0">
                <a:solidFill>
                  <a:srgbClr val="FF0066"/>
                </a:solidFill>
                <a:latin typeface="Bahnschrift SemiBold SemiConden" panose="020B0502040204020203" pitchFamily="34" charset="0"/>
              </a:rPr>
              <a:t> повестке дня рассмотрены вопросы:1.Анализ качества и успеваемости за 2 четверть.</a:t>
            </a:r>
            <a:endParaRPr lang="ru-KZ" sz="1400" dirty="0">
              <a:solidFill>
                <a:srgbClr val="FF0066"/>
              </a:solidFill>
              <a:latin typeface="Bahnschrift SemiBold SemiConden" panose="020B0502040204020203" pitchFamily="34" charset="0"/>
            </a:endParaRPr>
          </a:p>
          <a:p>
            <a:pPr algn="just"/>
            <a:r>
              <a:rPr lang="ru-RU" sz="1400" dirty="0">
                <a:solidFill>
                  <a:srgbClr val="FF0066"/>
                </a:solidFill>
                <a:latin typeface="Bahnschrift SemiBold SemiConden" panose="020B0502040204020203" pitchFamily="34" charset="0"/>
              </a:rPr>
              <a:t>2. Анализ </a:t>
            </a:r>
            <a:r>
              <a:rPr lang="ru-RU" sz="1400" dirty="0" err="1">
                <a:solidFill>
                  <a:srgbClr val="FF0066"/>
                </a:solidFill>
                <a:latin typeface="Bahnschrift SemiBold SemiConden" panose="020B0502040204020203" pitchFamily="34" charset="0"/>
              </a:rPr>
              <a:t>суммативных</a:t>
            </a:r>
            <a:r>
              <a:rPr lang="ru-RU" sz="1400" dirty="0">
                <a:solidFill>
                  <a:srgbClr val="FF0066"/>
                </a:solidFill>
                <a:latin typeface="Bahnschrift SemiBold SemiConden" panose="020B0502040204020203" pitchFamily="34" charset="0"/>
              </a:rPr>
              <a:t> работ за 2 четверть. Все учителя.</a:t>
            </a:r>
            <a:br>
              <a:rPr lang="ru-RU" sz="1400" dirty="0">
                <a:solidFill>
                  <a:srgbClr val="FF0066"/>
                </a:solidFill>
                <a:latin typeface="Bahnschrift SemiBold SemiConden" panose="020B0502040204020203" pitchFamily="34" charset="0"/>
              </a:rPr>
            </a:br>
            <a:r>
              <a:rPr lang="ru-RU" sz="1400" dirty="0">
                <a:solidFill>
                  <a:srgbClr val="FF0066"/>
                </a:solidFill>
                <a:latin typeface="Bahnschrift SemiBold SemiConden" panose="020B0502040204020203" pitchFamily="34" charset="0"/>
              </a:rPr>
              <a:t>3. Обмен опытом по повышению качества знаний.</a:t>
            </a:r>
            <a:endParaRPr lang="ru-KZ" sz="1400" dirty="0">
              <a:solidFill>
                <a:srgbClr val="FF0066"/>
              </a:solidFill>
              <a:latin typeface="Bahnschrift SemiBold SemiConden" panose="020B0502040204020203" pitchFamily="34" charset="0"/>
            </a:endParaRPr>
          </a:p>
          <a:p>
            <a:pPr algn="just"/>
            <a:r>
              <a:rPr lang="ru-RU" sz="1400" dirty="0">
                <a:solidFill>
                  <a:srgbClr val="FF0066"/>
                </a:solidFill>
                <a:latin typeface="Bahnschrift SemiBold SemiConden" panose="020B0502040204020203" pitchFamily="34" charset="0"/>
              </a:rPr>
              <a:t>4. Разное.</a:t>
            </a:r>
            <a:endParaRPr lang="ru-KZ" sz="1400" dirty="0">
              <a:solidFill>
                <a:srgbClr val="FF0066"/>
              </a:solidFill>
              <a:latin typeface="Bahnschrift SemiBold SemiConden" panose="020B0502040204020203" pitchFamily="34" charset="0"/>
            </a:endParaRPr>
          </a:p>
          <a:p>
            <a:pPr algn="just"/>
            <a:r>
              <a:rPr lang="ru-RU" sz="1400" dirty="0">
                <a:solidFill>
                  <a:srgbClr val="FF0066"/>
                </a:solidFill>
                <a:latin typeface="Bahnschrift SemiBold SemiConden" panose="020B0502040204020203" pitchFamily="34" charset="0"/>
              </a:rPr>
              <a:t>Благодарим всех учителей за активное участие.</a:t>
            </a:r>
            <a:endParaRPr lang="ru-KZ" sz="1400" dirty="0">
              <a:solidFill>
                <a:srgbClr val="FF0066"/>
              </a:solidFill>
              <a:latin typeface="Bahnschrift SemiBold SemiConden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74720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3000">
        <p:dissolve/>
      </p:transition>
    </mc:Choice>
    <mc:Fallback>
      <p:transition spd="slow" advClick="0" advTm="3000">
        <p:dissolv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7 февраля. | Новогодние открытки, Рождественский фон, Рождественские  картинки">
            <a:extLst>
              <a:ext uri="{FF2B5EF4-FFF2-40B4-BE49-F238E27FC236}">
                <a16:creationId xmlns:a16="http://schemas.microsoft.com/office/drawing/2014/main" id="{932E43D8-ED03-41D9-903E-39FD5B5D3A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0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F2A75E8-FC73-48E8-A635-C9D9ACB0A278}"/>
              </a:ext>
            </a:extLst>
          </p:cNvPr>
          <p:cNvSpPr/>
          <p:nvPr/>
        </p:nvSpPr>
        <p:spPr>
          <a:xfrm>
            <a:off x="26348" y="107504"/>
            <a:ext cx="2970604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k-KZ" dirty="0">
                <a:latin typeface="Bahnschrift SemiBold SemiConden" panose="020B0502040204020203" pitchFamily="34" charset="0"/>
              </a:rPr>
              <a:t>Бүгін 5 қаңтарда бастауыш сынып әдіс бірлестігінің отырысы өтті. Күн тәртібінде төмендегі мәселелер қарастырылды.</a:t>
            </a:r>
            <a:endParaRPr lang="ru-KZ" dirty="0">
              <a:latin typeface="Bahnschrift SemiBold SemiConden" panose="020B0502040204020203" pitchFamily="34" charset="0"/>
            </a:endParaRPr>
          </a:p>
          <a:p>
            <a:pPr algn="just"/>
            <a:r>
              <a:rPr lang="kk-KZ" dirty="0">
                <a:latin typeface="Bahnschrift SemiBold SemiConden" panose="020B0502040204020203" pitchFamily="34" charset="0"/>
              </a:rPr>
              <a:t>2–тоқсанның қорытындысы, оқу бағдарламаның орындалуы. Модерация бойынша хаттамалардың толтырылуы</a:t>
            </a:r>
            <a:endParaRPr lang="ru-KZ" dirty="0">
              <a:latin typeface="Bahnschrift SemiBold SemiConden" panose="020B0502040204020203" pitchFamily="34" charset="0"/>
            </a:endParaRPr>
          </a:p>
          <a:p>
            <a:pPr algn="just"/>
            <a:r>
              <a:rPr lang="kk-KZ" dirty="0">
                <a:latin typeface="Bahnschrift SemiBold SemiConden" panose="020B0502040204020203" pitchFamily="34" charset="0"/>
              </a:rPr>
              <a:t>2. «Қабілеті төмен оқушылармен жұмыс» тәжірибе алмасу Есенжолова Н.К.</a:t>
            </a:r>
            <a:endParaRPr lang="ru-KZ" dirty="0">
              <a:latin typeface="Bahnschrift SemiBold SemiConden" panose="020B0502040204020203" pitchFamily="34" charset="0"/>
            </a:endParaRPr>
          </a:p>
          <a:p>
            <a:pPr algn="just"/>
            <a:r>
              <a:rPr lang="kk-KZ" dirty="0">
                <a:latin typeface="Bahnschrift SemiBold SemiConden" panose="020B0502040204020203" pitchFamily="34" charset="0"/>
              </a:rPr>
              <a:t>3. ОЖСБ, </a:t>
            </a:r>
            <a:r>
              <a:rPr lang="en-US" dirty="0">
                <a:latin typeface="Bahnschrift SemiBold SemiConden" panose="020B0502040204020203" pitchFamily="34" charset="0"/>
              </a:rPr>
              <a:t>PIRLZ 4 </a:t>
            </a:r>
            <a:r>
              <a:rPr lang="kk-KZ" dirty="0">
                <a:latin typeface="Bahnschrift SemiBold SemiConden" panose="020B0502040204020203" pitchFamily="34" charset="0"/>
              </a:rPr>
              <a:t>сынып оқушыларын дайындау бойынша жұмыстарды ұйымдастыру. Рақымжанова Ғ. Қ.,Сарсембаева Г. Қ., Шыңғысбаева Н.Ж.</a:t>
            </a:r>
            <a:endParaRPr lang="ru-KZ" dirty="0">
              <a:latin typeface="Bahnschrift SemiBold SemiConden" panose="020B0502040204020203" pitchFamily="34" charset="0"/>
            </a:endParaRPr>
          </a:p>
          <a:p>
            <a:pPr algn="just"/>
            <a:r>
              <a:rPr lang="kk-KZ" dirty="0">
                <a:latin typeface="Bahnschrift SemiBold SemiConden" panose="020B0502040204020203" pitchFamily="34" charset="0"/>
              </a:rPr>
              <a:t>4. Оқушылардың оқу дағдысын дамыту. Омарова А.Б. </a:t>
            </a:r>
            <a:endParaRPr lang="ru-KZ" dirty="0">
              <a:latin typeface="Bahnschrift SemiBold SemiConden" panose="020B0502040204020203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093E424-894C-4A42-8B1F-149BCC0A0D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7080" y="1486492"/>
            <a:ext cx="1607939" cy="2004836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FFE0F6E1-77DE-4D49-8974-83161D17CF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13498" y="72586"/>
            <a:ext cx="2473449" cy="1508073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78A6398D-A906-49E5-BF14-59EFA61FC1D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1748" y="1775816"/>
            <a:ext cx="1912006" cy="2391022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844B4355-3837-450C-A623-A718BDB2D2D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91507" y="4315745"/>
            <a:ext cx="2105718" cy="2673856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AA40893F-D2AF-4E11-BA51-7432F4AE16F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35074" y="6228184"/>
            <a:ext cx="1896143" cy="2412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52997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3000">
        <p14:shred/>
      </p:transition>
    </mc:Choice>
    <mc:Fallback>
      <p:transition spd="slow" advClick="0" advTm="3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7 февраля. | Новогодние открытки, Рождественский фон, Рождественские  картинки">
            <a:extLst>
              <a:ext uri="{FF2B5EF4-FFF2-40B4-BE49-F238E27FC236}">
                <a16:creationId xmlns:a16="http://schemas.microsoft.com/office/drawing/2014/main" id="{6CD9B0BA-4F62-423B-8C46-35F1FAD5B2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0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8C000DF-E69C-4613-B3E2-99432E722A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640" y="107504"/>
            <a:ext cx="3031564" cy="1800200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86E79B22-9DB2-4019-BA3D-D5DC8EBDB163}"/>
              </a:ext>
            </a:extLst>
          </p:cNvPr>
          <p:cNvSpPr/>
          <p:nvPr/>
        </p:nvSpPr>
        <p:spPr>
          <a:xfrm>
            <a:off x="0" y="2015208"/>
            <a:ext cx="3429000" cy="330859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sz="1100" dirty="0">
                <a:solidFill>
                  <a:srgbClr val="C00000"/>
                </a:solidFill>
                <a:latin typeface="-apple-system"/>
              </a:rPr>
              <a:t>5.01.21 Проведено заседание МО учителей английского языка. Тема: </a:t>
            </a:r>
            <a:r>
              <a:rPr lang="ru-RU" sz="1100" dirty="0" err="1">
                <a:solidFill>
                  <a:srgbClr val="C00000"/>
                </a:solidFill>
                <a:latin typeface="-apple-system"/>
              </a:rPr>
              <a:t>Критериальное</a:t>
            </a:r>
            <a:r>
              <a:rPr lang="ru-RU" sz="1100" dirty="0">
                <a:solidFill>
                  <a:srgbClr val="C00000"/>
                </a:solidFill>
                <a:latin typeface="-apple-system"/>
              </a:rPr>
              <a:t> оценивание учебных достижений учащихся. Тема заседания актуальная, так как оценивание оказывает большое влияние на процесс продвижение учащегося вперед, на его отношение к предмету, школе и окружающему миру в целом. Поэтому к процессу оценивания качества знаний учащихся предъявляются достаточно серьезные требования в нашей школе. На заседании МО были рассмотрены критерии и алгоритмы составления заданий </a:t>
            </a:r>
            <a:r>
              <a:rPr lang="ru-RU" sz="1100" dirty="0" err="1">
                <a:solidFill>
                  <a:srgbClr val="C00000"/>
                </a:solidFill>
                <a:latin typeface="-apple-system"/>
              </a:rPr>
              <a:t>формативного</a:t>
            </a:r>
            <a:r>
              <a:rPr lang="ru-RU" sz="1100" dirty="0">
                <a:solidFill>
                  <a:srgbClr val="C00000"/>
                </a:solidFill>
                <a:latin typeface="-apple-system"/>
              </a:rPr>
              <a:t> и </a:t>
            </a:r>
            <a:r>
              <a:rPr lang="ru-RU" sz="1100" dirty="0" err="1">
                <a:solidFill>
                  <a:srgbClr val="C00000"/>
                </a:solidFill>
                <a:latin typeface="-apple-system"/>
              </a:rPr>
              <a:t>суммативного</a:t>
            </a:r>
            <a:r>
              <a:rPr lang="ru-RU" sz="1100" dirty="0">
                <a:solidFill>
                  <a:srgbClr val="C00000"/>
                </a:solidFill>
                <a:latin typeface="-apple-system"/>
              </a:rPr>
              <a:t> оценивания. Учителя на практике применяли полученные знания в процессе заседания МО. Педагоги делились опытом личной деятельности, а также рассмотрели проблемные моменты при проведении оценивания учащихся. Учителями были разработаны рекомендации по обеспечению обучающихся эффективной обратной связью при дистанционном обучении.</a:t>
            </a:r>
            <a:endParaRPr lang="ru-KZ" sz="1100" dirty="0">
              <a:solidFill>
                <a:srgbClr val="C00000"/>
              </a:solidFill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5C7DB8A5-EED3-4A7B-9368-E7BEA66D4A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4172" y="45069"/>
            <a:ext cx="3292936" cy="1659473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05DC24C0-0C0F-48EF-9CA5-B10E61A9E96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2736" y="5254083"/>
            <a:ext cx="5805264" cy="1945094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76700C3C-B2A2-4BEE-A9FC-60882D4AE0C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6632" y="7199177"/>
            <a:ext cx="5184576" cy="171739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25121CE8-BDCF-4099-868D-8821C477396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83485" y="1532893"/>
            <a:ext cx="1556740" cy="1567223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A81001CC-D307-40E6-8803-4D6A14C3294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72959" y="1384328"/>
            <a:ext cx="1889545" cy="1864351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9E014066-FAE5-47A3-8E39-E332F654F18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00657" y="3058371"/>
            <a:ext cx="2005697" cy="2047052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AAD5AA8E-8D95-49D5-ACA4-55E71F8B2BE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01208" y="7174008"/>
            <a:ext cx="1507519" cy="1742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27526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3000">
        <p:comb/>
      </p:transition>
    </mc:Choice>
    <mc:Fallback>
      <p:transition spd="slow" advClick="0" advTm="3000">
        <p:comb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новогодний фон с золотой елочный шар и звезда и место для текста векторная  иллюстрация, рождество, фон, рождество Фоновое изображение для бесплатной  загрузки">
            <a:extLst>
              <a:ext uri="{FF2B5EF4-FFF2-40B4-BE49-F238E27FC236}">
                <a16:creationId xmlns:a16="http://schemas.microsoft.com/office/drawing/2014/main" id="{856B4469-48A8-44B1-B272-B8BB4550D0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0" y="-26427"/>
            <a:ext cx="6858000" cy="91542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E01AA02-4728-47FB-96CD-9C1C35D63B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124166">
            <a:off x="148454" y="136162"/>
            <a:ext cx="1899301" cy="229975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35EDF91-45B8-4686-9BA0-D0C36B5E21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448450">
            <a:off x="4804112" y="291303"/>
            <a:ext cx="1853816" cy="20669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BEC2532-00EE-47EB-A68A-4EFF0A48575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79" y="2447013"/>
            <a:ext cx="2409946" cy="18002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D1DFA06-00F4-4159-9F5B-9B609002D56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67341" y="179512"/>
            <a:ext cx="1540198" cy="20497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B6088865-D35C-4424-8AFA-09A0DD2C72C9}"/>
              </a:ext>
            </a:extLst>
          </p:cNvPr>
          <p:cNvSpPr/>
          <p:nvPr/>
        </p:nvSpPr>
        <p:spPr>
          <a:xfrm>
            <a:off x="2887017" y="2748692"/>
            <a:ext cx="352209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FFFF00"/>
                </a:solidFill>
                <a:latin typeface="Bahnschrift SemiBold SemiConden" panose="020B0502040204020203" pitchFamily="34" charset="0"/>
              </a:rPr>
              <a:t>Ученик 4 Б класс</a:t>
            </a:r>
            <a:r>
              <a:rPr lang="ru-KZ" b="1" dirty="0">
                <a:solidFill>
                  <a:srgbClr val="FFFF00"/>
                </a:solidFill>
                <a:latin typeface="Bahnschrift SemiBold SemiConden" panose="020B0502040204020203" pitchFamily="34" charset="0"/>
              </a:rPr>
              <a:t>ы</a:t>
            </a:r>
            <a:r>
              <a:rPr lang="ru-RU" b="1" dirty="0">
                <a:solidFill>
                  <a:srgbClr val="FFFF00"/>
                </a:solidFill>
                <a:latin typeface="Bahnschrift SemiBold SemiConden" panose="020B0502040204020203" pitchFamily="34" charset="0"/>
              </a:rPr>
              <a:t> в конкурсе- выставке работ "Зимняя сказка".</a:t>
            </a:r>
            <a:br>
              <a:rPr lang="ru-RU" b="1" dirty="0">
                <a:solidFill>
                  <a:srgbClr val="FFFF00"/>
                </a:solidFill>
                <a:latin typeface="Bahnschrift SemiBold SemiConden" panose="020B0502040204020203" pitchFamily="34" charset="0"/>
              </a:rPr>
            </a:br>
            <a:r>
              <a:rPr lang="ru-RU" b="1" dirty="0" err="1">
                <a:solidFill>
                  <a:srgbClr val="FFFF00"/>
                </a:solidFill>
                <a:latin typeface="Bahnschrift SemiBold SemiConden" panose="020B0502040204020203" pitchFamily="34" charset="0"/>
              </a:rPr>
              <a:t>Кл.руководитель</a:t>
            </a:r>
            <a:r>
              <a:rPr lang="ru-RU" b="1" dirty="0">
                <a:solidFill>
                  <a:srgbClr val="FFFF00"/>
                </a:solidFill>
                <a:latin typeface="Bahnschrift SemiBold SemiConden" panose="020B0502040204020203" pitchFamily="34" charset="0"/>
              </a:rPr>
              <a:t>: </a:t>
            </a:r>
            <a:r>
              <a:rPr lang="ru-RU" b="1" dirty="0" err="1">
                <a:solidFill>
                  <a:srgbClr val="FFFF00"/>
                </a:solidFill>
                <a:latin typeface="Bahnschrift SemiBold SemiConden" panose="020B0502040204020203" pitchFamily="34" charset="0"/>
              </a:rPr>
              <a:t>Альбазарова</a:t>
            </a:r>
            <a:r>
              <a:rPr lang="ru-RU" b="1" dirty="0">
                <a:solidFill>
                  <a:srgbClr val="FFFF00"/>
                </a:solidFill>
                <a:latin typeface="Bahnschrift SemiBold SemiConden" panose="020B0502040204020203" pitchFamily="34" charset="0"/>
              </a:rPr>
              <a:t> И.Д.</a:t>
            </a:r>
            <a:endParaRPr lang="ru-KZ" b="1" dirty="0">
              <a:solidFill>
                <a:srgbClr val="FFFF00"/>
              </a:solidFill>
              <a:latin typeface="Bahnschrift SemiBold SemiConden" panose="020B0502040204020203" pitchFamily="34" charset="0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5AAA76D9-22BB-4764-ADAA-27625090E16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93545" y="6678284"/>
            <a:ext cx="1874949" cy="180020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DB237605-596C-41C0-A35D-8583D8174E7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4664" y="4440568"/>
            <a:ext cx="5849838" cy="1840119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44E0C35-8608-4F2F-AA07-4B4A5CF216D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7460" y="6707636"/>
            <a:ext cx="3937050" cy="1965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544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3000">
        <p14:glitter pattern="hexagon"/>
      </p:transition>
    </mc:Choice>
    <mc:Fallback>
      <p:transition spd="slow" advClick="0" advTm="3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811B762-63E2-4711-9154-C2F73A86E0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9282" y="0"/>
            <a:ext cx="4008991" cy="3028068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A18C4BB-5B27-4A07-B1E0-3F7D82F7CF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800" y="3131840"/>
            <a:ext cx="2461285" cy="37394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52D62D7-6F23-4CE1-99E8-5D96E1857B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83235" y="3100988"/>
            <a:ext cx="3286125" cy="19050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E66094D-BC4F-4EBD-BF6E-28E85D47F8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06125" y="5148064"/>
            <a:ext cx="2886075" cy="2305050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A939A641-9190-4793-BEF7-9317A1AF9F41}"/>
              </a:ext>
            </a:extLst>
          </p:cNvPr>
          <p:cNvSpPr/>
          <p:nvPr/>
        </p:nvSpPr>
        <p:spPr>
          <a:xfrm>
            <a:off x="165800" y="7006980"/>
            <a:ext cx="3429000" cy="107721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sz="1600" dirty="0">
                <a:solidFill>
                  <a:srgbClr val="FF0000"/>
                </a:solidFill>
                <a:latin typeface="Bahnschrift SemiBold SemiConden" panose="020B0502040204020203" pitchFamily="34" charset="0"/>
              </a:rPr>
              <a:t>8 января - учащиеся, классные  руководители и родители приняли участие в онлайн - проекте "Час Семьи", на тему "Дети и Театр!".</a:t>
            </a:r>
            <a:endParaRPr lang="ru-KZ" sz="1600" dirty="0">
              <a:solidFill>
                <a:srgbClr val="FF0000"/>
              </a:solidFill>
              <a:latin typeface="Bahnschrift SemiBold SemiConden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69130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3000">
        <p14:flash/>
      </p:transition>
    </mc:Choice>
    <mc:Fallback>
      <p:transition spd="slow" advClick="0" advTm="30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6A4F6FB-A09A-45B9-93A1-02462A58CC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975"/>
            <a:ext cx="3861048" cy="1884109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AECB8A9-7678-4DFF-8453-A54BD1371F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1503" y="37880"/>
            <a:ext cx="2599023" cy="1383028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2151F82-7C59-495F-BDC6-F536FBC273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84" y="2034901"/>
            <a:ext cx="3024336" cy="16892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3D9EA1C-1A61-44F0-B432-A468D41559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8722" y="1513817"/>
            <a:ext cx="2731804" cy="147626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2398D21-BB4D-40EB-BB76-BE0B1C1A69F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474" y="3869939"/>
            <a:ext cx="2852916" cy="166899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43A8AD2-EA68-4959-A333-B354FDE7ADB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80320" y="3146037"/>
            <a:ext cx="3201576" cy="169925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B023995-A6D5-46B1-847D-5AB10FA4F8E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2941" y="5709202"/>
            <a:ext cx="2751749" cy="1309727"/>
          </a:xfrm>
          <a:prstGeom prst="rect">
            <a:avLst/>
          </a:prstGeom>
        </p:spPr>
      </p:pic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A3855C01-651F-4DB3-9F90-BB820F6E0293}"/>
              </a:ext>
            </a:extLst>
          </p:cNvPr>
          <p:cNvSpPr/>
          <p:nvPr/>
        </p:nvSpPr>
        <p:spPr>
          <a:xfrm>
            <a:off x="3246059" y="4896413"/>
            <a:ext cx="3429000" cy="4185761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sz="1400" dirty="0">
                <a:solidFill>
                  <a:srgbClr val="FF0000"/>
                </a:solidFill>
                <a:latin typeface="Bahnschrift SemiBold SemiConden" panose="020B0502040204020203" pitchFamily="34" charset="0"/>
              </a:rPr>
              <a:t>8 января было организовано и проведено заседание МО классных руководителей на тему: "Растим Патриотов!" в рамках реализации Приоритетного Воспитательного направления работы школы - формирование Нового Казахстанского патриотизма и гражданственности среди учащихся.  Особую Благодарность за содержательное и познавательное обобщение своим опытом работы по патриотическому воспитанию учащихся выражаем выступившим классным </a:t>
            </a:r>
            <a:r>
              <a:rPr lang="ru-RU" sz="1400" dirty="0" err="1">
                <a:solidFill>
                  <a:srgbClr val="FF0000"/>
                </a:solidFill>
                <a:latin typeface="Bahnschrift SemiBold SemiConden" panose="020B0502040204020203" pitchFamily="34" charset="0"/>
              </a:rPr>
              <a:t>руководителямАбдугали</a:t>
            </a:r>
            <a:r>
              <a:rPr lang="ru-RU" sz="1400" dirty="0">
                <a:solidFill>
                  <a:srgbClr val="FF0000"/>
                </a:solidFill>
                <a:latin typeface="Bahnschrift SemiBold SemiConden" panose="020B0502040204020203" pitchFamily="34" charset="0"/>
              </a:rPr>
              <a:t> </a:t>
            </a:r>
            <a:r>
              <a:rPr lang="ru-RU" sz="1400" dirty="0" err="1">
                <a:solidFill>
                  <a:srgbClr val="FF0000"/>
                </a:solidFill>
                <a:latin typeface="Bahnschrift SemiBold SemiConden" panose="020B0502040204020203" pitchFamily="34" charset="0"/>
              </a:rPr>
              <a:t>Р.М.Альбазаровой</a:t>
            </a:r>
            <a:r>
              <a:rPr lang="ru-RU" sz="1400" dirty="0">
                <a:solidFill>
                  <a:srgbClr val="FF0000"/>
                </a:solidFill>
                <a:latin typeface="Bahnschrift SemiBold SemiConden" panose="020B0502040204020203" pitchFamily="34" charset="0"/>
              </a:rPr>
              <a:t> </a:t>
            </a:r>
            <a:r>
              <a:rPr lang="ru-RU" sz="1400" dirty="0" err="1">
                <a:solidFill>
                  <a:srgbClr val="FF0000"/>
                </a:solidFill>
                <a:latin typeface="Bahnschrift SemiBold SemiConden" panose="020B0502040204020203" pitchFamily="34" charset="0"/>
              </a:rPr>
              <a:t>И.Д.Мухамадиевой</a:t>
            </a:r>
            <a:r>
              <a:rPr lang="ru-RU" sz="1400" dirty="0">
                <a:solidFill>
                  <a:srgbClr val="FF0000"/>
                </a:solidFill>
                <a:latin typeface="Bahnschrift SemiBold SemiConden" panose="020B0502040204020203" pitchFamily="34" charset="0"/>
              </a:rPr>
              <a:t> </a:t>
            </a:r>
            <a:r>
              <a:rPr lang="ru-RU" sz="1400" dirty="0" err="1">
                <a:solidFill>
                  <a:srgbClr val="FF0000"/>
                </a:solidFill>
                <a:latin typeface="Bahnschrift SemiBold SemiConden" panose="020B0502040204020203" pitchFamily="34" charset="0"/>
              </a:rPr>
              <a:t>Н.В.Уксукбаевой</a:t>
            </a:r>
            <a:r>
              <a:rPr lang="ru-RU" sz="1400" dirty="0">
                <a:solidFill>
                  <a:srgbClr val="FF0000"/>
                </a:solidFill>
                <a:latin typeface="Bahnschrift SemiBold SemiConden" panose="020B0502040204020203" pitchFamily="34" charset="0"/>
              </a:rPr>
              <a:t> М.Е. Благодарим Руководителя МО классных руководителей </a:t>
            </a:r>
            <a:r>
              <a:rPr lang="ru-RU" sz="1400" dirty="0" err="1">
                <a:solidFill>
                  <a:srgbClr val="FF0000"/>
                </a:solidFill>
                <a:latin typeface="Bahnschrift SemiBold SemiConden" panose="020B0502040204020203" pitchFamily="34" charset="0"/>
              </a:rPr>
              <a:t>Оспанову</a:t>
            </a:r>
            <a:r>
              <a:rPr lang="ru-RU" sz="1400" dirty="0">
                <a:solidFill>
                  <a:srgbClr val="FF0000"/>
                </a:solidFill>
                <a:latin typeface="Bahnschrift SemiBold SemiConden" panose="020B0502040204020203" pitchFamily="34" charset="0"/>
              </a:rPr>
              <a:t> Алису </a:t>
            </a:r>
            <a:r>
              <a:rPr lang="ru-RU" sz="1400" dirty="0" err="1">
                <a:solidFill>
                  <a:srgbClr val="FF0000"/>
                </a:solidFill>
                <a:latin typeface="Bahnschrift SemiBold SemiConden" panose="020B0502040204020203" pitchFamily="34" charset="0"/>
              </a:rPr>
              <a:t>Турсыновну</a:t>
            </a:r>
            <a:r>
              <a:rPr lang="ru-RU" sz="1400" dirty="0">
                <a:solidFill>
                  <a:srgbClr val="FF0000"/>
                </a:solidFill>
                <a:latin typeface="Bahnschrift SemiBold SemiConden" panose="020B0502040204020203" pitchFamily="34" charset="0"/>
              </a:rPr>
              <a:t> за организацию и проведение заседания МО!</a:t>
            </a:r>
            <a:endParaRPr lang="ru-KZ" sz="1400" dirty="0">
              <a:solidFill>
                <a:srgbClr val="FF0000"/>
              </a:solidFill>
              <a:latin typeface="Bahnschrift SemiBold SemiConden" panose="020B0502040204020203" pitchFamily="34" charset="0"/>
            </a:endParaRPr>
          </a:p>
          <a:p>
            <a:pPr algn="just"/>
            <a:r>
              <a:rPr lang="ru-RU" sz="1400" dirty="0">
                <a:solidFill>
                  <a:srgbClr val="FF0000"/>
                </a:solidFill>
                <a:latin typeface="Bahnschrift SemiBold SemiConden" panose="020B0502040204020203" pitchFamily="34" charset="0"/>
              </a:rPr>
              <a:t>Выражаем Благодарность всем классным руководителям, которые приняли участие в заседании МО классных руководителей!</a:t>
            </a:r>
            <a:endParaRPr lang="ru-KZ" sz="1400" dirty="0">
              <a:solidFill>
                <a:srgbClr val="FF0000"/>
              </a:solidFill>
              <a:latin typeface="Bahnschrift SemiBold SemiConden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33044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 advClick="0" advTm="3000">
        <p14:prism/>
      </p:transition>
    </mc:Choice>
    <mc:Fallback>
      <p:transition spd="slow" advClick="0" advTm="3000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7354</TotalTime>
  <Words>635</Words>
  <Application>Microsoft Office PowerPoint</Application>
  <PresentationFormat>Экран (4:3)</PresentationFormat>
  <Paragraphs>31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5" baseType="lpstr">
      <vt:lpstr>Aharoni</vt:lpstr>
      <vt:lpstr>-apple-system</vt:lpstr>
      <vt:lpstr>Arial</vt:lpstr>
      <vt:lpstr>Bahnschrift SemiBold SemiConden</vt:lpstr>
      <vt:lpstr>Calibri</vt:lpstr>
      <vt:lpstr>Monotype Corsiva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11</dc:creator>
  <cp:lastModifiedBy>admin</cp:lastModifiedBy>
  <cp:revision>539</cp:revision>
  <cp:lastPrinted>2020-12-07T08:49:05Z</cp:lastPrinted>
  <dcterms:created xsi:type="dcterms:W3CDTF">2019-12-09T04:18:10Z</dcterms:created>
  <dcterms:modified xsi:type="dcterms:W3CDTF">2021-01-09T04:32:37Z</dcterms:modified>
</cp:coreProperties>
</file>