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9" r:id="rId5"/>
    <p:sldId id="266" r:id="rId6"/>
    <p:sldId id="270" r:id="rId7"/>
    <p:sldId id="271" r:id="rId8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22422"/>
    <a:srgbClr val="FFFFFF"/>
    <a:srgbClr val="0404BC"/>
    <a:srgbClr val="E6B9B8"/>
    <a:srgbClr val="9933FF"/>
    <a:srgbClr val="4F81BD"/>
    <a:srgbClr val="4B3122"/>
    <a:srgbClr val="711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84" d="100"/>
          <a:sy n="84" d="100"/>
        </p:scale>
        <p:origin x="2784" y="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instagram.com/goroo_k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3" name="AutoShape 3" descr="https://img-fotki.yandex.ru/get/6736/200418627.1a/0_10c87b_d2d75807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AutoShape 11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s://img-fotki.yandex.ru/get/15545/200418627.cb/0_149bd3_9ed722d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9" name="AutoShape 19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1" name="AutoShape 21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3" name="AutoShape 23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5" name="AutoShape 25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2" name="AutoShape 16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F6CF0F0-3BED-4E29-A901-1D977ED0D52C}"/>
              </a:ext>
            </a:extLst>
          </p:cNvPr>
          <p:cNvGrpSpPr/>
          <p:nvPr/>
        </p:nvGrpSpPr>
        <p:grpSpPr>
          <a:xfrm>
            <a:off x="0" y="50135"/>
            <a:ext cx="6964461" cy="1964892"/>
            <a:chOff x="0" y="-32"/>
            <a:chExt cx="8286784" cy="1964892"/>
          </a:xfrm>
        </p:grpSpPr>
        <p:pic>
          <p:nvPicPr>
            <p:cNvPr id="37" name="Picture 8" descr="C:\Users\w\Downloads\xdvx.png">
              <a:extLst>
                <a:ext uri="{FF2B5EF4-FFF2-40B4-BE49-F238E27FC236}">
                  <a16:creationId xmlns:a16="http://schemas.microsoft.com/office/drawing/2014/main" id="{879F8E82-44C9-44D5-A98C-E8735CEDF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9" y="1393356"/>
              <a:ext cx="7546669" cy="571504"/>
            </a:xfrm>
            <a:prstGeom prst="rect">
              <a:avLst/>
            </a:prstGeom>
            <a:noFill/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A11897E-8A86-4D69-92B3-510DF2C58C81}"/>
                </a:ext>
              </a:extLst>
            </p:cNvPr>
            <p:cNvSpPr/>
            <p:nvPr/>
          </p:nvSpPr>
          <p:spPr>
            <a:xfrm>
              <a:off x="1729673" y="536100"/>
              <a:ext cx="6241452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C57EDE8E-9F66-4388-9162-15EAA214DE66}"/>
                </a:ext>
              </a:extLst>
            </p:cNvPr>
            <p:cNvSpPr/>
            <p:nvPr/>
          </p:nvSpPr>
          <p:spPr>
            <a:xfrm>
              <a:off x="3033103" y="1426174"/>
              <a:ext cx="20941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40</a:t>
              </a:r>
              <a:endParaRPr lang="ru-RU" sz="1200" b="1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04.01.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.202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Picture 27" descr="C:\Users\w\Desktop\0_ab458_4bc1d758_orig.png">
              <a:extLst>
                <a:ext uri="{FF2B5EF4-FFF2-40B4-BE49-F238E27FC236}">
                  <a16:creationId xmlns:a16="http://schemas.microsoft.com/office/drawing/2014/main" id="{E484A9B0-FC7E-40E9-9309-72D13C838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4422" y="1321918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6666752-0B03-4352-8D69-706C4DA17F04}"/>
                </a:ext>
              </a:extLst>
            </p:cNvPr>
            <p:cNvSpPr/>
            <p:nvPr/>
          </p:nvSpPr>
          <p:spPr>
            <a:xfrm>
              <a:off x="1812879" y="187717"/>
              <a:ext cx="3207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solidFill>
                    <a:srgbClr val="00B0F0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>
                <a:solidFill>
                  <a:srgbClr val="00B0F0"/>
                </a:solidFill>
              </a:endParaRPr>
            </a:p>
          </p:txBody>
        </p:sp>
        <p:pic>
          <p:nvPicPr>
            <p:cNvPr id="42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B79AB110-BC26-48E7-B317-B20F245B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4A002DEA-5DCF-4EAE-84DC-868EA00BF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306" y="-32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solidFill>
                    <a:srgbClr val="00B0F0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10F15-DE8D-44A8-BA10-C644F0554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95" y="2371899"/>
            <a:ext cx="3511923" cy="22001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24DD1B-0E76-4BCD-A04B-D6FFF75CA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108" y="2697446"/>
            <a:ext cx="2794797" cy="27761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5565BB-8F73-4B76-B30E-C6FEDB9FDB06}"/>
              </a:ext>
            </a:extLst>
          </p:cNvPr>
          <p:cNvSpPr/>
          <p:nvPr/>
        </p:nvSpPr>
        <p:spPr>
          <a:xfrm>
            <a:off x="3828726" y="5485411"/>
            <a:ext cx="3007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Ученица 6 Г класса Петренко Милана сделала новогоднюю снежинку, которая излучает новогоднее настроение.</a:t>
            </a:r>
            <a:r>
              <a:rPr lang="ru-KZ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 </a:t>
            </a:r>
            <a:endParaRPr lang="ru-KZ" dirty="0">
              <a:latin typeface="Bahnschrift SemiBold SemiConden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02286E-9364-42ED-88DD-C9CFE0DD33BC}"/>
              </a:ext>
            </a:extLst>
          </p:cNvPr>
          <p:cNvSpPr/>
          <p:nvPr/>
        </p:nvSpPr>
        <p:spPr>
          <a:xfrm>
            <a:off x="180095" y="4584200"/>
            <a:ext cx="3429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Учащаяся 6 Г класса Михайлова Валерия приготовила на 2021 год календарь ручной работы.</a:t>
            </a:r>
            <a:br>
              <a:rPr lang="ru-RU" dirty="0">
                <a:latin typeface="Bahnschrift SemiBold SemiConden" panose="020B0502040204020203" pitchFamily="34" charset="0"/>
              </a:rPr>
            </a:br>
            <a:r>
              <a:rPr lang="ru-RU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Календарь очень красивый и запоминающийся. </a:t>
            </a:r>
            <a:r>
              <a:rPr lang="ru-RU" dirty="0">
                <a:latin typeface="Bahnschrift SemiBold SemiConden" panose="020B0502040204020203" pitchFamily="34" charset="0"/>
                <a:hlinkClick r:id="rId7"/>
              </a:rPr>
              <a:t>@</a:t>
            </a:r>
            <a:r>
              <a:rPr lang="ru-RU" dirty="0" err="1">
                <a:latin typeface="Bahnschrift SemiBold SemiConden" panose="020B0502040204020203" pitchFamily="34" charset="0"/>
                <a:hlinkClick r:id="rId7"/>
              </a:rPr>
              <a:t>goroo_krg</a:t>
            </a:r>
            <a:endParaRPr lang="ru-KZ" dirty="0">
              <a:latin typeface="Bahnschrift SemiBold SemiConden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9D415-925C-4185-BB19-8DC8243F0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6107574"/>
            <a:ext cx="2705875" cy="279854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F9203C-ABD5-4477-8DC5-1F13E09E04FF}"/>
              </a:ext>
            </a:extLst>
          </p:cNvPr>
          <p:cNvSpPr/>
          <p:nvPr/>
        </p:nvSpPr>
        <p:spPr>
          <a:xfrm>
            <a:off x="3143232" y="7027183"/>
            <a:ext cx="3429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kk-KZ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"Біз салауатты өмір салтын қолдаймыз" деген тақырыпта 7 </a:t>
            </a:r>
            <a:r>
              <a:rPr lang="ru-KZ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«</a:t>
            </a:r>
            <a:r>
              <a:rPr lang="kk-KZ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Ә</a:t>
            </a:r>
            <a:r>
              <a:rPr lang="ru-KZ">
                <a:solidFill>
                  <a:srgbClr val="262626"/>
                </a:solidFill>
                <a:latin typeface="Bahnschrift SemiBold SemiConden" panose="020B0502040204020203" pitchFamily="34" charset="0"/>
              </a:rPr>
              <a:t>»</a:t>
            </a:r>
            <a:r>
              <a:rPr lang="kk-KZ">
                <a:solidFill>
                  <a:srgbClr val="262626"/>
                </a:solidFill>
                <a:latin typeface="Bahnschrift SemiBold SemiConden" panose="020B0502040204020203" pitchFamily="34" charset="0"/>
              </a:rPr>
              <a:t> </a:t>
            </a:r>
            <a:r>
              <a:rPr lang="kk-KZ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сынып оқушылары видео флешмоб өткізді. Сынып жетекшісі:</a:t>
            </a:r>
            <a:r>
              <a:rPr lang="ru-KZ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 </a:t>
            </a:r>
            <a:r>
              <a:rPr lang="kk-KZ" dirty="0">
                <a:solidFill>
                  <a:srgbClr val="262626"/>
                </a:solidFill>
                <a:latin typeface="Bahnschrift SemiBold SemiConden" panose="020B0502040204020203" pitchFamily="34" charset="0"/>
              </a:rPr>
              <a:t>Мейрамова Шынар Бактияровна </a:t>
            </a:r>
            <a:endParaRPr lang="ru-KZ" dirty="0">
              <a:latin typeface="Bahnschrift SemiBold SemiConden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14:honeycomb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Новогодний Фон Со Снежинками И Елочные Шары Стоковый Вектор - FreeImages.com">
            <a:extLst>
              <a:ext uri="{FF2B5EF4-FFF2-40B4-BE49-F238E27FC236}">
                <a16:creationId xmlns:a16="http://schemas.microsoft.com/office/drawing/2014/main" id="{3A4185F3-8334-4E4F-BCD0-DED46CDA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" y="0"/>
            <a:ext cx="6893591" cy="91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961604-B979-442F-B30F-68542695E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0" y="4295403"/>
            <a:ext cx="3168352" cy="181048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D265F4-1836-4590-8380-12885A16605D}"/>
              </a:ext>
            </a:extLst>
          </p:cNvPr>
          <p:cNvSpPr/>
          <p:nvPr/>
        </p:nvSpPr>
        <p:spPr>
          <a:xfrm>
            <a:off x="62850" y="6139094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b="1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5.01.21ж сағат 10.00де математика, физика және информатика мұғалімдері бірлестігінің отырысы өтті.</a:t>
            </a:r>
            <a:endParaRPr lang="ru-KZ" sz="1400" b="1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77D2F-5CD4-4C10-BF77-449F18F3C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202" y="67936"/>
            <a:ext cx="3626798" cy="19995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0C1078-3F4E-44CE-AB76-CEBE2705FD39}"/>
              </a:ext>
            </a:extLst>
          </p:cNvPr>
          <p:cNvSpPr/>
          <p:nvPr/>
        </p:nvSpPr>
        <p:spPr>
          <a:xfrm>
            <a:off x="25906" y="21088"/>
            <a:ext cx="315899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5.01 прошло заседание МО учителей начальных классов.</a:t>
            </a:r>
            <a:b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</a:b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На повестке дня рассмотрены вопросы:</a:t>
            </a:r>
            <a:b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</a:b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1. Анализ работы факультативных кружков. Авдеева Н.М.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2 Анализ работы</a:t>
            </a:r>
            <a:r>
              <a:rPr lang="ru-KZ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по развитию математической грамотности. Черныш Н.П.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3.Организация работы по подготовке ВОУД, PIRLZ учеников 4 классов.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400" dirty="0" err="1">
                <a:solidFill>
                  <a:srgbClr val="FF0066"/>
                </a:solidFill>
                <a:latin typeface="Bahnschrift SemiBold SemiConden" panose="020B0502040204020203" pitchFamily="34" charset="0"/>
              </a:rPr>
              <a:t>Альбазарова</a:t>
            </a: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400" dirty="0" err="1">
                <a:solidFill>
                  <a:srgbClr val="FF0066"/>
                </a:solidFill>
                <a:latin typeface="Bahnschrift SemiBold SemiConden" panose="020B0502040204020203" pitchFamily="34" charset="0"/>
              </a:rPr>
              <a:t>И.Д.Майлепесова</a:t>
            </a: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 А.А.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Тетерина И.В.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4.Организация работы с одаренными детьми. </a:t>
            </a:r>
            <a:r>
              <a:rPr lang="ru-RU" sz="1400" dirty="0" err="1">
                <a:solidFill>
                  <a:srgbClr val="FF0066"/>
                </a:solidFill>
                <a:latin typeface="Bahnschrift SemiBold SemiConden" panose="020B0502040204020203" pitchFamily="34" charset="0"/>
              </a:rPr>
              <a:t>Кузина.Н.Н</a:t>
            </a: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5. Преподавание предмета "Самопознание" в рамках ДО из опыта работы Ахметова Р.К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6. Анализ работы по повышению техники чтения. Из опыта работы Сидоренко Е.И</a:t>
            </a:r>
            <a:endParaRPr lang="ru-KZ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A2DC4-E0D0-41D3-A0BA-6A9318DC2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38327">
            <a:off x="3362768" y="2282062"/>
            <a:ext cx="3306687" cy="19995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531F8-34B6-4827-AE96-9CC3BB6DA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5088">
            <a:off x="3599936" y="4245529"/>
            <a:ext cx="3158997" cy="19102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AA003E-5ADA-4DB4-9CD1-9376E59E851D}"/>
              </a:ext>
            </a:extLst>
          </p:cNvPr>
          <p:cNvSpPr/>
          <p:nvPr/>
        </p:nvSpPr>
        <p:spPr>
          <a:xfrm>
            <a:off x="3626800" y="6330516"/>
            <a:ext cx="332964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5 января прошло заседание МО учителей русского языка и </a:t>
            </a:r>
            <a:r>
              <a:rPr lang="ru-RU" sz="1400" dirty="0" err="1">
                <a:solidFill>
                  <a:srgbClr val="FF0066"/>
                </a:solidFill>
                <a:latin typeface="Bahnschrift SemiBold SemiConden" panose="020B0502040204020203" pitchFamily="34" charset="0"/>
              </a:rPr>
              <a:t>литературы.На</a:t>
            </a: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 повестке дня рассмотрены вопросы:1.Анализ качества и успеваемости за 2 четверть.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2. Анализ </a:t>
            </a:r>
            <a:r>
              <a:rPr lang="ru-RU" sz="1400" dirty="0" err="1">
                <a:solidFill>
                  <a:srgbClr val="FF0066"/>
                </a:solidFill>
                <a:latin typeface="Bahnschrift SemiBold SemiConden" panose="020B0502040204020203" pitchFamily="34" charset="0"/>
              </a:rPr>
              <a:t>суммативных</a:t>
            </a: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 работ за 2 четверть. Все учителя.</a:t>
            </a:r>
            <a:b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</a:br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3. Обмен опытом по повышению качества знаний.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4. Разное.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66"/>
                </a:solidFill>
                <a:latin typeface="Bahnschrift SemiBold SemiConden" panose="020B0502040204020203" pitchFamily="34" charset="0"/>
              </a:rPr>
              <a:t>Благодарим всех учителей за активное участие.</a:t>
            </a:r>
            <a:endParaRPr lang="ru-KZ" sz="1400" dirty="0">
              <a:solidFill>
                <a:srgbClr val="FF0066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7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dissolve/>
      </p:transition>
    </mc:Choice>
    <mc:Fallback>
      <p:transition spd="slow" advClick="0" advTm="3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февраля. | Новогодние открытки, Рождественский фон, Рождественские  картинки">
            <a:extLst>
              <a:ext uri="{FF2B5EF4-FFF2-40B4-BE49-F238E27FC236}">
                <a16:creationId xmlns:a16="http://schemas.microsoft.com/office/drawing/2014/main" id="{932E43D8-ED03-41D9-903E-39FD5B5D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2A75E8-FC73-48E8-A635-C9D9ACB0A278}"/>
              </a:ext>
            </a:extLst>
          </p:cNvPr>
          <p:cNvSpPr/>
          <p:nvPr/>
        </p:nvSpPr>
        <p:spPr>
          <a:xfrm>
            <a:off x="26348" y="107504"/>
            <a:ext cx="297060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>
                <a:latin typeface="Bahnschrift SemiBold SemiConden" panose="020B0502040204020203" pitchFamily="34" charset="0"/>
              </a:rPr>
              <a:t>Бүгін 5 қаңтарда бастауыш сынып әдіс бірлестігінің отырысы өтті. Күн тәртібінде төмендегі мәселелер қарастырылды.</a:t>
            </a:r>
            <a:endParaRPr lang="ru-KZ" dirty="0">
              <a:latin typeface="Bahnschrift SemiBold SemiConden" panose="020B0502040204020203" pitchFamily="34" charset="0"/>
            </a:endParaRPr>
          </a:p>
          <a:p>
            <a:pPr algn="just"/>
            <a:r>
              <a:rPr lang="kk-KZ" dirty="0">
                <a:latin typeface="Bahnschrift SemiBold SemiConden" panose="020B0502040204020203" pitchFamily="34" charset="0"/>
              </a:rPr>
              <a:t>2–тоқсанның қорытындысы, оқу бағдарламаның орындалуы. Модерация бойынша хаттамалардың толтырылуы</a:t>
            </a:r>
            <a:endParaRPr lang="ru-KZ" dirty="0">
              <a:latin typeface="Bahnschrift SemiBold SemiConden" panose="020B0502040204020203" pitchFamily="34" charset="0"/>
            </a:endParaRPr>
          </a:p>
          <a:p>
            <a:pPr algn="just"/>
            <a:r>
              <a:rPr lang="kk-KZ" dirty="0">
                <a:latin typeface="Bahnschrift SemiBold SemiConden" panose="020B0502040204020203" pitchFamily="34" charset="0"/>
              </a:rPr>
              <a:t>2. «Қабілеті төмен оқушылармен жұмыс» тәжірибе алмасу Есенжолова Н.К.</a:t>
            </a:r>
            <a:endParaRPr lang="ru-KZ" dirty="0">
              <a:latin typeface="Bahnschrift SemiBold SemiConden" panose="020B0502040204020203" pitchFamily="34" charset="0"/>
            </a:endParaRPr>
          </a:p>
          <a:p>
            <a:pPr algn="just"/>
            <a:r>
              <a:rPr lang="kk-KZ" dirty="0">
                <a:latin typeface="Bahnschrift SemiBold SemiConden" panose="020B0502040204020203" pitchFamily="34" charset="0"/>
              </a:rPr>
              <a:t>3. ОЖСБ, </a:t>
            </a:r>
            <a:r>
              <a:rPr lang="en-US" dirty="0">
                <a:latin typeface="Bahnschrift SemiBold SemiConden" panose="020B0502040204020203" pitchFamily="34" charset="0"/>
              </a:rPr>
              <a:t>PIRLZ 4 </a:t>
            </a:r>
            <a:r>
              <a:rPr lang="kk-KZ" dirty="0">
                <a:latin typeface="Bahnschrift SemiBold SemiConden" panose="020B0502040204020203" pitchFamily="34" charset="0"/>
              </a:rPr>
              <a:t>сынып оқушыларын дайындау бойынша жұмыстарды ұйымдастыру. Рақымжанова Ғ. Қ.,Сарсембаева Г. Қ., Шыңғысбаева Н.Ж.</a:t>
            </a:r>
            <a:endParaRPr lang="ru-KZ" dirty="0">
              <a:latin typeface="Bahnschrift SemiBold SemiConden" panose="020B0502040204020203" pitchFamily="34" charset="0"/>
            </a:endParaRPr>
          </a:p>
          <a:p>
            <a:pPr algn="just"/>
            <a:r>
              <a:rPr lang="kk-KZ" dirty="0">
                <a:latin typeface="Bahnschrift SemiBold SemiConden" panose="020B0502040204020203" pitchFamily="34" charset="0"/>
              </a:rPr>
              <a:t>4. Оқушылардың оқу дағдысын дамыту. Омарова А.Б. </a:t>
            </a:r>
            <a:endParaRPr lang="ru-KZ" dirty="0"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93E424-894C-4A42-8B1F-149BCC0A0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080" y="1486492"/>
            <a:ext cx="1607939" cy="20048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E0F6E1-77DE-4D49-8974-83161D17C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498" y="72586"/>
            <a:ext cx="2473449" cy="15080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8A6398D-A906-49E5-BF14-59EFA61FC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748" y="1775816"/>
            <a:ext cx="1912006" cy="23910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4B4355-3837-450C-A623-A718BDB2D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507" y="4315745"/>
            <a:ext cx="2105718" cy="26738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A40893F-D2AF-4E11-BA51-7432F4AE1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074" y="6228184"/>
            <a:ext cx="1896143" cy="24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9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7 февраля. | Новогодние открытки, Рождественский фон, Рождественские  картинки">
            <a:extLst>
              <a:ext uri="{FF2B5EF4-FFF2-40B4-BE49-F238E27FC236}">
                <a16:creationId xmlns:a16="http://schemas.microsoft.com/office/drawing/2014/main" id="{6CD9B0BA-4F62-423B-8C46-35F1FAD5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C000DF-E69C-4613-B3E2-99432E722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40" y="107504"/>
            <a:ext cx="3031564" cy="18002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E79B22-9DB2-4019-BA3D-D5DC8EBDB163}"/>
              </a:ext>
            </a:extLst>
          </p:cNvPr>
          <p:cNvSpPr/>
          <p:nvPr/>
        </p:nvSpPr>
        <p:spPr>
          <a:xfrm>
            <a:off x="0" y="2015208"/>
            <a:ext cx="3429000" cy="33085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dirty="0">
                <a:solidFill>
                  <a:srgbClr val="C00000"/>
                </a:solidFill>
                <a:latin typeface="-apple-system"/>
              </a:rPr>
              <a:t>5.01.21 Проведено заседание МО учителей английского языка. Тема: </a:t>
            </a:r>
            <a:r>
              <a:rPr lang="ru-RU" sz="1100" dirty="0" err="1">
                <a:solidFill>
                  <a:srgbClr val="C00000"/>
                </a:solidFill>
                <a:latin typeface="-apple-system"/>
              </a:rPr>
              <a:t>Критериальное</a:t>
            </a:r>
            <a:r>
              <a:rPr lang="ru-RU" sz="1100" dirty="0">
                <a:solidFill>
                  <a:srgbClr val="C00000"/>
                </a:solidFill>
                <a:latin typeface="-apple-system"/>
              </a:rPr>
              <a:t> оценивание учебных достижений учащихся. Тема заседания актуальная, так как оценивание оказывает большое влияние на процесс продвижение учащегося вперед, на его отношение к предмету, школе и окружающему миру в целом. Поэтому к процессу оценивания качества знаний учащихся предъявляются достаточно серьезные требования в нашей школе. На заседании МО были рассмотрены критерии и алгоритмы составления заданий </a:t>
            </a:r>
            <a:r>
              <a:rPr lang="ru-RU" sz="1100" dirty="0" err="1">
                <a:solidFill>
                  <a:srgbClr val="C00000"/>
                </a:solidFill>
                <a:latin typeface="-apple-system"/>
              </a:rPr>
              <a:t>формативного</a:t>
            </a:r>
            <a:r>
              <a:rPr lang="ru-RU" sz="1100" dirty="0">
                <a:solidFill>
                  <a:srgbClr val="C00000"/>
                </a:solidFill>
                <a:latin typeface="-apple-system"/>
              </a:rPr>
              <a:t> и </a:t>
            </a:r>
            <a:r>
              <a:rPr lang="ru-RU" sz="1100" dirty="0" err="1">
                <a:solidFill>
                  <a:srgbClr val="C00000"/>
                </a:solidFill>
                <a:latin typeface="-apple-system"/>
              </a:rPr>
              <a:t>суммативного</a:t>
            </a:r>
            <a:r>
              <a:rPr lang="ru-RU" sz="1100" dirty="0">
                <a:solidFill>
                  <a:srgbClr val="C00000"/>
                </a:solidFill>
                <a:latin typeface="-apple-system"/>
              </a:rPr>
              <a:t> оценивания. Учителя на практике применяли полученные знания в процессе заседания МО. Педагоги делились опытом личной деятельности, а также рассмотрели проблемные моменты при проведении оценивания учащихся. Учителями были разработаны рекомендации по обеспечению обучающихся эффективной обратной связью при дистанционном обучении.</a:t>
            </a:r>
            <a:endParaRPr lang="ru-KZ" sz="1100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7DB8A5-EED3-4A7B-9368-E7BEA66D4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72" y="45069"/>
            <a:ext cx="3292936" cy="16594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DC24C0-0C0F-48EF-9CA5-B10E61A9E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736" y="5254083"/>
            <a:ext cx="5805264" cy="19450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700C3C-B2A2-4BEE-A9FC-60882D4AE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32" y="7199177"/>
            <a:ext cx="5184576" cy="17173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121CE8-BDCF-4099-868D-8821C4773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3485" y="1532893"/>
            <a:ext cx="1556740" cy="15672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1001CC-D307-40E6-8803-4D6A14C329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2959" y="1384328"/>
            <a:ext cx="1889545" cy="18643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014066-FAE5-47A3-8E39-E332F654F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657" y="3058371"/>
            <a:ext cx="2005697" cy="20470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D5AA8E-8D95-49D5-ACA4-55E71F8B2B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1208" y="7174008"/>
            <a:ext cx="1507519" cy="17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5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comb/>
      </p:transition>
    </mc:Choice>
    <mc:Fallback>
      <p:transition spd="slow" advClick="0" advTm="3000">
        <p:comb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овогодний фон с золотой елочный шар и звезда и место для текста векторная  иллюстрация, рождество, фон, рождество Фоновое изображение для бесплатной  загрузки">
            <a:extLst>
              <a:ext uri="{FF2B5EF4-FFF2-40B4-BE49-F238E27FC236}">
                <a16:creationId xmlns:a16="http://schemas.microsoft.com/office/drawing/2014/main" id="{856B4469-48A8-44B1-B272-B8BB4550D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" y="-26427"/>
            <a:ext cx="6858000" cy="915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01AA02-4728-47FB-96CD-9C1C35D6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4166">
            <a:off x="148454" y="136162"/>
            <a:ext cx="1899301" cy="22997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EDF91-45B8-4686-9BA0-D0C36B5E2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8450">
            <a:off x="4804112" y="291303"/>
            <a:ext cx="1853816" cy="206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EC2532-00EE-47EB-A68A-4EFF0A485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9" y="2447013"/>
            <a:ext cx="240994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1DFA06-00F4-4159-9F5B-9B609002D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341" y="179512"/>
            <a:ext cx="1540198" cy="204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088865-D35C-4424-8AFA-09A0DD2C72C9}"/>
              </a:ext>
            </a:extLst>
          </p:cNvPr>
          <p:cNvSpPr/>
          <p:nvPr/>
        </p:nvSpPr>
        <p:spPr>
          <a:xfrm>
            <a:off x="2887017" y="2748692"/>
            <a:ext cx="3522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Ученик 4 Б класс</a:t>
            </a:r>
            <a:r>
              <a:rPr lang="ru-KZ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ы</a:t>
            </a:r>
            <a:r>
              <a:rPr lang="ru-RU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 в конкурсе- выставке работ "Зимняя сказка".</a:t>
            </a:r>
            <a:br>
              <a:rPr lang="ru-RU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</a:br>
            <a:r>
              <a:rPr lang="ru-RU" b="1" dirty="0" err="1">
                <a:solidFill>
                  <a:srgbClr val="FFFF00"/>
                </a:solidFill>
                <a:latin typeface="Bahnschrift SemiBold SemiConden" panose="020B0502040204020203" pitchFamily="34" charset="0"/>
              </a:rPr>
              <a:t>Кл.руководитель</a:t>
            </a:r>
            <a:r>
              <a:rPr lang="ru-RU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: </a:t>
            </a:r>
            <a:r>
              <a:rPr lang="ru-RU" b="1" dirty="0" err="1">
                <a:solidFill>
                  <a:srgbClr val="FFFF00"/>
                </a:solidFill>
                <a:latin typeface="Bahnschrift SemiBold SemiConden" panose="020B0502040204020203" pitchFamily="34" charset="0"/>
              </a:rPr>
              <a:t>Альбазарова</a:t>
            </a:r>
            <a:r>
              <a:rPr lang="ru-RU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 И.Д.</a:t>
            </a:r>
            <a:endParaRPr lang="ru-KZ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AA76D9-22BB-4764-ADAA-27625090E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545" y="6678284"/>
            <a:ext cx="1874949" cy="1800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237605-596C-41C0-A35D-8583D817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64" y="4440568"/>
            <a:ext cx="5849838" cy="18401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4E0C35-8608-4F2F-AA07-4B4A5CF21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60" y="6707636"/>
            <a:ext cx="3937050" cy="19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glitter pattern="hexagon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11B762-63E2-4711-9154-C2F73A86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82" y="0"/>
            <a:ext cx="4008991" cy="30280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18C4BB-5B27-4A07-B1E0-3F7D82F7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00" y="3131840"/>
            <a:ext cx="2461285" cy="3739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2D62D7-6F23-4CE1-99E8-5D96E1857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35" y="3100988"/>
            <a:ext cx="3286125" cy="1905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66094D-BC4F-4EBD-BF6E-28E85D47F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125" y="5148064"/>
            <a:ext cx="2886075" cy="23050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39A641-9190-4793-BEF7-9317A1AF9F41}"/>
              </a:ext>
            </a:extLst>
          </p:cNvPr>
          <p:cNvSpPr/>
          <p:nvPr/>
        </p:nvSpPr>
        <p:spPr>
          <a:xfrm>
            <a:off x="165800" y="7006980"/>
            <a:ext cx="3429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8 января - учащиеся, классные  руководители и родители приняли участие в онлайн - проекте "Час Семьи", на тему "Дети и Театр!".</a:t>
            </a:r>
            <a:endParaRPr lang="ru-KZ" sz="1600" dirty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1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flash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A4F6FB-A09A-45B9-93A1-02462A58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5"/>
            <a:ext cx="3861048" cy="18841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ECB8A9-7678-4DFF-8453-A54BD137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503" y="37880"/>
            <a:ext cx="2599023" cy="13830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51F82-7C59-495F-BDC6-F536FBC2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4" y="2034901"/>
            <a:ext cx="3024336" cy="1689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D9EA1C-1A61-44F0-B432-A468D4155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722" y="1513817"/>
            <a:ext cx="2731804" cy="1476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398D21-BB4D-40EB-BB76-BE0B1C1A6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4" y="3869939"/>
            <a:ext cx="2852916" cy="1668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3A8AD2-EA68-4959-A333-B354FDE7A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0320" y="3146037"/>
            <a:ext cx="3201576" cy="1699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023995-A6D5-46B1-847D-5AB10FA4F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41" y="5709202"/>
            <a:ext cx="2751749" cy="130972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855C01-651F-4DB3-9F90-BB820F6E0293}"/>
              </a:ext>
            </a:extLst>
          </p:cNvPr>
          <p:cNvSpPr/>
          <p:nvPr/>
        </p:nvSpPr>
        <p:spPr>
          <a:xfrm>
            <a:off x="3246059" y="4896413"/>
            <a:ext cx="3429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8 января было организовано и проведено заседание МО классных руководителей на тему: "Растим Патриотов!" в рамках реализации Приоритетного Воспитательного направления работы школы - формирование Нового Казахстанского патриотизма и гражданственности среди учащихся.  Особую Благодарность за содержательное и познавательное обобщение своим опытом работы по патриотическому воспитанию учащихся выражаем выступившим классным </a:t>
            </a:r>
            <a:r>
              <a:rPr lang="ru-RU" sz="1400" dirty="0" err="1">
                <a:solidFill>
                  <a:srgbClr val="FF0000"/>
                </a:solidFill>
                <a:latin typeface="Bahnschrift SemiBold SemiConden" panose="020B0502040204020203" pitchFamily="34" charset="0"/>
              </a:rPr>
              <a:t>руководителямАбдугали</a:t>
            </a:r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Bahnschrift SemiBold SemiConden" panose="020B0502040204020203" pitchFamily="34" charset="0"/>
              </a:rPr>
              <a:t>Р.М.Альбазаровой</a:t>
            </a:r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Bahnschrift SemiBold SemiConden" panose="020B0502040204020203" pitchFamily="34" charset="0"/>
              </a:rPr>
              <a:t>И.Д.Мухамадиевой</a:t>
            </a:r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Bahnschrift SemiBold SemiConden" panose="020B0502040204020203" pitchFamily="34" charset="0"/>
              </a:rPr>
              <a:t>Н.В.Уксукбаевой</a:t>
            </a:r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 М.Е. Благодарим Руководителя МО классных руководителей </a:t>
            </a:r>
            <a:r>
              <a:rPr lang="ru-RU" sz="1400" dirty="0" err="1">
                <a:solidFill>
                  <a:srgbClr val="FF0000"/>
                </a:solidFill>
                <a:latin typeface="Bahnschrift SemiBold SemiConden" panose="020B0502040204020203" pitchFamily="34" charset="0"/>
              </a:rPr>
              <a:t>Оспанову</a:t>
            </a:r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 Алису </a:t>
            </a:r>
            <a:r>
              <a:rPr lang="ru-RU" sz="1400" dirty="0" err="1">
                <a:solidFill>
                  <a:srgbClr val="FF0000"/>
                </a:solidFill>
                <a:latin typeface="Bahnschrift SemiBold SemiConden" panose="020B0502040204020203" pitchFamily="34" charset="0"/>
              </a:rPr>
              <a:t>Турсыновну</a:t>
            </a:r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 за организацию и проведение заседания МО!</a:t>
            </a:r>
            <a:endParaRPr lang="ru-KZ" sz="1400" dirty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14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Выражаем Благодарность всем классным руководителям, которые приняли участие в заседании МО классных руководителей!</a:t>
            </a:r>
            <a:endParaRPr lang="ru-KZ" sz="1400" dirty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0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7354</TotalTime>
  <Words>635</Words>
  <Application>Microsoft Office PowerPoint</Application>
  <PresentationFormat>Экран (4:3)</PresentationFormat>
  <Paragraphs>31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Aharoni</vt:lpstr>
      <vt:lpstr>-apple-system</vt:lpstr>
      <vt:lpstr>Arial</vt:lpstr>
      <vt:lpstr>Bahnschrift SemiBold SemiConden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539</cp:revision>
  <cp:lastPrinted>2020-12-07T08:49:05Z</cp:lastPrinted>
  <dcterms:created xsi:type="dcterms:W3CDTF">2019-12-09T04:18:10Z</dcterms:created>
  <dcterms:modified xsi:type="dcterms:W3CDTF">2021-01-09T04:32:37Z</dcterms:modified>
</cp:coreProperties>
</file>