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9" r:id="rId3"/>
    <p:sldId id="267" r:id="rId4"/>
    <p:sldId id="270" r:id="rId5"/>
    <p:sldId id="271" r:id="rId6"/>
    <p:sldId id="272" r:id="rId7"/>
    <p:sldId id="268" r:id="rId8"/>
    <p:sldId id="273" r:id="rId9"/>
    <p:sldId id="274" r:id="rId10"/>
    <p:sldId id="275" r:id="rId11"/>
  </p:sldIdLst>
  <p:sldSz cx="6858000" cy="9144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4BC"/>
    <a:srgbClr val="9933FF"/>
    <a:srgbClr val="4F81BD"/>
    <a:srgbClr val="722422"/>
    <a:srgbClr val="4B3122"/>
    <a:srgbClr val="711216"/>
    <a:srgbClr val="FF00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3024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DDEE-BA38-451B-987C-DB4A5432A517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C295-847F-419F-BD78-BCD91BB43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DDEE-BA38-451B-987C-DB4A5432A517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C295-847F-419F-BD78-BCD91BB43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DDEE-BA38-451B-987C-DB4A5432A517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C295-847F-419F-BD78-BCD91BB43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DDEE-BA38-451B-987C-DB4A5432A517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C295-847F-419F-BD78-BCD91BB43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DDEE-BA38-451B-987C-DB4A5432A517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C295-847F-419F-BD78-BCD91BB43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DDEE-BA38-451B-987C-DB4A5432A517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C295-847F-419F-BD78-BCD91BB43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DDEE-BA38-451B-987C-DB4A5432A517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C295-847F-419F-BD78-BCD91BB43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DDEE-BA38-451B-987C-DB4A5432A517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C295-847F-419F-BD78-BCD91BB43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DDEE-BA38-451B-987C-DB4A5432A517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C295-847F-419F-BD78-BCD91BB43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DDEE-BA38-451B-987C-DB4A5432A517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C295-847F-419F-BD78-BCD91BB43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DDEE-BA38-451B-987C-DB4A5432A517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C295-847F-419F-BD78-BCD91BB43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8DDEE-BA38-451B-987C-DB4A5432A517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CC295-847F-419F-BD78-BCD91BB43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jpeg"/><Relationship Id="rId7" Type="http://schemas.openxmlformats.org/officeDocument/2006/relationships/image" Target="../media/image58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11" Type="http://schemas.openxmlformats.org/officeDocument/2006/relationships/image" Target="../media/image62.png"/><Relationship Id="rId5" Type="http://schemas.openxmlformats.org/officeDocument/2006/relationships/image" Target="../media/image56.jpeg"/><Relationship Id="rId10" Type="http://schemas.openxmlformats.org/officeDocument/2006/relationships/image" Target="../media/image61.png"/><Relationship Id="rId4" Type="http://schemas.openxmlformats.org/officeDocument/2006/relationships/image" Target="../media/image55.jpeg"/><Relationship Id="rId9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G"/><Relationship Id="rId9" Type="http://schemas.openxmlformats.org/officeDocument/2006/relationships/image" Target="../media/image5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 descr="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3" name="AutoShape 3" descr="https://img-fotki.yandex.ru/get/6736/200418627.1a/0_10c87b_d2d75807_ori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5" name="AutoShape 5" descr="День рождень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7" name="AutoShape 7" descr="День рождень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9" name="AutoShape 9" descr="День рождень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1" name="AutoShape 11" descr="День рождень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4" name="AutoShape 14" descr="https://img-fotki.yandex.ru/get/15545/200418627.cb/0_149bd3_9ed722dc_ori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9" name="AutoShape 19" descr="http://img-fotki.yandex.ru/get/6517/16969765.c0/0_6bbf1_f6967fd9_M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41" name="AutoShape 21" descr="http://img-fotki.yandex.ru/get/6517/16969765.c0/0_6bbf1_f6967fd9_M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43" name="AutoShape 23" descr="http://img-fotki.yandex.ru/get/6517/16969765.c0/0_6bbf1_f6967fd9_M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45" name="AutoShape 25" descr="http://img-fotki.yandex.ru/get/6517/16969765.c0/0_6bbf1_f6967fd9_M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70" name="AutoShape 14" descr="https://wallbox.ru/wallpapers/main/201505/ed8401baf6d6864.jp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72" name="AutoShape 16" descr="https://wallbox.ru/wallpapers/main/201505/ed8401baf6d6864.jp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Картинки красивый зимний фон, Стоковые Фотографии и Роялти-Фри Изображения  красивый зимний фон | Depositphotos®">
            <a:extLst>
              <a:ext uri="{FF2B5EF4-FFF2-40B4-BE49-F238E27FC236}">
                <a16:creationId xmlns:a16="http://schemas.microsoft.com/office/drawing/2014/main" id="{9852C88D-9055-4034-B143-8D1E8B6EC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AF6CF0F0-3BED-4E29-A901-1D977ED0D52C}"/>
              </a:ext>
            </a:extLst>
          </p:cNvPr>
          <p:cNvGrpSpPr/>
          <p:nvPr/>
        </p:nvGrpSpPr>
        <p:grpSpPr>
          <a:xfrm>
            <a:off x="155575" y="24377"/>
            <a:ext cx="6808886" cy="1964892"/>
            <a:chOff x="0" y="-32"/>
            <a:chExt cx="8286784" cy="1964892"/>
          </a:xfrm>
        </p:grpSpPr>
        <p:pic>
          <p:nvPicPr>
            <p:cNvPr id="37" name="Picture 8" descr="C:\Users\w\Downloads\xdvx.png">
              <a:extLst>
                <a:ext uri="{FF2B5EF4-FFF2-40B4-BE49-F238E27FC236}">
                  <a16:creationId xmlns:a16="http://schemas.microsoft.com/office/drawing/2014/main" id="{879F8E82-44C9-44D5-A98C-E8735CEDFB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289" y="1393356"/>
              <a:ext cx="7546669" cy="571504"/>
            </a:xfrm>
            <a:prstGeom prst="rect">
              <a:avLst/>
            </a:prstGeom>
            <a:noFill/>
          </p:spPr>
        </p:pic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FA11897E-8A86-4D69-92B3-510DF2C58C81}"/>
                </a:ext>
              </a:extLst>
            </p:cNvPr>
            <p:cNvSpPr/>
            <p:nvPr/>
          </p:nvSpPr>
          <p:spPr>
            <a:xfrm>
              <a:off x="1729673" y="536100"/>
              <a:ext cx="5128327" cy="892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5200" b="1" i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12700" stA="28000" endPos="45000" dist="1000" dir="5400000" sy="-100000" algn="bl" rotWithShape="0"/>
                  </a:effectLst>
                  <a:latin typeface="Monotype Corsiva" pitchFamily="66" charset="0"/>
                  <a:cs typeface="Aharoni" pitchFamily="2" charset="-79"/>
                </a:rPr>
                <a:t>«</a:t>
              </a:r>
              <a:r>
                <a:rPr lang="en-US" sz="5200" b="1" i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12700" stA="28000" endPos="45000" dist="1000" dir="5400000" sy="-100000" algn="bl" rotWithShape="0"/>
                  </a:effectLst>
                  <a:latin typeface="Aharoni" pitchFamily="2" charset="-79"/>
                  <a:cs typeface="Aharoni" pitchFamily="2" charset="-79"/>
                </a:rPr>
                <a:t>School time</a:t>
              </a:r>
              <a:r>
                <a:rPr lang="ru-RU" sz="5200" b="1" i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12700" stA="28000" endPos="45000" dist="1000" dir="5400000" sy="-100000" algn="bl" rotWithShape="0"/>
                  </a:effectLst>
                  <a:latin typeface="Monotype Corsiva" pitchFamily="66" charset="0"/>
                  <a:cs typeface="Aharoni" pitchFamily="2" charset="-79"/>
                </a:rPr>
                <a:t>» </a:t>
              </a:r>
              <a:endParaRPr lang="ru-RU" sz="5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Monotype Corsiva" pitchFamily="66" charset="0"/>
                <a:cs typeface="Aharoni" pitchFamily="2" charset="-79"/>
              </a:endParaRPr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C57EDE8E-9F66-4388-9162-15EAA214DE66}"/>
                </a:ext>
              </a:extLst>
            </p:cNvPr>
            <p:cNvSpPr/>
            <p:nvPr/>
          </p:nvSpPr>
          <p:spPr>
            <a:xfrm>
              <a:off x="3033103" y="1426174"/>
              <a:ext cx="209414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i="1" dirty="0">
                  <a:latin typeface="Times New Roman" pitchFamily="18" charset="0"/>
                  <a:cs typeface="Times New Roman" pitchFamily="18" charset="0"/>
                </a:rPr>
                <a:t>       Выпуск №3</a:t>
              </a:r>
              <a:r>
                <a:rPr lang="ru-KZ" sz="1200" b="1" i="1" dirty="0">
                  <a:latin typeface="Times New Roman" pitchFamily="18" charset="0"/>
                  <a:cs typeface="Times New Roman" pitchFamily="18" charset="0"/>
                </a:rPr>
                <a:t>6</a:t>
              </a:r>
              <a:endParaRPr lang="ru-RU" sz="1200" b="1" i="1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1200" b="1" i="1" dirty="0">
                  <a:latin typeface="Times New Roman" pitchFamily="18" charset="0"/>
                  <a:cs typeface="Times New Roman" pitchFamily="18" charset="0"/>
                </a:rPr>
                <a:t>  от 0</a:t>
              </a:r>
              <a:r>
                <a:rPr lang="ru-KZ" sz="1200" b="1" i="1" dirty="0">
                  <a:latin typeface="Times New Roman" pitchFamily="18" charset="0"/>
                  <a:cs typeface="Times New Roman" pitchFamily="18" charset="0"/>
                </a:rPr>
                <a:t>7</a:t>
              </a:r>
              <a:r>
                <a:rPr lang="ru-RU" sz="1200" b="1" i="1" dirty="0">
                  <a:latin typeface="Times New Roman" pitchFamily="18" charset="0"/>
                  <a:cs typeface="Times New Roman" pitchFamily="18" charset="0"/>
                </a:rPr>
                <a:t>.12.2020 года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0" name="Picture 27" descr="C:\Users\w\Desktop\0_ab458_4bc1d758_orig.png">
              <a:extLst>
                <a:ext uri="{FF2B5EF4-FFF2-40B4-BE49-F238E27FC236}">
                  <a16:creationId xmlns:a16="http://schemas.microsoft.com/office/drawing/2014/main" id="{E484A9B0-FC7E-40E9-9309-72D13C8385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14422" y="1321918"/>
              <a:ext cx="598457" cy="483839"/>
            </a:xfrm>
            <a:prstGeom prst="rect">
              <a:avLst/>
            </a:prstGeom>
            <a:noFill/>
          </p:spPr>
        </p:pic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76666752-0B03-4352-8D69-706C4DA17F04}"/>
                </a:ext>
              </a:extLst>
            </p:cNvPr>
            <p:cNvSpPr/>
            <p:nvPr/>
          </p:nvSpPr>
          <p:spPr>
            <a:xfrm>
              <a:off x="1812879" y="187717"/>
              <a:ext cx="263565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i="1" dirty="0">
                  <a:latin typeface="Monotype Corsiva" pitchFamily="66" charset="0"/>
                  <a:ea typeface="Calibri" pitchFamily="34" charset="0"/>
                  <a:cs typeface="Times New Roman" pitchFamily="18" charset="0"/>
                </a:rPr>
                <a:t>школьная  газета </a:t>
              </a:r>
              <a:endParaRPr lang="ru-RU" sz="2800" b="1" i="1" dirty="0"/>
            </a:p>
          </p:txBody>
        </p:sp>
        <p:pic>
          <p:nvPicPr>
            <p:cNvPr id="42" name="Picture 2" descr="C:\Users\w\Desktop\пресс-центр\эмблема.png">
              <a:extLst>
                <a:ext uri="{FF2B5EF4-FFF2-40B4-BE49-F238E27FC236}">
                  <a16:creationId xmlns:a16="http://schemas.microsoft.com/office/drawing/2014/main" id="{B79AB110-BC26-48E7-B317-B20F245B94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107504"/>
              <a:ext cx="1707869" cy="1206867"/>
            </a:xfrm>
            <a:prstGeom prst="rect">
              <a:avLst/>
            </a:prstGeom>
            <a:noFill/>
          </p:spPr>
        </p:pic>
        <p:sp>
          <p:nvSpPr>
            <p:cNvPr id="43" name="Rectangle 6">
              <a:extLst>
                <a:ext uri="{FF2B5EF4-FFF2-40B4-BE49-F238E27FC236}">
                  <a16:creationId xmlns:a16="http://schemas.microsoft.com/office/drawing/2014/main" id="{4A002DEA-5DCF-4EAE-84DC-868EA00BF7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0306" y="-32"/>
              <a:ext cx="578647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u="none" strike="noStrike" cap="none" normalizeH="0" baseline="0" dirty="0">
                  <a:ln>
                    <a:noFill/>
                  </a:ln>
                  <a:effectLst/>
                  <a:latin typeface="Monotype Corsiva" pitchFamily="66" charset="0"/>
                  <a:ea typeface="Calibri" pitchFamily="34" charset="0"/>
                  <a:cs typeface="Times New Roman" pitchFamily="18" charset="0"/>
                </a:rPr>
                <a:t>КГУ</a:t>
              </a:r>
              <a:r>
                <a:rPr lang="ru-RU" sz="1400" dirty="0">
                  <a:latin typeface="Monotype Corsiva" pitchFamily="66" charset="0"/>
                  <a:ea typeface="Calibri" pitchFamily="34" charset="0"/>
                  <a:cs typeface="Times New Roman" pitchFamily="18" charset="0"/>
                </a:rPr>
                <a:t>  </a:t>
              </a:r>
              <a:r>
                <a:rPr kumimoji="0" lang="ru-RU" sz="1400" u="none" strike="noStrike" cap="none" normalizeH="0" baseline="0" dirty="0">
                  <a:ln>
                    <a:noFill/>
                  </a:ln>
                  <a:effectLst/>
                  <a:latin typeface="Monotype Corsiva" pitchFamily="66" charset="0"/>
                  <a:ea typeface="Calibri" pitchFamily="34" charset="0"/>
                  <a:cs typeface="Times New Roman" pitchFamily="18" charset="0"/>
                </a:rPr>
                <a:t>«СОШ №81»  ул. Гапеева 1 Б  </a:t>
              </a:r>
              <a:endParaRPr kumimoji="0" lang="ru-RU" u="none" strike="noStrike" cap="none" normalizeH="0" baseline="0" dirty="0">
                <a:ln>
                  <a:noFill/>
                </a:ln>
                <a:effectLst/>
                <a:latin typeface="Monotype Corsiva" pitchFamily="66" charset="0"/>
                <a:cs typeface="Arial" pitchFamily="34" charset="0"/>
              </a:endParaRPr>
            </a:p>
          </p:txBody>
        </p:sp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42F877F-7630-4E7D-A24D-36EE868472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566" y="2328404"/>
            <a:ext cx="2770775" cy="34605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377ABC1-9794-49DE-8E31-EBCDF80B9E3C}"/>
              </a:ext>
            </a:extLst>
          </p:cNvPr>
          <p:cNvSpPr/>
          <p:nvPr/>
        </p:nvSpPr>
        <p:spPr>
          <a:xfrm>
            <a:off x="3230044" y="2455940"/>
            <a:ext cx="3429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KZ" dirty="0">
                <a:solidFill>
                  <a:srgbClr val="262626"/>
                </a:solidFill>
                <a:latin typeface="-apple-system"/>
              </a:rPr>
              <a:t>   </a:t>
            </a:r>
            <a:r>
              <a:rPr lang="kk-KZ" dirty="0">
                <a:solidFill>
                  <a:srgbClr val="0404BC"/>
                </a:solidFill>
                <a:latin typeface="Bahnschrift SemiBold Condensed" panose="020B0502040204020203" pitchFamily="34" charset="0"/>
              </a:rPr>
              <a:t>Мектеп кітапханасында шетел жазушыларының мерейгер кітаптарына арналған көрме жасақталды. Бұл көрмеде көп оқылған және танымал кітаптар ұсынылған.</a:t>
            </a:r>
            <a:endParaRPr lang="ru-KZ" dirty="0">
              <a:solidFill>
                <a:srgbClr val="0404BC"/>
              </a:solidFill>
              <a:latin typeface="Bahnschrift SemiBold Condensed" panose="020B0502040204020203" pitchFamily="34" charset="0"/>
            </a:endParaRPr>
          </a:p>
          <a:p>
            <a:pPr algn="just"/>
            <a:endParaRPr lang="ru-KZ" dirty="0">
              <a:solidFill>
                <a:srgbClr val="0404BC"/>
              </a:solidFill>
              <a:latin typeface="Bahnschrift SemiBold Condensed" panose="020B0502040204020203" pitchFamily="34" charset="0"/>
            </a:endParaRPr>
          </a:p>
          <a:p>
            <a:pPr algn="just"/>
            <a:endParaRPr lang="ru-KZ" dirty="0">
              <a:solidFill>
                <a:srgbClr val="0404BC"/>
              </a:solidFill>
              <a:latin typeface="Bahnschrift SemiBold Condensed" panose="020B0502040204020203" pitchFamily="34" charset="0"/>
            </a:endParaRPr>
          </a:p>
          <a:p>
            <a:pPr algn="just"/>
            <a:r>
              <a:rPr lang="ru-KZ" dirty="0">
                <a:solidFill>
                  <a:srgbClr val="0404BC"/>
                </a:solidFill>
                <a:latin typeface="Bahnschrift SemiBold Condensed" panose="020B0502040204020203" pitchFamily="34" charset="0"/>
              </a:rPr>
              <a:t>   </a:t>
            </a:r>
            <a:r>
              <a:rPr lang="kk-KZ" dirty="0">
                <a:solidFill>
                  <a:srgbClr val="0404BC"/>
                </a:solidFill>
                <a:latin typeface="Bahnschrift SemiBold Condensed" panose="020B0502040204020203" pitchFamily="34" charset="0"/>
              </a:rPr>
              <a:t>В школьной библиотеке оформлена книжная выставка, посвященная книгам-юбилярам зарубежных авторов. На выставке представлены известные и читаемые книги-юбиляры 2020 года</a:t>
            </a:r>
            <a:r>
              <a:rPr lang="kk-KZ" dirty="0">
                <a:latin typeface="Bahnschrift SemiBold Condensed" panose="020B0502040204020203" pitchFamily="34" charset="0"/>
              </a:rPr>
              <a:t>.</a:t>
            </a:r>
            <a:endParaRPr lang="ru-KZ" dirty="0">
              <a:latin typeface="Bahnschrift SemiBold Condensed" panose="020B0502040204020203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6FD86FC-E213-48A8-957F-35063812FF5E}"/>
              </a:ext>
            </a:extLst>
          </p:cNvPr>
          <p:cNvSpPr/>
          <p:nvPr/>
        </p:nvSpPr>
        <p:spPr>
          <a:xfrm>
            <a:off x="149862" y="2146417"/>
            <a:ext cx="6591505" cy="3793735"/>
          </a:xfrm>
          <a:prstGeom prst="rect">
            <a:avLst/>
          </a:prstGeom>
          <a:noFill/>
          <a:ln w="9525" cap="flat" cmpd="sng" algn="ctr">
            <a:solidFill>
              <a:srgbClr val="FF0066"/>
            </a:solidFill>
            <a:prstDash val="lgDashDot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A79B18E-DB5C-4941-8A65-02A1897EC1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702" y="6016723"/>
            <a:ext cx="3320873" cy="187017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289662F-513B-42B1-9C85-DAF9FBA43F5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46" y="7068508"/>
            <a:ext cx="3324757" cy="18701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43DA7B89-4B01-4AAA-B049-2919765AF2FC}"/>
              </a:ext>
            </a:extLst>
          </p:cNvPr>
          <p:cNvGrpSpPr/>
          <p:nvPr/>
        </p:nvGrpSpPr>
        <p:grpSpPr>
          <a:xfrm>
            <a:off x="0" y="-23992"/>
            <a:ext cx="6858000" cy="9167992"/>
            <a:chOff x="0" y="-23992"/>
            <a:chExt cx="6858000" cy="9167992"/>
          </a:xfrm>
        </p:grpSpPr>
        <p:pic>
          <p:nvPicPr>
            <p:cNvPr id="3" name="Picture 2" descr="Естественный зимний фон. снег блестящие сугробы. зимний снег фоновой  текстуры | Премиум Фото">
              <a:extLst>
                <a:ext uri="{FF2B5EF4-FFF2-40B4-BE49-F238E27FC236}">
                  <a16:creationId xmlns:a16="http://schemas.microsoft.com/office/drawing/2014/main" id="{A51E796E-6857-4FAA-8876-856CC8849E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3992"/>
              <a:ext cx="6858000" cy="9167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27686E63-37EB-4D4C-8BF2-EDC2214FDF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656" y="179512"/>
              <a:ext cx="2782871" cy="1565365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194A8448-1E98-4791-BCC1-152DCC9BDC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9124" y="463043"/>
              <a:ext cx="2806351" cy="1578573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F23E58E9-26C2-435C-BAF1-FF0F58EF1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374" y="1948381"/>
              <a:ext cx="3003153" cy="1689274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549B6948-71DA-49FA-95BD-24128B517A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4794" y="2528651"/>
              <a:ext cx="2689524" cy="1512857"/>
            </a:xfrm>
            <a:prstGeom prst="rect">
              <a:avLst/>
            </a:prstGeom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622E1907-DD17-4658-BA3A-0CFD855F71D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65056" y="4138946"/>
              <a:ext cx="2798593" cy="1578574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4EC06E1C-1071-46C3-8AE4-BA101D6AC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14387" y="7568078"/>
              <a:ext cx="2738636" cy="1566904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7A421AFC-8F67-4294-933C-360AA2F8C76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65056" y="5854838"/>
              <a:ext cx="2879640" cy="1575922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BA2923E5-CF13-4B01-AA32-535853EE07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609124" y="4836379"/>
              <a:ext cx="2738636" cy="1512857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BB4C1AB6-3C60-43E0-B580-DF7A0E08E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623154" y="6855295"/>
              <a:ext cx="2651639" cy="14918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95976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8B473F23-167E-4CC1-9BDF-5CE452435F2F}"/>
              </a:ext>
            </a:extLst>
          </p:cNvPr>
          <p:cNvGrpSpPr/>
          <p:nvPr/>
        </p:nvGrpSpPr>
        <p:grpSpPr>
          <a:xfrm>
            <a:off x="0" y="752"/>
            <a:ext cx="6859528" cy="9144000"/>
            <a:chOff x="0" y="752"/>
            <a:chExt cx="6859528" cy="9144000"/>
          </a:xfrm>
        </p:grpSpPr>
        <p:pic>
          <p:nvPicPr>
            <p:cNvPr id="3074" name="Picture 2" descr="ᐈ Красивые зимние картинки на телефон фон, фото зимний фон | скачать на  Depositphotos®">
              <a:extLst>
                <a:ext uri="{FF2B5EF4-FFF2-40B4-BE49-F238E27FC236}">
                  <a16:creationId xmlns:a16="http://schemas.microsoft.com/office/drawing/2014/main" id="{D001BB0A-0BCF-47D8-90D3-828EF01C83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2"/>
              <a:ext cx="6859528" cy="914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BE635BE6-FF30-4E7E-85E7-028B869F2E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873738">
              <a:off x="312071" y="393663"/>
              <a:ext cx="2717945" cy="1916151"/>
            </a:xfrm>
            <a:prstGeom prst="rect">
              <a:avLst/>
            </a:prstGeom>
          </p:spPr>
        </p:pic>
        <p:pic>
          <p:nvPicPr>
            <p:cNvPr id="2" name="Рисунок 1">
              <a:extLst>
                <a:ext uri="{FF2B5EF4-FFF2-40B4-BE49-F238E27FC236}">
                  <a16:creationId xmlns:a16="http://schemas.microsoft.com/office/drawing/2014/main" id="{7831F76F-2871-4800-9F7A-526C911B7B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080462">
              <a:off x="410153" y="2686171"/>
              <a:ext cx="2628842" cy="1850250"/>
            </a:xfrm>
            <a:prstGeom prst="rect">
              <a:avLst/>
            </a:prstGeom>
          </p:spPr>
        </p:pic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DB7307B9-4FAF-48BD-AF59-01CFC9C073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1178679">
              <a:off x="302653" y="5028409"/>
              <a:ext cx="2640901" cy="1905850"/>
            </a:xfrm>
            <a:prstGeom prst="rect">
              <a:avLst/>
            </a:prstGeom>
          </p:spPr>
        </p:pic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5EF96EBF-7FB6-4E65-81AD-468304DB35E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653207">
              <a:off x="4490079" y="4099099"/>
              <a:ext cx="2085892" cy="2601944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C4915B37-2C7C-451D-848A-4E58E7F1C83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342313">
              <a:off x="4375522" y="6368364"/>
              <a:ext cx="2062663" cy="2591439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6C7FB06-B0E6-425E-A941-633213ADA073}"/>
                </a:ext>
              </a:extLst>
            </p:cNvPr>
            <p:cNvSpPr txBox="1"/>
            <p:nvPr/>
          </p:nvSpPr>
          <p:spPr>
            <a:xfrm>
              <a:off x="3239366" y="857606"/>
              <a:ext cx="714811" cy="8018670"/>
            </a:xfrm>
            <a:prstGeom prst="rect">
              <a:avLst/>
            </a:prstGeom>
            <a:noFill/>
          </p:spPr>
          <p:txBody>
            <a:bodyPr vert="wordArtVert" wrap="none" rtlCol="0">
              <a:spAutoFit/>
            </a:bodyPr>
            <a:lstStyle/>
            <a:p>
              <a:r>
                <a:rPr lang="kk-KZ" sz="3200" b="1" i="1" dirty="0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ҚҰТТЫҚТАЙМЫЗ!!!</a:t>
              </a:r>
              <a:endParaRPr lang="ru-KZ" sz="3200" b="1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EDD6F510-A339-46EE-AE10-F1B4301B9BA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102593" y="166678"/>
              <a:ext cx="2280923" cy="2370121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9281357C-8F0A-43CF-A7CD-C8F77C8B97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21290965">
              <a:off x="4238219" y="1580297"/>
              <a:ext cx="2337268" cy="22448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73780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6F54727-C337-47EB-934A-5241AFE93056}"/>
              </a:ext>
            </a:extLst>
          </p:cNvPr>
          <p:cNvSpPr/>
          <p:nvPr/>
        </p:nvSpPr>
        <p:spPr>
          <a:xfrm>
            <a:off x="-3411472" y="2915816"/>
            <a:ext cx="3429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kk-KZ" dirty="0"/>
            </a:br>
            <a:endParaRPr lang="ru-KZ" dirty="0"/>
          </a:p>
        </p:txBody>
      </p:sp>
      <p:pic>
        <p:nvPicPr>
          <p:cNvPr id="12" name="Picture 2" descr="Соцсети отреагировали на апрельскую метель на Сахалине — Сахалин и Курилы —  SKR.SU">
            <a:extLst>
              <a:ext uri="{FF2B5EF4-FFF2-40B4-BE49-F238E27FC236}">
                <a16:creationId xmlns:a16="http://schemas.microsoft.com/office/drawing/2014/main" id="{5BD5660D-5D2C-4CBE-BDE0-0D4F0DB30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0" y="-34648"/>
            <a:ext cx="6858000" cy="939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2EC62CCA-A02C-4ECA-BCFA-FCA545A7DF7C}"/>
              </a:ext>
            </a:extLst>
          </p:cNvPr>
          <p:cNvGrpSpPr/>
          <p:nvPr/>
        </p:nvGrpSpPr>
        <p:grpSpPr>
          <a:xfrm>
            <a:off x="188449" y="270180"/>
            <a:ext cx="6580385" cy="8647341"/>
            <a:chOff x="188449" y="270180"/>
            <a:chExt cx="6580385" cy="8647341"/>
          </a:xfrm>
        </p:grpSpPr>
        <p:sp>
          <p:nvSpPr>
            <p:cNvPr id="13" name="Прямоугольник: скругленные противолежащие углы 12">
              <a:extLst>
                <a:ext uri="{FF2B5EF4-FFF2-40B4-BE49-F238E27FC236}">
                  <a16:creationId xmlns:a16="http://schemas.microsoft.com/office/drawing/2014/main" id="{C625D3A6-5B08-44A3-A62F-09EEDBA46A9F}"/>
                </a:ext>
              </a:extLst>
            </p:cNvPr>
            <p:cNvSpPr/>
            <p:nvPr/>
          </p:nvSpPr>
          <p:spPr>
            <a:xfrm>
              <a:off x="188449" y="270180"/>
              <a:ext cx="2592288" cy="3059775"/>
            </a:xfrm>
            <a:prstGeom prst="round2Diag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latin typeface="Bahnschrift SemiBold SemiConden" panose="020B0502040204020203" pitchFamily="34" charset="0"/>
                </a:rPr>
                <a:t>ЕДИНОЕ НАЦИОНАЛЬНОЕ ТЕСТИРОВАНИЕ, проводимое в январе</a:t>
              </a:r>
              <a:endParaRPr lang="ru-KZ" sz="3600" b="1" i="1" dirty="0">
                <a:latin typeface="Bahnschrift SemiBold SemiConden" panose="020B0502040204020203" pitchFamily="34" charset="0"/>
              </a:endParaRPr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3F554174-11CA-4DFE-95D6-6E7C27472C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5303" y="583571"/>
              <a:ext cx="3903531" cy="2349045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654BD1F-9F5F-43E8-BE0E-567EEAFD0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07925">
              <a:off x="195625" y="3354070"/>
              <a:ext cx="4176080" cy="2349045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3C8AC4F0-D3F4-4F52-8ACD-30D012A323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60281">
              <a:off x="2789206" y="5307533"/>
              <a:ext cx="3813044" cy="2144837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6A69EEF1-2432-4BAC-883D-BA7B4E43DE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29550">
              <a:off x="193134" y="7070503"/>
              <a:ext cx="3283587" cy="18470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0822580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16A3634B-38B8-40DE-8746-231017E096FD}"/>
              </a:ext>
            </a:extLst>
          </p:cNvPr>
          <p:cNvGrpSpPr/>
          <p:nvPr/>
        </p:nvGrpSpPr>
        <p:grpSpPr>
          <a:xfrm>
            <a:off x="0" y="-28742"/>
            <a:ext cx="6858000" cy="9172742"/>
            <a:chOff x="0" y="-28742"/>
            <a:chExt cx="6858000" cy="9172742"/>
          </a:xfrm>
        </p:grpSpPr>
        <p:pic>
          <p:nvPicPr>
            <p:cNvPr id="4098" name="Picture 2" descr="Соцсети отреагировали на апрельскую метель на Сахалине — Сахалин и Курилы —  SKR.SU">
              <a:extLst>
                <a:ext uri="{FF2B5EF4-FFF2-40B4-BE49-F238E27FC236}">
                  <a16:creationId xmlns:a16="http://schemas.microsoft.com/office/drawing/2014/main" id="{EFF970CA-6584-4590-B8ED-68BA56651B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858000" cy="914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AC68CB12-0AD9-44BE-8C61-6DA8F499D605}"/>
                </a:ext>
              </a:extLst>
            </p:cNvPr>
            <p:cNvSpPr/>
            <p:nvPr/>
          </p:nvSpPr>
          <p:spPr>
            <a:xfrm>
              <a:off x="1693841" y="-28742"/>
              <a:ext cx="5056686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4B3122"/>
                  </a:solidFill>
                  <a:effectLst/>
                  <a:latin typeface="Bahnschrift SemiBold SemiConden" panose="020B0502040204020203" pitchFamily="34" charset="0"/>
                </a:rPr>
                <a:t>«Школа юного юриста»</a:t>
              </a:r>
            </a:p>
            <a:p>
              <a:pPr algn="ctr"/>
              <a:r>
                <a:rPr lang="ru-RU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4B3122"/>
                  </a:solidFill>
                  <a:latin typeface="Bahnschrift SemiBold SemiConden" panose="020B0502040204020203" pitchFamily="34" charset="0"/>
                </a:rPr>
                <a:t>Карагандинской академии </a:t>
              </a:r>
            </a:p>
            <a:p>
              <a:pPr algn="ctr"/>
              <a:r>
                <a:rPr lang="ru-RU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4B3122"/>
                  </a:solidFill>
                  <a:latin typeface="Bahnschrift SemiBold SemiConden" panose="020B0502040204020203" pitchFamily="34" charset="0"/>
                </a:rPr>
                <a:t>МВД РК имени </a:t>
              </a:r>
              <a:r>
                <a:rPr lang="ru-RU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4B3122"/>
                  </a:solidFill>
                  <a:latin typeface="Bahnschrift SemiBold SemiConden" panose="020B0502040204020203" pitchFamily="34" charset="0"/>
                </a:rPr>
                <a:t>Баримбека</a:t>
              </a:r>
              <a:r>
                <a:rPr lang="ru-RU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4B3122"/>
                  </a:solidFill>
                  <a:latin typeface="Bahnschrift SemiBold SemiConden" panose="020B0502040204020203" pitchFamily="34" charset="0"/>
                </a:rPr>
                <a:t> </a:t>
              </a:r>
              <a:r>
                <a:rPr lang="ru-RU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4B3122"/>
                  </a:solidFill>
                  <a:latin typeface="Bahnschrift SemiBold SemiConden" panose="020B0502040204020203" pitchFamily="34" charset="0"/>
                </a:rPr>
                <a:t>Бейсенова</a:t>
              </a:r>
              <a:r>
                <a:rPr lang="ru-RU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4B3122"/>
                  </a:solidFill>
                  <a:latin typeface="Bahnschrift SemiBold SemiConden" panose="020B0502040204020203" pitchFamily="34" charset="0"/>
                </a:rPr>
                <a:t> </a:t>
              </a:r>
              <a:endParaRPr lang="ru-RU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4B3122"/>
                </a:solidFill>
                <a:effectLst/>
                <a:latin typeface="Bahnschrift SemiBold SemiConden" panose="020B0502040204020203" pitchFamily="34" charset="0"/>
              </a:endParaRPr>
            </a:p>
          </p:txBody>
        </p:sp>
        <p:pic>
          <p:nvPicPr>
            <p:cNvPr id="1028" name="Picture 4" descr="Школа Юного Юриста Караганда - Home | Facebook">
              <a:extLst>
                <a:ext uri="{FF2B5EF4-FFF2-40B4-BE49-F238E27FC236}">
                  <a16:creationId xmlns:a16="http://schemas.microsoft.com/office/drawing/2014/main" id="{BFFC8F57-3458-4707-89E8-F717013ADF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031" y="109044"/>
              <a:ext cx="1078580" cy="1078580"/>
            </a:xfrm>
            <a:prstGeom prst="ellipse">
              <a:avLst/>
            </a:prstGeom>
            <a:ln w="63500" cap="rnd">
              <a:solidFill>
                <a:srgbClr val="722422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Параллелограмм 4">
              <a:extLst>
                <a:ext uri="{FF2B5EF4-FFF2-40B4-BE49-F238E27FC236}">
                  <a16:creationId xmlns:a16="http://schemas.microsoft.com/office/drawing/2014/main" id="{91F397DC-F6D4-4543-A6F2-5B202B42F8BE}"/>
                </a:ext>
              </a:extLst>
            </p:cNvPr>
            <p:cNvSpPr/>
            <p:nvPr/>
          </p:nvSpPr>
          <p:spPr>
            <a:xfrm>
              <a:off x="0" y="1187624"/>
              <a:ext cx="5056686" cy="6624736"/>
            </a:xfrm>
            <a:prstGeom prst="parallelogram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2" name="Рисунок 1">
              <a:extLst>
                <a:ext uri="{FF2B5EF4-FFF2-40B4-BE49-F238E27FC236}">
                  <a16:creationId xmlns:a16="http://schemas.microsoft.com/office/drawing/2014/main" id="{EDBC349E-5953-42FD-892E-A4B246BFE3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77303" y="6534173"/>
              <a:ext cx="2773224" cy="2556373"/>
            </a:xfrm>
            <a:prstGeom prst="rect">
              <a:avLst/>
            </a:prstGeom>
          </p:spPr>
        </p:pic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D7371CEF-E9CA-4C98-969A-58D386B1D546}"/>
                </a:ext>
              </a:extLst>
            </p:cNvPr>
            <p:cNvSpPr/>
            <p:nvPr/>
          </p:nvSpPr>
          <p:spPr>
            <a:xfrm rot="514577">
              <a:off x="852715" y="1675301"/>
              <a:ext cx="3550060" cy="52629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kk-KZ" sz="2400" dirty="0">
                  <a:solidFill>
                    <a:schemeClr val="bg1"/>
                  </a:solidFill>
                  <a:latin typeface="Bahnschrift SemiBold SemiConden" panose="020B0502040204020203" pitchFamily="34" charset="0"/>
                </a:rPr>
                <a:t>Қазақстан Республикасының ІІМ Бәрімбек Бейсенов атындағы Қарағанды академиясы 9,10,11 сынып оқушылары арасында кездесу ұйымдастырды.</a:t>
              </a:r>
            </a:p>
            <a:p>
              <a:pPr algn="just"/>
              <a:r>
                <a:rPr lang="kk-KZ" sz="2400" dirty="0">
                  <a:solidFill>
                    <a:schemeClr val="bg1"/>
                  </a:solidFill>
                  <a:latin typeface="Bahnschrift SemiBold SemiConden" panose="020B0502040204020203" pitchFamily="34" charset="0"/>
                </a:rPr>
                <a:t>№ 81 орта мектептің 9"ә"сынып оқушылары шараға белсене қатысты.</a:t>
              </a:r>
              <a:br>
                <a:rPr lang="kk-KZ" sz="2400" dirty="0">
                  <a:solidFill>
                    <a:schemeClr val="bg1"/>
                  </a:solidFill>
                  <a:latin typeface="Bahnschrift SemiBold SemiConden" panose="020B0502040204020203" pitchFamily="34" charset="0"/>
                </a:rPr>
              </a:br>
              <a:br>
                <a:rPr lang="kk-KZ" sz="2400" dirty="0">
                  <a:solidFill>
                    <a:schemeClr val="bg1"/>
                  </a:solidFill>
                  <a:latin typeface="Bahnschrift SemiBold SemiConden" panose="020B0502040204020203" pitchFamily="34" charset="0"/>
                </a:rPr>
              </a:br>
              <a:r>
                <a:rPr lang="kk-KZ" sz="2400" dirty="0">
                  <a:solidFill>
                    <a:schemeClr val="bg1"/>
                  </a:solidFill>
                  <a:latin typeface="Bahnschrift SemiBold SemiConden" panose="020B0502040204020203" pitchFamily="34" charset="0"/>
                </a:rPr>
                <a:t>Мектепшілік баспасөз орталығы: Сексеналина Аяжан Кенжеқызы</a:t>
              </a:r>
              <a:endParaRPr lang="ru-KZ" sz="2400" dirty="0">
                <a:solidFill>
                  <a:schemeClr val="bg1"/>
                </a:solidFill>
                <a:latin typeface="Bahnschrift SemiBold SemiConden" panose="020B0502040204020203" pitchFamily="34" charset="0"/>
              </a:endParaRPr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BF615A67-E31B-4C6F-B6CD-3CD2C15B61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81128" y="4064942"/>
              <a:ext cx="2276872" cy="22430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8051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AF183997-903A-4106-AEC5-079E1A64AB5E}"/>
              </a:ext>
            </a:extLst>
          </p:cNvPr>
          <p:cNvGrpSpPr/>
          <p:nvPr/>
        </p:nvGrpSpPr>
        <p:grpSpPr>
          <a:xfrm>
            <a:off x="0" y="-28716"/>
            <a:ext cx="6858000" cy="9172716"/>
            <a:chOff x="0" y="-28716"/>
            <a:chExt cx="6858000" cy="9172716"/>
          </a:xfrm>
        </p:grpSpPr>
        <p:pic>
          <p:nvPicPr>
            <p:cNvPr id="5122" name="Picture 2" descr="Соцсети отреагировали на апрельскую метель на Сахалине — Сахалин и Курилы —  SKR.SU">
              <a:extLst>
                <a:ext uri="{FF2B5EF4-FFF2-40B4-BE49-F238E27FC236}">
                  <a16:creationId xmlns:a16="http://schemas.microsoft.com/office/drawing/2014/main" id="{A7BFF8D8-CA33-4FC8-AC4E-9FC491521D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858000" cy="914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Международный образовательный портал &quot;Развитие&quot;. ПЕРВАЯ РЕСПУБЛИКАНСКАЯ  ПРЕДМЕТНАЯ ОЛИМПИАДА">
              <a:extLst>
                <a:ext uri="{FF2B5EF4-FFF2-40B4-BE49-F238E27FC236}">
                  <a16:creationId xmlns:a16="http://schemas.microsoft.com/office/drawing/2014/main" id="{30FE4BDE-108D-4C9B-802F-1785EF48F2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8716"/>
              <a:ext cx="6858000" cy="3857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Предметная олимпиада">
              <a:extLst>
                <a:ext uri="{FF2B5EF4-FFF2-40B4-BE49-F238E27FC236}">
                  <a16:creationId xmlns:a16="http://schemas.microsoft.com/office/drawing/2014/main" id="{6430CE85-C48C-44A4-8ADC-962E3848F3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3216" y="7950313"/>
              <a:ext cx="1152128" cy="1023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Рисунок 1">
              <a:extLst>
                <a:ext uri="{FF2B5EF4-FFF2-40B4-BE49-F238E27FC236}">
                  <a16:creationId xmlns:a16="http://schemas.microsoft.com/office/drawing/2014/main" id="{92500102-F500-447D-BB41-57DEA1A741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355805">
              <a:off x="312275" y="5635792"/>
              <a:ext cx="3167579" cy="3366709"/>
            </a:xfrm>
            <a:prstGeom prst="rect">
              <a:avLst/>
            </a:prstGeom>
          </p:spPr>
        </p:pic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0AEBE439-D105-467A-952C-D4080EB142D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92129" y="3991558"/>
              <a:ext cx="2925649" cy="3753172"/>
            </a:xfrm>
            <a:prstGeom prst="rect">
              <a:avLst/>
            </a:prstGeom>
          </p:spPr>
        </p:pic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AD05278C-F2E4-457A-B1F3-BA6F5B9C96CD}"/>
                </a:ext>
              </a:extLst>
            </p:cNvPr>
            <p:cNvSpPr/>
            <p:nvPr/>
          </p:nvSpPr>
          <p:spPr>
            <a:xfrm>
              <a:off x="44692" y="3857625"/>
              <a:ext cx="3528324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600" dirty="0">
                  <a:solidFill>
                    <a:srgbClr val="0404BC"/>
                  </a:solidFill>
                  <a:latin typeface="Bahnschrift SemiBold SemiConden" panose="020B0502040204020203" pitchFamily="34" charset="0"/>
                </a:rPr>
                <a:t>Сегодня в школе прошел 1 областной </a:t>
              </a:r>
            </a:p>
            <a:p>
              <a:pPr algn="just"/>
              <a:r>
                <a:rPr lang="ru-RU" sz="1600" dirty="0">
                  <a:solidFill>
                    <a:srgbClr val="0404BC"/>
                  </a:solidFill>
                  <a:latin typeface="Bahnschrift SemiBold SemiConden" panose="020B0502040204020203" pitchFamily="34" charset="0"/>
                </a:rPr>
                <a:t>(отборочный) этап Республиканской олимпиады для 5-6 классов. В нем </a:t>
              </a:r>
              <a:r>
                <a:rPr lang="ru-RU" sz="1600" dirty="0" err="1">
                  <a:solidFill>
                    <a:srgbClr val="0404BC"/>
                  </a:solidFill>
                  <a:latin typeface="Bahnschrift SemiBold SemiConden" panose="020B0502040204020203" pitchFamily="34" charset="0"/>
                </a:rPr>
                <a:t>принили</a:t>
              </a:r>
              <a:r>
                <a:rPr lang="ru-RU" sz="1600" dirty="0">
                  <a:solidFill>
                    <a:srgbClr val="0404BC"/>
                  </a:solidFill>
                  <a:latin typeface="Bahnschrift SemiBold SemiConden" panose="020B0502040204020203" pitchFamily="34" charset="0"/>
                </a:rPr>
                <a:t> участие ученики нашей школы: Олифиренко Вячеслав, </a:t>
              </a:r>
              <a:r>
                <a:rPr lang="ru-RU" sz="1600" dirty="0" err="1">
                  <a:solidFill>
                    <a:srgbClr val="0404BC"/>
                  </a:solidFill>
                  <a:latin typeface="Bahnschrift SemiBold SemiConden" panose="020B0502040204020203" pitchFamily="34" charset="0"/>
                </a:rPr>
                <a:t>Арчибасова</a:t>
              </a:r>
              <a:r>
                <a:rPr lang="ru-RU" sz="1600" dirty="0">
                  <a:solidFill>
                    <a:srgbClr val="0404BC"/>
                  </a:solidFill>
                  <a:latin typeface="Bahnschrift SemiBold SemiConden" panose="020B0502040204020203" pitchFamily="34" charset="0"/>
                </a:rPr>
                <a:t> Ксения, </a:t>
              </a:r>
              <a:r>
                <a:rPr lang="ru-RU" sz="1600" dirty="0" err="1">
                  <a:solidFill>
                    <a:srgbClr val="0404BC"/>
                  </a:solidFill>
                  <a:latin typeface="Bahnschrift SemiBold SemiConden" panose="020B0502040204020203" pitchFamily="34" charset="0"/>
                </a:rPr>
                <a:t>Мұрат</a:t>
              </a:r>
              <a:r>
                <a:rPr lang="ru-RU" sz="1600" dirty="0">
                  <a:solidFill>
                    <a:srgbClr val="0404BC"/>
                  </a:solidFill>
                  <a:latin typeface="Bahnschrift SemiBold SemiConden" panose="020B0502040204020203" pitchFamily="34" charset="0"/>
                </a:rPr>
                <a:t> </a:t>
              </a:r>
              <a:r>
                <a:rPr lang="ru-RU" sz="1600" dirty="0" err="1">
                  <a:solidFill>
                    <a:srgbClr val="0404BC"/>
                  </a:solidFill>
                  <a:latin typeface="Bahnschrift SemiBold SemiConden" panose="020B0502040204020203" pitchFamily="34" charset="0"/>
                </a:rPr>
                <a:t>Даниял</a:t>
              </a:r>
              <a:r>
                <a:rPr lang="ru-RU" sz="1600" dirty="0">
                  <a:solidFill>
                    <a:srgbClr val="0404BC"/>
                  </a:solidFill>
                  <a:latin typeface="Bahnschrift SemiBold SemiConden" panose="020B0502040204020203" pitchFamily="34" charset="0"/>
                </a:rPr>
                <a:t>.</a:t>
              </a:r>
              <a:endParaRPr lang="ru-KZ" sz="1600" dirty="0">
                <a:solidFill>
                  <a:srgbClr val="0404BC"/>
                </a:solidFill>
                <a:latin typeface="Bahnschrift SemiBold SemiConden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5065258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90460ED7-F45A-4DDA-BEDA-022C46C592F5}"/>
              </a:ext>
            </a:extLst>
          </p:cNvPr>
          <p:cNvGrpSpPr/>
          <p:nvPr/>
        </p:nvGrpSpPr>
        <p:grpSpPr>
          <a:xfrm>
            <a:off x="0" y="0"/>
            <a:ext cx="7066376" cy="9144000"/>
            <a:chOff x="0" y="0"/>
            <a:chExt cx="7066376" cy="9144000"/>
          </a:xfrm>
        </p:grpSpPr>
        <p:pic>
          <p:nvPicPr>
            <p:cNvPr id="6146" name="Picture 2" descr="Естественный зимний фон. снег блестящие сугробы. зимний снег фоновой  текстуры | Премиум Фото">
              <a:extLst>
                <a:ext uri="{FF2B5EF4-FFF2-40B4-BE49-F238E27FC236}">
                  <a16:creationId xmlns:a16="http://schemas.microsoft.com/office/drawing/2014/main" id="{88D99FC5-3EDF-4B25-952D-78F1F321AC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858000" cy="914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: скругленные углы 3">
              <a:extLst>
                <a:ext uri="{FF2B5EF4-FFF2-40B4-BE49-F238E27FC236}">
                  <a16:creationId xmlns:a16="http://schemas.microsoft.com/office/drawing/2014/main" id="{2CEB8BF7-60F5-4765-8939-7FE076859244}"/>
                </a:ext>
              </a:extLst>
            </p:cNvPr>
            <p:cNvSpPr/>
            <p:nvPr/>
          </p:nvSpPr>
          <p:spPr>
            <a:xfrm>
              <a:off x="116632" y="179512"/>
              <a:ext cx="6624736" cy="2592288"/>
            </a:xfrm>
            <a:prstGeom prst="roundRect">
              <a:avLst/>
            </a:prstGeom>
            <a:solidFill>
              <a:srgbClr val="9933FF"/>
            </a:solidFill>
            <a:ln>
              <a:solidFill>
                <a:srgbClr val="99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A305117F-0519-4145-A84B-D372B0771A95}"/>
                </a:ext>
              </a:extLst>
            </p:cNvPr>
            <p:cNvSpPr/>
            <p:nvPr/>
          </p:nvSpPr>
          <p:spPr>
            <a:xfrm>
              <a:off x="296652" y="459993"/>
              <a:ext cx="6264696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dirty="0">
                  <a:solidFill>
                    <a:schemeClr val="bg1"/>
                  </a:solidFill>
                  <a:latin typeface="Bahnschrift SemiBold SemiConden" panose="020B0502040204020203" pitchFamily="34" charset="0"/>
                </a:rPr>
                <a:t>Сегодня в 8 Г классе прошел классный час на тему: "Успеваемость ученика-важная его задача". </a:t>
              </a:r>
              <a:r>
                <a:rPr lang="ru-RU" dirty="0" err="1">
                  <a:solidFill>
                    <a:schemeClr val="bg1"/>
                  </a:solidFill>
                  <a:latin typeface="Bahnschrift SemiBold SemiConden" panose="020B0502040204020203" pitchFamily="34" charset="0"/>
                </a:rPr>
                <a:t>Кл.рук.Утебаева</a:t>
              </a:r>
              <a:r>
                <a:rPr lang="ru-RU" dirty="0">
                  <a:solidFill>
                    <a:schemeClr val="bg1"/>
                  </a:solidFill>
                  <a:latin typeface="Bahnschrift SemiBold SemiConden" panose="020B0502040204020203" pitchFamily="34" charset="0"/>
                </a:rPr>
                <a:t> Г.К. провела за день до </a:t>
              </a:r>
              <a:r>
                <a:rPr lang="ru-RU" dirty="0" err="1">
                  <a:solidFill>
                    <a:schemeClr val="bg1"/>
                  </a:solidFill>
                  <a:latin typeface="Bahnschrift SemiBold SemiConden" panose="020B0502040204020203" pitchFamily="34" charset="0"/>
                </a:rPr>
                <a:t>кл.часа</a:t>
              </a:r>
              <a:r>
                <a:rPr lang="ru-RU" dirty="0">
                  <a:solidFill>
                    <a:schemeClr val="bg1"/>
                  </a:solidFill>
                  <a:latin typeface="Bahnschrift SemiBold SemiConden" panose="020B0502040204020203" pitchFamily="34" charset="0"/>
                </a:rPr>
                <a:t> анкетирование с целью диагностики мотивации учащихся. Затем на </a:t>
              </a:r>
              <a:r>
                <a:rPr lang="ru-RU" dirty="0" err="1">
                  <a:solidFill>
                    <a:schemeClr val="bg1"/>
                  </a:solidFill>
                  <a:latin typeface="Bahnschrift SemiBold SemiConden" panose="020B0502040204020203" pitchFamily="34" charset="0"/>
                </a:rPr>
                <a:t>кл.часе</a:t>
              </a:r>
              <a:r>
                <a:rPr lang="ru-RU" dirty="0">
                  <a:solidFill>
                    <a:schemeClr val="bg1"/>
                  </a:solidFill>
                  <a:latin typeface="Bahnschrift SemiBold SemiConden" panose="020B0502040204020203" pitchFamily="34" charset="0"/>
                </a:rPr>
                <a:t> </a:t>
              </a:r>
              <a:r>
                <a:rPr lang="ru-RU" dirty="0" err="1">
                  <a:solidFill>
                    <a:schemeClr val="bg1"/>
                  </a:solidFill>
                  <a:latin typeface="Bahnschrift SemiBold SemiConden" panose="020B0502040204020203" pitchFamily="34" charset="0"/>
                </a:rPr>
                <a:t>кл.рук</a:t>
              </a:r>
              <a:r>
                <a:rPr lang="ru-RU" dirty="0">
                  <a:solidFill>
                    <a:schemeClr val="bg1"/>
                  </a:solidFill>
                  <a:latin typeface="Bahnschrift SemiBold SemiConden" panose="020B0502040204020203" pitchFamily="34" charset="0"/>
                </a:rPr>
                <a:t>. дала рекомендации по повышению качества успеваемости. Отдельно остановилась на мотивации к обучению. Ребята с удовольствием отвечали на ситуационные вопросы. </a:t>
              </a:r>
              <a:endParaRPr lang="ru-KZ" dirty="0">
                <a:solidFill>
                  <a:schemeClr val="bg1"/>
                </a:solidFill>
                <a:latin typeface="Bahnschrift SemiBold SemiConden" panose="020B0502040204020203" pitchFamily="34" charset="0"/>
              </a:endParaRP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DADCD8CA-958D-4FCF-BC74-D128FD8FDB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620" y="3086960"/>
              <a:ext cx="3792196" cy="213311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99F27CF4-DA7F-4F6F-88C2-F9CE479E5D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1392" y="3114744"/>
              <a:ext cx="3284984" cy="1847804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C4B0ECC7-7FBA-4292-A04C-21E95C232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6" y="5617502"/>
              <a:ext cx="3792196" cy="213311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9F4F3234-E64E-45C0-B7C4-863D774DE1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4432" y="5205470"/>
              <a:ext cx="3284984" cy="1847804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B07056F3-41D5-4898-8DC3-C81AA6701AB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6410" y="7251699"/>
              <a:ext cx="3044958" cy="17127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2211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FF91C83F-945C-4D32-A1F2-8063388AFC47}"/>
              </a:ext>
            </a:extLst>
          </p:cNvPr>
          <p:cNvGrpSpPr/>
          <p:nvPr/>
        </p:nvGrpSpPr>
        <p:grpSpPr>
          <a:xfrm>
            <a:off x="-21304" y="-17520"/>
            <a:ext cx="6882001" cy="9167992"/>
            <a:chOff x="-21304" y="-17520"/>
            <a:chExt cx="6882001" cy="9167992"/>
          </a:xfrm>
        </p:grpSpPr>
        <p:pic>
          <p:nvPicPr>
            <p:cNvPr id="8194" name="Picture 2" descr="Естественный зимний фон. снег блестящие сугробы. зимний снег фоновой  текстуры | Премиум Фото">
              <a:extLst>
                <a:ext uri="{FF2B5EF4-FFF2-40B4-BE49-F238E27FC236}">
                  <a16:creationId xmlns:a16="http://schemas.microsoft.com/office/drawing/2014/main" id="{F26F7A1D-7640-4A24-A487-16C0D85102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7" y="-17520"/>
              <a:ext cx="6858000" cy="9167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 descr="Ромео и Джульетта» за 13 минут. Краткое содержание трагедии Шекспира">
              <a:extLst>
                <a:ext uri="{FF2B5EF4-FFF2-40B4-BE49-F238E27FC236}">
                  <a16:creationId xmlns:a16="http://schemas.microsoft.com/office/drawing/2014/main" id="{FDBF2B36-84CC-4DA7-AE16-0A18EB3EB8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69" y="107505"/>
              <a:ext cx="2232248" cy="2232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id="{F5AF67ED-A576-4390-811A-B99ADAC66CE8}"/>
                </a:ext>
              </a:extLst>
            </p:cNvPr>
            <p:cNvSpPr/>
            <p:nvPr/>
          </p:nvSpPr>
          <p:spPr>
            <a:xfrm>
              <a:off x="122864" y="2364527"/>
              <a:ext cx="2280952" cy="2585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dirty="0">
                  <a:solidFill>
                    <a:srgbClr val="0404BC"/>
                  </a:solidFill>
                  <a:latin typeface="Bahnschrift SemiBold SemiConden" panose="020B0502040204020203" pitchFamily="34" charset="0"/>
                </a:rPr>
                <a:t>Школьная библиотека предлагает вашему вниманию </a:t>
              </a:r>
              <a:r>
                <a:rPr lang="ru-RU" dirty="0" err="1">
                  <a:solidFill>
                    <a:srgbClr val="0404BC"/>
                  </a:solidFill>
                  <a:latin typeface="Bahnschrift SemiBold SemiConden" panose="020B0502040204020203" pitchFamily="34" charset="0"/>
                </a:rPr>
                <a:t>виртуа-льную</a:t>
              </a:r>
              <a:r>
                <a:rPr lang="ru-RU" dirty="0">
                  <a:solidFill>
                    <a:srgbClr val="0404BC"/>
                  </a:solidFill>
                  <a:latin typeface="Bahnschrift SemiBold SemiConden" panose="020B0502040204020203" pitchFamily="34" charset="0"/>
                </a:rPr>
                <a:t> выставку посвящённый 425-летию книгу-юбиляра зарубежного автора </a:t>
              </a:r>
              <a:r>
                <a:rPr lang="ru-RU" dirty="0" err="1">
                  <a:solidFill>
                    <a:srgbClr val="0404BC"/>
                  </a:solidFill>
                  <a:latin typeface="Bahnschrift SemiBold SemiConden" panose="020B0502040204020203" pitchFamily="34" charset="0"/>
                </a:rPr>
                <a:t>В.Шекспира</a:t>
              </a:r>
              <a:r>
                <a:rPr lang="ru-RU" dirty="0">
                  <a:solidFill>
                    <a:srgbClr val="0404BC"/>
                  </a:solidFill>
                  <a:latin typeface="Bahnschrift SemiBold SemiConden" panose="020B0502040204020203" pitchFamily="34" charset="0"/>
                </a:rPr>
                <a:t> "Ромео и Джульетта".</a:t>
              </a:r>
              <a:endParaRPr lang="ru-KZ" dirty="0">
                <a:solidFill>
                  <a:srgbClr val="0404BC"/>
                </a:solidFill>
                <a:latin typeface="Bahnschrift SemiBold SemiConden" panose="020B0502040204020203" pitchFamily="34" charset="0"/>
              </a:endParaRPr>
            </a:p>
          </p:txBody>
        </p:sp>
        <p:pic>
          <p:nvPicPr>
            <p:cNvPr id="3076" name="Picture 4" descr="Приключения Алисы в Стране Чудес — Купить за 4 310 тг. — Льюис Кэрролл —  Книга">
              <a:extLst>
                <a:ext uri="{FF2B5EF4-FFF2-40B4-BE49-F238E27FC236}">
                  <a16:creationId xmlns:a16="http://schemas.microsoft.com/office/drawing/2014/main" id="{76C538D6-8277-4A1C-9925-5177C11473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947" y="4974624"/>
              <a:ext cx="1896486" cy="25317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1851DF98-0A75-46F9-A573-C3B7A32AB8FC}"/>
                </a:ext>
              </a:extLst>
            </p:cNvPr>
            <p:cNvSpPr/>
            <p:nvPr/>
          </p:nvSpPr>
          <p:spPr>
            <a:xfrm>
              <a:off x="-21304" y="7558684"/>
              <a:ext cx="3230704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600" dirty="0">
                  <a:solidFill>
                    <a:srgbClr val="0404BC"/>
                  </a:solidFill>
                  <a:latin typeface="Bahnschrift SemiBold SemiConden" panose="020B0502040204020203" pitchFamily="34" charset="0"/>
                </a:rPr>
                <a:t>Школьная библиотека предлагает вашему вниманию виртуальную выставку посвящённый 155-летию книгу-юбиляра зарубежного автора </a:t>
              </a:r>
              <a:r>
                <a:rPr lang="ru-RU" sz="1600" dirty="0" err="1">
                  <a:solidFill>
                    <a:srgbClr val="0404BC"/>
                  </a:solidFill>
                  <a:latin typeface="Bahnschrift SemiBold SemiConden" panose="020B0502040204020203" pitchFamily="34" charset="0"/>
                </a:rPr>
                <a:t>Л.Кэрролла</a:t>
              </a:r>
              <a:r>
                <a:rPr lang="ru-RU" sz="1600" dirty="0">
                  <a:solidFill>
                    <a:srgbClr val="0404BC"/>
                  </a:solidFill>
                  <a:latin typeface="Bahnschrift SemiBold SemiConden" panose="020B0502040204020203" pitchFamily="34" charset="0"/>
                </a:rPr>
                <a:t> "Приключения Алисы в стране Чудес"</a:t>
              </a:r>
              <a:endParaRPr lang="ru-KZ" sz="1600" dirty="0">
                <a:solidFill>
                  <a:srgbClr val="0404BC"/>
                </a:solidFill>
                <a:latin typeface="Bahnschrift SemiBold SemiConden" panose="020B0502040204020203" pitchFamily="34" charset="0"/>
              </a:endParaRPr>
            </a:p>
          </p:txBody>
        </p:sp>
        <p:pic>
          <p:nvPicPr>
            <p:cNvPr id="3078" name="Picture 6" descr="Книга Двадцать тысяч лье под водой - читать онлайн. Автор: Жюль Верн.  LoveRead.ec">
              <a:extLst>
                <a:ext uri="{FF2B5EF4-FFF2-40B4-BE49-F238E27FC236}">
                  <a16:creationId xmlns:a16="http://schemas.microsoft.com/office/drawing/2014/main" id="{8270629A-20AD-4F7E-98D7-A57D598F80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2824" y="7759"/>
              <a:ext cx="1905000" cy="2905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B525B3AF-9A8E-4CBE-8383-E44FFC2BD18C}"/>
                </a:ext>
              </a:extLst>
            </p:cNvPr>
            <p:cNvSpPr/>
            <p:nvPr/>
          </p:nvSpPr>
          <p:spPr>
            <a:xfrm>
              <a:off x="4569014" y="186113"/>
              <a:ext cx="2232249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600" dirty="0">
                  <a:solidFill>
                    <a:srgbClr val="0404BC"/>
                  </a:solidFill>
                  <a:latin typeface="Bahnschrift SemiBold SemiConden" panose="020B0502040204020203" pitchFamily="34" charset="0"/>
                </a:rPr>
                <a:t>Школьная библиотека предлагает вашему вниманию виртуальную выставку посвящённый 150-летию книгу-юбиляра зарубежного автора </a:t>
              </a:r>
              <a:r>
                <a:rPr lang="ru-RU" sz="1600" dirty="0" err="1">
                  <a:solidFill>
                    <a:srgbClr val="0404BC"/>
                  </a:solidFill>
                  <a:latin typeface="Bahnschrift SemiBold SemiConden" panose="020B0502040204020203" pitchFamily="34" charset="0"/>
                </a:rPr>
                <a:t>Ж.Верна</a:t>
              </a:r>
              <a:r>
                <a:rPr lang="ru-RU" sz="1600" dirty="0">
                  <a:solidFill>
                    <a:srgbClr val="0404BC"/>
                  </a:solidFill>
                  <a:latin typeface="Bahnschrift SemiBold SemiConden" panose="020B0502040204020203" pitchFamily="34" charset="0"/>
                </a:rPr>
                <a:t> "Двадцать тысяч лье под водой"</a:t>
              </a:r>
              <a:endParaRPr lang="ru-KZ" sz="1600" dirty="0">
                <a:solidFill>
                  <a:srgbClr val="0404BC"/>
                </a:solidFill>
                <a:latin typeface="Bahnschrift SemiBold SemiConden" panose="020B0502040204020203" pitchFamily="34" charset="0"/>
              </a:endParaRPr>
            </a:p>
          </p:txBody>
        </p:sp>
        <p:pic>
          <p:nvPicPr>
            <p:cNvPr id="3080" name="Picture 8" descr="Портрет Дориана Грея">
              <a:extLst>
                <a:ext uri="{FF2B5EF4-FFF2-40B4-BE49-F238E27FC236}">
                  <a16:creationId xmlns:a16="http://schemas.microsoft.com/office/drawing/2014/main" id="{BAD1E39A-80C1-40A4-AE60-B51F3B3129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4287" y="2828259"/>
              <a:ext cx="1637041" cy="20313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AA08994D-875E-45B7-9F83-3FC47E8A5F79}"/>
                </a:ext>
              </a:extLst>
            </p:cNvPr>
            <p:cNvSpPr/>
            <p:nvPr/>
          </p:nvSpPr>
          <p:spPr>
            <a:xfrm>
              <a:off x="2660315" y="2969276"/>
              <a:ext cx="1942942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dirty="0">
                  <a:solidFill>
                    <a:srgbClr val="0404BC"/>
                  </a:solidFill>
                  <a:latin typeface="Bahnschrift SemiBold SemiConden" panose="020B0502040204020203" pitchFamily="34" charset="0"/>
                </a:rPr>
                <a:t>Школьная библиотека предлагает вашему вниманию виртуальную выставку посвящённый 130-летию книгу-юбиляра зарубежного автора </a:t>
              </a:r>
              <a:r>
                <a:rPr lang="ru-RU" sz="1400" dirty="0" err="1">
                  <a:solidFill>
                    <a:srgbClr val="0404BC"/>
                  </a:solidFill>
                  <a:latin typeface="Bahnschrift SemiBold SemiConden" panose="020B0502040204020203" pitchFamily="34" charset="0"/>
                </a:rPr>
                <a:t>О.Уайльда</a:t>
              </a:r>
              <a:r>
                <a:rPr lang="ru-RU" sz="1400" dirty="0">
                  <a:solidFill>
                    <a:srgbClr val="0404BC"/>
                  </a:solidFill>
                  <a:latin typeface="Bahnschrift SemiBold SemiConden" panose="020B0502040204020203" pitchFamily="34" charset="0"/>
                </a:rPr>
                <a:t> "Портрет Дориана Грея"</a:t>
              </a:r>
              <a:endParaRPr lang="ru-KZ" sz="1400" dirty="0">
                <a:solidFill>
                  <a:srgbClr val="0404BC"/>
                </a:solidFill>
                <a:latin typeface="Bahnschrift SemiBold SemiConden" panose="020B0502040204020203" pitchFamily="34" charset="0"/>
              </a:endParaRPr>
            </a:p>
          </p:txBody>
        </p:sp>
        <p:pic>
          <p:nvPicPr>
            <p:cNvPr id="3082" name="Picture 10" descr="Распе Э.: Приключения барона Мюнхаузена">
              <a:extLst>
                <a:ext uri="{FF2B5EF4-FFF2-40B4-BE49-F238E27FC236}">
                  <a16:creationId xmlns:a16="http://schemas.microsoft.com/office/drawing/2014/main" id="{A81D6889-545D-4D32-8F5F-7FC6F94D0C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66" t="1801" r="14575" b="1280"/>
            <a:stretch/>
          </p:blipFill>
          <p:spPr bwMode="auto">
            <a:xfrm>
              <a:off x="2382034" y="4785696"/>
              <a:ext cx="1818128" cy="24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8089FF97-74B6-4C16-9316-E2A07CC83344}"/>
                </a:ext>
              </a:extLst>
            </p:cNvPr>
            <p:cNvSpPr/>
            <p:nvPr/>
          </p:nvSpPr>
          <p:spPr>
            <a:xfrm>
              <a:off x="4200162" y="5019370"/>
              <a:ext cx="2249595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200" dirty="0">
                  <a:solidFill>
                    <a:srgbClr val="0404BC"/>
                  </a:solidFill>
                  <a:latin typeface="Bahnschrift SemiBold SemiConden" panose="020B0502040204020203" pitchFamily="34" charset="0"/>
                </a:rPr>
                <a:t>Школьная библиотека предлагает вашему вниманию виртуальную выставку посвящённый 235-летию книгу-юбиляра зарубежного автора </a:t>
              </a:r>
              <a:r>
                <a:rPr lang="ru-RU" sz="1200" dirty="0" err="1">
                  <a:solidFill>
                    <a:srgbClr val="0404BC"/>
                  </a:solidFill>
                  <a:latin typeface="Bahnschrift SemiBold SemiConden" panose="020B0502040204020203" pitchFamily="34" charset="0"/>
                </a:rPr>
                <a:t>Э.Распе</a:t>
              </a:r>
              <a:r>
                <a:rPr lang="ru-RU" sz="1200" dirty="0">
                  <a:solidFill>
                    <a:srgbClr val="0404BC"/>
                  </a:solidFill>
                  <a:latin typeface="Bahnschrift SemiBold SemiConden" panose="020B0502040204020203" pitchFamily="34" charset="0"/>
                </a:rPr>
                <a:t> " Приключения барона </a:t>
              </a:r>
              <a:r>
                <a:rPr lang="ru-RU" sz="1200" dirty="0" err="1">
                  <a:solidFill>
                    <a:srgbClr val="0404BC"/>
                  </a:solidFill>
                  <a:latin typeface="Bahnschrift SemiBold SemiConden" panose="020B0502040204020203" pitchFamily="34" charset="0"/>
                </a:rPr>
                <a:t>Мюнхаузена</a:t>
              </a:r>
              <a:r>
                <a:rPr lang="ru-RU" sz="1200" dirty="0">
                  <a:solidFill>
                    <a:srgbClr val="0404BC"/>
                  </a:solidFill>
                  <a:latin typeface="Bahnschrift SemiBold SemiConden" panose="020B0502040204020203" pitchFamily="34" charset="0"/>
                </a:rPr>
                <a:t>"</a:t>
              </a:r>
              <a:endParaRPr lang="ru-KZ" sz="1200" dirty="0">
                <a:solidFill>
                  <a:srgbClr val="0404BC"/>
                </a:solidFill>
                <a:latin typeface="Bahnschrift SemiBold SemiConden" panose="020B0502040204020203" pitchFamily="34" charset="0"/>
              </a:endParaRPr>
            </a:p>
          </p:txBody>
        </p:sp>
        <p:pic>
          <p:nvPicPr>
            <p:cNvPr id="3084" name="Picture 12" descr="Книга Гобсек - читать онлайн. Автор: Оноре де Бальзак. LoveRead.ec">
              <a:extLst>
                <a:ext uri="{FF2B5EF4-FFF2-40B4-BE49-F238E27FC236}">
                  <a16:creationId xmlns:a16="http://schemas.microsoft.com/office/drawing/2014/main" id="{D693B486-5679-4624-9059-F072E1AA20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046" y="6487066"/>
              <a:ext cx="1564302" cy="25498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5186190D-057C-47F1-B7F0-0461090FA085}"/>
                </a:ext>
              </a:extLst>
            </p:cNvPr>
            <p:cNvSpPr/>
            <p:nvPr/>
          </p:nvSpPr>
          <p:spPr>
            <a:xfrm>
              <a:off x="5129511" y="6979534"/>
              <a:ext cx="1645096" cy="16619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200" dirty="0">
                  <a:solidFill>
                    <a:srgbClr val="0404BC"/>
                  </a:solidFill>
                  <a:latin typeface="Bahnschrift SemiBold SemiConden" panose="020B0502040204020203" pitchFamily="34" charset="0"/>
                </a:rPr>
                <a:t>Школьная библиотека предлагает вашему вниманию виртуальную выставку посвящённую 190-летию книге юбиляра зарубежного автора Оноре де Бальзак "Гобсек</a:t>
              </a:r>
              <a:r>
                <a:rPr lang="ru-RU" sz="1600" dirty="0">
                  <a:solidFill>
                    <a:srgbClr val="262626"/>
                  </a:solidFill>
                  <a:latin typeface="Bahnschrift SemiBold SemiConden" panose="020B0502040204020203" pitchFamily="34" charset="0"/>
                </a:rPr>
                <a:t>"</a:t>
              </a:r>
              <a:endParaRPr lang="ru-KZ" sz="1600" dirty="0">
                <a:latin typeface="Bahnschrift SemiBold SemiConden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15403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9B717360-F8FC-430A-93AA-2D66D4585FD5}"/>
              </a:ext>
            </a:extLst>
          </p:cNvPr>
          <p:cNvGrpSpPr/>
          <p:nvPr/>
        </p:nvGrpSpPr>
        <p:grpSpPr>
          <a:xfrm>
            <a:off x="0" y="-23992"/>
            <a:ext cx="6899834" cy="9208710"/>
            <a:chOff x="0" y="-23992"/>
            <a:chExt cx="6899834" cy="9208710"/>
          </a:xfrm>
        </p:grpSpPr>
        <p:pic>
          <p:nvPicPr>
            <p:cNvPr id="12" name="Picture 2" descr="Естественный зимний фон. снег блестящие сугробы. зимний снег фоновой  текстуры | Премиум Фото">
              <a:extLst>
                <a:ext uri="{FF2B5EF4-FFF2-40B4-BE49-F238E27FC236}">
                  <a16:creationId xmlns:a16="http://schemas.microsoft.com/office/drawing/2014/main" id="{3C6C3BAA-C19B-41C2-86FB-3020EA6343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3992"/>
              <a:ext cx="6858000" cy="9167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8" name="Picture 2" descr="Виртуальная книжная выставка &quot;Книги декабря&quot; - YouTube">
              <a:extLst>
                <a:ext uri="{FF2B5EF4-FFF2-40B4-BE49-F238E27FC236}">
                  <a16:creationId xmlns:a16="http://schemas.microsoft.com/office/drawing/2014/main" id="{F06B0F7E-D2F9-4AB3-A645-EE9112E642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1898" y="103447"/>
              <a:ext cx="3048000" cy="1714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Иллюстрация 2 из 29 для Серебряные коньки - Мэри Додж | Лабиринт - книги.  Источник: Большой любитель книг">
              <a:extLst>
                <a:ext uri="{FF2B5EF4-FFF2-40B4-BE49-F238E27FC236}">
                  <a16:creationId xmlns:a16="http://schemas.microsoft.com/office/drawing/2014/main" id="{B5EF8B3E-1840-4CD3-A8A2-FFF240C72B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027" y="103447"/>
              <a:ext cx="1911461" cy="28476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2" name="Picture 6" descr="Книга: &quot;Зимняя сказка&quot; - Сакариас Топелиус. Купить книгу, читать рецензии |  ISBN 978-5-9268-1738-3 | Лабиринт">
              <a:extLst>
                <a:ext uri="{FF2B5EF4-FFF2-40B4-BE49-F238E27FC236}">
                  <a16:creationId xmlns:a16="http://schemas.microsoft.com/office/drawing/2014/main" id="{50110D51-28CA-4E2D-BDB9-AB87D96985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3650" y="6736882"/>
              <a:ext cx="1790700" cy="23429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4" name="Picture 8" descr="Щелкунчик и Мышиный король">
              <a:extLst>
                <a:ext uri="{FF2B5EF4-FFF2-40B4-BE49-F238E27FC236}">
                  <a16:creationId xmlns:a16="http://schemas.microsoft.com/office/drawing/2014/main" id="{2090AF66-098D-4AEB-94E8-336C753131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053" y="3533823"/>
              <a:ext cx="2129978" cy="3035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6" name="Picture 10" descr="Книга: &quot;Большая книга Деда Мороза. Сказки, стихи, песенки&quot; - Маршак,  Михалков, Усачев. Купить книгу, читать рецензии | ISBN 978-5-17-104892-1 |  Лабиринт">
              <a:extLst>
                <a:ext uri="{FF2B5EF4-FFF2-40B4-BE49-F238E27FC236}">
                  <a16:creationId xmlns:a16="http://schemas.microsoft.com/office/drawing/2014/main" id="{86DB44E7-1727-4A2B-A413-7959D5100D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6741" y="3221954"/>
              <a:ext cx="1435485" cy="1866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8" name="Picture 12" descr="Список новогодних и рождественских книг и историй | Меню недели">
              <a:extLst>
                <a:ext uri="{FF2B5EF4-FFF2-40B4-BE49-F238E27FC236}">
                  <a16:creationId xmlns:a16="http://schemas.microsoft.com/office/drawing/2014/main" id="{98ED9957-0833-4336-BD0D-3378B8C4B2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479" y="6671280"/>
              <a:ext cx="1526059" cy="23738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10" name="Picture 14" descr="Книга: &quot;Снежная королева&quot; - Ханс Андерсен. Купить книгу, читать рецензии |  ISBN 978-5-87259-570-0 | Лабиринт">
              <a:extLst>
                <a:ext uri="{FF2B5EF4-FFF2-40B4-BE49-F238E27FC236}">
                  <a16:creationId xmlns:a16="http://schemas.microsoft.com/office/drawing/2014/main" id="{98865670-1C0B-4D3E-AF3C-6A8E42B7D8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9134" y="6632018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: скругленные углы 2">
              <a:extLst>
                <a:ext uri="{FF2B5EF4-FFF2-40B4-BE49-F238E27FC236}">
                  <a16:creationId xmlns:a16="http://schemas.microsoft.com/office/drawing/2014/main" id="{9B97C3F8-9658-42AB-981A-C61AEE88C8D1}"/>
                </a:ext>
              </a:extLst>
            </p:cNvPr>
            <p:cNvSpPr/>
            <p:nvPr/>
          </p:nvSpPr>
          <p:spPr>
            <a:xfrm>
              <a:off x="2388083" y="1910656"/>
              <a:ext cx="2822010" cy="4652306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rgbClr val="0404BC"/>
                  </a:solidFill>
                  <a:latin typeface="Bahnschrift SemiBold SemiConden" panose="020B0502040204020203" pitchFamily="34" charset="0"/>
                </a:rPr>
                <a:t>Школьная библиотека СОШ 81 предлагает виртуальную книжную выставку "Книги декабря". Каждому человеку, а тем более взрослому, в жизни так не хватает добрых чудес и сказок. Но зима — это время волшебства и добра. Поэтому Вашему вниманию представлена подборка самых "новогодних" и добрых книг. Это и "Рождественская </a:t>
              </a:r>
              <a:r>
                <a:rPr lang="ru-RU" sz="1400" dirty="0" err="1">
                  <a:solidFill>
                    <a:srgbClr val="0404BC"/>
                  </a:solidFill>
                  <a:latin typeface="Bahnschrift SemiBold SemiConden" panose="020B0502040204020203" pitchFamily="34" charset="0"/>
                </a:rPr>
                <a:t>ëлка</a:t>
              </a:r>
              <a:r>
                <a:rPr lang="ru-RU" sz="1400" dirty="0">
                  <a:solidFill>
                    <a:srgbClr val="0404BC"/>
                  </a:solidFill>
                  <a:latin typeface="Bahnschrift SemiBold SemiConden" panose="020B0502040204020203" pitchFamily="34" charset="0"/>
                </a:rPr>
                <a:t>" Чарльза Диккенса, и "Серебряные коньки" Мери </a:t>
              </a:r>
              <a:r>
                <a:rPr lang="ru-RU" sz="1400" dirty="0" err="1">
                  <a:solidFill>
                    <a:srgbClr val="0404BC"/>
                  </a:solidFill>
                  <a:latin typeface="Bahnschrift SemiBold SemiConden" panose="020B0502040204020203" pitchFamily="34" charset="0"/>
                </a:rPr>
                <a:t>Мейпа</a:t>
              </a:r>
              <a:r>
                <a:rPr lang="ru-RU" sz="1400" dirty="0">
                  <a:solidFill>
                    <a:srgbClr val="0404BC"/>
                  </a:solidFill>
                  <a:latin typeface="Bahnschrift SemiBold SemiConden" panose="020B0502040204020203" pitchFamily="34" charset="0"/>
                </a:rPr>
                <a:t> Доджа, и " Зимняя сказка" </a:t>
              </a:r>
              <a:r>
                <a:rPr lang="ru-RU" sz="1400" dirty="0" err="1">
                  <a:solidFill>
                    <a:srgbClr val="0404BC"/>
                  </a:solidFill>
                  <a:latin typeface="Bahnschrift SemiBold SemiConden" panose="020B0502040204020203" pitchFamily="34" charset="0"/>
                </a:rPr>
                <a:t>Сакариуса</a:t>
              </a:r>
              <a:r>
                <a:rPr lang="ru-RU" sz="1400" dirty="0">
                  <a:solidFill>
                    <a:srgbClr val="0404BC"/>
                  </a:solidFill>
                  <a:latin typeface="Bahnschrift SemiBold SemiConden" panose="020B0502040204020203" pitchFamily="34" charset="0"/>
                </a:rPr>
                <a:t> </a:t>
              </a:r>
              <a:r>
                <a:rPr lang="ru-RU" sz="1400" dirty="0" err="1">
                  <a:solidFill>
                    <a:srgbClr val="0404BC"/>
                  </a:solidFill>
                  <a:latin typeface="Bahnschrift SemiBold SemiConden" panose="020B0502040204020203" pitchFamily="34" charset="0"/>
                </a:rPr>
                <a:t>Топелиуса</a:t>
              </a:r>
              <a:r>
                <a:rPr lang="ru-RU" sz="1400" dirty="0">
                  <a:solidFill>
                    <a:srgbClr val="0404BC"/>
                  </a:solidFill>
                  <a:latin typeface="Bahnschrift SemiBold SemiConden" panose="020B0502040204020203" pitchFamily="34" charset="0"/>
                </a:rPr>
                <a:t>, и конечно же "Щелкунчик и мышиный король" Эрнста Теодора Амадея Гофмана, и </a:t>
              </a:r>
              <a:r>
                <a:rPr lang="ru-RU" sz="1400" dirty="0" err="1">
                  <a:solidFill>
                    <a:srgbClr val="0404BC"/>
                  </a:solidFill>
                  <a:latin typeface="Bahnschrift SemiBold SemiConden" panose="020B0502040204020203" pitchFamily="34" charset="0"/>
                </a:rPr>
                <a:t>ещë</a:t>
              </a:r>
              <a:r>
                <a:rPr lang="ru-RU" sz="1400" dirty="0">
                  <a:solidFill>
                    <a:srgbClr val="0404BC"/>
                  </a:solidFill>
                  <a:latin typeface="Bahnschrift SemiBold SemiConden" panose="020B0502040204020203" pitchFamily="34" charset="0"/>
                </a:rPr>
                <a:t> много других, таких же интересных книг.</a:t>
              </a:r>
              <a:endParaRPr lang="ru-KZ" sz="1400" dirty="0">
                <a:solidFill>
                  <a:srgbClr val="0404BC"/>
                </a:solidFill>
                <a:latin typeface="Bahnschrift SemiBold SemiConden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1897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367BA891-2CFC-4DCE-9BE0-DA2202CED168}"/>
              </a:ext>
            </a:extLst>
          </p:cNvPr>
          <p:cNvGrpSpPr/>
          <p:nvPr/>
        </p:nvGrpSpPr>
        <p:grpSpPr>
          <a:xfrm>
            <a:off x="0" y="-23992"/>
            <a:ext cx="6858000" cy="9167992"/>
            <a:chOff x="0" y="-23992"/>
            <a:chExt cx="6858000" cy="9167992"/>
          </a:xfrm>
        </p:grpSpPr>
        <p:pic>
          <p:nvPicPr>
            <p:cNvPr id="2" name="Picture 2" descr="Естественный зимний фон. снег блестящие сугробы. зимний снег фоновой  текстуры | Премиум Фото">
              <a:extLst>
                <a:ext uri="{FF2B5EF4-FFF2-40B4-BE49-F238E27FC236}">
                  <a16:creationId xmlns:a16="http://schemas.microsoft.com/office/drawing/2014/main" id="{F478A427-9AD3-422C-9CE0-5091DB1F6B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3992"/>
              <a:ext cx="6858000" cy="9167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57B95772-8870-44EE-BF65-0287C46956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1351" y="2834246"/>
              <a:ext cx="2416346" cy="1359195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BF01E897-AC4D-4E11-95C6-ECBD30402A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648" y="76745"/>
              <a:ext cx="4706864" cy="2647612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6FCB131F-214C-4029-99CF-F1D23FEB8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792" y="2987824"/>
              <a:ext cx="3240360" cy="1822703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C02EC364-C4C1-4001-94F9-22A3F1BD82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391" y="7306396"/>
              <a:ext cx="3190203" cy="1794489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510D759A-E109-472D-9594-9A4A6D37693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8" y="7244691"/>
              <a:ext cx="2808312" cy="1579676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9679F1DF-BE32-44DE-8DCE-D8BBD6F431D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276" y="5088340"/>
              <a:ext cx="3449318" cy="1940242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D7E83019-6C99-43D9-B7C0-D383655EB75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8796" y="4950560"/>
              <a:ext cx="2889001" cy="16250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33557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7043</TotalTime>
  <Words>460</Words>
  <Application>Microsoft Office PowerPoint</Application>
  <PresentationFormat>Экран (4:3)</PresentationFormat>
  <Paragraphs>27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Aharoni</vt:lpstr>
      <vt:lpstr>-apple-system</vt:lpstr>
      <vt:lpstr>Arial</vt:lpstr>
      <vt:lpstr>Bahnschrift SemiBold Condensed</vt:lpstr>
      <vt:lpstr>Bahnschrift SemiBold SemiConden</vt:lpstr>
      <vt:lpstr>Calibri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</dc:creator>
  <cp:lastModifiedBy>admin</cp:lastModifiedBy>
  <cp:revision>411</cp:revision>
  <cp:lastPrinted>2020-12-07T08:49:05Z</cp:lastPrinted>
  <dcterms:created xsi:type="dcterms:W3CDTF">2019-12-09T04:18:10Z</dcterms:created>
  <dcterms:modified xsi:type="dcterms:W3CDTF">2020-12-15T08:00:15Z</dcterms:modified>
</cp:coreProperties>
</file>